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theme/theme43.xml" ContentType="application/vnd.openxmlformats-officedocument.theme+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4.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theme/theme45.xml" ContentType="application/vnd.openxmlformats-officedocument.theme+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theme/theme46.xml" ContentType="application/vnd.openxmlformats-officedocument.theme+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theme/theme47.xml" ContentType="application/vnd.openxmlformats-officedocument.theme+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theme/theme48.xml" ContentType="application/vnd.openxmlformats-officedocument.theme+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theme/theme49.xml" ContentType="application/vnd.openxmlformats-officedocument.theme+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theme/theme50.xml" ContentType="application/vnd.openxmlformats-officedocument.theme+xml"/>
  <Override PartName="/ppt/theme/theme51.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 id="2147484297" r:id="rId50"/>
  </p:sldMasterIdLst>
  <p:notesMasterIdLst>
    <p:notesMasterId r:id="rId101"/>
  </p:notesMasterIdLst>
  <p:sldIdLst>
    <p:sldId id="256" r:id="rId51"/>
    <p:sldId id="257" r:id="rId52"/>
    <p:sldId id="258" r:id="rId53"/>
    <p:sldId id="300" r:id="rId54"/>
    <p:sldId id="259" r:id="rId55"/>
    <p:sldId id="260" r:id="rId56"/>
    <p:sldId id="261" r:id="rId57"/>
    <p:sldId id="262" r:id="rId58"/>
    <p:sldId id="263" r:id="rId59"/>
    <p:sldId id="264" r:id="rId60"/>
    <p:sldId id="265" r:id="rId61"/>
    <p:sldId id="266" r:id="rId62"/>
    <p:sldId id="267" r:id="rId63"/>
    <p:sldId id="268" r:id="rId64"/>
    <p:sldId id="269" r:id="rId65"/>
    <p:sldId id="270" r:id="rId66"/>
    <p:sldId id="271" r:id="rId67"/>
    <p:sldId id="272" r:id="rId68"/>
    <p:sldId id="273" r:id="rId69"/>
    <p:sldId id="274" r:id="rId70"/>
    <p:sldId id="275" r:id="rId71"/>
    <p:sldId id="276" r:id="rId72"/>
    <p:sldId id="301" r:id="rId73"/>
    <p:sldId id="277" r:id="rId74"/>
    <p:sldId id="278" r:id="rId75"/>
    <p:sldId id="279" r:id="rId76"/>
    <p:sldId id="280" r:id="rId77"/>
    <p:sldId id="281" r:id="rId78"/>
    <p:sldId id="282" r:id="rId79"/>
    <p:sldId id="283" r:id="rId80"/>
    <p:sldId id="284" r:id="rId81"/>
    <p:sldId id="285" r:id="rId82"/>
    <p:sldId id="286" r:id="rId83"/>
    <p:sldId id="287" r:id="rId84"/>
    <p:sldId id="288" r:id="rId85"/>
    <p:sldId id="289" r:id="rId86"/>
    <p:sldId id="302" r:id="rId87"/>
    <p:sldId id="290" r:id="rId88"/>
    <p:sldId id="291" r:id="rId89"/>
    <p:sldId id="292" r:id="rId90"/>
    <p:sldId id="293" r:id="rId91"/>
    <p:sldId id="294" r:id="rId92"/>
    <p:sldId id="295" r:id="rId93"/>
    <p:sldId id="303" r:id="rId94"/>
    <p:sldId id="296" r:id="rId95"/>
    <p:sldId id="297" r:id="rId96"/>
    <p:sldId id="298" r:id="rId97"/>
    <p:sldId id="299" r:id="rId98"/>
    <p:sldId id="304" r:id="rId99"/>
    <p:sldId id="305" r:id="rId100"/>
  </p:sldIdLst>
  <p:sldSz cx="9144000" cy="6858000" type="screen4x3"/>
  <p:notesSz cx="6858000" cy="9144000"/>
  <p:embeddedFontLst>
    <p:embeddedFont>
      <p:font typeface="Verdana" panose="020B0604030504040204" pitchFamily="34" charset="0"/>
      <p:regular r:id="rId102"/>
      <p:bold r:id="rId103"/>
      <p:italic r:id="rId104"/>
      <p:boldItalic r:id="rId105"/>
    </p:embeddedFont>
    <p:embeddedFont>
      <p:font typeface="Segoe UI" panose="020B0502040204020203" pitchFamily="34" charset="0"/>
      <p:regular r:id="rId106"/>
      <p:bold r:id="rId107"/>
      <p:italic r:id="rId108"/>
      <p:boldItalic r:id="rId109"/>
    </p:embeddedFont>
    <p:embeddedFont>
      <p:font typeface="Calibri" panose="020F0502020204030204" pitchFamily="34" charset="0"/>
      <p:regular r:id="rId110"/>
      <p:bold r:id="rId111"/>
      <p:italic r:id="rId112"/>
      <p:boldItalic r:id="rId113"/>
    </p:embeddedFont>
  </p:embeddedFontLst>
  <p:custDataLst>
    <p:tags r:id="rId1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727" autoAdjust="0"/>
    <p:restoredTop sz="95742" autoAdjust="0"/>
  </p:normalViewPr>
  <p:slideViewPr>
    <p:cSldViewPr snapToGrid="0">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snapToGrid="0">
      <p:cViewPr varScale="1">
        <p:scale>
          <a:sx n="84" d="100"/>
          <a:sy n="84" d="100"/>
        </p:scale>
        <p:origin x="391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theme" Target="theme/theme1.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3.xml"/><Relationship Id="rId68" Type="http://schemas.openxmlformats.org/officeDocument/2006/relationships/slide" Target="slides/slide18.xml"/><Relationship Id="rId84" Type="http://schemas.openxmlformats.org/officeDocument/2006/relationships/slide" Target="slides/slide34.xml"/><Relationship Id="rId89" Type="http://schemas.openxmlformats.org/officeDocument/2006/relationships/slide" Target="slides/slide39.xml"/><Relationship Id="rId112" Type="http://schemas.openxmlformats.org/officeDocument/2006/relationships/font" Target="fonts/font11.fntdata"/><Relationship Id="rId16" Type="http://schemas.openxmlformats.org/officeDocument/2006/relationships/slideMaster" Target="slideMasters/slideMaster16.xml"/><Relationship Id="rId107" Type="http://schemas.openxmlformats.org/officeDocument/2006/relationships/font" Target="fonts/font6.fntdata"/><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3.xml"/><Relationship Id="rId58" Type="http://schemas.openxmlformats.org/officeDocument/2006/relationships/slide" Target="slides/slide8.xml"/><Relationship Id="rId66" Type="http://schemas.openxmlformats.org/officeDocument/2006/relationships/slide" Target="slides/slide16.xml"/><Relationship Id="rId74" Type="http://schemas.openxmlformats.org/officeDocument/2006/relationships/slide" Target="slides/slide24.xml"/><Relationship Id="rId79" Type="http://schemas.openxmlformats.org/officeDocument/2006/relationships/slide" Target="slides/slide29.xml"/><Relationship Id="rId87" Type="http://schemas.openxmlformats.org/officeDocument/2006/relationships/slide" Target="slides/slide37.xml"/><Relationship Id="rId102" Type="http://schemas.openxmlformats.org/officeDocument/2006/relationships/font" Target="fonts/font1.fntdata"/><Relationship Id="rId110" Type="http://schemas.openxmlformats.org/officeDocument/2006/relationships/font" Target="fonts/font9.fntdata"/><Relationship Id="rId115"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11.xml"/><Relationship Id="rId82" Type="http://schemas.openxmlformats.org/officeDocument/2006/relationships/slide" Target="slides/slide32.xml"/><Relationship Id="rId90" Type="http://schemas.openxmlformats.org/officeDocument/2006/relationships/slide" Target="slides/slide40.xml"/><Relationship Id="rId95" Type="http://schemas.openxmlformats.org/officeDocument/2006/relationships/slide" Target="slides/slide4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6.xml"/><Relationship Id="rId64" Type="http://schemas.openxmlformats.org/officeDocument/2006/relationships/slide" Target="slides/slide14.xml"/><Relationship Id="rId69" Type="http://schemas.openxmlformats.org/officeDocument/2006/relationships/slide" Target="slides/slide19.xml"/><Relationship Id="rId77" Type="http://schemas.openxmlformats.org/officeDocument/2006/relationships/slide" Target="slides/slide27.xml"/><Relationship Id="rId100" Type="http://schemas.openxmlformats.org/officeDocument/2006/relationships/slide" Target="slides/slide50.xml"/><Relationship Id="rId105" Type="http://schemas.openxmlformats.org/officeDocument/2006/relationships/font" Target="fonts/font4.fntdata"/><Relationship Id="rId113" Type="http://schemas.openxmlformats.org/officeDocument/2006/relationships/font" Target="fonts/font12.fntdata"/><Relationship Id="rId118"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1.xml"/><Relationship Id="rId72" Type="http://schemas.openxmlformats.org/officeDocument/2006/relationships/slide" Target="slides/slide22.xml"/><Relationship Id="rId80" Type="http://schemas.openxmlformats.org/officeDocument/2006/relationships/slide" Target="slides/slide30.xml"/><Relationship Id="rId85" Type="http://schemas.openxmlformats.org/officeDocument/2006/relationships/slide" Target="slides/slide35.xml"/><Relationship Id="rId93" Type="http://schemas.openxmlformats.org/officeDocument/2006/relationships/slide" Target="slides/slide43.xml"/><Relationship Id="rId98"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9.xml"/><Relationship Id="rId67" Type="http://schemas.openxmlformats.org/officeDocument/2006/relationships/slide" Target="slides/slide17.xml"/><Relationship Id="rId103" Type="http://schemas.openxmlformats.org/officeDocument/2006/relationships/font" Target="fonts/font2.fntdata"/><Relationship Id="rId108" Type="http://schemas.openxmlformats.org/officeDocument/2006/relationships/font" Target="fonts/font7.fntdata"/><Relationship Id="rId11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4.xml"/><Relationship Id="rId62" Type="http://schemas.openxmlformats.org/officeDocument/2006/relationships/slide" Target="slides/slide12.xml"/><Relationship Id="rId70" Type="http://schemas.openxmlformats.org/officeDocument/2006/relationships/slide" Target="slides/slide20.xml"/><Relationship Id="rId75" Type="http://schemas.openxmlformats.org/officeDocument/2006/relationships/slide" Target="slides/slide25.xml"/><Relationship Id="rId83" Type="http://schemas.openxmlformats.org/officeDocument/2006/relationships/slide" Target="slides/slide33.xml"/><Relationship Id="rId88" Type="http://schemas.openxmlformats.org/officeDocument/2006/relationships/slide" Target="slides/slide38.xml"/><Relationship Id="rId91" Type="http://schemas.openxmlformats.org/officeDocument/2006/relationships/slide" Target="slides/slide41.xml"/><Relationship Id="rId96" Type="http://schemas.openxmlformats.org/officeDocument/2006/relationships/slide" Target="slides/slide46.xml"/><Relationship Id="rId11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7.xml"/><Relationship Id="rId106" Type="http://schemas.openxmlformats.org/officeDocument/2006/relationships/font" Target="fonts/font5.fntdata"/><Relationship Id="rId114" Type="http://schemas.openxmlformats.org/officeDocument/2006/relationships/tags" Target="tags/tag1.xml"/><Relationship Id="rId119" Type="http://schemas.microsoft.com/office/2015/10/relationships/revisionInfo" Target="revisionInfo.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2.xml"/><Relationship Id="rId60" Type="http://schemas.openxmlformats.org/officeDocument/2006/relationships/slide" Target="slides/slide10.xml"/><Relationship Id="rId65" Type="http://schemas.openxmlformats.org/officeDocument/2006/relationships/slide" Target="slides/slide15.xml"/><Relationship Id="rId73" Type="http://schemas.openxmlformats.org/officeDocument/2006/relationships/slide" Target="slides/slide23.xml"/><Relationship Id="rId78" Type="http://schemas.openxmlformats.org/officeDocument/2006/relationships/slide" Target="slides/slide28.xml"/><Relationship Id="rId81" Type="http://schemas.openxmlformats.org/officeDocument/2006/relationships/slide" Target="slides/slide31.xml"/><Relationship Id="rId86" Type="http://schemas.openxmlformats.org/officeDocument/2006/relationships/slide" Target="slides/slide36.xml"/><Relationship Id="rId94" Type="http://schemas.openxmlformats.org/officeDocument/2006/relationships/slide" Target="slides/slide44.xml"/><Relationship Id="rId99" Type="http://schemas.openxmlformats.org/officeDocument/2006/relationships/slide" Target="slides/slide49.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font" Target="fonts/font8.fntdata"/><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 Target="slides/slide5.xml"/><Relationship Id="rId76" Type="http://schemas.openxmlformats.org/officeDocument/2006/relationships/slide" Target="slides/slide26.xml"/><Relationship Id="rId97" Type="http://schemas.openxmlformats.org/officeDocument/2006/relationships/slide" Target="slides/slide47.xml"/><Relationship Id="rId104" Type="http://schemas.openxmlformats.org/officeDocument/2006/relationships/font" Target="fonts/font3.fntdata"/><Relationship Id="rId7" Type="http://schemas.openxmlformats.org/officeDocument/2006/relationships/slideMaster" Target="slideMasters/slideMaster7.xml"/><Relationship Id="rId71" Type="http://schemas.openxmlformats.org/officeDocument/2006/relationships/slide" Target="slides/slide21.xml"/><Relationship Id="rId92" Type="http://schemas.openxmlformats.org/officeDocument/2006/relationships/slide" Target="slides/slide42.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C0462-591A-4D56-8559-F520C8CADA4C}" type="datetimeFigureOut">
              <a:rPr lang="en-US" smtClean="0"/>
              <a:t>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B54FC-A058-4D22-814C-1774F38693FF}" type="slidenum">
              <a:rPr lang="en-US" smtClean="0"/>
              <a:t>‹#›</a:t>
            </a:fld>
            <a:endParaRPr lang="en-US" dirty="0"/>
          </a:p>
        </p:txBody>
      </p:sp>
    </p:spTree>
    <p:extLst>
      <p:ext uri="{BB962C8B-B14F-4D97-AF65-F5344CB8AC3E}">
        <p14:creationId xmlns:p14="http://schemas.microsoft.com/office/powerpoint/2010/main" val="3640963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ag3wy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ka.ms/kl5h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aka.ms/gd08pi"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aka.ms/u2v17v"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aka.ms/kx5ojf"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aka.ms/qc0v3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ka.ms/y3gvwz"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150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the Hyper-V role in Windows Server 2016.</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Hyper-V</a:t>
            </a:r>
            <a:r>
              <a:rPr lang="en-US" sz="1000" baseline="30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storage.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Hyper-V networking.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Hyper-V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20743C_06.pptx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lab covers, so that you can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44B54FC-A058-4D22-814C-1774F38693FF}"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428444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Best practices for configuring Hyper-V hosts primarily focus on ensuring that you have the best experience with hosted virtual machines. If you do not configure the Hyper-V host correctly, there is a significant chance that the virtual machines will not run well.</a:t>
            </a:r>
          </a:p>
        </p:txBody>
      </p:sp>
      <p:sp>
        <p:nvSpPr>
          <p:cNvPr id="4" name="Slide Number Placeholder 3"/>
          <p:cNvSpPr>
            <a:spLocks noGrp="1"/>
          </p:cNvSpPr>
          <p:nvPr>
            <p:ph type="sldNum" sz="quarter" idx="10"/>
          </p:nvPr>
        </p:nvSpPr>
        <p:spPr/>
        <p:txBody>
          <a:bodyPr/>
          <a:lstStyle/>
          <a:p>
            <a:fld id="{C44B54FC-A058-4D22-814C-1774F38693FF}"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89599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4B54FC-A058-4D22-814C-1774F38693FF}"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81096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4B54FC-A058-4D22-814C-1774F38693FF}"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200058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want to create a guest cluster for which you can manage and resize the shared storage through Hyper-V while the servers are online. What requirement must you consider?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might vary but should include:</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Host and guests should be running Windows Server 2016.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storage should be a shared .vhdx or .vhds file that is created on a Cluster Shared Volume (CSV) if in a cluster or SMB 3.0 if the guests are not on clustered hosts.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configure a virtual hard disk, which of the following options are available? Select all that apply.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Pass-through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Dynamic</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Differencing</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Fixed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Pass-through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Dynamic</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Differencing</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Fixed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All of the options are available except pass-through.</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161652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Ask students in which format Windows Server Backup writes backups. Many students might not be aware that Windows Server Backup writes backups in the .vhd format.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Remind students that using .vhdx files will limit a virtual machine to running on Hyper-V in Windows Server 2016, Windows Server 2012 R2, or Windows Server 2012.</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Ask students where it might be appropriate to set a dedicated QoS policy or aggregated QoS policies.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more information, refer to: “Ask Premier Field Engineering (PFE) Platforms” at</a:t>
            </a:r>
            <a:r>
              <a:rPr lang="en-US" sz="1000" dirty="0">
                <a:effectLst/>
                <a:latin typeface="Arial" panose="020B0604020202020204" pitchFamily="34" charset="0"/>
                <a:ea typeface="Calibri" panose="020F0502020204030204" pitchFamily="34" charset="0"/>
                <a:cs typeface="Segoe UI" panose="020B0502040204020203" pitchFamily="34" charset="0"/>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000FF"/>
                </a:solidFill>
                <a:effectLst/>
                <a:latin typeface="Arial" panose="020B0604020202020204" pitchFamily="34" charset="0"/>
                <a:ea typeface="Calibri" panose="020F0502020204030204" pitchFamily="34" charset="0"/>
                <a:cs typeface="Segoe UI" panose="020B0502040204020203" pitchFamily="34" charset="0"/>
                <a:hlinkClick r:id="rId3"/>
              </a:rPr>
              <a:t>http://aka.ms/ag3wyd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756974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types of disks. Ask students when they would use each disk type, such as when to use a fixed-size disk or a dynamically expanding disk. One possible scenario is when exporting virtual hard disks to Microsoft Azure, which only supports fixed-size disks.</a:t>
            </a:r>
          </a:p>
        </p:txBody>
      </p:sp>
      <p:sp>
        <p:nvSpPr>
          <p:cNvPr id="4" name="Slide Number Placeholder 3"/>
          <p:cNvSpPr>
            <a:spLocks noGrp="1"/>
          </p:cNvSpPr>
          <p:nvPr>
            <p:ph type="sldNum" sz="quarter" idx="10"/>
          </p:nvPr>
        </p:nvSpPr>
        <p:spPr/>
        <p:txBody>
          <a:bodyPr/>
          <a:lstStyle/>
          <a:p>
            <a:fld id="{C44B54FC-A058-4D22-814C-1774F38693FF}"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741778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When discussing the benefits of using shared virtual hard disks, mention the amount of administrative effort that is necessary to configure Hyper-V guest clustering with a technology such as </a:t>
            </a:r>
            <a:r>
              <a:rPr lang="en-US" sz="1000" dirty="0">
                <a:effectLst/>
                <a:latin typeface="Arial" panose="020B0604020202020204" pitchFamily="34" charset="0"/>
                <a:ea typeface="Calibri" panose="020F0502020204030204" pitchFamily="34" charset="0"/>
                <a:cs typeface="Times New Roman" panose="02020603050405020304" pitchFamily="18" charset="0"/>
              </a:rPr>
              <a:t>internet SCSI</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(iSCSI). You will discuss Hyper-V guest clustering in more detail in </a:t>
            </a:r>
            <a:r>
              <a:rPr lang="en-US" sz="1000" dirty="0">
                <a:effectLst/>
                <a:latin typeface="Arial" panose="020B0604020202020204" pitchFamily="34" charset="0"/>
                <a:ea typeface="Calibri" panose="020F0502020204030204" pitchFamily="34" charset="0"/>
                <a:cs typeface="Times New Roman" panose="02020603050405020304" pitchFamily="18" charset="0"/>
              </a:rPr>
              <a:t>Module 12: “Implementing Failover Clustering with Windows Server 2016 Hyper-V.”</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When presenting that module, you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want to remind students that shared virtual hard disks provide an alternative to using an iSCSI target for virtual machine clustering.</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821331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4B54FC-A058-4D22-814C-1774F38693FF}"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177566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to convert a disk from one format to the other. Some students might be interested in migrating virtual machines that are running on Hyper-V to Azure. In this case, mention that Azure currently only supports virtual hard disks in .vhd format and that importing dynamically expanding disks to Azure automatically converts them to fixed-size.</a:t>
            </a:r>
          </a:p>
        </p:txBody>
      </p:sp>
      <p:sp>
        <p:nvSpPr>
          <p:cNvPr id="4" name="Slide Number Placeholder 3"/>
          <p:cNvSpPr>
            <a:spLocks noGrp="1"/>
          </p:cNvSpPr>
          <p:nvPr>
            <p:ph type="sldNum" sz="quarter" idx="10"/>
          </p:nvPr>
        </p:nvSpPr>
        <p:spPr/>
        <p:txBody>
          <a:bodyPr/>
          <a:lstStyle/>
          <a:p>
            <a:fld id="{C44B54FC-A058-4D22-814C-1774F38693FF}"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868323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Remind students that the Hyper-V host already must have a Fibre Channel host bus adapter (HBA) and that the driver needs to support virtual Fibre Channel.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Ask students if they use Fibre Channel or iSCSI to connect to their storage area networks (SANs).</a:t>
            </a:r>
          </a:p>
        </p:txBody>
      </p:sp>
      <p:sp>
        <p:nvSpPr>
          <p:cNvPr id="4" name="Slide Number Placeholder 3"/>
          <p:cNvSpPr>
            <a:spLocks noGrp="1"/>
          </p:cNvSpPr>
          <p:nvPr>
            <p:ph type="sldNum" sz="quarter" idx="10"/>
          </p:nvPr>
        </p:nvSpPr>
        <p:spPr/>
        <p:txBody>
          <a:bodyPr/>
          <a:lstStyle/>
          <a:p>
            <a:fld id="{C44B54FC-A058-4D22-814C-1774F38693FF}"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77795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Using the reference link, consider downloading the Hyper-V component architecture. This link provides a graphical representation of Windows Server 2012 R2 Hyper-V and a visual alternative for students who are interested in studying this technology. Currently, no diagram of the architecture is available for Windows Server 2016. However, the architecture should still be mostly accurate.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more information, refer to: “Windows Server 2012 Hyper-V Component Architecture Poster and Companion References” at: </a:t>
            </a:r>
            <a:r>
              <a:rPr lang="en-US" sz="1000" u="sng" dirty="0">
                <a:solidFill>
                  <a:srgbClr val="0000FF"/>
                </a:solidFill>
                <a:effectLst/>
                <a:latin typeface="Arial" panose="020B0604020202020204" pitchFamily="34" charset="0"/>
                <a:ea typeface="Calibri" panose="020F0502020204030204" pitchFamily="34" charset="0"/>
                <a:cs typeface="Segoe UI" panose="020B0502040204020203" pitchFamily="34" charset="0"/>
                <a:hlinkClick r:id="rId3"/>
              </a:rPr>
              <a:t>http://aka.ms/kl5hes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4144397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considerations when you plan the location of virtual hard disks. For example, mention that with traditional hard disks, starting a complex environment that has 10 virtual machines takes approximately 30 minutes. Conversely, it takes only three minutes to do the same with solid-state drives.</a:t>
            </a:r>
          </a:p>
        </p:txBody>
      </p:sp>
      <p:sp>
        <p:nvSpPr>
          <p:cNvPr id="4" name="Slide Number Placeholder 3"/>
          <p:cNvSpPr>
            <a:spLocks noGrp="1"/>
          </p:cNvSpPr>
          <p:nvPr>
            <p:ph type="sldNum" sz="quarter" idx="10"/>
          </p:nvPr>
        </p:nvSpPr>
        <p:spPr/>
        <p:txBody>
          <a:bodyPr/>
          <a:lstStyle/>
          <a:p>
            <a:fld id="{C44B54FC-A058-4D22-814C-1774F38693FF}"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956399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Remind students about the Server Message Block (SMB) 3.0 limitation—you cannot use file shares that are running on Windows Server 2008 or Windows Server 2008 R2 to store virtual machine files. Discuss the enhancements in SMB 3.0 that:</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Allow hosting of .vhdx files for shared virtual hard disks.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Allow SMB 3.0 to store virtual machine files to support Hyper-V live migration.</a:t>
            </a:r>
          </a:p>
        </p:txBody>
      </p:sp>
      <p:sp>
        <p:nvSpPr>
          <p:cNvPr id="4" name="Slide Number Placeholder 3"/>
          <p:cNvSpPr>
            <a:spLocks noGrp="1"/>
          </p:cNvSpPr>
          <p:nvPr>
            <p:ph type="sldNum" sz="quarter" idx="10"/>
          </p:nvPr>
        </p:nvSpPr>
        <p:spPr/>
        <p:txBody>
          <a:bodyPr/>
          <a:lstStyle/>
          <a:p>
            <a:fld id="{C44B54FC-A058-4D22-814C-1774F38693FF}"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862531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you must have started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have completed the previous demonstration. Also, you must complete all tasks from Lab A, Exercise 2 – Configuring virtual networking.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LON-HOST1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the taskbar,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This PC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go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D:\Program Files\Microsoft Learning\Base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drive letter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depend on the number of drives on the physical host machine.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Verify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Base17C-WS16-1607.vhd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hard disk image file is present.</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Go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E:\Program Files\Microsoft Learning\20743\Drives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Home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and then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Folder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icon twice to create two new folders. Right-click each folder and rename them:</a:t>
            </a:r>
          </a:p>
          <a:p>
            <a:pPr marL="742950" marR="0" lvl="1" indent="-285750">
              <a:lnSpc>
                <a:spcPct val="115000"/>
              </a:lnSpc>
              <a:spcBef>
                <a:spcPts val="0"/>
              </a:spcBef>
              <a:spcAft>
                <a:spcPts val="995"/>
              </a:spcAft>
              <a:buFont typeface="Courier New" panose="02070309020205020404" pitchFamily="49" charset="0"/>
              <a:buChar char="o"/>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CreateVirtualSwitches.ps1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LON-HOST1_VM-Pre-Import-20743C.ps1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scripts.</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Close File Explorer.</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Hard Disk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Virtual Hard Disk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wizard,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Choose Disk Format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VHD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Choose Disk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Differencing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44B54FC-A058-4D22-814C-1774F38693FF}"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561077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2"/>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Specify Name and Location</a:t>
            </a:r>
            <a:r>
              <a:rPr lang="en-US" sz="1000" dirty="0">
                <a:latin typeface="Arial" panose="020B0604020202020204" pitchFamily="34" charset="0"/>
                <a:ea typeface="Times New Roman" panose="02020603050405020304" pitchFamily="18" charset="0"/>
                <a:cs typeface="Times New Roman" panose="02020603050405020304" pitchFamily="18" charset="0"/>
              </a:rPr>
              <a:t> page, specify the following details,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latin typeface="Arial" panose="020B0604020202020204" pitchFamily="34" charset="0"/>
                <a:ea typeface="Times New Roman" panose="02020603050405020304" pitchFamily="18" charset="0"/>
                <a:cs typeface="Times New Roman" panose="02020603050405020304" pitchFamily="18" charset="0"/>
              </a:rPr>
              <a:t>LON-GUEST1.vhd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a:t>
            </a:r>
            <a:r>
              <a:rPr lang="en-US" sz="1000" b="1" dirty="0">
                <a:latin typeface="Arial" panose="020B0604020202020204" pitchFamily="34" charset="0"/>
                <a:ea typeface="Times New Roman" panose="02020603050405020304" pitchFamily="18" charset="0"/>
                <a:cs typeface="Times New Roman" panose="02020603050405020304" pitchFamily="18" charset="0"/>
              </a:rPr>
              <a:t>E:\Program Files\Microsoft Learning\20743\Drives\LON-GUEST1\</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Disk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Files\Microsoft Learning\Base</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\Base17C-WS16-1607.vhd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location,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in the Windows PowerShell command-line interface, type the following command to create a new differencing disk to use with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LON-GUEST2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New-VHD “E:\Program Files\Microsoft Learning\20743\Drives\LON-GUEST2\LON-GUEST2.vhd” -ParentPath “D:\Program Files\Microsoft Learning\Base\Base17C-WS16-1607.vhd”</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Inspect Disk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go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E:\Program Files\Microsoft Learning\20743\Drives\LON-GUEST2\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LON-GUEST2.vhd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Virtual Hard Disk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LON-GUEST2.vhd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configured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 differencing virtual hard disk with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Files\Microsoft Learning\Base</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\Base17C-WS16-1607.vhd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 parent,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C44B54FC-A058-4D22-814C-1774F38693FF}" type="slidenum">
              <a:rPr lang="en-US" smtClean="0"/>
              <a:t>23</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523220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configuring a Hyper-V host with multiple network adapters on the same network, what should you do to provide redundancy and performance?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might vary but should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team.</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Switch Independent or Link Aggregation Control Protocol (LACP) team, depending on switch requirements.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the host is Windows Server 2016, creating a software embedded team is also acceptable.</a:t>
            </a:r>
          </a:p>
        </p:txBody>
      </p:sp>
      <p:sp>
        <p:nvSpPr>
          <p:cNvPr id="4" name="Slide Number Placeholder 3"/>
          <p:cNvSpPr>
            <a:spLocks noGrp="1"/>
          </p:cNvSpPr>
          <p:nvPr>
            <p:ph type="sldNum" sz="quarter" idx="10"/>
          </p:nvPr>
        </p:nvSpPr>
        <p:spPr/>
        <p:txBody>
          <a:bodyPr/>
          <a:lstStyle/>
          <a:p>
            <a:fld id="{C44B54FC-A058-4D22-814C-1774F38693FF}"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738284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go through each of these features, provide an example of how this technology can be useful in the students’ organizational deployments. Do not spend much time on network virtualization because a later topic in this lesson addresses this.</a:t>
            </a:r>
          </a:p>
        </p:txBody>
      </p:sp>
      <p:sp>
        <p:nvSpPr>
          <p:cNvPr id="4" name="Slide Number Placeholder 3"/>
          <p:cNvSpPr>
            <a:spLocks noGrp="1"/>
          </p:cNvSpPr>
          <p:nvPr>
            <p:ph type="sldNum" sz="quarter" idx="10"/>
          </p:nvPr>
        </p:nvSpPr>
        <p:spPr/>
        <p:txBody>
          <a:bodyPr/>
          <a:lstStyle/>
          <a:p>
            <a:fld id="{C44B54FC-A058-4D22-814C-1774F38693FF}"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4046766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discussing each of the virtual switch improvements, point out that many of these features will be of interest primarily to organizations with large, high-performance virtual machine deployments. However, if students are likely to manage smaller deployments, remind them that when a technology is designed to work well under stressful conditions, it also works well in smaller deployments.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more information, refer to: “What’s New in Hyper-V Virtual Switch in Windows Server 2012 R2” at</a:t>
            </a:r>
            <a:r>
              <a:rPr lang="en-US" sz="1000" dirty="0">
                <a:effectLst/>
                <a:latin typeface="Arial" panose="020B0604020202020204" pitchFamily="34" charset="0"/>
                <a:ea typeface="Calibri" panose="020F0502020204030204" pitchFamily="34" charset="0"/>
                <a:cs typeface="Segoe UI" panose="020B0502040204020203" pitchFamily="34" charset="0"/>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000FF"/>
                </a:solidFill>
                <a:effectLst/>
                <a:latin typeface="Arial" panose="020B0604020202020204" pitchFamily="34" charset="0"/>
                <a:ea typeface="Calibri" panose="020F0502020204030204" pitchFamily="34" charset="0"/>
                <a:cs typeface="Segoe UI" panose="020B0502040204020203" pitchFamily="34" charset="0"/>
                <a:hlinkClick r:id="rId3"/>
              </a:rPr>
              <a:t>http://aka.ms/gd08pi</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805397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discussing each of the improvements in Windows Server 2016 Hyper-V, ensure that students know that the default settings are adequate for most small environments. However, while planning for possible growth, it is always valuable to know which features that might be good to build in small environments can provide quick scalability and good performance from the start.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more information about the improvements in Windows Server 2016, refer to: “What's New in Networking” at</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000FF"/>
                </a:solidFill>
                <a:effectLst/>
                <a:latin typeface="Arial" panose="020B0604020202020204" pitchFamily="34" charset="0"/>
                <a:ea typeface="Calibri" panose="020F0502020204030204" pitchFamily="34" charset="0"/>
                <a:cs typeface="Segoe UI" panose="020B0502040204020203" pitchFamily="34" charset="0"/>
                <a:hlinkClick r:id="rId3"/>
              </a:rPr>
              <a:t>http://aka.ms/u2v17v</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5578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three types of virtual switches. Ask students to devise a scenario that would be appropriate for the internal switch type but not for the private switch type. Ask students whether they would configure virtual local area networks (VLANs) at the network-adapter level or at the virtual-switch level, and ask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them why.</a:t>
            </a:r>
          </a:p>
        </p:txBody>
      </p:sp>
      <p:sp>
        <p:nvSpPr>
          <p:cNvPr id="4" name="Slide Number Placeholder 3"/>
          <p:cNvSpPr>
            <a:spLocks noGrp="1"/>
          </p:cNvSpPr>
          <p:nvPr>
            <p:ph type="sldNum" sz="quarter" idx="10"/>
          </p:nvPr>
        </p:nvSpPr>
        <p:spPr/>
        <p:txBody>
          <a:bodyPr/>
          <a:lstStyle/>
          <a:p>
            <a:fld id="{C44B54FC-A058-4D22-814C-1774F38693FF}"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4236739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must be running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to perform this demonstration, and you must have completed the previous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virtual network switch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External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Virtual Switch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 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area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 Manager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dialog box, specify the following information,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Corporate Network2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Connection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External Network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mapped to the host computer's physical network adapter. Varies depending on the host computer.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Apply Networking Changes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review the warning, but do not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Explain to students that this type of network is already created earlier.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virtual network switch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virtual switch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Virtual Switch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 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section, configure the following settings,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Internal Network2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Connection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Internal network</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75543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Currently, no diagram of Windows Server 2016 architecture is available. However, most of the basic architecture has not changed from Windows Server 2012 R2 to Windows Server 2016.</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a scenario where you are limited to only one physical server, how can you build a test or development environment with multiple hosts and virtual machines on those hosts?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might vary but should include:</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host is running Windows Server 2016.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Build a virtual machine with a minimum of 4 gigabytes (GB) of static memory.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Enable nested virtualization.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Install the Hyper-V role and create the build by using new virtual machines on a nested virtualization host.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409252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benefits of network virtualization, which allows you to replicate production and test servers on the same physical network layer.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slide shows two different virtual machines that are on the same Hyper-V host. Network virtualization allows you to run these virtual machines separately from each other, to the point where they can even have the same IP address without causing a conflict. In network virtualization scenarios, you can create completely separate virtualized networks that use the same address space, and then you can run them concurrently on the same host.</a:t>
            </a:r>
          </a:p>
        </p:txBody>
      </p:sp>
      <p:sp>
        <p:nvSpPr>
          <p:cNvPr id="4" name="Slide Number Placeholder 3"/>
          <p:cNvSpPr>
            <a:spLocks noGrp="1"/>
          </p:cNvSpPr>
          <p:nvPr>
            <p:ph type="sldNum" sz="quarter" idx="10"/>
          </p:nvPr>
        </p:nvSpPr>
        <p:spPr/>
        <p:txBody>
          <a:bodyPr/>
          <a:lstStyle/>
          <a:p>
            <a:fld id="{C44B54FC-A058-4D22-814C-1774F38693FF}"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998521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Remind students that an important aim when configuring virtual machines is to ensure that the virtual machines that are hosted on the network server remain accessible to the network. No one host should be able to monopolize network connectivity in such a way that it stops network connectivity for other hosts. In general, the default settings are appropriate for most circumstances, and you will only need to modify settings to deal with specific scenarios.</a:t>
            </a:r>
          </a:p>
        </p:txBody>
      </p:sp>
      <p:sp>
        <p:nvSpPr>
          <p:cNvPr id="4" name="Slide Number Placeholder 3"/>
          <p:cNvSpPr>
            <a:spLocks noGrp="1"/>
          </p:cNvSpPr>
          <p:nvPr>
            <p:ph type="sldNum" sz="quarter" idx="10"/>
          </p:nvPr>
        </p:nvSpPr>
        <p:spPr/>
        <p:txBody>
          <a:bodyPr/>
          <a:lstStyle/>
          <a:p>
            <a:fld id="{C44B54FC-A058-4D22-814C-1774F38693FF}"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527765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building a guest virtual machine running Windows Server 2016 that will require the ability to expand the startup .vhdx file while the server is running, what generation version should you use?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use Generation 2 virtual machines to build a Windows Server 2016 virtual machine.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need to build a virtual machine guest that has static memory that you can resize while the server is online. What requirements should you keep in mind?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might vary, but they should include the following at minimum:</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host must run Windows Server 2016.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guest virtual machine configuration version must upgrade to Windows Server 2016.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need to run guest virtual machines on both Windows Server 2012 R2 and Windows Server 2016 servers. What should you avoid doing until you no longer need to run these virtual machines on Windows Server 2012 R2?</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avoid upgrading the virtual machine configuration version until you no longer need to run the guest virtual machines on Windows Server 2012 R2.</a:t>
            </a:r>
          </a:p>
        </p:txBody>
      </p:sp>
      <p:sp>
        <p:nvSpPr>
          <p:cNvPr id="4" name="Slide Number Placeholder 3"/>
          <p:cNvSpPr>
            <a:spLocks noGrp="1"/>
          </p:cNvSpPr>
          <p:nvPr>
            <p:ph type="sldNum" sz="quarter" idx="10"/>
          </p:nvPr>
        </p:nvSpPr>
        <p:spPr/>
        <p:txBody>
          <a:bodyPr/>
          <a:lstStyle/>
          <a:p>
            <a:fld id="{C44B54FC-A058-4D22-814C-1774F38693FF}" type="slidenum">
              <a:rPr lang="en-US" smtClean="0"/>
              <a:t>32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41180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discussing the benefits of Generation 2 virtual machines, point out that many features in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Generation 1 virtual machines still exist to replicate existing physical hardware functionality. However,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by design, a Generation 2 virtual machine only runs in a virtual environment and does not replicate an existing physical machine.</a:t>
            </a:r>
          </a:p>
        </p:txBody>
      </p:sp>
      <p:sp>
        <p:nvSpPr>
          <p:cNvPr id="4" name="Slide Number Placeholder 3"/>
          <p:cNvSpPr>
            <a:spLocks noGrp="1"/>
          </p:cNvSpPr>
          <p:nvPr>
            <p:ph type="sldNum" sz="quarter" idx="10"/>
          </p:nvPr>
        </p:nvSpPr>
        <p:spPr/>
        <p:txBody>
          <a:bodyPr/>
          <a:lstStyle/>
          <a:p>
            <a:fld id="{C44B54FC-A058-4D22-814C-1774F38693FF}" type="slidenum">
              <a:rPr lang="en-US" smtClean="0"/>
              <a:t>33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3054610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different virtual machine hardware components. Explain the limitations for integrated drive electronics (IDE) and SCSI devices. Ask students when they might choose to connect virtual hard disks to a virtual SCSI controller, as opposed to a virtual IDE controller. One answer is when they want to use many virtual hard disks, or if they need to hot add and expand drives.</a:t>
            </a:r>
          </a:p>
        </p:txBody>
      </p:sp>
      <p:sp>
        <p:nvSpPr>
          <p:cNvPr id="4" name="Slide Number Placeholder 3"/>
          <p:cNvSpPr>
            <a:spLocks noGrp="1"/>
          </p:cNvSpPr>
          <p:nvPr>
            <p:ph type="sldNum" sz="quarter" idx="10"/>
          </p:nvPr>
        </p:nvSpPr>
        <p:spPr/>
        <p:txBody>
          <a:bodyPr/>
          <a:lstStyle/>
          <a:p>
            <a:fld id="{C44B54FC-A058-4D22-814C-1774F38693FF}" type="slidenum">
              <a:rPr lang="en-US" smtClean="0"/>
              <a:t>34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335179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4B54FC-A058-4D22-814C-1774F38693FF}" type="slidenum">
              <a:rPr lang="en-US" smtClean="0"/>
              <a:t>35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893232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Sign in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LON-HOST1</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You must complete the previous demonstrations to perform this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wizard,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Specify Name and Location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wizard,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Store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the virtual machine in a different location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enter the following values,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Location: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E:\Program Files\Microsoft Learning\20743\Drives\LON-GUEST1\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Specify Generation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Assign Memory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wizard, enter a value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1024 MB</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 Dynamic Memory for this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option,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Configure Networking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Virtual Machine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wizard,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Private Network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Virtual Hard Disk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choose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 an existing virtual hard disk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Browse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go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E:\Program Files\Microsoft Learning\20743C\Drives</a:t>
            </a:r>
            <a:br>
              <a:rPr lang="en-US" sz="1000" b="1" dirty="0">
                <a:effectLst/>
                <a:latin typeface="Arial" panose="020B0604020202020204" pitchFamily="34" charset="0"/>
                <a:ea typeface="Times New Roman" panose="02020603050405020304" pitchFamily="18" charset="0"/>
                <a:cs typeface="Times New Roman" panose="02020603050405020304" pitchFamily="18" charset="0"/>
              </a:rPr>
            </a:b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\LON-GUEST1\lon-guest1.vhd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button, and then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icon.</a:t>
            </a:r>
          </a:p>
        </p:txBody>
      </p:sp>
      <p:sp>
        <p:nvSpPr>
          <p:cNvPr id="4" name="Slide Number Placeholder 3"/>
          <p:cNvSpPr>
            <a:spLocks noGrp="1"/>
          </p:cNvSpPr>
          <p:nvPr>
            <p:ph type="sldNum" sz="quarter" idx="10"/>
          </p:nvPr>
        </p:nvSpPr>
        <p:spPr/>
        <p:txBody>
          <a:bodyPr/>
          <a:lstStyle/>
          <a:p>
            <a:fld id="{C44B54FC-A058-4D22-814C-1774F38693FF}" type="slidenum">
              <a:rPr lang="en-US" smtClean="0"/>
              <a:t>36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1673516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1"/>
            </a:pPr>
            <a:r>
              <a:rPr lang="en-US" sz="1000" dirty="0">
                <a:latin typeface="Arial" panose="020B0604020202020204" pitchFamily="34" charset="0"/>
                <a:ea typeface="Times New Roman" panose="02020603050405020304" pitchFamily="18" charset="0"/>
                <a:cs typeface="Times New Roman" panose="02020603050405020304" pitchFamily="18" charset="0"/>
              </a:rPr>
              <a:t>At the Windows PowerShell command prompt, enter the following command to create a new virtual machine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LON-GUEST2</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lvl="1">
              <a:lnSpc>
                <a:spcPct val="115000"/>
              </a:lnSpc>
              <a:spcBef>
                <a:spcPts val="60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New-VM –Name LON-GUEST2 –MemoryStartupBytes 1024MB –VHDPath “E:\Program Files\Microsoft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Learning\20743\Drives\LON-GUEST2\LON-GUEST2.vhd” –SwitchName “Private Network”</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LON-GUEST2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pane,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LON-GUEST2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 for the LON-GUEST2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Automatic Start 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Automatic Start 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setting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Nothing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 for the LON-GUEST2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Automatic Stop 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Automatic Stop 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setting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Shut down the guest operating system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 for the LON-GUEST2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a:t>
            </a:r>
            <a:endParaRPr lang="en-US" dirty="0"/>
          </a:p>
        </p:txBody>
      </p:sp>
      <p:sp>
        <p:nvSpPr>
          <p:cNvPr id="4" name="Slide Number Placeholder 3"/>
          <p:cNvSpPr>
            <a:spLocks noGrp="1"/>
          </p:cNvSpPr>
          <p:nvPr>
            <p:ph type="sldNum" sz="quarter" idx="10"/>
          </p:nvPr>
        </p:nvSpPr>
        <p:spPr/>
        <p:txBody>
          <a:bodyPr/>
          <a:lstStyle/>
          <a:p>
            <a:fld id="{C44B54FC-A058-4D22-814C-1774F38693FF}" type="slidenum">
              <a:rPr lang="en-US" smtClean="0"/>
              <a:t>37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4293961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with students the benefits of using dynamic memory versus statically allocated memory. Mention how in Windows Server 2016, you can change dynamic and static memory settings while the operating system is running, rather than being able to modify these settings only when the virtual machine is shut down.</a:t>
            </a:r>
          </a:p>
        </p:txBody>
      </p:sp>
      <p:sp>
        <p:nvSpPr>
          <p:cNvPr id="4" name="Slide Number Placeholder 3"/>
          <p:cNvSpPr>
            <a:spLocks noGrp="1"/>
          </p:cNvSpPr>
          <p:nvPr>
            <p:ph type="sldNum" sz="quarter" idx="10"/>
          </p:nvPr>
        </p:nvSpPr>
        <p:spPr/>
        <p:txBody>
          <a:bodyPr/>
          <a:lstStyle/>
          <a:p>
            <a:fld id="{C44B54FC-A058-4D22-814C-1774F38693FF}" type="slidenum">
              <a:rPr lang="en-US" smtClean="0"/>
              <a:t>38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969790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difference between a checkpoint and a backup. Explain the difference between standard and production checkpoints. Remind students about the limit of 50 checkpoints per virtual machine.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how to use branching checkpoint trees. Point out that checkpoints in Hyper-V in Windows Server 2012 R2 were termed </a:t>
            </a:r>
            <a:r>
              <a:rPr lang="en-US" sz="1000" i="1" dirty="0">
                <a:effectLst/>
                <a:latin typeface="Arial" panose="020B0604020202020204" pitchFamily="34" charset="0"/>
                <a:ea typeface="Calibri" panose="020F0502020204030204" pitchFamily="34" charset="0"/>
                <a:cs typeface="Times New Roman" panose="02020603050405020304" pitchFamily="18" charset="0"/>
              </a:rPr>
              <a:t>snapshots</a:t>
            </a:r>
            <a:r>
              <a:rPr lang="en-US" sz="1000" dirty="0">
                <a:effectLst/>
                <a:latin typeface="Arial" panose="020B0604020202020204" pitchFamily="34" charset="0"/>
                <a:ea typeface="Calibri" panose="020F0502020204030204" pitchFamily="34" charset="0"/>
                <a:cs typeface="Times New Roman" panose="02020603050405020304" pitchFamily="18" charset="0"/>
              </a:rPr>
              <a:t> in previous versions of Hyper-V.</a:t>
            </a:r>
          </a:p>
        </p:txBody>
      </p:sp>
      <p:sp>
        <p:nvSpPr>
          <p:cNvPr id="4" name="Slide Number Placeholder 3"/>
          <p:cNvSpPr>
            <a:spLocks noGrp="1"/>
          </p:cNvSpPr>
          <p:nvPr>
            <p:ph type="sldNum" sz="quarter" idx="10"/>
          </p:nvPr>
        </p:nvSpPr>
        <p:spPr/>
        <p:txBody>
          <a:bodyPr/>
          <a:lstStyle/>
          <a:p>
            <a:fld id="{C44B54FC-A058-4D22-814C-1774F38693FF}" type="slidenum">
              <a:rPr lang="en-US" smtClean="0"/>
              <a:t>39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95683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are configuring a Hyper-V host, what are some best practice guidelines to follow? Select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 Generation 2 virtual machines if the guest operating system supports them.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Manage Hyper-V locally.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Run Hyper-V by using the Server Core or Nano configuration.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Do not collocate other server roles.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Provision the host with adequate hardware.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 Generation 2 virtual machines if the guest operating system supports them.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Run Hyper-V by using the Server Core or Nano configuration.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Do not collocate other server roles.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Provision the host with adequate hardware.</a:t>
            </a:r>
          </a:p>
          <a:p>
            <a:pPr lvl="0">
              <a:lnSpc>
                <a:spcPct val="107000"/>
              </a:lnSpc>
              <a:spcAft>
                <a:spcPts val="800"/>
              </a:spcAft>
            </a:pPr>
            <a:r>
              <a:rPr lang="en-US" sz="1000" b="1" dirty="0">
                <a:solidFill>
                  <a:prstClr val="black"/>
                </a:solidFill>
                <a:latin typeface="Arial" panose="020B0604020202020204" pitchFamily="34" charset="0"/>
                <a:cs typeface="Times New Roman" panose="02020603050405020304" pitchFamily="18" charset="0"/>
              </a:rPr>
              <a:t>Feedback</a:t>
            </a:r>
          </a:p>
          <a:p>
            <a:pPr lvl="0">
              <a:lnSpc>
                <a:spcPct val="107000"/>
              </a:lnSpc>
              <a:spcAft>
                <a:spcPts val="800"/>
              </a:spcAft>
            </a:pPr>
            <a:r>
              <a:rPr lang="en-US" sz="1000" dirty="0">
                <a:latin typeface="Arial" panose="020B0604020202020204" pitchFamily="34" charset="0"/>
                <a:cs typeface="Arial" panose="020B0604020202020204" pitchFamily="34" charset="0"/>
              </a:rPr>
              <a:t>All the options are best practices except for managing Hyper-V locally. You should always manage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Hyper-V remotely by using </a:t>
            </a:r>
            <a:r>
              <a:rPr lang="en-US" sz="1000" b="1" dirty="0">
                <a:latin typeface="Arial" panose="020B0604020202020204" pitchFamily="34" charset="0"/>
                <a:cs typeface="Arial" panose="020B0604020202020204" pitchFamily="34" charset="0"/>
              </a:rPr>
              <a:t>Hyper-V Manager</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Failover Cluster Manager</a:t>
            </a:r>
            <a:r>
              <a:rPr lang="en-US" sz="1000" dirty="0">
                <a:latin typeface="Arial" panose="020B0604020202020204" pitchFamily="34" charset="0"/>
                <a:cs typeface="Arial" panose="020B0604020202020204" pitchFamily="34" charset="0"/>
              </a:rPr>
              <a:t>, or Microsoft System Center 2012 R2 Virtual Machine Manager.</a:t>
            </a:r>
          </a:p>
        </p:txBody>
      </p:sp>
      <p:sp>
        <p:nvSpPr>
          <p:cNvPr id="4" name="Slide Number Placeholder 3"/>
          <p:cNvSpPr>
            <a:spLocks noGrp="1"/>
          </p:cNvSpPr>
          <p:nvPr>
            <p:ph type="sldNum" sz="quarter" idx="10"/>
          </p:nvPr>
        </p:nvSpPr>
        <p:spPr/>
        <p:txBody>
          <a:bodyPr/>
          <a:lstStyle/>
          <a:p>
            <a:fld id="{C44B54FC-A058-4D22-814C-1774F38693FF}"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742650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Sign in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You must complete the previous demonstrations to perform this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Checkpoints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Ensure that checkpoints are enabled and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Checkpoint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Production Checkpoints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 create a production checkpoint,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Checkpoint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checkpoint should now be visible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Checkpoints</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pane.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Checkpoints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Change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Checkpoint Type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Standard Checkpoints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create a standard checkpoint,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Checkpoint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Checkpoints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select the top checkpoint.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Delete Checkpoint Subtree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Delete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prompted to delete and merge all of the previous checkpoints.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40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241346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differences between importing, exporting, and moving virtual machines in Hyper-V. Moving is probably the most useful feature for students because they can move virtual machines from one location to another while keeping the server on the same host. A virtual machine can be online during a move. Point out that Windows Server 2016 Hyper-V supports exporting virtual machines that are running.</a:t>
            </a:r>
          </a:p>
        </p:txBody>
      </p:sp>
      <p:sp>
        <p:nvSpPr>
          <p:cNvPr id="4" name="Slide Number Placeholder 3"/>
          <p:cNvSpPr>
            <a:spLocks noGrp="1"/>
          </p:cNvSpPr>
          <p:nvPr>
            <p:ph type="sldNum" sz="quarter" idx="10"/>
          </p:nvPr>
        </p:nvSpPr>
        <p:spPr/>
        <p:txBody>
          <a:bodyPr/>
          <a:lstStyle/>
          <a:p>
            <a:fld id="{C44B54FC-A058-4D22-814C-1774F38693FF}" type="slidenum">
              <a:rPr lang="en-US" smtClean="0"/>
              <a:t>41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839087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talking about best practices, the key is to remember: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virtual machine must not monopolize the host's resources to the detriment of other virtual machines.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virtual machine must achieve the best performance possible.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virtual machine must be as fault-tolerant as possible.</a:t>
            </a:r>
          </a:p>
        </p:txBody>
      </p:sp>
      <p:sp>
        <p:nvSpPr>
          <p:cNvPr id="4" name="Slide Number Placeholder 3"/>
          <p:cNvSpPr>
            <a:spLocks noGrp="1"/>
          </p:cNvSpPr>
          <p:nvPr>
            <p:ph type="sldNum" sz="quarter" idx="10"/>
          </p:nvPr>
        </p:nvSpPr>
        <p:spPr/>
        <p:txBody>
          <a:bodyPr/>
          <a:lstStyle/>
          <a:p>
            <a:fld id="{C44B54FC-A058-4D22-814C-1774F38693FF}" type="slidenum">
              <a:rPr lang="en-US" smtClean="0"/>
              <a:t>42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346955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is a very basic representation of the possibilities with Windows PowerShell Direct.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Sign in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 You must complete the previous demonstrations to perform this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Wait until the virtual machine completes the startup process.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Hi there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Licenses Terms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Customize 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re-enter password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text boxes,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Adapter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Change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switch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Not connected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LON-HOST1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open Windows PowerShell as an administrator.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Enter the following command, and then press Enter:</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Enter-PSSession –Vmname “LON-GUEST1”</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prompted for credentials, use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This should enter you into a PSSession with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44B54FC-A058-4D22-814C-1774F38693FF}" type="slidenum">
              <a:rPr lang="en-US" smtClean="0"/>
              <a:t>43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4208229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2"/>
            </a:pPr>
            <a:r>
              <a:rPr lang="en-US" sz="1000" dirty="0">
                <a:latin typeface="Arial" panose="020B0604020202020204" pitchFamily="34" charset="0"/>
                <a:ea typeface="Times New Roman" panose="02020603050405020304" pitchFamily="18" charset="0"/>
                <a:cs typeface="Times New Roman" panose="02020603050405020304" pitchFamily="18" charset="0"/>
              </a:rPr>
              <a:t>Enter the following command, and then press Enter, after which </a:t>
            </a:r>
            <a:r>
              <a:rPr lang="en-US" sz="1000" b="1" dirty="0">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latin typeface="Arial" panose="020B0604020202020204" pitchFamily="34" charset="0"/>
                <a:ea typeface="Times New Roman" panose="02020603050405020304" pitchFamily="18" charset="0"/>
                <a:cs typeface="Times New Roman" panose="02020603050405020304" pitchFamily="18" charset="0"/>
              </a:rPr>
              <a:t> should restart:</a:t>
            </a:r>
          </a:p>
          <a:p>
            <a:pPr lvl="1">
              <a:lnSpc>
                <a:spcPct val="115000"/>
              </a:lnSpc>
              <a:spcBef>
                <a:spcPts val="60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Restart-Computer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navigation pane on the left,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Adapter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the virtual 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Private Network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Shut down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LON-GUEST1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C44B54FC-A058-4D22-814C-1774F38693FF}" type="slidenum">
              <a:rPr lang="en-US" smtClean="0"/>
              <a:t>44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4510367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will need to verify that students have performed this step correctly.</a:t>
            </a:r>
          </a:p>
          <a:p>
            <a:pPr>
              <a:lnSpc>
                <a:spcPct val="107000"/>
              </a:lnSpc>
              <a:spcAft>
                <a:spcPts val="800"/>
              </a:spcAft>
            </a:pPr>
            <a:r>
              <a:rPr lang="en-CA" sz="1000" b="1" dirty="0">
                <a:effectLst/>
                <a:latin typeface="Arial" panose="020B0604020202020204" pitchFamily="34" charset="0"/>
                <a:ea typeface="Calibri" panose="020F0502020204030204" pitchFamily="34" charset="0"/>
                <a:cs typeface="Times New Roman" panose="02020603050405020304" pitchFamily="18" charset="0"/>
              </a:rPr>
              <a:t>Exercise 1: Installing the Hyper-V server role</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first step in exploring a virtualized environment is for Adatum to install the Hyper-V server role on a new server.</a:t>
            </a:r>
          </a:p>
          <a:p>
            <a:pPr>
              <a:lnSpc>
                <a:spcPct val="107000"/>
              </a:lnSpc>
              <a:spcAft>
                <a:spcPts val="800"/>
              </a:spcAft>
            </a:pPr>
            <a:r>
              <a:rPr lang="en-CA" sz="1000" b="1" dirty="0">
                <a:effectLst/>
                <a:latin typeface="Arial" panose="020B0604020202020204" pitchFamily="34" charset="0"/>
                <a:ea typeface="Calibri" panose="020F0502020204030204" pitchFamily="34" charset="0"/>
                <a:cs typeface="Times New Roman" panose="02020603050405020304" pitchFamily="18" charset="0"/>
              </a:rPr>
              <a:t>Exercise 2: Configuring virtual networking</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installing the Hyper-V server role on the new server, you need to configure the virtual networks. You need to create a network that connects to the physical network and a private network that you can use only for communication between virtual machines. The private network is used when virtual machines are configured for high availability. You also need to configure a specific range of media access control (MAC) addresses for the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students will perform the same task on each computer.</a:t>
            </a:r>
          </a:p>
          <a:p>
            <a:pPr>
              <a:lnSpc>
                <a:spcPct val="107000"/>
              </a:lnSpc>
              <a:spcAft>
                <a:spcPts val="1000"/>
              </a:spcAft>
            </a:pPr>
            <a:r>
              <a:rPr lang="en-CA" sz="1000" b="1" dirty="0">
                <a:effectLst/>
                <a:latin typeface="Arial" panose="020B0604020202020204" pitchFamily="34" charset="0"/>
                <a:ea typeface="Calibri" panose="020F0502020204030204" pitchFamily="34" charset="0"/>
                <a:cs typeface="Times New Roman" panose="02020603050405020304" pitchFamily="18" charset="0"/>
              </a:rPr>
              <a:t>Exercise 3: Creating and configuring a virtual machine</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has asked you to deploy two virtual machines and to import a third virtual machine. You have copied a generalized .vhd file</a:t>
            </a:r>
            <a:r>
              <a:rPr lang="en-US" sz="1000" i="1"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that hosts a Windows Server 2016 Hyper-V host.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minimize disk space use—at the cost of performance—you are going to create two differencing files based on the generalized virtual hard disk. You will use these differencing files as the hard disk files for the new virtual machines. You will also import a specially prepared virtual machine to run on the host.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In the first part of this exercise, students will import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second part of this exercise, students will create differencing disks that will form the basis of a new virtual machine deployment. Students will use Hyper-V Manager and Windows PowerShell to perform this task. Students create two virtual machines on each computer during these tasks.</a:t>
            </a:r>
          </a:p>
        </p:txBody>
      </p:sp>
      <p:sp>
        <p:nvSpPr>
          <p:cNvPr id="4" name="Slide Number Placeholder 3"/>
          <p:cNvSpPr>
            <a:spLocks noGrp="1"/>
          </p:cNvSpPr>
          <p:nvPr>
            <p:ph type="sldNum" sz="quarter" idx="10"/>
          </p:nvPr>
        </p:nvSpPr>
        <p:spPr/>
        <p:txBody>
          <a:bodyPr/>
          <a:lstStyle/>
          <a:p>
            <a:fld id="{C44B54FC-A058-4D22-814C-1774F38693FF}" type="slidenum">
              <a:rPr lang="en-US" smtClean="0"/>
              <a:t>45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605157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C44B54FC-A058-4D22-814C-1774F38693FF}" type="slidenum">
              <a:rPr lang="en-US" smtClean="0"/>
              <a:t>46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970003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type of virtual network switch would you create if you want to allow a virtual machine to communicate with a LAN that is connected to the Hyper-V host?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would create an external virtual network switch if you want to allow a virtual machine to communicate with a LAN that is connected to the Hyper-V host.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can you ensure that a single virtual machine does not use all of the available bandwidth that a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Hyper-V host provides?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ensure that a single virtual machine does not use all of the available bandwidth that a Hyper-V host provides, you must configure minimum and maximum bandwidth settings on the virtual network adapters.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dynamic memory configuration task can you perform on a virtual machine that is hosted on Windows Server 2012 Hyper-V or later?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modify dynamic memory settings while a virtual machine is running on Windows Server 2012 Hyper-V or later. This was not possible in previous versions of Hyper-V.</a:t>
            </a:r>
          </a:p>
        </p:txBody>
      </p:sp>
      <p:sp>
        <p:nvSpPr>
          <p:cNvPr id="4" name="Slide Number Placeholder 3"/>
          <p:cNvSpPr>
            <a:spLocks noGrp="1"/>
          </p:cNvSpPr>
          <p:nvPr>
            <p:ph type="sldNum" sz="quarter" idx="10"/>
          </p:nvPr>
        </p:nvSpPr>
        <p:spPr/>
        <p:txBody>
          <a:bodyPr/>
          <a:lstStyle/>
          <a:p>
            <a:fld id="{C44B54FC-A058-4D22-814C-1774F38693FF}" type="slidenum">
              <a:rPr lang="en-US" smtClean="0"/>
              <a:t>47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466616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which situations should you use static memory allocation rather than dynamic memory?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use fixed memory allocation in the following situations: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the guest operating system or application does not support dynamic memory.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the host operating system has limited memory resources and you need to ensure that operating systems receive a fair allocation of memory.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which situations must you use virtual hard disks in .vhdx format rather than virtual hard disks in .vhd format?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use the .vhdx format rather than the .vhd format in the following situations: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You need to support virtual hard disks larger than 2 terabytes (TB); .vhdx files can be a maximum of 64 TB in size.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You need to protect against data corruption caused by power failures. An unexpected power failure is less likely to corrupt the .vhdx format because of the way the file format processes updates.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You need to deploy a virtual hard disk to a large-sector disk.</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want to deploy a Hyper-V virtual machine's virtual hard disk on a file share. What operating system must the file server be running to support this configuration?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deploy virtual hard disks only to file shares that support SMB 3.0. The Windows Server 2016 operating system supports hosting SMB 3.0 file shares.</a:t>
            </a:r>
          </a:p>
        </p:txBody>
      </p:sp>
      <p:sp>
        <p:nvSpPr>
          <p:cNvPr id="4" name="Slide Number Placeholder 3"/>
          <p:cNvSpPr>
            <a:spLocks noGrp="1"/>
          </p:cNvSpPr>
          <p:nvPr>
            <p:ph type="sldNum" sz="quarter" idx="10"/>
          </p:nvPr>
        </p:nvSpPr>
        <p:spPr/>
        <p:txBody>
          <a:bodyPr/>
          <a:lstStyle/>
          <a:p>
            <a:fld id="{C44B54FC-A058-4D22-814C-1774F38693FF}" type="slidenum">
              <a:rPr lang="en-US" smtClean="0"/>
              <a:t>48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778574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to ensure that you provision a virtual machine host with adequate RAM. Having multiple virtual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machines paging a hard disk drive because they are provisioned with inadequate memory will decrease performance for all virtual machines on the Hyper-V host.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Additionally, you should monitor virtual machine performance carefully. One virtual machine that uses a disproportionate amount of server resources can adversely affect the performance of all other virtual machines that the Hyper-V server hosts.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following table includes the tools that are needed for this module.</a:t>
            </a:r>
          </a:p>
          <a:p>
            <a:pPr lvl="0">
              <a:lnSpc>
                <a:spcPct val="115000"/>
              </a:lnSpc>
              <a:spcAft>
                <a:spcPts val="10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US" sz="1000" dirty="0">
                <a:solidFill>
                  <a:srgbClr val="A6A6A6"/>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49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graphicFrame>
        <p:nvGraphicFramePr>
          <p:cNvPr id="8" name="Table 7"/>
          <p:cNvGraphicFramePr>
            <a:graphicFrameLocks noGrp="1"/>
          </p:cNvGraphicFramePr>
          <p:nvPr>
            <p:extLst>
              <p:ext uri="{D42A27DB-BD31-4B8C-83A1-F6EECF244321}">
                <p14:modId xmlns:p14="http://schemas.microsoft.com/office/powerpoint/2010/main" val="2035944987"/>
              </p:ext>
            </p:extLst>
          </p:nvPr>
        </p:nvGraphicFramePr>
        <p:xfrm>
          <a:off x="451628" y="4140818"/>
          <a:ext cx="5781903" cy="2733040"/>
        </p:xfrm>
        <a:graphic>
          <a:graphicData uri="http://schemas.openxmlformats.org/drawingml/2006/table">
            <a:tbl>
              <a:tblPr firstRow="1" bandRow="1">
                <a:tableStyleId>{5940675A-B579-460E-94D1-54222C63F5DA}</a:tableStyleId>
              </a:tblPr>
              <a:tblGrid>
                <a:gridCol w="1927301">
                  <a:extLst>
                    <a:ext uri="{9D8B030D-6E8A-4147-A177-3AD203B41FA5}">
                      <a16:colId xmlns:a16="http://schemas.microsoft.com/office/drawing/2014/main" val="20000"/>
                    </a:ext>
                  </a:extLst>
                </a:gridCol>
                <a:gridCol w="1927301">
                  <a:extLst>
                    <a:ext uri="{9D8B030D-6E8A-4147-A177-3AD203B41FA5}">
                      <a16:colId xmlns:a16="http://schemas.microsoft.com/office/drawing/2014/main" val="20001"/>
                    </a:ext>
                  </a:extLst>
                </a:gridCol>
                <a:gridCol w="1927301">
                  <a:extLst>
                    <a:ext uri="{9D8B030D-6E8A-4147-A177-3AD203B41FA5}">
                      <a16:colId xmlns:a16="http://schemas.microsoft.com/office/drawing/2014/main" val="20002"/>
                    </a:ext>
                  </a:extLst>
                </a:gridCol>
              </a:tblGrid>
              <a:tr h="370840">
                <a:tc>
                  <a:txBody>
                    <a:bodyPr/>
                    <a:lstStyle/>
                    <a:p>
                      <a:pPr marL="0" marR="0">
                        <a:lnSpc>
                          <a:spcPct val="115000"/>
                        </a:lnSpc>
                        <a:spcBef>
                          <a:spcPts val="0"/>
                        </a:spcBef>
                        <a:spcAft>
                          <a:spcPts val="1000"/>
                        </a:spcAft>
                      </a:pPr>
                      <a:r>
                        <a:rPr lang="en-US" sz="1000" b="1" dirty="0">
                          <a:effectLst/>
                          <a:latin typeface="Arial" panose="020B0604020202020204" pitchFamily="34" charset="0"/>
                          <a:cs typeface="Arial" panose="020B0604020202020204" pitchFamily="34" charset="0"/>
                        </a:rPr>
                        <a:t>Tool</a:t>
                      </a:r>
                      <a:endParaRPr lang="en-US"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000" b="1" dirty="0">
                          <a:effectLst/>
                          <a:latin typeface="Arial" panose="020B0604020202020204" pitchFamily="34" charset="0"/>
                          <a:cs typeface="Arial" panose="020B0604020202020204" pitchFamily="34" charset="0"/>
                        </a:rPr>
                        <a:t>Used for</a:t>
                      </a:r>
                      <a:endParaRPr lang="en-US"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000" b="1" dirty="0">
                          <a:effectLst/>
                          <a:latin typeface="Arial" panose="020B0604020202020204" pitchFamily="34" charset="0"/>
                          <a:cs typeface="Arial" panose="020B0604020202020204" pitchFamily="34" charset="0"/>
                        </a:rPr>
                        <a:t>Where to find it</a:t>
                      </a:r>
                      <a:endParaRPr lang="en-US"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Sysinternals Disk2vhd</a:t>
                      </a: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Converts physical hard disks to .vhd format</a:t>
                      </a: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dirty="0">
                          <a:effectLst/>
                          <a:latin typeface="Arial" panose="020B0604020202020204" pitchFamily="34" charset="0"/>
                          <a:ea typeface="+mn-ea"/>
                          <a:cs typeface="Arial" panose="020B0604020202020204" pitchFamily="34" charset="0"/>
                        </a:rPr>
                        <a:t>Additional</a:t>
                      </a:r>
                      <a:r>
                        <a:rPr lang="en-US" sz="1000" b="1" baseline="0" dirty="0">
                          <a:effectLst/>
                          <a:latin typeface="Arial" panose="020B0604020202020204" pitchFamily="34" charset="0"/>
                          <a:ea typeface="+mn-ea"/>
                          <a:cs typeface="Arial" panose="020B0604020202020204" pitchFamily="34" charset="0"/>
                        </a:rPr>
                        <a:t> Reading: </a:t>
                      </a:r>
                      <a:r>
                        <a:rPr lang="en-US" sz="1000" dirty="0">
                          <a:effectLst/>
                          <a:latin typeface="Arial" panose="020B0604020202020204" pitchFamily="34" charset="0"/>
                          <a:cs typeface="Arial" panose="020B0604020202020204" pitchFamily="34" charset="0"/>
                        </a:rPr>
                        <a:t>For more information, refer to: “Sysinternals Suite” at: </a:t>
                      </a:r>
                      <a:r>
                        <a:rPr lang="en-US" sz="1000" u="sng" dirty="0">
                          <a:effectLst/>
                          <a:latin typeface="Arial" panose="020B0604020202020204" pitchFamily="34" charset="0"/>
                          <a:cs typeface="Arial" panose="020B0604020202020204" pitchFamily="34" charset="0"/>
                          <a:hlinkClick r:id="rId3"/>
                        </a:rPr>
                        <a:t>http://aka.ms/kx5ojf</a:t>
                      </a:r>
                      <a:endParaRPr lang="en-US" sz="1000" u="sng" dirty="0">
                        <a:effectLst/>
                        <a:latin typeface="Arial" panose="020B0604020202020204" pitchFamily="34" charset="0"/>
                        <a:cs typeface="Arial" panose="020B0604020202020204" pitchFamily="34" charset="0"/>
                      </a:endParaRPr>
                    </a:p>
                    <a:p>
                      <a:pPr marL="0" marR="0">
                        <a:lnSpc>
                          <a:spcPct val="115000"/>
                        </a:lnSpc>
                        <a:spcBef>
                          <a:spcPts val="0"/>
                        </a:spcBef>
                        <a:spcAft>
                          <a:spcPts val="0"/>
                        </a:spcAft>
                      </a:pPr>
                      <a:endParaRPr lang="en-US"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System Center 2012 R2 Virtual Machine Manager</a:t>
                      </a: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marR="0" lvl="0" indent="-342900">
                        <a:lnSpc>
                          <a:spcPts val="1300"/>
                        </a:lnSpc>
                        <a:spcBef>
                          <a:spcPts val="0"/>
                        </a:spcBef>
                        <a:spcAft>
                          <a:spcPts val="0"/>
                        </a:spcAft>
                        <a:buFont typeface="Symbol" panose="05050102010706020507" pitchFamily="18" charset="2"/>
                        <a:buChar char=""/>
                      </a:pPr>
                      <a:r>
                        <a:rPr lang="en-US" sz="1000" dirty="0">
                          <a:effectLst/>
                          <a:latin typeface="Arial" panose="020B0604020202020204" pitchFamily="34" charset="0"/>
                          <a:cs typeface="Arial" panose="020B0604020202020204" pitchFamily="34" charset="0"/>
                        </a:rPr>
                        <a:t>Manages virtual machines across multiple Hyper-V servers</a:t>
                      </a:r>
                    </a:p>
                    <a:p>
                      <a:pPr marL="342900" marR="0" lvl="0" indent="-342900">
                        <a:lnSpc>
                          <a:spcPts val="1300"/>
                        </a:lnSpc>
                        <a:spcBef>
                          <a:spcPts val="0"/>
                        </a:spcBef>
                        <a:spcAft>
                          <a:spcPts val="0"/>
                        </a:spcAft>
                        <a:buFont typeface="Symbol" panose="05050102010706020507" pitchFamily="18" charset="2"/>
                        <a:buChar char=""/>
                      </a:pPr>
                      <a:r>
                        <a:rPr lang="en-US" sz="1000" dirty="0">
                          <a:effectLst/>
                          <a:latin typeface="Arial" panose="020B0604020202020204" pitchFamily="34" charset="0"/>
                          <a:cs typeface="Arial" panose="020B0604020202020204" pitchFamily="34" charset="0"/>
                        </a:rPr>
                        <a:t>Performs online physical-to-virtual conversions, but does not support physical-to-virtual conversions</a:t>
                      </a:r>
                    </a:p>
                    <a:p>
                      <a:pPr marL="457200" marR="0">
                        <a:lnSpc>
                          <a:spcPts val="1300"/>
                        </a:lnSpc>
                        <a:spcBef>
                          <a:spcPts val="0"/>
                        </a:spcBef>
                        <a:spcAft>
                          <a:spcPts val="0"/>
                        </a:spcAft>
                      </a:pPr>
                      <a:r>
                        <a:rPr lang="en-US" sz="1000" dirty="0">
                          <a:effectLst/>
                          <a:latin typeface="Arial" panose="020B0604020202020204" pitchFamily="34" charset="0"/>
                          <a:cs typeface="Arial" panose="020B0604020202020204" pitchFamily="34" charset="0"/>
                        </a:rPr>
                        <a:t> </a:t>
                      </a: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dirty="0">
                          <a:effectLst/>
                          <a:latin typeface="Arial" panose="020B0604020202020204" pitchFamily="34" charset="0"/>
                          <a:ea typeface="+mn-ea"/>
                          <a:cs typeface="Arial" panose="020B0604020202020204" pitchFamily="34" charset="0"/>
                        </a:rPr>
                        <a:t>Additional</a:t>
                      </a:r>
                      <a:r>
                        <a:rPr lang="en-US" sz="1000" b="1" baseline="0" dirty="0">
                          <a:effectLst/>
                          <a:latin typeface="Arial" panose="020B0604020202020204" pitchFamily="34" charset="0"/>
                          <a:ea typeface="+mn-ea"/>
                          <a:cs typeface="Arial" panose="020B0604020202020204" pitchFamily="34" charset="0"/>
                        </a:rPr>
                        <a:t> Reading: </a:t>
                      </a:r>
                      <a:r>
                        <a:rPr lang="en-US" sz="1000" dirty="0">
                          <a:effectLst/>
                          <a:latin typeface="Arial" panose="020B0604020202020204" pitchFamily="34" charset="0"/>
                          <a:cs typeface="Arial" panose="020B0604020202020204" pitchFamily="34" charset="0"/>
                        </a:rPr>
                        <a:t>For more information, refer to: “Virtual Machine Manager” at: </a:t>
                      </a:r>
                      <a:r>
                        <a:rPr lang="en-US" sz="1000" u="sng" dirty="0">
                          <a:effectLst/>
                          <a:latin typeface="Arial" panose="020B0604020202020204" pitchFamily="34" charset="0"/>
                          <a:cs typeface="Arial" panose="020B0604020202020204" pitchFamily="34" charset="0"/>
                          <a:hlinkClick r:id="rId4"/>
                        </a:rPr>
                        <a:t>http://aka.ms/qc0v35</a:t>
                      </a:r>
                      <a:endParaRPr lang="en-US" sz="1000" dirty="0">
                        <a:effectLst/>
                        <a:latin typeface="Arial" panose="020B0604020202020204" pitchFamily="34" charset="0"/>
                        <a:cs typeface="Arial" panose="020B0604020202020204" pitchFamily="34" charset="0"/>
                      </a:endParaRPr>
                    </a:p>
                    <a:p>
                      <a:pPr marL="0" marR="0">
                        <a:lnSpc>
                          <a:spcPct val="115000"/>
                        </a:lnSpc>
                        <a:spcBef>
                          <a:spcPts val="0"/>
                        </a:spcBef>
                        <a:spcAft>
                          <a:spcPts val="0"/>
                        </a:spcAft>
                      </a:pP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600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more information, refer to: “What’s New in Hyper-V for Windows Server 2012 R2” at: </a:t>
            </a:r>
            <a:r>
              <a:rPr lang="en-US" sz="1000" u="sng" dirty="0">
                <a:solidFill>
                  <a:srgbClr val="0000FF"/>
                </a:solidFill>
                <a:effectLst/>
                <a:latin typeface="Arial" panose="020B0604020202020204" pitchFamily="34" charset="0"/>
                <a:ea typeface="Calibri" panose="020F0502020204030204" pitchFamily="34" charset="0"/>
                <a:cs typeface="Segoe UI" panose="020B0502040204020203" pitchFamily="34" charset="0"/>
                <a:hlinkClick r:id="rId3"/>
              </a:rPr>
              <a:t>http://aka.ms/y3gvwz</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21139319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virtual machine does not use dynamic memory.</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operating system might not support dynamic memory. In some cases, applying a service pack or installing virtual machine integration services will resolve this issue.</a:t>
            </a:r>
          </a:p>
          <a:p>
            <a:pPr lvl="0">
              <a:lnSpc>
                <a:spcPct val="107000"/>
              </a:lnSpc>
              <a:spcAft>
                <a:spcPts val="800"/>
              </a:spcAft>
            </a:pPr>
            <a:r>
              <a:rPr lang="en-US" sz="1000" b="1" dirty="0">
                <a:latin typeface="Arial" panose="020B0604020202020204" pitchFamily="34" charset="0"/>
                <a:cs typeface="Arial" panose="020B0604020202020204" pitchFamily="34" charset="0"/>
              </a:rPr>
              <a:t>Note:</a:t>
            </a:r>
            <a:r>
              <a:rPr lang="en-US"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C44B54FC-A058-4D22-814C-1774F38693FF}" type="slidenum">
              <a:rPr lang="en-US" smtClean="0"/>
              <a:t>50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1270380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discussing this topic, determine how to include the features that have improved in Windows Server 2016. In some cases, you might want to explain features for Windows Server 2012, Windows Server 2012 R2, and Windows Server 2016.</a:t>
            </a:r>
          </a:p>
        </p:txBody>
      </p:sp>
      <p:sp>
        <p:nvSpPr>
          <p:cNvPr id="4" name="Slide Number Placeholder 3"/>
          <p:cNvSpPr>
            <a:spLocks noGrp="1"/>
          </p:cNvSpPr>
          <p:nvPr>
            <p:ph type="sldNum" sz="quarter" idx="10"/>
          </p:nvPr>
        </p:nvSpPr>
        <p:spPr/>
        <p:txBody>
          <a:bodyPr/>
          <a:lstStyle/>
          <a:p>
            <a:fld id="{C44B54FC-A058-4D22-814C-1774F38693FF}"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8160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Describe to students the advantages of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Hyper-V Manager</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improvements, and discuss how it is beneficial during upgrades and for datacenter hosting in large environments with multiple domains.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83505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hardware features that are required to support virtualization. When enabling hardware-assisted virtualization, you will need to switch off the power to the hardware. If you restart the machine without powering off the hardware, you will be unable to use Hyper-V, because the processor setting that allows virtualization will not have taken effect.</a:t>
            </a:r>
          </a:p>
        </p:txBody>
      </p:sp>
      <p:sp>
        <p:nvSpPr>
          <p:cNvPr id="4" name="Slide Number Placeholder 3"/>
          <p:cNvSpPr>
            <a:spLocks noGrp="1"/>
          </p:cNvSpPr>
          <p:nvPr>
            <p:ph type="sldNum" sz="quarter" idx="10"/>
          </p:nvPr>
        </p:nvSpPr>
        <p:spPr/>
        <p:txBody>
          <a:bodyPr/>
          <a:lstStyle/>
          <a:p>
            <a:fld id="{C44B54FC-A058-4D22-814C-1774F38693FF}"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89463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Prior to performing this demonstration, you must configure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Hyper-V role. For detailed steps, refer to the first task of Exercise 1, “Installing the Hyper-V server role,” in the lab.</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LON-HOST1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navigation pane,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LON-HOST1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Settings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Hard Disks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Show where to change the location of the default virtual hard disks folder.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Virtual Machines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Show where to change the location of the default virtual machine configuration files folder.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Physical GPUs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Explain that the Remote Desktop Virtualization Host role service must be installed before you can enable Microsoft RemoteFX and GPU management.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NUMA Spanning</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Explain that when you enable NUMA spanning, servers take advantage of Non-Uniform Memory Access (NUMA) performance optimizations.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Mention that Module 12: “Implementing Failover Clustering with Windows Server 2016 Hyper-V,” discusses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live migrations, storage migrations, and replication configuration.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4B54FC-A058-4D22-814C-1774F38693FF}"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6: Implementing Hyper-V</a:t>
            </a:r>
          </a:p>
        </p:txBody>
      </p:sp>
    </p:spTree>
    <p:extLst>
      <p:ext uri="{BB962C8B-B14F-4D97-AF65-F5344CB8AC3E}">
        <p14:creationId xmlns:p14="http://schemas.microsoft.com/office/powerpoint/2010/main" val="369382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2089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46428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062219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501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624222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58604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697185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1236805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93814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4698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787011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3914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3034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59493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8895071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5807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80718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668785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8853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93985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25735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69699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884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41592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825385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794050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64274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8991859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039829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282069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026141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45074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31214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21242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8957855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94210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22473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693585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0511267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062945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061495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920876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078734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184215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77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2273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155349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6525831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112857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163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454156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3633703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24039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660420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366951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303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8403110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881282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41402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394262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347858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87447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77156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720638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666957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212455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8361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271443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656129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539834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797775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37448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214528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906730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46715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227514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076014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41279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51681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399658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676689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855939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20158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129871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08649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488254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540535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47472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679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597323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897741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19470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079737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1309396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4640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30852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96416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05237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754691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5682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44084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62091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9726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05480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8684875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458022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10828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733198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372920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13131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22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0438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15245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908442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3711565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35247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25398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94291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993153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526449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2412251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453460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911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399344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473485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4868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203812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090500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87445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715038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908723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0783420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72629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58359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38707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233612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073305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611192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95091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782886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679416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480797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82139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145776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84475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508242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344274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971697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237926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897784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28104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69973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3203964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796497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96841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5347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85310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117353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5544241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696695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0188442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737305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285724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888063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81717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2096303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36760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532552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53450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350453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578197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321984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138678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962394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518221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594319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74476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750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633900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454647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720922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832422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01282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0931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8697548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556690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010516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9553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506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5020829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375503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13848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253756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301611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235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03680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15695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3813657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62507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55675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559439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9613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695016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418576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9101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609756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998854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894799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002097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500422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26231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40682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995815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7161498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35792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369732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05576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26277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0807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549624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388903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520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7986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540632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31707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1614316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038336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670243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9200316"/>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477677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95838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25657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193180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2719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34186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142348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916983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7243385"/>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0234348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223982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8682866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476651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7438933"/>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4727169"/>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124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106769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3052852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261296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98676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452242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530773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683583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898532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7169938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57438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8695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13446"/>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15139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643022"/>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5334373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883378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815973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159581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8514495"/>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609665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63936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2017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67986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4640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22260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605531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235497"/>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3015666"/>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5976882"/>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765788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080988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1454907"/>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01592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3818296"/>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9602163"/>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0954814"/>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76930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47987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468860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1569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302690"/>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887836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776790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8610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70807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658596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9662104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638243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5195805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8641162"/>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0079132"/>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149656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2391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840855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97336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1627147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268739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1621748"/>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01929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39920456"/>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3212650"/>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44299187"/>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12927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366918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902138"/>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009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670218"/>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357014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7838179"/>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50442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482975"/>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38529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4107831"/>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710833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8208425"/>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834121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89629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161330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065054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806186"/>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933096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0471607"/>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0644555"/>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464021"/>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9683608"/>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65627608"/>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95820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104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718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7024081"/>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874530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089378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598602"/>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540764"/>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081551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7630054"/>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571891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91936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3869240"/>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157914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4694784"/>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8586853"/>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184904"/>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4713327"/>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778154"/>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733586"/>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03261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0587967"/>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35320172"/>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709790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10599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9998351"/>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420965"/>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76775805"/>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4458285"/>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951402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6025847"/>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681062"/>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7094011"/>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071449"/>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40282781"/>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12417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2379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0338308"/>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5533143"/>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5622096"/>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24540869"/>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3050349"/>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7477467"/>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8788639"/>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134618"/>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2542103"/>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5012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7749588"/>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5558385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0178316"/>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307028"/>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0966359"/>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8654751"/>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61390"/>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806599"/>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6706382"/>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4685710"/>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4042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5027320"/>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6574965"/>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82808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6450547"/>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7481248"/>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4916764"/>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0305324"/>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4628701"/>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27332395"/>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2241332"/>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72903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0805056"/>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7274264"/>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9720378"/>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9485956"/>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276243"/>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261704"/>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728951"/>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2197001"/>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4980239"/>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6837166"/>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507735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9140070"/>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5184163"/>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86539130"/>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022505"/>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8117133"/>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2534414"/>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883774"/>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9230790"/>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100643"/>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257965"/>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16539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2291156"/>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486174"/>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5699505"/>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191886"/>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21376319"/>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5479290"/>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7003192"/>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4157890"/>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946154"/>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3937210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508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26680129"/>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8731311"/>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773742"/>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520147"/>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32562299"/>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340876"/>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44468494"/>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414476"/>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1851819"/>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9527566"/>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0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8823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979187"/>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483314"/>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2636946"/>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5559263"/>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9761013"/>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6083412"/>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39155615"/>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3675338"/>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4806602"/>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4367836"/>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8961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84673085"/>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3260325"/>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738"/>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0911425"/>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2028476"/>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7319798"/>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932425"/>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9529590"/>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63155802"/>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5000069"/>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337309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3207443"/>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481784"/>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933674"/>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507493"/>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704976"/>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519305"/>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733932"/>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5568918"/>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1080112"/>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8869748"/>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594296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9401997"/>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1282471"/>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81894277"/>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8913192"/>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7897063"/>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8986034"/>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57838"/>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5236196"/>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6020678"/>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0445894"/>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01538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926473"/>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4746630"/>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4266840"/>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2315870"/>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90412523"/>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7254156"/>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9558369"/>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7509263"/>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554668"/>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85067206"/>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3846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764614"/>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2620015"/>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4374217"/>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047340"/>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45470581"/>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4128920"/>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5090075"/>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672118"/>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388854"/>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5730156"/>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9858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9101134"/>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0457957"/>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4216824"/>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9615340"/>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471250"/>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0656729"/>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45195100"/>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0616538"/>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4041577"/>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127221"/>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9891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0816866"/>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7543139"/>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233963"/>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4831264"/>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97794759"/>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8218502"/>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4549203"/>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265122"/>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34859037"/>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7489131"/>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35854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5598771"/>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354026"/>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875097"/>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1924997"/>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41933"/>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6059096"/>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91616305"/>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7124723"/>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3234172"/>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52188"/>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498844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814535"/>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6738923"/>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52203288"/>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986955"/>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87378"/>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6705785"/>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382805"/>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5734426"/>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9034790"/>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8872595"/>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898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52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4292438"/>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221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026033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69898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27413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65565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44390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3926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0854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4491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627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6415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89175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2927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43219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61737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69892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473558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02839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93177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89438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11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51925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21188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910233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44824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270234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0402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8860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47930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54621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27353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855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011218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4664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7041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89897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7575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8409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166959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691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782493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45249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5912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13" Type="http://schemas.openxmlformats.org/officeDocument/2006/relationships/theme" Target="../theme/theme46.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slideLayout" Target="../slideLayouts/slideLayout552.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0.xml"/><Relationship Id="rId13" Type="http://schemas.openxmlformats.org/officeDocument/2006/relationships/theme" Target="../theme/theme47.xml"/><Relationship Id="rId3" Type="http://schemas.openxmlformats.org/officeDocument/2006/relationships/slideLayout" Target="../slideLayouts/slideLayout555.xml"/><Relationship Id="rId7" Type="http://schemas.openxmlformats.org/officeDocument/2006/relationships/slideLayout" Target="../slideLayouts/slideLayout559.xml"/><Relationship Id="rId12" Type="http://schemas.openxmlformats.org/officeDocument/2006/relationships/slideLayout" Target="../slideLayouts/slideLayout564.xml"/><Relationship Id="rId2" Type="http://schemas.openxmlformats.org/officeDocument/2006/relationships/slideLayout" Target="../slideLayouts/slideLayout554.xml"/><Relationship Id="rId1" Type="http://schemas.openxmlformats.org/officeDocument/2006/relationships/slideLayout" Target="../slideLayouts/slideLayout553.xml"/><Relationship Id="rId6" Type="http://schemas.openxmlformats.org/officeDocument/2006/relationships/slideLayout" Target="../slideLayouts/slideLayout558.xml"/><Relationship Id="rId11" Type="http://schemas.openxmlformats.org/officeDocument/2006/relationships/slideLayout" Target="../slideLayouts/slideLayout563.xml"/><Relationship Id="rId5" Type="http://schemas.openxmlformats.org/officeDocument/2006/relationships/slideLayout" Target="../slideLayouts/slideLayout557.xml"/><Relationship Id="rId10" Type="http://schemas.openxmlformats.org/officeDocument/2006/relationships/slideLayout" Target="../slideLayouts/slideLayout562.xml"/><Relationship Id="rId4" Type="http://schemas.openxmlformats.org/officeDocument/2006/relationships/slideLayout" Target="../slideLayouts/slideLayout556.xml"/><Relationship Id="rId9" Type="http://schemas.openxmlformats.org/officeDocument/2006/relationships/slideLayout" Target="../slideLayouts/slideLayout561.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2.xml"/><Relationship Id="rId13" Type="http://schemas.openxmlformats.org/officeDocument/2006/relationships/theme" Target="../theme/theme48.xml"/><Relationship Id="rId3" Type="http://schemas.openxmlformats.org/officeDocument/2006/relationships/slideLayout" Target="../slideLayouts/slideLayout567.xml"/><Relationship Id="rId7" Type="http://schemas.openxmlformats.org/officeDocument/2006/relationships/slideLayout" Target="../slideLayouts/slideLayout571.xml"/><Relationship Id="rId12" Type="http://schemas.openxmlformats.org/officeDocument/2006/relationships/slideLayout" Target="../slideLayouts/slideLayout576.xml"/><Relationship Id="rId2" Type="http://schemas.openxmlformats.org/officeDocument/2006/relationships/slideLayout" Target="../slideLayouts/slideLayout566.xml"/><Relationship Id="rId1" Type="http://schemas.openxmlformats.org/officeDocument/2006/relationships/slideLayout" Target="../slideLayouts/slideLayout565.xml"/><Relationship Id="rId6" Type="http://schemas.openxmlformats.org/officeDocument/2006/relationships/slideLayout" Target="../slideLayouts/slideLayout570.xml"/><Relationship Id="rId11" Type="http://schemas.openxmlformats.org/officeDocument/2006/relationships/slideLayout" Target="../slideLayouts/slideLayout575.xml"/><Relationship Id="rId5" Type="http://schemas.openxmlformats.org/officeDocument/2006/relationships/slideLayout" Target="../slideLayouts/slideLayout569.xml"/><Relationship Id="rId10" Type="http://schemas.openxmlformats.org/officeDocument/2006/relationships/slideLayout" Target="../slideLayouts/slideLayout574.xml"/><Relationship Id="rId4" Type="http://schemas.openxmlformats.org/officeDocument/2006/relationships/slideLayout" Target="../slideLayouts/slideLayout568.xml"/><Relationship Id="rId9" Type="http://schemas.openxmlformats.org/officeDocument/2006/relationships/slideLayout" Target="../slideLayouts/slideLayout573.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4.xml"/><Relationship Id="rId13" Type="http://schemas.openxmlformats.org/officeDocument/2006/relationships/theme" Target="../theme/theme49.xml"/><Relationship Id="rId3" Type="http://schemas.openxmlformats.org/officeDocument/2006/relationships/slideLayout" Target="../slideLayouts/slideLayout579.xml"/><Relationship Id="rId7" Type="http://schemas.openxmlformats.org/officeDocument/2006/relationships/slideLayout" Target="../slideLayouts/slideLayout583.xml"/><Relationship Id="rId12" Type="http://schemas.openxmlformats.org/officeDocument/2006/relationships/slideLayout" Target="../slideLayouts/slideLayout588.xml"/><Relationship Id="rId2" Type="http://schemas.openxmlformats.org/officeDocument/2006/relationships/slideLayout" Target="../slideLayouts/slideLayout578.xml"/><Relationship Id="rId1" Type="http://schemas.openxmlformats.org/officeDocument/2006/relationships/slideLayout" Target="../slideLayouts/slideLayout577.xml"/><Relationship Id="rId6" Type="http://schemas.openxmlformats.org/officeDocument/2006/relationships/slideLayout" Target="../slideLayouts/slideLayout582.xml"/><Relationship Id="rId11" Type="http://schemas.openxmlformats.org/officeDocument/2006/relationships/slideLayout" Target="../slideLayouts/slideLayout587.xml"/><Relationship Id="rId5" Type="http://schemas.openxmlformats.org/officeDocument/2006/relationships/slideLayout" Target="../slideLayouts/slideLayout581.xml"/><Relationship Id="rId10" Type="http://schemas.openxmlformats.org/officeDocument/2006/relationships/slideLayout" Target="../slideLayouts/slideLayout586.xml"/><Relationship Id="rId4" Type="http://schemas.openxmlformats.org/officeDocument/2006/relationships/slideLayout" Target="../slideLayouts/slideLayout580.xml"/><Relationship Id="rId9" Type="http://schemas.openxmlformats.org/officeDocument/2006/relationships/slideLayout" Target="../slideLayouts/slideLayout58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6.xml"/><Relationship Id="rId13" Type="http://schemas.openxmlformats.org/officeDocument/2006/relationships/theme" Target="../theme/theme50.xml"/><Relationship Id="rId3" Type="http://schemas.openxmlformats.org/officeDocument/2006/relationships/slideLayout" Target="../slideLayouts/slideLayout591.xml"/><Relationship Id="rId7" Type="http://schemas.openxmlformats.org/officeDocument/2006/relationships/slideLayout" Target="../slideLayouts/slideLayout595.xml"/><Relationship Id="rId12" Type="http://schemas.openxmlformats.org/officeDocument/2006/relationships/slideLayout" Target="../slideLayouts/slideLayout600.xml"/><Relationship Id="rId2" Type="http://schemas.openxmlformats.org/officeDocument/2006/relationships/slideLayout" Target="../slideLayouts/slideLayout590.xml"/><Relationship Id="rId1" Type="http://schemas.openxmlformats.org/officeDocument/2006/relationships/slideLayout" Target="../slideLayouts/slideLayout589.xml"/><Relationship Id="rId6" Type="http://schemas.openxmlformats.org/officeDocument/2006/relationships/slideLayout" Target="../slideLayouts/slideLayout594.xml"/><Relationship Id="rId11" Type="http://schemas.openxmlformats.org/officeDocument/2006/relationships/slideLayout" Target="../slideLayouts/slideLayout599.xml"/><Relationship Id="rId5" Type="http://schemas.openxmlformats.org/officeDocument/2006/relationships/slideLayout" Target="../slideLayouts/slideLayout593.xml"/><Relationship Id="rId10" Type="http://schemas.openxmlformats.org/officeDocument/2006/relationships/slideLayout" Target="../slideLayouts/slideLayout598.xml"/><Relationship Id="rId4" Type="http://schemas.openxmlformats.org/officeDocument/2006/relationships/slideLayout" Target="../slideLayouts/slideLayout592.xml"/><Relationship Id="rId9" Type="http://schemas.openxmlformats.org/officeDocument/2006/relationships/slideLayout" Target="../slideLayouts/slideLayout59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13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999980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69307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212756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424846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235269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761965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200365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743040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039819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858651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92523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092753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7953340"/>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4708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631910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55255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63872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97321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563186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79550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6427233"/>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3165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048112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616540"/>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7797020"/>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2442"/>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263488"/>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660194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5586918"/>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7149074"/>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9963116"/>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678912"/>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337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6796154"/>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1089316"/>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5746660"/>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7585583"/>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6091533"/>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174828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7014931"/>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499855"/>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0763669"/>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5552405"/>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21693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55832"/>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9358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12723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84187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407985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0.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4.xml"/><Relationship Id="rId1" Type="http://schemas.openxmlformats.org/officeDocument/2006/relationships/tags" Target="../tags/tag17.xml"/><Relationship Id="rId5" Type="http://schemas.openxmlformats.org/officeDocument/2006/relationships/image" Target="../media/image2.emf"/><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8.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0.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2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5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6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0.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8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9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6.xml"/><Relationship Id="rId1" Type="http://schemas.openxmlformats.org/officeDocument/2006/relationships/tags" Target="../tags/tag29.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18.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0.xml"/><Relationship Id="rId7" Type="http://schemas.openxmlformats.org/officeDocument/2006/relationships/image" Target="../media/image6.png"/><Relationship Id="rId2" Type="http://schemas.openxmlformats.org/officeDocument/2006/relationships/slideLayout" Target="../slideLayouts/slideLayout330.xml"/><Relationship Id="rId1" Type="http://schemas.openxmlformats.org/officeDocument/2006/relationships/tags" Target="../tags/tag31.xml"/><Relationship Id="rId6" Type="http://schemas.openxmlformats.org/officeDocument/2006/relationships/image" Target="../media/image5.emf"/><Relationship Id="rId5" Type="http://schemas.openxmlformats.org/officeDocument/2006/relationships/image" Target="../media/image1.png"/><Relationship Id="rId4" Type="http://schemas.openxmlformats.org/officeDocument/2006/relationships/image" Target="../media/image4.emf"/><Relationship Id="rId9"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4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60.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6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78.xml"/><Relationship Id="rId1" Type="http://schemas.openxmlformats.org/officeDocument/2006/relationships/tags" Target="../tags/tag35.xml"/><Relationship Id="rId4" Type="http://schemas.openxmlformats.org/officeDocument/2006/relationships/image" Target="../media/image9.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90.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0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6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14.xml"/><Relationship Id="rId1" Type="http://schemas.openxmlformats.org/officeDocument/2006/relationships/tags" Target="../tags/tag39.xml"/><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26.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38.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50.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6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7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76.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9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0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16.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28.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88.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00.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6</a:t>
            </a:r>
          </a:p>
        </p:txBody>
      </p:sp>
      <p:sp>
        <p:nvSpPr>
          <p:cNvPr id="3" name="Subtitle 2"/>
          <p:cNvSpPr>
            <a:spLocks noGrp="1"/>
          </p:cNvSpPr>
          <p:nvPr>
            <p:ph type="subTitle" sz="quarter" idx="1"/>
          </p:nvPr>
        </p:nvSpPr>
        <p:spPr/>
        <p:txBody>
          <a:bodyPr/>
          <a:lstStyle/>
          <a:p>
            <a:r>
              <a:rPr lang="en-US" dirty="0"/>
              <a:t>Implementing Hyper-V
</a:t>
            </a:r>
          </a:p>
        </p:txBody>
      </p:sp>
    </p:spTree>
    <p:custDataLst>
      <p:tags r:id="rId1"/>
    </p:custDataLst>
    <p:extLst>
      <p:ext uri="{BB962C8B-B14F-4D97-AF65-F5344CB8AC3E}">
        <p14:creationId xmlns:p14="http://schemas.microsoft.com/office/powerpoint/2010/main" val="203213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2e7f486-404c-481e-b99f-759a1f16ed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configuring Hyper-V hosts</a:t>
            </a:r>
          </a:p>
        </p:txBody>
      </p:sp>
      <p:sp>
        <p:nvSpPr>
          <p:cNvPr id="4" name="Content Placeholder 2"/>
          <p:cNvSpPr txBox="1">
            <a:spLocks/>
          </p:cNvSpPr>
          <p:nvPr/>
        </p:nvSpPr>
        <p:spPr>
          <a:xfrm>
            <a:off x="252919" y="1021215"/>
            <a:ext cx="856034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Provision the Hyper-V host with adequate hardware resources</a:t>
            </a:r>
          </a:p>
          <a:p>
            <a:pPr lvl="0"/>
            <a:r>
              <a:rPr lang="en-CA" kern="0" dirty="0">
                <a:solidFill>
                  <a:srgbClr val="000000"/>
                </a:solidFill>
              </a:rPr>
              <a:t>Deploy virtual machines on separate disks or CSVs if using shared storage</a:t>
            </a:r>
          </a:p>
          <a:p>
            <a:pPr lvl="0"/>
            <a:r>
              <a:rPr lang="en-CA" kern="0" dirty="0">
                <a:solidFill>
                  <a:srgbClr val="000000"/>
                </a:solidFill>
              </a:rPr>
              <a:t>Do not collocate other Windows Server roles on the Hyper-V host</a:t>
            </a:r>
          </a:p>
          <a:p>
            <a:pPr lvl="0"/>
            <a:r>
              <a:rPr lang="en-CA" kern="0" dirty="0">
                <a:solidFill>
                  <a:srgbClr val="000000"/>
                </a:solidFill>
              </a:rPr>
              <a:t>Manage Hyper-V remotely</a:t>
            </a:r>
          </a:p>
          <a:p>
            <a:pPr lvl="0"/>
            <a:r>
              <a:rPr lang="en-CA" kern="0" dirty="0">
                <a:solidFill>
                  <a:srgbClr val="000000"/>
                </a:solidFill>
              </a:rPr>
              <a:t>Run Hyper-V by using the Server Core or Nano configuration</a:t>
            </a:r>
          </a:p>
          <a:p>
            <a:pPr lvl="0"/>
            <a:r>
              <a:rPr lang="en-CA" kern="0" dirty="0">
                <a:solidFill>
                  <a:srgbClr val="000000"/>
                </a:solidFill>
              </a:rPr>
              <a:t>Use resource metering and the Best Practices Analyzer</a:t>
            </a:r>
          </a:p>
          <a:p>
            <a:pPr lvl="0"/>
            <a:r>
              <a:rPr lang="en-CA" kern="0" dirty="0">
                <a:solidFill>
                  <a:srgbClr val="000000"/>
                </a:solidFill>
              </a:rPr>
              <a:t>Use Generation 2 virtual machines where possible</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37448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dedfa08-aab5-4b7e-8d28-3dffc45dbf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virtualization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Converts a Hyper-V guest virtual machine to a Hyper-V host</a:t>
            </a:r>
          </a:p>
          <a:p>
            <a:pPr lvl="0"/>
            <a:r>
              <a:rPr lang="en-US" kern="0" dirty="0">
                <a:solidFill>
                  <a:srgbClr val="000000"/>
                </a:solidFill>
              </a:rPr>
              <a:t>Extremely useful with development and test servers</a:t>
            </a:r>
          </a:p>
          <a:p>
            <a:pPr lvl="0"/>
            <a:r>
              <a:rPr lang="en-US" kern="0" dirty="0">
                <a:solidFill>
                  <a:srgbClr val="000000"/>
                </a:solidFill>
              </a:rPr>
              <a:t>Requirements:</a:t>
            </a:r>
          </a:p>
          <a:p>
            <a:pPr marL="365760" lvl="1"/>
            <a:r>
              <a:rPr lang="en-US" kern="0" dirty="0">
                <a:solidFill>
                  <a:srgbClr val="000000"/>
                </a:solidFill>
              </a:rPr>
              <a:t>At least 4 GB of static RAM</a:t>
            </a:r>
          </a:p>
          <a:p>
            <a:pPr marL="365760" lvl="1"/>
            <a:r>
              <a:rPr lang="en-US" kern="0" dirty="0">
                <a:solidFill>
                  <a:srgbClr val="000000"/>
                </a:solidFill>
              </a:rPr>
              <a:t>Windows Server 2016 or Windows 10</a:t>
            </a:r>
            <a:r>
              <a:rPr lang="bs-Latn-BA" kern="0">
                <a:solidFill>
                  <a:srgbClr val="000000"/>
                </a:solidFill>
              </a:rPr>
              <a:t> Anniversary Update</a:t>
            </a:r>
            <a:r>
              <a:rPr lang="en-US" kern="0" dirty="0">
                <a:solidFill>
                  <a:srgbClr val="000000"/>
                </a:solidFill>
              </a:rPr>
              <a:t> as the host operating system</a:t>
            </a:r>
          </a:p>
          <a:p>
            <a:pPr marL="365760" lvl="1"/>
            <a:r>
              <a:rPr lang="en-US" kern="0" dirty="0">
                <a:solidFill>
                  <a:srgbClr val="000000"/>
                </a:solidFill>
              </a:rPr>
              <a:t>The virtual machine that is running Hyper-V must be the same build as the host</a:t>
            </a:r>
          </a:p>
          <a:p>
            <a:pPr lvl="0"/>
            <a:r>
              <a:rPr lang="en-US" kern="0" dirty="0">
                <a:solidFill>
                  <a:srgbClr val="000000"/>
                </a:solidFill>
              </a:rPr>
              <a:t>Some features are disabled or will fail after you enable nested virtualization</a:t>
            </a:r>
          </a:p>
        </p:txBody>
      </p:sp>
    </p:spTree>
    <p:custDataLst>
      <p:tags r:id="rId1"/>
    </p:custDataLst>
    <p:extLst>
      <p:ext uri="{BB962C8B-B14F-4D97-AF65-F5344CB8AC3E}">
        <p14:creationId xmlns:p14="http://schemas.microsoft.com/office/powerpoint/2010/main" val="42182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3c768ee-7341-4c62-a5d1-dc1602490e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to Azure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Use Azure virtual machines to build a test and development environment </a:t>
            </a:r>
          </a:p>
          <a:p>
            <a:pPr lvl="0"/>
            <a:r>
              <a:rPr lang="en-CA" kern="0" dirty="0">
                <a:solidFill>
                  <a:srgbClr val="000000"/>
                </a:solidFill>
              </a:rPr>
              <a:t>Two methods for moving virtual machines from Hyper-V to Azure:</a:t>
            </a:r>
          </a:p>
          <a:p>
            <a:pPr marL="365760" lvl="1"/>
            <a:r>
              <a:rPr lang="en-CA" sz="2600" kern="0" dirty="0">
                <a:solidFill>
                  <a:srgbClr val="000000"/>
                </a:solidFill>
              </a:rPr>
              <a:t>Manual virtual hard disk moves are free but require a virtual hard disk on which you have run Sysprep </a:t>
            </a:r>
          </a:p>
          <a:p>
            <a:pPr marL="365760" lvl="1"/>
            <a:r>
              <a:rPr lang="en-CA" sz="2600" kern="0" dirty="0">
                <a:solidFill>
                  <a:srgbClr val="000000"/>
                </a:solidFill>
              </a:rPr>
              <a:t>Azure Site Recovery:</a:t>
            </a:r>
            <a:endParaRPr lang="en-CA" kern="0" dirty="0">
              <a:solidFill>
                <a:srgbClr val="000000"/>
              </a:solidFill>
            </a:endParaRPr>
          </a:p>
          <a:p>
            <a:pPr marL="548640" lvl="2"/>
            <a:r>
              <a:rPr lang="en-CA" sz="2400" kern="0" dirty="0">
                <a:solidFill>
                  <a:srgbClr val="000000"/>
                </a:solidFill>
              </a:rPr>
              <a:t>Supported but not designed for moving single virtual machine</a:t>
            </a:r>
          </a:p>
        </p:txBody>
      </p:sp>
    </p:spTree>
    <p:custDataLst>
      <p:tags r:id="rId1"/>
    </p:custDataLst>
    <p:extLst>
      <p:ext uri="{BB962C8B-B14F-4D97-AF65-F5344CB8AC3E}">
        <p14:creationId xmlns:p14="http://schemas.microsoft.com/office/powerpoint/2010/main" val="220487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fe2b737-1e5a-4139-9174-ec699d7a55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Hyper-V storage</a:t>
            </a:r>
          </a:p>
        </p:txBody>
      </p:sp>
      <p:sp>
        <p:nvSpPr>
          <p:cNvPr id="3" name="Text Placeholder 2"/>
          <p:cNvSpPr>
            <a:spLocks noGrp="1"/>
          </p:cNvSpPr>
          <p:nvPr>
            <p:ph type="body" idx="1"/>
          </p:nvPr>
        </p:nvSpPr>
        <p:spPr/>
        <p:txBody>
          <a:bodyPr/>
          <a:lstStyle/>
          <a:p>
            <a:r>
              <a:rPr lang="en-US" dirty="0"/>
              <a:t>Virtual hard disk file formats
Types of virtual hard disks
Shared virtual hard disks
Virtual machine storage resiliency
Converting and resizing disks
Fibre Channel support in Hyper-V
Location considerations for virtual hard disks
Storing virtual machines on SMB 3.0 file shares
Demonstration: Managing virtual hard disks in Hyper-V</a:t>
            </a:r>
          </a:p>
        </p:txBody>
      </p:sp>
    </p:spTree>
    <p:custDataLst>
      <p:tags r:id="rId1"/>
    </p:custDataLst>
    <p:extLst>
      <p:ext uri="{BB962C8B-B14F-4D97-AF65-F5344CB8AC3E}">
        <p14:creationId xmlns:p14="http://schemas.microsoft.com/office/powerpoint/2010/main" val="414380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ac6a4b7-7fde-497c-8bde-96286fd3ce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a:t>Virtual hard disk file formats</a:t>
            </a:r>
            <a:endParaRPr lang="en-US" dirty="0"/>
          </a:p>
        </p:txBody>
      </p:sp>
      <p:sp>
        <p:nvSpPr>
          <p:cNvPr id="4" name="Content Placeholder 2"/>
          <p:cNvSpPr txBox="1">
            <a:spLocks/>
          </p:cNvSpPr>
          <p:nvPr/>
        </p:nvSpPr>
        <p:spPr>
          <a:xfrm>
            <a:off x="194553" y="1021215"/>
            <a:ext cx="871598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IN" kern="0" dirty="0">
                <a:solidFill>
                  <a:srgbClr val="000000"/>
                </a:solidFill>
              </a:rPr>
              <a:t>Windows Server 2012 introduced the new .vhdx format for virtual hard disks, which:</a:t>
            </a:r>
            <a:endParaRPr lang="en-US" kern="0" dirty="0">
              <a:solidFill>
                <a:srgbClr val="000000"/>
              </a:solidFill>
            </a:endParaRPr>
          </a:p>
          <a:p>
            <a:pPr marL="365760" lvl="1"/>
            <a:r>
              <a:rPr lang="en-US" kern="0" dirty="0">
                <a:solidFill>
                  <a:srgbClr val="000000"/>
                </a:solidFill>
              </a:rPr>
              <a:t>Supports bigger disks</a:t>
            </a:r>
          </a:p>
          <a:p>
            <a:pPr marL="365760" lvl="1"/>
            <a:r>
              <a:rPr lang="en-US" kern="0" dirty="0">
                <a:solidFill>
                  <a:srgbClr val="000000"/>
                </a:solidFill>
              </a:rPr>
              <a:t>Is less likely to lose data during unexpected outages</a:t>
            </a:r>
          </a:p>
          <a:p>
            <a:pPr marL="365760" lvl="1"/>
            <a:r>
              <a:rPr lang="en-IN" kern="0" dirty="0">
                <a:solidFill>
                  <a:srgbClr val="000000"/>
                </a:solidFill>
              </a:rPr>
              <a:t>Supports better alignment when deployed to a large-sector disk</a:t>
            </a:r>
          </a:p>
          <a:p>
            <a:pPr marL="365760" lvl="1"/>
            <a:r>
              <a:rPr lang="en-IN" kern="0" dirty="0">
                <a:solidFill>
                  <a:srgbClr val="000000"/>
                </a:solidFill>
              </a:rPr>
              <a:t>Allows larger block size for dynamic and differencing disks, which provides better performance</a:t>
            </a:r>
          </a:p>
          <a:p>
            <a:pPr lvl="0"/>
            <a:r>
              <a:rPr lang="en-IN" kern="0" dirty="0">
                <a:solidFill>
                  <a:srgbClr val="000000"/>
                </a:solidFill>
              </a:rPr>
              <a:t>Windows Server 2016 introduces the .vhds format for virtual hard disks</a:t>
            </a:r>
          </a:p>
          <a:p>
            <a:pPr lvl="0"/>
            <a:r>
              <a:rPr lang="en-IN" kern="0" dirty="0">
                <a:solidFill>
                  <a:srgbClr val="000000"/>
                </a:solidFill>
              </a:rPr>
              <a:t>Windows Server 2012 R2 and Windows Server 2016 support storage QoS for virtual hard disks</a:t>
            </a: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03120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134c5d1-7348-4538-89e1-d9ce5e3fc8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virtual hard disks</a:t>
            </a:r>
          </a:p>
        </p:txBody>
      </p:sp>
      <p:graphicFrame>
        <p:nvGraphicFramePr>
          <p:cNvPr id="4" name="Table 3"/>
          <p:cNvGraphicFramePr>
            <a:graphicFrameLocks noGrp="1"/>
          </p:cNvGraphicFramePr>
          <p:nvPr>
            <p:extLst>
              <p:ext uri="{D42A27DB-BD31-4B8C-83A1-F6EECF244321}">
                <p14:modId xmlns:p14="http://schemas.microsoft.com/office/powerpoint/2010/main" val="3329869486"/>
              </p:ext>
            </p:extLst>
          </p:nvPr>
        </p:nvGraphicFramePr>
        <p:xfrm>
          <a:off x="590550" y="971551"/>
          <a:ext cx="7919542" cy="5448299"/>
        </p:xfrm>
        <a:graphic>
          <a:graphicData uri="http://schemas.openxmlformats.org/drawingml/2006/table">
            <a:tbl>
              <a:tblPr firstRow="1" bandRow="1">
                <a:tableStyleId>{5940675A-B579-460E-94D1-54222C63F5DA}</a:tableStyleId>
              </a:tblPr>
              <a:tblGrid>
                <a:gridCol w="2180895">
                  <a:extLst>
                    <a:ext uri="{9D8B030D-6E8A-4147-A177-3AD203B41FA5}">
                      <a16:colId xmlns:a16="http://schemas.microsoft.com/office/drawing/2014/main" val="20000"/>
                    </a:ext>
                  </a:extLst>
                </a:gridCol>
                <a:gridCol w="5738647">
                  <a:extLst>
                    <a:ext uri="{9D8B030D-6E8A-4147-A177-3AD203B41FA5}">
                      <a16:colId xmlns:a16="http://schemas.microsoft.com/office/drawing/2014/main" val="20001"/>
                    </a:ext>
                  </a:extLst>
                </a:gridCol>
              </a:tblGrid>
              <a:tr h="401165">
                <a:tc>
                  <a:txBody>
                    <a:bodyPr/>
                    <a:lstStyle/>
                    <a:p>
                      <a:pPr marL="36830" marR="0" algn="l" defTabSz="914400" rtl="0" eaLnBrk="1" latinLnBrk="0" hangingPunct="1">
                        <a:lnSpc>
                          <a:spcPct val="100000"/>
                        </a:lnSpc>
                        <a:spcBef>
                          <a:spcPts val="600"/>
                        </a:spcBef>
                        <a:spcAft>
                          <a:spcPts val="300"/>
                        </a:spcAft>
                      </a:pPr>
                      <a:r>
                        <a:rPr lang="en-US" sz="2000" b="1" kern="1200" dirty="0">
                          <a:latin typeface="Segoe UI" panose="020B0502040204020203" pitchFamily="34" charset="0"/>
                          <a:cs typeface="Segoe UI" panose="020B0502040204020203" pitchFamily="34" charset="0"/>
                        </a:rPr>
                        <a:t>Type of disk</a:t>
                      </a:r>
                      <a:endParaRPr lang="en-US" sz="2000" b="1" kern="1200" dirty="0">
                        <a:solidFill>
                          <a:schemeClr val="tx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830" marR="0" algn="l" defTabSz="914400" rtl="0" eaLnBrk="1" latinLnBrk="0" hangingPunct="1">
                        <a:lnSpc>
                          <a:spcPct val="100000"/>
                        </a:lnSpc>
                        <a:spcBef>
                          <a:spcPts val="600"/>
                        </a:spcBef>
                        <a:spcAft>
                          <a:spcPts val="300"/>
                        </a:spcAft>
                      </a:pPr>
                      <a:r>
                        <a:rPr lang="en-US" sz="2000" b="1" kern="1200" dirty="0">
                          <a:latin typeface="Segoe UI" panose="020B0502040204020203" pitchFamily="34" charset="0"/>
                          <a:cs typeface="Segoe UI" panose="020B0502040204020203" pitchFamily="34" charset="0"/>
                        </a:rPr>
                        <a:t>Description</a:t>
                      </a:r>
                      <a:endParaRPr lang="en-US" sz="2000" b="1" kern="1200" dirty="0">
                        <a:solidFill>
                          <a:schemeClr val="tx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70970">
                <a:tc>
                  <a:txBody>
                    <a:bodyPr/>
                    <a:lstStyle/>
                    <a:p>
                      <a:pPr marL="36830" marR="0" algn="l" defTabSz="914400" rtl="0" eaLnBrk="1" latinLnBrk="0" hangingPunct="1">
                        <a:lnSpc>
                          <a:spcPct val="100000"/>
                        </a:lnSpc>
                        <a:spcBef>
                          <a:spcPts val="600"/>
                        </a:spcBef>
                        <a:spcAft>
                          <a:spcPts val="300"/>
                        </a:spcAft>
                      </a:pPr>
                      <a:r>
                        <a:rPr lang="en-US" sz="2000" kern="1200" dirty="0">
                          <a:latin typeface="Segoe UI" panose="020B0502040204020203" pitchFamily="34" charset="0"/>
                          <a:cs typeface="Segoe UI" panose="020B0502040204020203" pitchFamily="34" charset="0"/>
                        </a:rPr>
                        <a:t>Fixed</a:t>
                      </a:r>
                      <a:endParaRPr lang="en-US" sz="2000" kern="1200" dirty="0">
                        <a:solidFill>
                          <a:schemeClr val="dk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830" marR="0">
                        <a:lnSpc>
                          <a:spcPct val="100000"/>
                        </a:lnSpc>
                        <a:spcBef>
                          <a:spcPts val="600"/>
                        </a:spcBef>
                        <a:spcAft>
                          <a:spcPts val="300"/>
                        </a:spcAft>
                      </a:pPr>
                      <a:r>
                        <a:rPr lang="en-IN" sz="2000" kern="1200" dirty="0">
                          <a:latin typeface="Segoe UI" panose="020B0502040204020203" pitchFamily="34" charset="0"/>
                          <a:cs typeface="Segoe UI" panose="020B0502040204020203" pitchFamily="34" charset="0"/>
                        </a:rPr>
                        <a:t>All of the hard disk space allocates during the creation process</a:t>
                      </a:r>
                      <a:endParaRPr lang="en-US" sz="2000" kern="1200" dirty="0">
                        <a:solidFill>
                          <a:schemeClr val="tx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50945">
                <a:tc>
                  <a:txBody>
                    <a:bodyPr/>
                    <a:lstStyle/>
                    <a:p>
                      <a:pPr marL="36830" marR="0" algn="l" defTabSz="914400" rtl="0" eaLnBrk="1" latinLnBrk="0" hangingPunct="1">
                        <a:lnSpc>
                          <a:spcPct val="100000"/>
                        </a:lnSpc>
                        <a:spcBef>
                          <a:spcPts val="600"/>
                        </a:spcBef>
                        <a:spcAft>
                          <a:spcPts val="300"/>
                        </a:spcAft>
                      </a:pPr>
                      <a:r>
                        <a:rPr lang="en-US" sz="2000" kern="1200" dirty="0">
                          <a:latin typeface="Segoe UI" panose="020B0502040204020203" pitchFamily="34" charset="0"/>
                          <a:cs typeface="Segoe UI" panose="020B0502040204020203" pitchFamily="34" charset="0"/>
                        </a:rPr>
                        <a:t>Dynamic</a:t>
                      </a:r>
                      <a:endParaRPr lang="en-US" sz="2000" kern="1200" dirty="0">
                        <a:solidFill>
                          <a:schemeClr val="dk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830" marR="0" algn="l" defTabSz="914400" rtl="0" eaLnBrk="1" latinLnBrk="0" hangingPunct="1">
                        <a:lnSpc>
                          <a:spcPct val="100000"/>
                        </a:lnSpc>
                        <a:spcBef>
                          <a:spcPts val="600"/>
                        </a:spcBef>
                        <a:spcAft>
                          <a:spcPts val="300"/>
                        </a:spcAft>
                      </a:pPr>
                      <a:r>
                        <a:rPr lang="en-IN" sz="2000" kern="1200" dirty="0">
                          <a:latin typeface="Segoe UI" panose="020B0502040204020203" pitchFamily="34" charset="0"/>
                          <a:cs typeface="Segoe UI" panose="020B0502040204020203" pitchFamily="34" charset="0"/>
                        </a:rPr>
                        <a:t>The disk itself only uses the amount of space that needs to be allocated, and it grows as necessary</a:t>
                      </a:r>
                      <a:endParaRPr lang="en-US" sz="2000" kern="1200" dirty="0">
                        <a:solidFill>
                          <a:schemeClr val="tx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4501">
                <a:tc>
                  <a:txBody>
                    <a:bodyPr/>
                    <a:lstStyle/>
                    <a:p>
                      <a:pPr marL="36830" marR="0" algn="l" defTabSz="914400" rtl="0" eaLnBrk="1" latinLnBrk="0" hangingPunct="1">
                        <a:lnSpc>
                          <a:spcPct val="100000"/>
                        </a:lnSpc>
                        <a:spcBef>
                          <a:spcPts val="600"/>
                        </a:spcBef>
                        <a:spcAft>
                          <a:spcPts val="300"/>
                        </a:spcAft>
                      </a:pPr>
                      <a:r>
                        <a:rPr lang="en-US" sz="2000" kern="1200" dirty="0">
                          <a:latin typeface="Segoe UI" panose="020B0502040204020203" pitchFamily="34" charset="0"/>
                          <a:cs typeface="Segoe UI" panose="020B0502040204020203" pitchFamily="34" charset="0"/>
                        </a:rPr>
                        <a:t>Pass-through</a:t>
                      </a:r>
                      <a:endParaRPr lang="en-US" sz="2000" kern="1200" dirty="0">
                        <a:solidFill>
                          <a:schemeClr val="dk1"/>
                        </a:solidFill>
                        <a:latin typeface="Segoe UI" pitchFamily="34" charset="0"/>
                        <a:ea typeface="Segoe UI" pitchFamily="34" charset="0"/>
                        <a:cs typeface="Segoe UI" pitchFamily="34" charset="0"/>
                      </a:endParaRPr>
                    </a:p>
                  </a:txBody>
                  <a:tcPr marL="38100" marR="38100" marT="1080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830" marR="0" algn="l" defTabSz="914400" rtl="0" eaLnBrk="1" latinLnBrk="0" hangingPunct="1">
                        <a:lnSpc>
                          <a:spcPct val="100000"/>
                        </a:lnSpc>
                        <a:spcBef>
                          <a:spcPts val="600"/>
                        </a:spcBef>
                        <a:spcAft>
                          <a:spcPts val="300"/>
                        </a:spcAft>
                      </a:pPr>
                      <a:r>
                        <a:rPr lang="en-IN" sz="2000" kern="1200" dirty="0">
                          <a:latin typeface="Segoe UI" panose="020B0502040204020203" pitchFamily="34" charset="0"/>
                          <a:cs typeface="Segoe UI" panose="020B0502040204020203" pitchFamily="34" charset="0"/>
                        </a:rPr>
                        <a:t>Virtual machines access a physical disk drive rather than using a virtual hard disk</a:t>
                      </a:r>
                      <a:endParaRPr lang="en-US" sz="2000" kern="1200" dirty="0">
                        <a:solidFill>
                          <a:schemeClr val="tx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380718">
                <a:tc>
                  <a:txBody>
                    <a:bodyPr/>
                    <a:lstStyle/>
                    <a:p>
                      <a:pPr marL="36830" marR="0" algn="l" defTabSz="914400" rtl="0" eaLnBrk="1" latinLnBrk="0" hangingPunct="1">
                        <a:lnSpc>
                          <a:spcPct val="100000"/>
                        </a:lnSpc>
                        <a:spcBef>
                          <a:spcPts val="600"/>
                        </a:spcBef>
                        <a:spcAft>
                          <a:spcPts val="300"/>
                        </a:spcAft>
                      </a:pPr>
                      <a:r>
                        <a:rPr lang="en-US" sz="2000" kern="1200" dirty="0">
                          <a:latin typeface="Segoe UI" panose="020B0502040204020203" pitchFamily="34" charset="0"/>
                          <a:cs typeface="Segoe UI" panose="020B0502040204020203" pitchFamily="34" charset="0"/>
                        </a:rPr>
                        <a:t>Differencing</a:t>
                      </a:r>
                      <a:endParaRPr lang="en-US" sz="2000" kern="1200" dirty="0">
                        <a:solidFill>
                          <a:schemeClr val="dk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830" marR="0" algn="l" defTabSz="914400" rtl="0" eaLnBrk="1" latinLnBrk="0" hangingPunct="1">
                        <a:lnSpc>
                          <a:spcPct val="100000"/>
                        </a:lnSpc>
                        <a:spcBef>
                          <a:spcPts val="600"/>
                        </a:spcBef>
                        <a:spcAft>
                          <a:spcPts val="300"/>
                        </a:spcAft>
                      </a:pPr>
                      <a:r>
                        <a:rPr lang="en-IN" sz="2000" kern="1200" dirty="0">
                          <a:latin typeface="Segoe UI" panose="020B0502040204020203" pitchFamily="34" charset="0"/>
                          <a:cs typeface="Segoe UI" panose="020B0502040204020203" pitchFamily="34" charset="0"/>
                        </a:rPr>
                        <a:t>The amount of hard disk space that virtual hard disks consume is reduced at the cost of disk performance</a:t>
                      </a:r>
                      <a:endParaRPr lang="en-US" sz="2000" kern="1200" dirty="0">
                        <a:solidFill>
                          <a:schemeClr val="tx1"/>
                        </a:solidFill>
                        <a:latin typeface="Segoe UI" pitchFamily="34" charset="0"/>
                        <a:ea typeface="Segoe UI" pitchFamily="34" charset="0"/>
                        <a:cs typeface="Segoe UI" pitchFamily="34" charset="0"/>
                      </a:endParaRPr>
                    </a:p>
                  </a:txBody>
                  <a:tcPr marL="38100" marR="38100" marT="38100" marB="1905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83105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72d8c4d-661b-4f71-b5e8-343b98c939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virtual hard disks</a:t>
            </a:r>
          </a:p>
        </p:txBody>
      </p:sp>
      <p:pic>
        <p:nvPicPr>
          <p:cNvPr id="4" name="Content Placeholder 1" descr="Illustration of two servers and a shared virtual hard disk. Each of the servers represents a virtual machine cluster node. An arrow from each virtual machine cluster node points to the shared virtual hard disk, illustrating that virtual machines can share virtual hard disk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0304" y="3076311"/>
            <a:ext cx="1012250" cy="1876366"/>
          </a:xfrm>
          <a:prstGeom prst="rect">
            <a:avLst/>
          </a:prstGeom>
        </p:spPr>
      </p:pic>
      <p:sp>
        <p:nvSpPr>
          <p:cNvPr id="5" name="TextBox 4"/>
          <p:cNvSpPr txBox="1"/>
          <p:nvPr/>
        </p:nvSpPr>
        <p:spPr>
          <a:xfrm>
            <a:off x="3386450" y="6323990"/>
            <a:ext cx="2851037" cy="400110"/>
          </a:xfrm>
          <a:prstGeom prst="rect">
            <a:avLst/>
          </a:prstGeom>
          <a:noFill/>
        </p:spPr>
        <p:txBody>
          <a:bodyPr wrap="none" rtlCol="0">
            <a:spAutoFit/>
          </a:bodyPr>
          <a:lstStyle/>
          <a:p>
            <a:pPr lvl="0" fontAlgn="base">
              <a:spcBef>
                <a:spcPct val="0"/>
              </a:spcBef>
              <a:spcAft>
                <a:spcPct val="0"/>
              </a:spcAft>
            </a:pPr>
            <a:r>
              <a:rPr lang="en-US" sz="2000" dirty="0">
                <a:solidFill>
                  <a:srgbClr val="000000"/>
                </a:solidFill>
                <a:latin typeface="Segoe UI" pitchFamily="34" charset="0"/>
                <a:ea typeface="Segoe UI" pitchFamily="34" charset="0"/>
                <a:cs typeface="Segoe UI" pitchFamily="34" charset="0"/>
              </a:rPr>
              <a:t>Shared virtual hard disk</a:t>
            </a:r>
          </a:p>
        </p:txBody>
      </p:sp>
      <p:sp>
        <p:nvSpPr>
          <p:cNvPr id="6" name="TextBox 5"/>
          <p:cNvSpPr txBox="1"/>
          <p:nvPr/>
        </p:nvSpPr>
        <p:spPr>
          <a:xfrm>
            <a:off x="516727" y="2476688"/>
            <a:ext cx="3633302" cy="400110"/>
          </a:xfrm>
          <a:prstGeom prst="rect">
            <a:avLst/>
          </a:prstGeom>
          <a:noFill/>
        </p:spPr>
        <p:txBody>
          <a:bodyPr wrap="none" rtlCol="0">
            <a:spAutoFit/>
          </a:bodyPr>
          <a:lstStyle/>
          <a:p>
            <a:pPr lvl="0" fontAlgn="base">
              <a:spcBef>
                <a:spcPct val="0"/>
              </a:spcBef>
              <a:spcAft>
                <a:spcPct val="0"/>
              </a:spcAft>
            </a:pPr>
            <a:r>
              <a:rPr lang="en-US" sz="2000" dirty="0">
                <a:solidFill>
                  <a:srgbClr val="000000"/>
                </a:solidFill>
                <a:latin typeface="Segoe UI" pitchFamily="34" charset="0"/>
                <a:ea typeface="Segoe UI" pitchFamily="34" charset="0"/>
                <a:cs typeface="Segoe UI" pitchFamily="34" charset="0"/>
              </a:rPr>
              <a:t>Virtual machine cluster node 1</a:t>
            </a:r>
          </a:p>
        </p:txBody>
      </p:sp>
      <p:sp>
        <p:nvSpPr>
          <p:cNvPr id="7" name="TextBox 6"/>
          <p:cNvSpPr txBox="1"/>
          <p:nvPr/>
        </p:nvSpPr>
        <p:spPr>
          <a:xfrm>
            <a:off x="5368533" y="2511072"/>
            <a:ext cx="3633302" cy="400110"/>
          </a:xfrm>
          <a:prstGeom prst="rect">
            <a:avLst/>
          </a:prstGeom>
          <a:noFill/>
        </p:spPr>
        <p:txBody>
          <a:bodyPr wrap="none" rtlCol="0">
            <a:spAutoFit/>
          </a:bodyPr>
          <a:lstStyle/>
          <a:p>
            <a:pPr lvl="0" fontAlgn="base">
              <a:spcBef>
                <a:spcPct val="0"/>
              </a:spcBef>
              <a:spcAft>
                <a:spcPct val="0"/>
              </a:spcAft>
            </a:pPr>
            <a:r>
              <a:rPr lang="en-US" sz="2000" dirty="0">
                <a:solidFill>
                  <a:srgbClr val="000000"/>
                </a:solidFill>
                <a:latin typeface="Segoe UI" pitchFamily="34" charset="0"/>
                <a:ea typeface="Segoe UI" pitchFamily="34" charset="0"/>
                <a:cs typeface="Segoe UI" pitchFamily="34" charset="0"/>
              </a:rPr>
              <a:t>Virtual machine cluster node 2</a:t>
            </a:r>
          </a:p>
        </p:txBody>
      </p:sp>
      <p:sp>
        <p:nvSpPr>
          <p:cNvPr id="8" name="TextBox 7"/>
          <p:cNvSpPr txBox="1"/>
          <p:nvPr/>
        </p:nvSpPr>
        <p:spPr>
          <a:xfrm>
            <a:off x="285751" y="933450"/>
            <a:ext cx="8305799" cy="1200329"/>
          </a:xfrm>
          <a:prstGeom prst="rect">
            <a:avLst/>
          </a:prstGeom>
          <a:noFill/>
        </p:spPr>
        <p:txBody>
          <a:bodyPr wrap="square" rtlCol="0">
            <a:spAutoFit/>
          </a:bodyPr>
          <a:lstStyle/>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In Windows Server 2012 or later, you can share a single virtual hard disk file between multiple virtual machines in a shared storage configuration</a:t>
            </a:r>
            <a:endParaRPr lang="en-IN" sz="2400" dirty="0">
              <a:solidFill>
                <a:srgbClr val="000000"/>
              </a:solidFill>
              <a:latin typeface="Segoe UI" pitchFamily="34" charset="0"/>
              <a:ea typeface="Segoe UI" pitchFamily="34" charset="0"/>
              <a:cs typeface="Segoe UI" pitchFamily="34" charset="0"/>
            </a:endParaRPr>
          </a:p>
        </p:txBody>
      </p:sp>
      <p:grpSp>
        <p:nvGrpSpPr>
          <p:cNvPr id="9" name="Group 8" descr="The illustration depicts two servers and a shared virtual hard disk. Each of the servers represents a virtual machine cluster node. An arrow from each virtual machine cluster node points to the shared virtual hard disk, illustrating that virtual machines can share virtual hard disks.&#10;&#10;&#10;&#10;"/>
          <p:cNvGrpSpPr/>
          <p:nvPr/>
        </p:nvGrpSpPr>
        <p:grpSpPr>
          <a:xfrm>
            <a:off x="3207858" y="3000111"/>
            <a:ext cx="3977326" cy="3245860"/>
            <a:chOff x="3207858" y="3000111"/>
            <a:chExt cx="3977326" cy="3245860"/>
          </a:xfrm>
        </p:grpSpPr>
        <p:pic>
          <p:nvPicPr>
            <p:cNvPr id="10" name="Content Placeholder 1"/>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172934" y="3000111"/>
              <a:ext cx="1012250" cy="1876366"/>
            </a:xfrm>
            <a:prstGeom prst="rect">
              <a:avLst/>
            </a:prstGeom>
            <a:noFill/>
            <a:ln w="9525">
              <a:noFill/>
              <a:miter lim="800000"/>
              <a:headEnd/>
              <a:tailEnd/>
            </a:ln>
          </p:spPr>
        </p:pic>
        <p:cxnSp>
          <p:nvCxnSpPr>
            <p:cNvPr id="11" name="Straight Arrow Connector 10"/>
            <p:cNvCxnSpPr/>
            <p:nvPr/>
          </p:nvCxnSpPr>
          <p:spPr bwMode="auto">
            <a:xfrm>
              <a:off x="3207858" y="4629150"/>
              <a:ext cx="948690" cy="60725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triangle"/>
            </a:ln>
            <a:effectLst/>
          </p:spPr>
        </p:cxnSp>
        <p:cxnSp>
          <p:nvCxnSpPr>
            <p:cNvPr id="12" name="Straight Arrow Connector 11"/>
            <p:cNvCxnSpPr/>
            <p:nvPr/>
          </p:nvCxnSpPr>
          <p:spPr bwMode="auto">
            <a:xfrm flipH="1">
              <a:off x="5114336" y="4649028"/>
              <a:ext cx="1078476" cy="60407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triangle"/>
            </a:ln>
            <a:effectLst/>
          </p:spPr>
        </p:cxnSp>
        <p:pic>
          <p:nvPicPr>
            <p:cNvPr id="13" name="Picture 12"/>
            <p:cNvPicPr>
              <a:picLocks noChangeAspect="1"/>
            </p:cNvPicPr>
            <p:nvPr/>
          </p:nvPicPr>
          <p:blipFill>
            <a:blip r:embed="rId5"/>
            <a:stretch>
              <a:fillRect/>
            </a:stretch>
          </p:blipFill>
          <p:spPr>
            <a:xfrm>
              <a:off x="4150029" y="4827930"/>
              <a:ext cx="974903" cy="1418041"/>
            </a:xfrm>
            <a:prstGeom prst="rect">
              <a:avLst/>
            </a:prstGeom>
          </p:spPr>
        </p:pic>
      </p:grpSp>
    </p:spTree>
    <p:custDataLst>
      <p:tags r:id="rId1"/>
    </p:custDataLst>
    <p:extLst>
      <p:ext uri="{BB962C8B-B14F-4D97-AF65-F5344CB8AC3E}">
        <p14:creationId xmlns:p14="http://schemas.microsoft.com/office/powerpoint/2010/main" val="270881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1bbeaaa-5aec-42af-b912-011301eb73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 resiliency</a:t>
            </a:r>
          </a:p>
        </p:txBody>
      </p:sp>
      <p:sp>
        <p:nvSpPr>
          <p:cNvPr id="4" name="Content Placeholder 2"/>
          <p:cNvSpPr txBox="1">
            <a:spLocks/>
          </p:cNvSpPr>
          <p:nvPr/>
        </p:nvSpPr>
        <p:spPr>
          <a:xfrm>
            <a:off x="98061"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bs-Latn-BA" sz="2800" kern="0" dirty="0">
                <a:solidFill>
                  <a:srgbClr val="000000"/>
                </a:solidFill>
              </a:rPr>
              <a:t>Virtual machine storage resiliency is provided by:</a:t>
            </a:r>
          </a:p>
          <a:p>
            <a:pPr lvl="1"/>
            <a:r>
              <a:rPr lang="en-US" sz="2800" kern="0" dirty="0">
                <a:solidFill>
                  <a:srgbClr val="000000"/>
                </a:solidFill>
              </a:rPr>
              <a:t>Critical pause state</a:t>
            </a:r>
          </a:p>
          <a:p>
            <a:pPr lvl="1"/>
            <a:r>
              <a:rPr lang="en-US" sz="2800" kern="0" dirty="0">
                <a:solidFill>
                  <a:srgbClr val="000000"/>
                </a:solidFill>
              </a:rPr>
              <a:t>Shared virtual hard disk </a:t>
            </a:r>
            <a:r>
              <a:rPr lang="bs-Latn-BA" sz="2800" kern="0" dirty="0">
                <a:solidFill>
                  <a:srgbClr val="000000"/>
                </a:solidFill>
              </a:rPr>
              <a:t>automatic removal</a:t>
            </a:r>
            <a:endParaRPr lang="en-US" sz="2800" kern="0" dirty="0">
              <a:solidFill>
                <a:srgbClr val="000000"/>
              </a:solidFill>
            </a:endParaRPr>
          </a:p>
          <a:p>
            <a:pPr lvl="1"/>
            <a:r>
              <a:rPr lang="en-US" sz="2800" kern="0" dirty="0">
                <a:solidFill>
                  <a:srgbClr val="000000"/>
                </a:solidFill>
              </a:rPr>
              <a:t>Configuration options</a:t>
            </a:r>
          </a:p>
        </p:txBody>
      </p:sp>
    </p:spTree>
    <p:custDataLst>
      <p:tags r:id="rId1"/>
    </p:custDataLst>
    <p:extLst>
      <p:ext uri="{BB962C8B-B14F-4D97-AF65-F5344CB8AC3E}">
        <p14:creationId xmlns:p14="http://schemas.microsoft.com/office/powerpoint/2010/main" val="375699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c0b130d-c2fa-4313-b7c2-98fca0c862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and resizing disks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You can perform the following maintenance operations on virtual hard disks:</a:t>
            </a:r>
            <a:endParaRPr lang="en-IN" sz="2400" kern="0" dirty="0">
              <a:solidFill>
                <a:srgbClr val="000000"/>
              </a:solidFill>
            </a:endParaRPr>
          </a:p>
          <a:p>
            <a:pPr marL="365760" lvl="1"/>
            <a:r>
              <a:rPr lang="en-US" kern="0" dirty="0">
                <a:solidFill>
                  <a:srgbClr val="000000"/>
                </a:solidFill>
              </a:rPr>
              <a:t>Convert a disk from fixed to dynamic</a:t>
            </a:r>
            <a:endParaRPr lang="en-IN" kern="0" dirty="0">
              <a:solidFill>
                <a:srgbClr val="000000"/>
              </a:solidFill>
            </a:endParaRPr>
          </a:p>
          <a:p>
            <a:pPr marL="365760" lvl="1"/>
            <a:r>
              <a:rPr lang="en-US" kern="0" dirty="0">
                <a:solidFill>
                  <a:srgbClr val="000000"/>
                </a:solidFill>
              </a:rPr>
              <a:t>Convert a disk from dynamic to fixed</a:t>
            </a:r>
            <a:endParaRPr lang="en-IN" kern="0" dirty="0">
              <a:solidFill>
                <a:srgbClr val="000000"/>
              </a:solidFill>
            </a:endParaRPr>
          </a:p>
          <a:p>
            <a:pPr marL="365760" lvl="1"/>
            <a:r>
              <a:rPr lang="en-US" kern="0" dirty="0">
                <a:solidFill>
                  <a:srgbClr val="000000"/>
                </a:solidFill>
              </a:rPr>
              <a:t>Convert a virtual hard disk in .vhd format to .vhdx format</a:t>
            </a:r>
            <a:endParaRPr lang="en-IN" kern="0" dirty="0">
              <a:solidFill>
                <a:srgbClr val="000000"/>
              </a:solidFill>
            </a:endParaRPr>
          </a:p>
          <a:p>
            <a:pPr marL="365760" lvl="1"/>
            <a:r>
              <a:rPr lang="en-US" kern="0" dirty="0">
                <a:solidFill>
                  <a:srgbClr val="000000"/>
                </a:solidFill>
              </a:rPr>
              <a:t>Convert a virtual hard disk in .vhdx format to .vhd format </a:t>
            </a:r>
          </a:p>
          <a:p>
            <a:pPr lvl="0"/>
            <a:r>
              <a:rPr lang="en-US" sz="2400" kern="0" dirty="0">
                <a:solidFill>
                  <a:srgbClr val="000000"/>
                </a:solidFill>
              </a:rPr>
              <a:t>With Windows Server 2012 R2 and Windows Server 2016 Hyper-V, you can resize virtual hard disks while the virtual machine is running</a:t>
            </a:r>
          </a:p>
          <a:p>
            <a:pPr lvl="0"/>
            <a:r>
              <a:rPr lang="en-US" sz="2400" kern="0" dirty="0">
                <a:solidFill>
                  <a:srgbClr val="000000"/>
                </a:solidFill>
              </a:rPr>
              <a:t>With Windows Server 2016, you can resize shared virtual hard disks while the virtual machine is running</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32933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7c85170-e303-4f8f-86a9-a69ff5f777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Fibre Channel support in Hyper-V</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The Fibre Channel adapter:</a:t>
            </a:r>
          </a:p>
          <a:p>
            <a:pPr lvl="0"/>
            <a:r>
              <a:rPr lang="en-US" kern="0" dirty="0">
                <a:solidFill>
                  <a:srgbClr val="000000"/>
                </a:solidFill>
              </a:rPr>
              <a:t>Allows a virtual machine to connect to a Fibre Channel SAN directly </a:t>
            </a:r>
          </a:p>
          <a:p>
            <a:pPr lvl="0"/>
            <a:r>
              <a:rPr lang="en-US" kern="0" dirty="0">
                <a:solidFill>
                  <a:srgbClr val="000000"/>
                </a:solidFill>
              </a:rPr>
              <a:t>Requires that the Hyper-V host has a Fibre Channel HBA</a:t>
            </a:r>
          </a:p>
          <a:p>
            <a:pPr lvl="0"/>
            <a:r>
              <a:rPr lang="en-US" kern="0" dirty="0">
                <a:solidFill>
                  <a:srgbClr val="000000"/>
                </a:solidFill>
              </a:rPr>
              <a:t>Requires that the Fibre Channel HBA driver supports virtual Fibre Channel</a:t>
            </a:r>
          </a:p>
          <a:p>
            <a:pPr marL="0" lvl="0" indent="0">
              <a:buNone/>
            </a:pPr>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36854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07a4d113-4cf7-45e8-ac94-6c9cbab512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Configure the Hyper-V role in Windows </a:t>
            </a:r>
            <a:br>
              <a:rPr lang="en-US" dirty="0"/>
            </a:br>
            <a:r>
              <a:rPr lang="en-US" dirty="0"/>
              <a:t>Server 2016
Configuring Hyper-V storage
Configuring Hyper-V networking
Configuring Hyper-V virtual machines</a:t>
            </a:r>
          </a:p>
        </p:txBody>
      </p:sp>
    </p:spTree>
    <p:custDataLst>
      <p:tags r:id="rId1"/>
    </p:custDataLst>
    <p:extLst>
      <p:ext uri="{BB962C8B-B14F-4D97-AF65-F5344CB8AC3E}">
        <p14:creationId xmlns:p14="http://schemas.microsoft.com/office/powerpoint/2010/main" val="9855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98f0ab4-f034-4d5f-9887-3a1a66921f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considerations for virtual hard disks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When planning the location of virtual hard disks, ensure that the virtual hard disk files are:</a:t>
            </a:r>
          </a:p>
          <a:p>
            <a:pPr lvl="0"/>
            <a:r>
              <a:rPr lang="en-US" sz="2400" kern="0" dirty="0">
                <a:solidFill>
                  <a:srgbClr val="000000"/>
                </a:solidFill>
              </a:rPr>
              <a:t>Stored on disks that can be accessed quickly from the Hyper-V host</a:t>
            </a:r>
          </a:p>
          <a:p>
            <a:pPr lvl="0"/>
            <a:r>
              <a:rPr lang="en-US" sz="2400" kern="0" dirty="0">
                <a:solidFill>
                  <a:srgbClr val="000000"/>
                </a:solidFill>
              </a:rPr>
              <a:t>Stored on a volume that is configured for redundancy</a:t>
            </a:r>
          </a:p>
          <a:p>
            <a:pPr lvl="0"/>
            <a:r>
              <a:rPr lang="en-US" sz="2400" kern="0" dirty="0">
                <a:solidFill>
                  <a:srgbClr val="000000"/>
                </a:solidFill>
              </a:rPr>
              <a:t>Stored on high-performance storage</a:t>
            </a:r>
          </a:p>
          <a:p>
            <a:pPr lvl="0"/>
            <a:r>
              <a:rPr lang="en-US" sz="2400" kern="0" dirty="0">
                <a:solidFill>
                  <a:srgbClr val="000000"/>
                </a:solidFill>
              </a:rPr>
              <a:t>Placed on volumes with adequate space if they are configured for growth</a:t>
            </a:r>
          </a:p>
          <a:p>
            <a:pPr marL="0" lvl="0" indent="0">
              <a:buNone/>
            </a:pPr>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86515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7fbf884-7dac-46f9-b86e-08561e9988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virtual machines on SMB 3.0 file shares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r>
              <a:rPr lang="en-US" kern="0" dirty="0">
                <a:solidFill>
                  <a:srgbClr val="000000"/>
                </a:solidFill>
              </a:rPr>
              <a:t>SMB 3.0 is available in Windows Server 2012, but it is not in earlier Windows Server versions</a:t>
            </a:r>
          </a:p>
          <a:p>
            <a:pPr lvl="0" eaLnBrk="0" hangingPunct="0"/>
            <a:r>
              <a:rPr lang="en-US" kern="0" dirty="0">
                <a:solidFill>
                  <a:srgbClr val="000000"/>
                </a:solidFill>
              </a:rPr>
              <a:t>Hyper-V can store the following on SMB 3.0 file shares:</a:t>
            </a:r>
          </a:p>
          <a:p>
            <a:pPr marL="365760" lvl="1" eaLnBrk="0" hangingPunct="0"/>
            <a:r>
              <a:rPr lang="en-US" kern="0" dirty="0">
                <a:solidFill>
                  <a:srgbClr val="000000"/>
                </a:solidFill>
              </a:rPr>
              <a:t>Configuration files</a:t>
            </a:r>
          </a:p>
          <a:p>
            <a:pPr marL="365760" lvl="1" eaLnBrk="0" hangingPunct="0"/>
            <a:r>
              <a:rPr lang="en-US" kern="0" dirty="0">
                <a:solidFill>
                  <a:srgbClr val="000000"/>
                </a:solidFill>
              </a:rPr>
              <a:t>Virtual hard disk files in .vhd or .vhdx format</a:t>
            </a:r>
          </a:p>
          <a:p>
            <a:pPr marL="365760" lvl="1" eaLnBrk="0" hangingPunct="0"/>
            <a:r>
              <a:rPr lang="en-US" kern="0" dirty="0">
                <a:solidFill>
                  <a:srgbClr val="000000"/>
                </a:solidFill>
              </a:rPr>
              <a:t>Checkpoint files</a:t>
            </a:r>
          </a:p>
          <a:p>
            <a:pPr lvl="0" eaLnBrk="0" hangingPunct="0"/>
            <a:endParaRPr lang="en-US" kern="0" dirty="0">
              <a:solidFill>
                <a:srgbClr val="000000"/>
              </a:solidFill>
            </a:endParaRPr>
          </a:p>
          <a:p>
            <a:pPr lvl="0" eaLnBrk="0" hangingPunct="0"/>
            <a:endParaRPr lang="en-US" kern="0" dirty="0">
              <a:solidFill>
                <a:srgbClr val="000000"/>
              </a:solidFill>
            </a:endParaRPr>
          </a:p>
          <a:p>
            <a:pPr lvl="0" eaLnBrk="0" hangingPunct="0"/>
            <a:endParaRPr lang="en-US" kern="0" dirty="0">
              <a:solidFill>
                <a:srgbClr val="000000"/>
              </a:solidFill>
            </a:endParaRPr>
          </a:p>
          <a:p>
            <a:pPr lvl="0" eaLnBrk="0" hangingPunct="0"/>
            <a:endParaRPr lang="en-US" kern="0" dirty="0">
              <a:solidFill>
                <a:srgbClr val="000000"/>
              </a:solidFill>
            </a:endParaRPr>
          </a:p>
          <a:p>
            <a:pPr lvl="0" eaLnBrk="0" hangingPunct="0"/>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8468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2d940e0-1f34-4d1b-b3b3-456472fe51f0">
    <p:spTree>
      <p:nvGrpSpPr>
        <p:cNvPr id="1" name=""/>
        <p:cNvGrpSpPr/>
        <p:nvPr/>
      </p:nvGrpSpPr>
      <p:grpSpPr>
        <a:xfrm>
          <a:off x="0" y="0"/>
          <a:ext cx="0" cy="0"/>
          <a:chOff x="0" y="0"/>
          <a:chExt cx="0" cy="0"/>
        </a:xfrm>
      </p:grpSpPr>
      <p:sp>
        <p:nvSpPr>
          <p:cNvPr id="2" name="Title 1"/>
          <p:cNvSpPr>
            <a:spLocks noGrp="1"/>
          </p:cNvSpPr>
          <p:nvPr>
            <p:ph type="title"/>
          </p:nvPr>
        </p:nvSpPr>
        <p:spPr>
          <a:xfrm>
            <a:off x="390703" y="-2"/>
            <a:ext cx="8788128" cy="740664"/>
          </a:xfrm>
        </p:spPr>
        <p:txBody>
          <a:bodyPr/>
          <a:lstStyle/>
          <a:p>
            <a:r>
              <a:rPr lang="en-US" dirty="0"/>
              <a:t>Demonstration: Managing virtual hard disks in Hyper-V</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sz="2600" kern="0" dirty="0">
                <a:solidFill>
                  <a:srgbClr val="000000"/>
                </a:solidFill>
              </a:rPr>
              <a:t>In this demonstration, you will see how to create a differencing disk based on an existing disk by using both Hyper-V Manager and Windows PowerShell</a:t>
            </a:r>
          </a:p>
          <a:p>
            <a:pPr marL="0" lvl="0" indent="0">
              <a:buNone/>
            </a:pPr>
            <a:endParaRPr lang="en-CA" sz="2600"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1227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62798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d393410d-1567-466f-af84-bc9267532d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Hyper-V networking</a:t>
            </a:r>
          </a:p>
        </p:txBody>
      </p:sp>
      <p:sp>
        <p:nvSpPr>
          <p:cNvPr id="3" name="Text Placeholder 2"/>
          <p:cNvSpPr>
            <a:spLocks noGrp="1"/>
          </p:cNvSpPr>
          <p:nvPr>
            <p:ph type="body" idx="1"/>
          </p:nvPr>
        </p:nvSpPr>
        <p:spPr/>
        <p:txBody>
          <a:bodyPr/>
          <a:lstStyle/>
          <a:p>
            <a:r>
              <a:rPr lang="en-US" dirty="0"/>
              <a:t>New Hyper-V networking features in Windows Server 2012
New Hyper-V networking features in Windows Server 2012 R2
New Hyper-V networking features in Windows Server 2016
Types of Hyper-V networks
Demonstration: Creating Hyper-V network types
Hyper-V virtual networking
Best practices for configuring virtual networks</a:t>
            </a:r>
          </a:p>
        </p:txBody>
      </p:sp>
    </p:spTree>
    <p:custDataLst>
      <p:tags r:id="rId1"/>
    </p:custDataLst>
    <p:extLst>
      <p:ext uri="{BB962C8B-B14F-4D97-AF65-F5344CB8AC3E}">
        <p14:creationId xmlns:p14="http://schemas.microsoft.com/office/powerpoint/2010/main" val="4075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82958a4-6efb-4f7c-9ab1-b2be779fa2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Hyper-V networking features in Windows Server 2012</a:t>
            </a:r>
          </a:p>
        </p:txBody>
      </p:sp>
      <p:grpSp>
        <p:nvGrpSpPr>
          <p:cNvPr id="4" name="Group 3" descr="The illustration depicts Hyper-V networking features as a circle with Hyper-V networking in the center. Surrounding the circle are the following Hyper-V networking features, in clockwise order: NIC Teaming, port mirroring, router guard, Dynamic Host Configuration Protocol (DHCP) guard, bandwidth management, network virtualization, IP security (IPsec) task offloading, single-root I/O virtualization (SR-IOV), and Virtual Machine Queue (VMQ).&#10;&#10;"/>
          <p:cNvGrpSpPr/>
          <p:nvPr/>
        </p:nvGrpSpPr>
        <p:grpSpPr>
          <a:xfrm>
            <a:off x="965991" y="913310"/>
            <a:ext cx="7183247" cy="5751320"/>
            <a:chOff x="965991" y="835490"/>
            <a:chExt cx="7183247" cy="5751320"/>
          </a:xfrm>
        </p:grpSpPr>
        <p:sp>
          <p:nvSpPr>
            <p:cNvPr id="5" name="Oval 4"/>
            <p:cNvSpPr/>
            <p:nvPr/>
          </p:nvSpPr>
          <p:spPr>
            <a:xfrm>
              <a:off x="3602832" y="3046621"/>
              <a:ext cx="1848125" cy="1399309"/>
            </a:xfrm>
            <a:prstGeom prst="ellipse">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6" name="Oval 5"/>
            <p:cNvSpPr/>
            <p:nvPr/>
          </p:nvSpPr>
          <p:spPr>
            <a:xfrm>
              <a:off x="2413205" y="993227"/>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7" name="Oval 6"/>
            <p:cNvSpPr/>
            <p:nvPr/>
          </p:nvSpPr>
          <p:spPr>
            <a:xfrm>
              <a:off x="1200497" y="2162512"/>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8" name="Oval 7"/>
            <p:cNvSpPr/>
            <p:nvPr/>
          </p:nvSpPr>
          <p:spPr>
            <a:xfrm>
              <a:off x="965991" y="3633986"/>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9" name="Oval 8"/>
            <p:cNvSpPr/>
            <p:nvPr/>
          </p:nvSpPr>
          <p:spPr>
            <a:xfrm>
              <a:off x="1963942" y="4901220"/>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10" name="Oval 9"/>
            <p:cNvSpPr/>
            <p:nvPr/>
          </p:nvSpPr>
          <p:spPr>
            <a:xfrm>
              <a:off x="3862007" y="5187501"/>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11" name="Oval 10"/>
            <p:cNvSpPr/>
            <p:nvPr/>
          </p:nvSpPr>
          <p:spPr>
            <a:xfrm>
              <a:off x="5656127" y="4619456"/>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12" name="Oval 11"/>
            <p:cNvSpPr/>
            <p:nvPr/>
          </p:nvSpPr>
          <p:spPr>
            <a:xfrm>
              <a:off x="6211300" y="3244700"/>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13" name="Oval 12"/>
            <p:cNvSpPr/>
            <p:nvPr/>
          </p:nvSpPr>
          <p:spPr>
            <a:xfrm>
              <a:off x="5932919" y="1755809"/>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14" name="Oval 13"/>
            <p:cNvSpPr/>
            <p:nvPr/>
          </p:nvSpPr>
          <p:spPr>
            <a:xfrm>
              <a:off x="4352099" y="835490"/>
              <a:ext cx="1848125" cy="1399309"/>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15" name="TextBox 14"/>
            <p:cNvSpPr txBox="1"/>
            <p:nvPr/>
          </p:nvSpPr>
          <p:spPr>
            <a:xfrm>
              <a:off x="1862768" y="5231542"/>
              <a:ext cx="2050472" cy="738664"/>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Network </a:t>
              </a:r>
            </a:p>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virtualization</a:t>
              </a:r>
              <a:endParaRPr lang="en-IN" sz="2100" b="1" dirty="0">
                <a:solidFill>
                  <a:srgbClr val="000000"/>
                </a:solidFill>
                <a:latin typeface="Segoe UI" pitchFamily="34" charset="0"/>
                <a:ea typeface="Segoe UI" pitchFamily="34" charset="0"/>
                <a:cs typeface="Segoe UI" pitchFamily="34" charset="0"/>
              </a:endParaRPr>
            </a:p>
          </p:txBody>
        </p:sp>
        <p:sp>
          <p:nvSpPr>
            <p:cNvPr id="16" name="TextBox 15"/>
            <p:cNvSpPr txBox="1"/>
            <p:nvPr/>
          </p:nvSpPr>
          <p:spPr>
            <a:xfrm>
              <a:off x="3760833" y="5517823"/>
              <a:ext cx="2050472" cy="738664"/>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Bandwidth management</a:t>
              </a:r>
              <a:endParaRPr lang="en-IN" sz="2100" b="1" dirty="0">
                <a:solidFill>
                  <a:srgbClr val="000000"/>
                </a:solidFill>
                <a:latin typeface="Segoe UI" pitchFamily="34" charset="0"/>
                <a:ea typeface="Segoe UI" pitchFamily="34" charset="0"/>
                <a:cs typeface="Segoe UI" pitchFamily="34" charset="0"/>
              </a:endParaRPr>
            </a:p>
          </p:txBody>
        </p:sp>
        <p:sp>
          <p:nvSpPr>
            <p:cNvPr id="17" name="TextBox 16"/>
            <p:cNvSpPr txBox="1"/>
            <p:nvPr/>
          </p:nvSpPr>
          <p:spPr>
            <a:xfrm>
              <a:off x="5554953" y="5103667"/>
              <a:ext cx="2050472" cy="430887"/>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DHCP guard</a:t>
              </a:r>
              <a:endParaRPr lang="en-IN" sz="2100" b="1" dirty="0">
                <a:solidFill>
                  <a:srgbClr val="000000"/>
                </a:solidFill>
                <a:latin typeface="Segoe UI" pitchFamily="34" charset="0"/>
                <a:ea typeface="Segoe UI" pitchFamily="34" charset="0"/>
                <a:cs typeface="Segoe UI" pitchFamily="34" charset="0"/>
              </a:endParaRPr>
            </a:p>
          </p:txBody>
        </p:sp>
        <p:sp>
          <p:nvSpPr>
            <p:cNvPr id="18" name="TextBox 17"/>
            <p:cNvSpPr txBox="1"/>
            <p:nvPr/>
          </p:nvSpPr>
          <p:spPr>
            <a:xfrm>
              <a:off x="6098766" y="3578655"/>
              <a:ext cx="2050472" cy="738664"/>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Router </a:t>
              </a:r>
              <a:br>
                <a:rPr lang="en-US" sz="2100" b="1" dirty="0">
                  <a:solidFill>
                    <a:srgbClr val="000000"/>
                  </a:solidFill>
                  <a:latin typeface="Segoe UI" pitchFamily="34" charset="0"/>
                  <a:ea typeface="Segoe UI" pitchFamily="34" charset="0"/>
                  <a:cs typeface="Segoe UI" pitchFamily="34" charset="0"/>
                </a:rPr>
              </a:br>
              <a:r>
                <a:rPr lang="en-US" sz="2100" b="1" dirty="0">
                  <a:solidFill>
                    <a:srgbClr val="000000"/>
                  </a:solidFill>
                  <a:latin typeface="Segoe UI" pitchFamily="34" charset="0"/>
                  <a:ea typeface="Segoe UI" pitchFamily="34" charset="0"/>
                  <a:cs typeface="Segoe UI" pitchFamily="34" charset="0"/>
                </a:rPr>
                <a:t>guard</a:t>
              </a:r>
              <a:endParaRPr lang="en-IN" sz="2100" b="1" dirty="0">
                <a:solidFill>
                  <a:srgbClr val="000000"/>
                </a:solidFill>
                <a:latin typeface="Segoe UI" pitchFamily="34" charset="0"/>
                <a:ea typeface="Segoe UI" pitchFamily="34" charset="0"/>
                <a:cs typeface="Segoe UI" pitchFamily="34" charset="0"/>
              </a:endParaRPr>
            </a:p>
          </p:txBody>
        </p:sp>
        <p:sp>
          <p:nvSpPr>
            <p:cNvPr id="19" name="TextBox 18"/>
            <p:cNvSpPr txBox="1"/>
            <p:nvPr/>
          </p:nvSpPr>
          <p:spPr>
            <a:xfrm>
              <a:off x="5932919" y="2029433"/>
              <a:ext cx="1842655" cy="738664"/>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Port mirroring</a:t>
              </a:r>
              <a:endParaRPr lang="en-IN" sz="2100" b="1" dirty="0">
                <a:solidFill>
                  <a:srgbClr val="000000"/>
                </a:solidFill>
                <a:latin typeface="Segoe UI" pitchFamily="34" charset="0"/>
                <a:ea typeface="Segoe UI" pitchFamily="34" charset="0"/>
                <a:cs typeface="Segoe UI" pitchFamily="34" charset="0"/>
              </a:endParaRPr>
            </a:p>
          </p:txBody>
        </p:sp>
        <p:sp>
          <p:nvSpPr>
            <p:cNvPr id="20" name="TextBox 19"/>
            <p:cNvSpPr txBox="1"/>
            <p:nvPr/>
          </p:nvSpPr>
          <p:spPr>
            <a:xfrm>
              <a:off x="4340980" y="1125590"/>
              <a:ext cx="1870361" cy="738664"/>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NIC </a:t>
              </a:r>
            </a:p>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Teaming</a:t>
              </a:r>
              <a:endParaRPr lang="en-IN" sz="2100" b="1" dirty="0">
                <a:solidFill>
                  <a:srgbClr val="000000"/>
                </a:solidFill>
                <a:latin typeface="Segoe UI" pitchFamily="34" charset="0"/>
                <a:ea typeface="Segoe UI" pitchFamily="34" charset="0"/>
                <a:cs typeface="Segoe UI" pitchFamily="34" charset="0"/>
              </a:endParaRPr>
            </a:p>
          </p:txBody>
        </p:sp>
        <p:sp>
          <p:nvSpPr>
            <p:cNvPr id="21" name="TextBox 20"/>
            <p:cNvSpPr txBox="1"/>
            <p:nvPr/>
          </p:nvSpPr>
          <p:spPr>
            <a:xfrm>
              <a:off x="2644541" y="1519369"/>
              <a:ext cx="1385452" cy="415498"/>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VMQ</a:t>
              </a:r>
              <a:endParaRPr lang="en-IN" sz="2100" b="1" dirty="0">
                <a:solidFill>
                  <a:srgbClr val="000000"/>
                </a:solidFill>
                <a:latin typeface="Segoe UI" pitchFamily="34" charset="0"/>
                <a:ea typeface="Segoe UI" pitchFamily="34" charset="0"/>
                <a:cs typeface="Segoe UI" pitchFamily="34" charset="0"/>
              </a:endParaRPr>
            </a:p>
          </p:txBody>
        </p:sp>
        <p:sp>
          <p:nvSpPr>
            <p:cNvPr id="22" name="TextBox 21"/>
            <p:cNvSpPr txBox="1"/>
            <p:nvPr/>
          </p:nvSpPr>
          <p:spPr>
            <a:xfrm>
              <a:off x="1079563" y="3964308"/>
              <a:ext cx="1620980" cy="738664"/>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IPsec task offloading</a:t>
              </a:r>
              <a:endParaRPr lang="en-IN" sz="2100" b="1" dirty="0">
                <a:solidFill>
                  <a:srgbClr val="000000"/>
                </a:solidFill>
                <a:latin typeface="Segoe UI" pitchFamily="34" charset="0"/>
                <a:ea typeface="Segoe UI" pitchFamily="34" charset="0"/>
                <a:cs typeface="Segoe UI" pitchFamily="34" charset="0"/>
              </a:endParaRPr>
            </a:p>
          </p:txBody>
        </p:sp>
        <p:sp>
          <p:nvSpPr>
            <p:cNvPr id="23" name="TextBox 22"/>
            <p:cNvSpPr txBox="1"/>
            <p:nvPr/>
          </p:nvSpPr>
          <p:spPr>
            <a:xfrm>
              <a:off x="1501106" y="2646723"/>
              <a:ext cx="1246907" cy="430887"/>
            </a:xfrm>
            <a:prstGeom prst="rect">
              <a:avLst/>
            </a:prstGeom>
            <a:noFill/>
          </p:spPr>
          <p:txBody>
            <a:bodyPr wrap="squar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SR-IOV</a:t>
              </a:r>
              <a:endParaRPr lang="en-IN" sz="2100" b="1" dirty="0">
                <a:solidFill>
                  <a:srgbClr val="000000"/>
                </a:solidFill>
                <a:latin typeface="Segoe UI" pitchFamily="34" charset="0"/>
                <a:ea typeface="Segoe UI" pitchFamily="34" charset="0"/>
                <a:cs typeface="Segoe UI" pitchFamily="34" charset="0"/>
              </a:endParaRPr>
            </a:p>
          </p:txBody>
        </p:sp>
        <p:sp>
          <p:nvSpPr>
            <p:cNvPr id="24" name="TextBox 23"/>
            <p:cNvSpPr txBox="1"/>
            <p:nvPr/>
          </p:nvSpPr>
          <p:spPr>
            <a:xfrm>
              <a:off x="3705868" y="3310683"/>
              <a:ext cx="1642053" cy="738664"/>
            </a:xfrm>
            <a:prstGeom prst="rect">
              <a:avLst/>
            </a:prstGeom>
            <a:noFill/>
          </p:spPr>
          <p:txBody>
            <a:bodyPr wrap="none" rtlCol="0">
              <a:spAutoFit/>
            </a:bodyPr>
            <a:lstStyle/>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Hyper-V </a:t>
              </a:r>
            </a:p>
            <a:p>
              <a:pPr lvl="0" algn="ctr" fontAlgn="base">
                <a:spcBef>
                  <a:spcPct val="0"/>
                </a:spcBef>
                <a:spcAft>
                  <a:spcPct val="0"/>
                </a:spcAft>
              </a:pPr>
              <a:r>
                <a:rPr lang="en-US" sz="2100" b="1" dirty="0">
                  <a:solidFill>
                    <a:srgbClr val="000000"/>
                  </a:solidFill>
                  <a:latin typeface="Segoe UI" pitchFamily="34" charset="0"/>
                  <a:ea typeface="Segoe UI" pitchFamily="34" charset="0"/>
                  <a:cs typeface="Segoe UI" pitchFamily="34" charset="0"/>
                </a:rPr>
                <a:t>networking</a:t>
              </a:r>
              <a:endParaRPr lang="en-IN" sz="2100" b="1" dirty="0">
                <a:solidFill>
                  <a:srgbClr val="000000"/>
                </a:solidFill>
                <a:latin typeface="Segoe UI" pitchFamily="34" charset="0"/>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3150967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a905b3a-2e00-4250-a3bc-007c97be2a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Hyper-V networking features in Windows Server 2012 R2</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Virtual switch improvements in Windows Server 2012 R2 include:</a:t>
            </a:r>
          </a:p>
          <a:p>
            <a:pPr lvl="0"/>
            <a:r>
              <a:rPr lang="en-US" sz="2400" kern="0" dirty="0">
                <a:solidFill>
                  <a:srgbClr val="000000"/>
                </a:solidFill>
              </a:rPr>
              <a:t>Extended port access control lists</a:t>
            </a:r>
            <a:endParaRPr lang="en-IN" sz="2400" kern="0" dirty="0">
              <a:solidFill>
                <a:srgbClr val="000000"/>
              </a:solidFill>
            </a:endParaRPr>
          </a:p>
          <a:p>
            <a:pPr lvl="0"/>
            <a:r>
              <a:rPr lang="en-US" sz="2400" kern="0" dirty="0">
                <a:solidFill>
                  <a:srgbClr val="000000"/>
                </a:solidFill>
              </a:rPr>
              <a:t>Dynamic load balancing</a:t>
            </a:r>
            <a:endParaRPr lang="en-IN" sz="2400" kern="0" dirty="0">
              <a:solidFill>
                <a:srgbClr val="000000"/>
              </a:solidFill>
            </a:endParaRPr>
          </a:p>
          <a:p>
            <a:pPr lvl="0"/>
            <a:r>
              <a:rPr lang="en-US" sz="2400" kern="0" dirty="0">
                <a:solidFill>
                  <a:srgbClr val="000000"/>
                </a:solidFill>
              </a:rPr>
              <a:t>Coexistence with non-Microsoft forwarding extensions</a:t>
            </a:r>
            <a:endParaRPr lang="en-IN" sz="2400" kern="0" dirty="0">
              <a:solidFill>
                <a:srgbClr val="000000"/>
              </a:solidFill>
            </a:endParaRPr>
          </a:p>
          <a:p>
            <a:pPr lvl="0"/>
            <a:r>
              <a:rPr lang="en-US" sz="2400" kern="0" dirty="0">
                <a:solidFill>
                  <a:srgbClr val="000000"/>
                </a:solidFill>
              </a:rPr>
              <a:t>Receive Side Scaling is supported on the virtual machine network path</a:t>
            </a:r>
            <a:endParaRPr lang="en-IN" sz="2400" kern="0" dirty="0">
              <a:solidFill>
                <a:srgbClr val="000000"/>
              </a:solidFill>
            </a:endParaRPr>
          </a:p>
          <a:p>
            <a:pPr lvl="0"/>
            <a:r>
              <a:rPr lang="en-US" sz="2400" kern="0" dirty="0">
                <a:solidFill>
                  <a:srgbClr val="000000"/>
                </a:solidFill>
              </a:rPr>
              <a:t>Network tracing improvements</a:t>
            </a:r>
            <a:endParaRPr lang="en-IN" sz="2400"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330386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887cc1d-dad2-46ea-8015-3391f0c547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Hyper-V networking features in Windows Server 2016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Network function virtualization</a:t>
            </a:r>
          </a:p>
          <a:p>
            <a:pPr lvl="0"/>
            <a:r>
              <a:rPr lang="en-US" kern="0" dirty="0">
                <a:solidFill>
                  <a:srgbClr val="000000"/>
                </a:solidFill>
              </a:rPr>
              <a:t>Network Controller</a:t>
            </a:r>
          </a:p>
          <a:p>
            <a:pPr lvl="0"/>
            <a:r>
              <a:rPr lang="en-US" kern="0" dirty="0">
                <a:solidFill>
                  <a:srgbClr val="000000"/>
                </a:solidFill>
              </a:rPr>
              <a:t>Switch Embedded Teaming</a:t>
            </a:r>
          </a:p>
          <a:p>
            <a:pPr lvl="0"/>
            <a:r>
              <a:rPr lang="en-US" kern="0" dirty="0">
                <a:solidFill>
                  <a:srgbClr val="000000"/>
                </a:solidFill>
              </a:rPr>
              <a:t>Remote Direct Memory Access</a:t>
            </a:r>
          </a:p>
          <a:p>
            <a:pPr lvl="0"/>
            <a:r>
              <a:rPr lang="en-US" kern="0" dirty="0">
                <a:solidFill>
                  <a:srgbClr val="000000"/>
                </a:solidFill>
              </a:rPr>
              <a:t>Virtual machine multi queues</a:t>
            </a:r>
          </a:p>
          <a:p>
            <a:pPr lvl="0"/>
            <a:r>
              <a:rPr lang="en-US" kern="0" dirty="0">
                <a:solidFill>
                  <a:srgbClr val="000000"/>
                </a:solidFill>
              </a:rPr>
              <a:t>Converged network adapters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500755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f8e0f8a-be7d-4887-a2f7-2df1c07528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Hyper-V networks</a:t>
            </a:r>
          </a:p>
        </p:txBody>
      </p:sp>
      <p:pic>
        <p:nvPicPr>
          <p:cNvPr id="4" name="Content Placeholder 1" descr="The screenshot depicts the Virtual Switch Manager. In the Create virtual switch pane, the external virtual switch type is selected.&#10;&#10;&#10;&#10;"/>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773383" y="1856509"/>
            <a:ext cx="4915044" cy="4634184"/>
          </a:xfrm>
          <a:prstGeom prst="rect">
            <a:avLst/>
          </a:prstGeom>
          <a:noFill/>
          <a:ln w="9525">
            <a:solidFill>
              <a:schemeClr val="tx1"/>
            </a:solidFill>
            <a:miter lim="800000"/>
            <a:headEnd/>
            <a:tailEnd/>
          </a:ln>
        </p:spPr>
      </p:pic>
      <p:sp>
        <p:nvSpPr>
          <p:cNvPr id="5" name="AutoShape 4"/>
          <p:cNvSpPr>
            <a:spLocks noChangeArrowheads="1"/>
          </p:cNvSpPr>
          <p:nvPr/>
        </p:nvSpPr>
        <p:spPr bwMode="auto">
          <a:xfrm>
            <a:off x="315769" y="877454"/>
            <a:ext cx="8497888" cy="842963"/>
          </a:xfrm>
          <a:prstGeom prst="roundRect">
            <a:avLst>
              <a:gd name="adj" fmla="val 4167"/>
            </a:avLst>
          </a:prstGeom>
          <a:noFill/>
          <a:ln w="9525" algn="ctr">
            <a:noFill/>
            <a:round/>
            <a:headEnd/>
            <a:tailEnd/>
          </a:ln>
        </p:spPr>
        <p:txBody>
          <a:bodyPr wrap="square" anchor="ctr"/>
          <a:lstStyle/>
          <a:p>
            <a:pPr lvl="0" eaLnBrk="0" fontAlgn="base" hangingPunct="0">
              <a:spcBef>
                <a:spcPct val="0"/>
              </a:spcBef>
              <a:spcAft>
                <a:spcPct val="0"/>
              </a:spcAft>
            </a:pPr>
            <a:r>
              <a:rPr lang="en-US" sz="2400" dirty="0">
                <a:solidFill>
                  <a:srgbClr val="000000"/>
                </a:solidFill>
                <a:latin typeface="Segoe UI" pitchFamily="34" charset="0"/>
                <a:ea typeface="Segoe UI" pitchFamily="34" charset="0"/>
                <a:cs typeface="Segoe UI" pitchFamily="34" charset="0"/>
              </a:rPr>
              <a:t>Virtual switches are virtual devices that you can manage by using the Virtual Switch Manager </a:t>
            </a:r>
          </a:p>
        </p:txBody>
      </p:sp>
      <p:sp>
        <p:nvSpPr>
          <p:cNvPr id="6" name="Rectangle 5"/>
          <p:cNvSpPr/>
          <p:nvPr/>
        </p:nvSpPr>
        <p:spPr bwMode="auto">
          <a:xfrm>
            <a:off x="3560614" y="2369127"/>
            <a:ext cx="2988000" cy="762000"/>
          </a:xfrm>
          <a:prstGeom prst="rect">
            <a:avLst/>
          </a:prstGeom>
          <a:noFill/>
          <a:ln w="2857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spTree>
    <p:custDataLst>
      <p:tags r:id="rId1"/>
    </p:custDataLst>
    <p:extLst>
      <p:ext uri="{BB962C8B-B14F-4D97-AF65-F5344CB8AC3E}">
        <p14:creationId xmlns:p14="http://schemas.microsoft.com/office/powerpoint/2010/main" val="1383739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5efcae1-bc26-4ae2-ba58-827dc98d44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Hyper-V network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create a public and a private network switch</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80312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10ece5a3-5882-401e-a753-49692d30afd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25279" cy="740664"/>
          </a:xfrm>
        </p:spPr>
        <p:txBody>
          <a:bodyPr/>
          <a:lstStyle/>
          <a:p>
            <a:r>
              <a:rPr lang="en-US" dirty="0"/>
              <a:t>Lesson 1: Configure the Hyper-V role in Windows Server 2016</a:t>
            </a:r>
          </a:p>
        </p:txBody>
      </p:sp>
      <p:sp>
        <p:nvSpPr>
          <p:cNvPr id="3" name="Text Placeholder 2"/>
          <p:cNvSpPr>
            <a:spLocks noGrp="1"/>
          </p:cNvSpPr>
          <p:nvPr>
            <p:ph type="body" idx="1"/>
          </p:nvPr>
        </p:nvSpPr>
        <p:spPr/>
        <p:txBody>
          <a:bodyPr/>
          <a:lstStyle/>
          <a:p>
            <a:r>
              <a:rPr lang="en-US" dirty="0"/>
              <a:t>New features in Windows Server 2012 R2 Hyper-V
New features in Windows Server 2016 Hyper-V
Hyper-V Manager improvements
Prerequisites and requirements for installing Hyper-V on Windows Server 2016
Demonstration: Installing and configuring the Hyper-V role
Best practices for configuring Hyper-V hosts
Nested virtualization
Migration to Azure virtual machines</a:t>
            </a:r>
          </a:p>
        </p:txBody>
      </p:sp>
    </p:spTree>
    <p:custDataLst>
      <p:tags r:id="rId1"/>
    </p:custDataLst>
    <p:extLst>
      <p:ext uri="{BB962C8B-B14F-4D97-AF65-F5344CB8AC3E}">
        <p14:creationId xmlns:p14="http://schemas.microsoft.com/office/powerpoint/2010/main" val="2927802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5a35b5de-7e4c-4b43-b6d5-362fd7f19c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virtual networking</a:t>
            </a:r>
          </a:p>
        </p:txBody>
      </p:sp>
      <p:sp>
        <p:nvSpPr>
          <p:cNvPr id="4" name="Freeform 5"/>
          <p:cNvSpPr>
            <a:spLocks/>
          </p:cNvSpPr>
          <p:nvPr/>
        </p:nvSpPr>
        <p:spPr bwMode="auto">
          <a:xfrm>
            <a:off x="6792504" y="946179"/>
            <a:ext cx="2230799" cy="1118833"/>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pic>
        <p:nvPicPr>
          <p:cNvPr id="5" name="Picture 4"/>
          <p:cNvPicPr>
            <a:picLocks noChangeAspect="1"/>
          </p:cNvPicPr>
          <p:nvPr/>
        </p:nvPicPr>
        <p:blipFill>
          <a:blip r:embed="rId4"/>
          <a:stretch>
            <a:fillRect/>
          </a:stretch>
        </p:blipFill>
        <p:spPr>
          <a:xfrm>
            <a:off x="4362226" y="862475"/>
            <a:ext cx="2166694" cy="1266250"/>
          </a:xfrm>
          <a:prstGeom prst="rect">
            <a:avLst/>
          </a:prstGeom>
        </p:spPr>
      </p:pic>
      <p:sp>
        <p:nvSpPr>
          <p:cNvPr id="6" name="Rounded Rectangle 844804"/>
          <p:cNvSpPr>
            <a:spLocks noChangeArrowheads="1"/>
          </p:cNvSpPr>
          <p:nvPr/>
        </p:nvSpPr>
        <p:spPr bwMode="auto">
          <a:xfrm>
            <a:off x="5143504" y="4929206"/>
            <a:ext cx="3714776" cy="1168126"/>
          </a:xfrm>
          <a:prstGeom prst="roundRect">
            <a:avLst>
              <a:gd name="adj" fmla="val 4167"/>
            </a:avLst>
          </a:prstGeom>
          <a:noFill/>
          <a:ln w="9525" algn="ctr">
            <a:noFill/>
            <a:round/>
            <a:headEnd/>
            <a:tailEnd/>
          </a:ln>
        </p:spPr>
        <p:txBody>
          <a:bodyPr wrap="none" anchor="ctr"/>
          <a:lstStyle/>
          <a:p>
            <a:pPr lvl="0" eaLnBrk="0" fontAlgn="base" hangingPunct="0">
              <a:lnSpc>
                <a:spcPct val="90000"/>
              </a:lnSpc>
              <a:spcBef>
                <a:spcPct val="40000"/>
              </a:spcBef>
              <a:spcAft>
                <a:spcPct val="0"/>
              </a:spcAft>
            </a:pPr>
            <a:r>
              <a:rPr lang="en-US" dirty="0">
                <a:solidFill>
                  <a:srgbClr val="000000"/>
                </a:solidFill>
                <a:latin typeface="Arial" charset="0"/>
                <a:cs typeface="Arial" charset="0"/>
              </a:rPr>
              <a:t> </a:t>
            </a:r>
          </a:p>
          <a:p>
            <a:pPr lvl="0" eaLnBrk="0" fontAlgn="base" hangingPunct="0">
              <a:lnSpc>
                <a:spcPct val="90000"/>
              </a:lnSpc>
              <a:spcBef>
                <a:spcPct val="40000"/>
              </a:spcBef>
              <a:spcAft>
                <a:spcPct val="0"/>
              </a:spcAft>
            </a:pPr>
            <a:r>
              <a:rPr lang="en-US" dirty="0">
                <a:solidFill>
                  <a:srgbClr val="000000"/>
                </a:solidFill>
                <a:latin typeface="Verdana" pitchFamily="34" charset="0"/>
                <a:cs typeface="Arial" charset="0"/>
              </a:rPr>
              <a:t> </a:t>
            </a:r>
          </a:p>
        </p:txBody>
      </p:sp>
      <p:sp>
        <p:nvSpPr>
          <p:cNvPr id="7" name="Rounded Rectangle 844804"/>
          <p:cNvSpPr>
            <a:spLocks noChangeArrowheads="1"/>
          </p:cNvSpPr>
          <p:nvPr/>
        </p:nvSpPr>
        <p:spPr bwMode="auto">
          <a:xfrm>
            <a:off x="306385" y="4832650"/>
            <a:ext cx="3479797" cy="1168126"/>
          </a:xfrm>
          <a:prstGeom prst="roundRect">
            <a:avLst>
              <a:gd name="adj" fmla="val 4167"/>
            </a:avLst>
          </a:prstGeom>
          <a:noFill/>
          <a:ln w="9525" algn="ctr">
            <a:noFill/>
            <a:round/>
            <a:headEnd/>
            <a:tailEnd/>
          </a:ln>
        </p:spPr>
        <p:txBody>
          <a:bodyPr wrap="none" anchor="ctr"/>
          <a:lstStyle/>
          <a:p>
            <a:pPr lvl="0" eaLnBrk="0" fontAlgn="base" hangingPunct="0">
              <a:lnSpc>
                <a:spcPct val="90000"/>
              </a:lnSpc>
              <a:spcBef>
                <a:spcPct val="40000"/>
              </a:spcBef>
              <a:spcAft>
                <a:spcPct val="0"/>
              </a:spcAft>
            </a:pPr>
            <a:r>
              <a:rPr lang="en-US" dirty="0">
                <a:solidFill>
                  <a:srgbClr val="000000"/>
                </a:solidFill>
                <a:latin typeface="Arial" charset="0"/>
                <a:cs typeface="Arial" charset="0"/>
              </a:rPr>
              <a:t> </a:t>
            </a:r>
          </a:p>
          <a:p>
            <a:pPr lvl="0" eaLnBrk="0" fontAlgn="base" hangingPunct="0">
              <a:lnSpc>
                <a:spcPct val="90000"/>
              </a:lnSpc>
              <a:spcBef>
                <a:spcPct val="40000"/>
              </a:spcBef>
              <a:spcAft>
                <a:spcPct val="0"/>
              </a:spcAft>
            </a:pPr>
            <a:r>
              <a:rPr lang="en-US" dirty="0">
                <a:solidFill>
                  <a:srgbClr val="000000"/>
                </a:solidFill>
                <a:latin typeface="Verdana" pitchFamily="34" charset="0"/>
                <a:cs typeface="Arial" charset="0"/>
              </a:rPr>
              <a:t> </a:t>
            </a:r>
          </a:p>
        </p:txBody>
      </p:sp>
      <p:grpSp>
        <p:nvGrpSpPr>
          <p:cNvPr id="8" name="Group 7" descr="A network diagram is depicted. On the left side of the diagram are two virtual machines, Production virtual machine and Test virtual machine. They are shown running on a single physical server, which indicates that these virtual machines can run concurrently even if they have the same IP address information. On the right side of the diagram are two separate networks, Production network and Test network, which indicates that separate virtualized networks can be configured for Hyper-V environments.&#10;&#10;"/>
          <p:cNvGrpSpPr/>
          <p:nvPr/>
        </p:nvGrpSpPr>
        <p:grpSpPr>
          <a:xfrm>
            <a:off x="17782" y="752247"/>
            <a:ext cx="9014284" cy="4176959"/>
            <a:chOff x="17782" y="616062"/>
            <a:chExt cx="9014284" cy="4176959"/>
          </a:xfrm>
        </p:grpSpPr>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81103" y="1287000"/>
              <a:ext cx="529261" cy="981069"/>
            </a:xfrm>
            <a:prstGeom prst="rect">
              <a:avLst/>
            </a:prstGeom>
            <a:noFill/>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95615" y="1215562"/>
              <a:ext cx="529261" cy="981069"/>
            </a:xfrm>
            <a:prstGeom prst="rect">
              <a:avLst/>
            </a:prstGeom>
            <a:noFill/>
          </p:spPr>
        </p:pic>
        <p:cxnSp>
          <p:nvCxnSpPr>
            <p:cNvPr id="11" name="Straight Connector 10"/>
            <p:cNvCxnSpPr/>
            <p:nvPr/>
          </p:nvCxnSpPr>
          <p:spPr>
            <a:xfrm>
              <a:off x="500034" y="2500314"/>
              <a:ext cx="27860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19847" y="2282194"/>
              <a:ext cx="308881" cy="43243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945562" y="2256454"/>
              <a:ext cx="331488" cy="3867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0385" y="2920868"/>
              <a:ext cx="1053494" cy="646331"/>
            </a:xfrm>
            <a:prstGeom prst="rect">
              <a:avLst/>
            </a:prstGeom>
            <a:noFill/>
          </p:spPr>
          <p:txBody>
            <a:bodyPr wrap="none" rtlCol="0">
              <a:spAutoFit/>
            </a:bodyPr>
            <a:lstStyle/>
            <a:p>
              <a:pPr lvl="0" algn="ctr"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Physical </a:t>
              </a:r>
            </a:p>
            <a:p>
              <a:pPr lvl="0" algn="ctr"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server</a:t>
              </a:r>
              <a:endParaRPr lang="en-IN" dirty="0">
                <a:solidFill>
                  <a:srgbClr val="000000"/>
                </a:solidFill>
                <a:latin typeface="Segoe UI" pitchFamily="34" charset="0"/>
                <a:ea typeface="Segoe UI" pitchFamily="34" charset="0"/>
                <a:cs typeface="Segoe UI" pitchFamily="34" charset="0"/>
              </a:endParaRPr>
            </a:p>
          </p:txBody>
        </p:sp>
        <p:sp>
          <p:nvSpPr>
            <p:cNvPr id="15" name="TextBox 14"/>
            <p:cNvSpPr txBox="1"/>
            <p:nvPr/>
          </p:nvSpPr>
          <p:spPr>
            <a:xfrm>
              <a:off x="17782" y="632053"/>
              <a:ext cx="2043015" cy="646331"/>
            </a:xfrm>
            <a:prstGeom prst="rect">
              <a:avLst/>
            </a:prstGeom>
            <a:noFill/>
          </p:spPr>
          <p:txBody>
            <a:bodyPr wrap="squar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Production virtual machine</a:t>
              </a:r>
              <a:endParaRPr lang="en-IN" dirty="0">
                <a:solidFill>
                  <a:srgbClr val="000000"/>
                </a:solidFill>
                <a:latin typeface="Segoe UI" pitchFamily="34" charset="0"/>
                <a:ea typeface="Segoe UI" pitchFamily="34" charset="0"/>
                <a:cs typeface="Segoe UI" pitchFamily="34" charset="0"/>
              </a:endParaRPr>
            </a:p>
          </p:txBody>
        </p:sp>
        <p:sp>
          <p:nvSpPr>
            <p:cNvPr id="16" name="TextBox 15"/>
            <p:cNvSpPr txBox="1"/>
            <p:nvPr/>
          </p:nvSpPr>
          <p:spPr>
            <a:xfrm>
              <a:off x="2395267" y="616062"/>
              <a:ext cx="1515214" cy="646331"/>
            </a:xfrm>
            <a:prstGeom prst="rect">
              <a:avLst/>
            </a:prstGeom>
            <a:noFill/>
          </p:spPr>
          <p:txBody>
            <a:bodyPr wrap="squar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Test virtual machine</a:t>
              </a:r>
              <a:endParaRPr lang="en-IN" dirty="0">
                <a:solidFill>
                  <a:srgbClr val="000000"/>
                </a:solidFill>
                <a:latin typeface="Segoe UI" pitchFamily="34" charset="0"/>
                <a:ea typeface="Segoe UI" pitchFamily="34" charset="0"/>
                <a:cs typeface="Segoe UI" pitchFamily="34" charset="0"/>
              </a:endParaRPr>
            </a:p>
          </p:txBody>
        </p:sp>
        <p:sp>
          <p:nvSpPr>
            <p:cNvPr id="17" name="TextBox 16"/>
            <p:cNvSpPr txBox="1"/>
            <p:nvPr/>
          </p:nvSpPr>
          <p:spPr>
            <a:xfrm>
              <a:off x="3409585" y="2287889"/>
              <a:ext cx="1539011" cy="369332"/>
            </a:xfrm>
            <a:prstGeom prst="rect">
              <a:avLst/>
            </a:prstGeom>
            <a:noFill/>
          </p:spPr>
          <p:txBody>
            <a:bodyPr wrap="none" rtlCol="0">
              <a:spAutoFit/>
            </a:bodyPr>
            <a:lstStyle/>
            <a:p>
              <a:pPr lvl="0" fontAlgn="base">
                <a:spcBef>
                  <a:spcPct val="0"/>
                </a:spcBef>
                <a:spcAft>
                  <a:spcPct val="0"/>
                </a:spcAft>
              </a:pPr>
              <a:r>
                <a:rPr lang="en-US" i="1" dirty="0">
                  <a:solidFill>
                    <a:srgbClr val="000000"/>
                  </a:solidFill>
                  <a:latin typeface="Segoe UI" pitchFamily="34" charset="0"/>
                  <a:ea typeface="Segoe UI" pitchFamily="34" charset="0"/>
                  <a:cs typeface="Segoe UI" pitchFamily="34" charset="0"/>
                </a:rPr>
                <a:t>Virtualization</a:t>
              </a:r>
              <a:endParaRPr lang="en-IN" i="1" dirty="0">
                <a:solidFill>
                  <a:srgbClr val="000000"/>
                </a:solidFill>
                <a:latin typeface="Segoe UI" pitchFamily="34" charset="0"/>
                <a:ea typeface="Segoe UI" pitchFamily="34" charset="0"/>
                <a:cs typeface="Segoe UI" pitchFamily="34" charset="0"/>
              </a:endParaRPr>
            </a:p>
          </p:txBody>
        </p:sp>
        <p:cxnSp>
          <p:nvCxnSpPr>
            <p:cNvPr id="18" name="Straight Connector 17"/>
            <p:cNvCxnSpPr/>
            <p:nvPr/>
          </p:nvCxnSpPr>
          <p:spPr>
            <a:xfrm>
              <a:off x="5072066" y="2500314"/>
              <a:ext cx="39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929190" y="2714627"/>
              <a:ext cx="4068000" cy="20783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IN" dirty="0">
                <a:solidFill>
                  <a:srgbClr val="FFFFFF"/>
                </a:solidFill>
              </a:endParaRPr>
            </a:p>
          </p:txBody>
        </p:sp>
        <p:sp>
          <p:nvSpPr>
            <p:cNvPr id="20" name="TextBox 19"/>
            <p:cNvSpPr txBox="1"/>
            <p:nvPr/>
          </p:nvSpPr>
          <p:spPr>
            <a:xfrm>
              <a:off x="3829668" y="3309740"/>
              <a:ext cx="1053494" cy="646331"/>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Physical </a:t>
              </a:r>
            </a:p>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network</a:t>
              </a:r>
              <a:endParaRPr lang="en-IN" dirty="0">
                <a:solidFill>
                  <a:srgbClr val="000000"/>
                </a:solidFill>
                <a:latin typeface="Segoe UI" pitchFamily="34" charset="0"/>
                <a:ea typeface="Segoe UI" pitchFamily="34" charset="0"/>
                <a:cs typeface="Segoe UI" pitchFamily="34" charset="0"/>
              </a:endParaRPr>
            </a:p>
          </p:txBody>
        </p:sp>
        <p:sp>
          <p:nvSpPr>
            <p:cNvPr id="21" name="TextBox 20"/>
            <p:cNvSpPr txBox="1"/>
            <p:nvPr/>
          </p:nvSpPr>
          <p:spPr>
            <a:xfrm>
              <a:off x="6353069" y="4419456"/>
              <a:ext cx="926729"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Servers</a:t>
              </a:r>
              <a:endParaRPr lang="en-IN" dirty="0">
                <a:solidFill>
                  <a:srgbClr val="000000"/>
                </a:solidFill>
                <a:latin typeface="Segoe UI" pitchFamily="34" charset="0"/>
                <a:ea typeface="Segoe UI" pitchFamily="34" charset="0"/>
                <a:cs typeface="Segoe UI" pitchFamily="34" charset="0"/>
              </a:endParaRPr>
            </a:p>
          </p:txBody>
        </p:sp>
        <p:sp>
          <p:nvSpPr>
            <p:cNvPr id="22" name="TextBox 21"/>
            <p:cNvSpPr txBox="1"/>
            <p:nvPr/>
          </p:nvSpPr>
          <p:spPr>
            <a:xfrm>
              <a:off x="6287400" y="3478154"/>
              <a:ext cx="1058688"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Switches</a:t>
              </a:r>
              <a:endParaRPr lang="en-IN" dirty="0">
                <a:solidFill>
                  <a:srgbClr val="000000"/>
                </a:solidFill>
                <a:latin typeface="Segoe UI" pitchFamily="34" charset="0"/>
                <a:ea typeface="Segoe UI" pitchFamily="34" charset="0"/>
                <a:cs typeface="Segoe UI" pitchFamily="34" charset="0"/>
              </a:endParaRPr>
            </a:p>
          </p:txBody>
        </p:sp>
        <p:cxnSp>
          <p:nvCxnSpPr>
            <p:cNvPr id="23" name="Straight Connector 22"/>
            <p:cNvCxnSpPr/>
            <p:nvPr/>
          </p:nvCxnSpPr>
          <p:spPr>
            <a:xfrm rot="16200000" flipH="1">
              <a:off x="5179223" y="2893223"/>
              <a:ext cx="428628"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5357818" y="2786066"/>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5679289" y="2750347"/>
              <a:ext cx="428628" cy="357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5965041" y="2821785"/>
              <a:ext cx="428628"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08863" y="2268069"/>
              <a:ext cx="208590" cy="41392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0" idx="2"/>
            </p:cNvCxnSpPr>
            <p:nvPr/>
          </p:nvCxnSpPr>
          <p:spPr>
            <a:xfrm flipH="1">
              <a:off x="7819338" y="2284639"/>
              <a:ext cx="290821" cy="3585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59539" y="1912862"/>
              <a:ext cx="2186304"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Production network</a:t>
              </a:r>
              <a:endParaRPr lang="en-IN" dirty="0">
                <a:solidFill>
                  <a:srgbClr val="000000"/>
                </a:solidFill>
                <a:latin typeface="Segoe UI" pitchFamily="34" charset="0"/>
                <a:ea typeface="Segoe UI" pitchFamily="34" charset="0"/>
                <a:cs typeface="Segoe UI" pitchFamily="34" charset="0"/>
              </a:endParaRPr>
            </a:p>
          </p:txBody>
        </p:sp>
        <p:sp>
          <p:nvSpPr>
            <p:cNvPr id="30" name="TextBox 29"/>
            <p:cNvSpPr txBox="1"/>
            <p:nvPr/>
          </p:nvSpPr>
          <p:spPr>
            <a:xfrm>
              <a:off x="7377651" y="1915307"/>
              <a:ext cx="1465016"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Test network</a:t>
              </a:r>
              <a:endParaRPr lang="en-IN" dirty="0">
                <a:solidFill>
                  <a:srgbClr val="000000"/>
                </a:solidFill>
                <a:latin typeface="Segoe UI" pitchFamily="34" charset="0"/>
                <a:ea typeface="Segoe UI" pitchFamily="34" charset="0"/>
                <a:cs typeface="Segoe UI" pitchFamily="34" charset="0"/>
              </a:endParaRPr>
            </a:p>
          </p:txBody>
        </p:sp>
        <p:cxnSp>
          <p:nvCxnSpPr>
            <p:cNvPr id="31" name="Straight Connector 30"/>
            <p:cNvCxnSpPr/>
            <p:nvPr/>
          </p:nvCxnSpPr>
          <p:spPr>
            <a:xfrm flipH="1">
              <a:off x="7077849" y="2714628"/>
              <a:ext cx="137357" cy="432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077849" y="2714628"/>
              <a:ext cx="637423" cy="432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7572396" y="2857504"/>
              <a:ext cx="428628"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7786710" y="2786066"/>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143900" y="2714628"/>
              <a:ext cx="330286" cy="436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474186" y="2714628"/>
              <a:ext cx="169780" cy="436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5143504" y="5000644"/>
            <a:ext cx="4214842" cy="1200329"/>
          </a:xfrm>
          <a:prstGeom prst="rect">
            <a:avLst/>
          </a:prstGeom>
          <a:noFill/>
        </p:spPr>
        <p:txBody>
          <a:bodyPr wrap="square" rtlCol="0">
            <a:spAutoFit/>
          </a:bodyPr>
          <a:lstStyle/>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Network virtualization runs multiple virtual networks  </a:t>
            </a:r>
          </a:p>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on a physical network</a:t>
            </a:r>
            <a:endParaRPr lang="en-IN" sz="2400" dirty="0">
              <a:solidFill>
                <a:srgbClr val="000000"/>
              </a:solidFill>
              <a:latin typeface="Segoe UI" pitchFamily="34" charset="0"/>
              <a:ea typeface="Segoe UI" pitchFamily="34" charset="0"/>
              <a:cs typeface="Segoe UI" pitchFamily="34" charset="0"/>
            </a:endParaRPr>
          </a:p>
        </p:txBody>
      </p:sp>
      <p:sp>
        <p:nvSpPr>
          <p:cNvPr id="38" name="TextBox 37"/>
          <p:cNvSpPr txBox="1"/>
          <p:nvPr/>
        </p:nvSpPr>
        <p:spPr>
          <a:xfrm>
            <a:off x="285720" y="4929206"/>
            <a:ext cx="4214842" cy="1200329"/>
          </a:xfrm>
          <a:prstGeom prst="rect">
            <a:avLst/>
          </a:prstGeom>
          <a:noFill/>
        </p:spPr>
        <p:txBody>
          <a:bodyPr wrap="square" rtlCol="0">
            <a:spAutoFit/>
          </a:bodyPr>
          <a:lstStyle/>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Server virtualization runs </a:t>
            </a:r>
          </a:p>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multiple virtual servers </a:t>
            </a:r>
          </a:p>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on a physical server</a:t>
            </a:r>
            <a:endParaRPr lang="en-IN" sz="2400" dirty="0">
              <a:solidFill>
                <a:srgbClr val="000000"/>
              </a:solidFill>
              <a:latin typeface="Segoe UI" pitchFamily="34" charset="0"/>
              <a:ea typeface="Segoe UI" pitchFamily="34" charset="0"/>
              <a:cs typeface="Segoe UI" pitchFamily="34" charset="0"/>
            </a:endParaRPr>
          </a:p>
        </p:txBody>
      </p:sp>
      <p:pic>
        <p:nvPicPr>
          <p:cNvPr id="39" name="Picture 38"/>
          <p:cNvPicPr>
            <a:picLocks noChangeAspect="1"/>
          </p:cNvPicPr>
          <p:nvPr/>
        </p:nvPicPr>
        <p:blipFill>
          <a:blip r:embed="rId6"/>
          <a:stretch>
            <a:fillRect/>
          </a:stretch>
        </p:blipFill>
        <p:spPr>
          <a:xfrm>
            <a:off x="5180565" y="3287720"/>
            <a:ext cx="502324" cy="394229"/>
          </a:xfrm>
          <a:prstGeom prst="rect">
            <a:avLst/>
          </a:prstGeom>
        </p:spPr>
      </p:pic>
      <p:pic>
        <p:nvPicPr>
          <p:cNvPr id="40" name="Picture 39"/>
          <p:cNvPicPr>
            <a:picLocks noChangeAspect="1"/>
          </p:cNvPicPr>
          <p:nvPr/>
        </p:nvPicPr>
        <p:blipFill>
          <a:blip r:embed="rId6"/>
          <a:stretch>
            <a:fillRect/>
          </a:stretch>
        </p:blipFill>
        <p:spPr>
          <a:xfrm>
            <a:off x="5888469" y="3314049"/>
            <a:ext cx="502324" cy="394229"/>
          </a:xfrm>
          <a:prstGeom prst="rect">
            <a:avLst/>
          </a:prstGeom>
        </p:spPr>
      </p:pic>
      <p:pic>
        <p:nvPicPr>
          <p:cNvPr id="41" name="Picture 40"/>
          <p:cNvPicPr>
            <a:picLocks noChangeAspect="1"/>
          </p:cNvPicPr>
          <p:nvPr/>
        </p:nvPicPr>
        <p:blipFill>
          <a:blip r:embed="rId6"/>
          <a:stretch>
            <a:fillRect/>
          </a:stretch>
        </p:blipFill>
        <p:spPr>
          <a:xfrm>
            <a:off x="6826687" y="3283567"/>
            <a:ext cx="502324" cy="394229"/>
          </a:xfrm>
          <a:prstGeom prst="rect">
            <a:avLst/>
          </a:prstGeom>
        </p:spPr>
      </p:pic>
      <p:pic>
        <p:nvPicPr>
          <p:cNvPr id="42" name="Picture 41"/>
          <p:cNvPicPr>
            <a:picLocks noChangeAspect="1"/>
          </p:cNvPicPr>
          <p:nvPr/>
        </p:nvPicPr>
        <p:blipFill>
          <a:blip r:embed="rId6"/>
          <a:stretch>
            <a:fillRect/>
          </a:stretch>
        </p:blipFill>
        <p:spPr>
          <a:xfrm>
            <a:off x="7641576" y="3291289"/>
            <a:ext cx="502324" cy="394229"/>
          </a:xfrm>
          <a:prstGeom prst="rect">
            <a:avLst/>
          </a:prstGeom>
        </p:spPr>
      </p:pic>
      <p:pic>
        <p:nvPicPr>
          <p:cNvPr id="43" name="Picture 42"/>
          <p:cNvPicPr>
            <a:picLocks noChangeAspect="1"/>
          </p:cNvPicPr>
          <p:nvPr/>
        </p:nvPicPr>
        <p:blipFill>
          <a:blip r:embed="rId6"/>
          <a:stretch>
            <a:fillRect/>
          </a:stretch>
        </p:blipFill>
        <p:spPr>
          <a:xfrm>
            <a:off x="8223024" y="3287720"/>
            <a:ext cx="502324" cy="394229"/>
          </a:xfrm>
          <a:prstGeom prst="rect">
            <a:avLst/>
          </a:prstGeom>
        </p:spPr>
      </p:pic>
      <p:grpSp>
        <p:nvGrpSpPr>
          <p:cNvPr id="44" name="Group 43"/>
          <p:cNvGrpSpPr>
            <a:grpSpLocks noChangeAspect="1"/>
          </p:cNvGrpSpPr>
          <p:nvPr/>
        </p:nvGrpSpPr>
        <p:grpSpPr>
          <a:xfrm>
            <a:off x="4883162" y="1123369"/>
            <a:ext cx="1445699" cy="865733"/>
            <a:chOff x="735024" y="1846450"/>
            <a:chExt cx="2136703" cy="1279529"/>
          </a:xfrm>
        </p:grpSpPr>
        <p:grpSp>
          <p:nvGrpSpPr>
            <p:cNvPr id="45" name="Group 44"/>
            <p:cNvGrpSpPr>
              <a:grpSpLocks noChangeAspect="1"/>
            </p:cNvGrpSpPr>
            <p:nvPr/>
          </p:nvGrpSpPr>
          <p:grpSpPr>
            <a:xfrm>
              <a:off x="735024" y="1846450"/>
              <a:ext cx="2136703" cy="1279529"/>
              <a:chOff x="620029" y="4032166"/>
              <a:chExt cx="2136703" cy="1279529"/>
            </a:xfrm>
          </p:grpSpPr>
          <p:sp>
            <p:nvSpPr>
              <p:cNvPr id="49" name="Rectangle 48"/>
              <p:cNvSpPr/>
              <p:nvPr/>
            </p:nvSpPr>
            <p:spPr bwMode="auto">
              <a:xfrm>
                <a:off x="2130297" y="4996389"/>
                <a:ext cx="626435" cy="28134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620029" y="5001732"/>
                <a:ext cx="626435" cy="28134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1141562" y="4962419"/>
                <a:ext cx="1118373" cy="34927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16200000">
                <a:off x="1384124" y="4204714"/>
                <a:ext cx="626435" cy="28134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rot="16200000">
                <a:off x="1384128" y="4712354"/>
                <a:ext cx="626434" cy="35175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a:grpSpLocks noChangeAspect="1"/>
            </p:cNvGrpSpPr>
            <p:nvPr/>
          </p:nvGrpSpPr>
          <p:grpSpPr>
            <a:xfrm>
              <a:off x="1610341" y="2731596"/>
              <a:ext cx="365760" cy="365760"/>
              <a:chOff x="9659407" y="1948784"/>
              <a:chExt cx="1371600" cy="1371600"/>
            </a:xfrm>
          </p:grpSpPr>
          <p:sp>
            <p:nvSpPr>
              <p:cNvPr id="47" name="Oval 46"/>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grpSp>
        <p:nvGrpSpPr>
          <p:cNvPr id="54" name="Group 53"/>
          <p:cNvGrpSpPr>
            <a:grpSpLocks noChangeAspect="1"/>
          </p:cNvGrpSpPr>
          <p:nvPr/>
        </p:nvGrpSpPr>
        <p:grpSpPr>
          <a:xfrm>
            <a:off x="7369603" y="1102985"/>
            <a:ext cx="1468793" cy="879562"/>
            <a:chOff x="735024" y="1846450"/>
            <a:chExt cx="2136703" cy="1279529"/>
          </a:xfrm>
        </p:grpSpPr>
        <p:grpSp>
          <p:nvGrpSpPr>
            <p:cNvPr id="55" name="Group 54"/>
            <p:cNvGrpSpPr>
              <a:grpSpLocks noChangeAspect="1"/>
            </p:cNvGrpSpPr>
            <p:nvPr/>
          </p:nvGrpSpPr>
          <p:grpSpPr>
            <a:xfrm>
              <a:off x="735024" y="1846450"/>
              <a:ext cx="2136703" cy="1279529"/>
              <a:chOff x="620029" y="4032166"/>
              <a:chExt cx="2136703" cy="1279529"/>
            </a:xfrm>
          </p:grpSpPr>
          <p:sp>
            <p:nvSpPr>
              <p:cNvPr id="59" name="Rectangle 58"/>
              <p:cNvSpPr/>
              <p:nvPr/>
            </p:nvSpPr>
            <p:spPr bwMode="auto">
              <a:xfrm>
                <a:off x="2130297" y="4996389"/>
                <a:ext cx="626435" cy="28134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620029" y="5001732"/>
                <a:ext cx="626435" cy="28134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1141562" y="4962419"/>
                <a:ext cx="1118373" cy="34927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rot="16200000">
                <a:off x="1384124" y="4204714"/>
                <a:ext cx="626435" cy="28134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rot="16200000">
                <a:off x="1384128" y="4712354"/>
                <a:ext cx="626434" cy="35175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6" name="Group 55"/>
            <p:cNvGrpSpPr>
              <a:grpSpLocks noChangeAspect="1"/>
            </p:cNvGrpSpPr>
            <p:nvPr/>
          </p:nvGrpSpPr>
          <p:grpSpPr>
            <a:xfrm>
              <a:off x="1610341" y="2731596"/>
              <a:ext cx="365760" cy="365760"/>
              <a:chOff x="9659407" y="1948784"/>
              <a:chExt cx="1371600" cy="1371600"/>
            </a:xfrm>
          </p:grpSpPr>
          <p:sp>
            <p:nvSpPr>
              <p:cNvPr id="57" name="Oval 56"/>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pic>
        <p:nvPicPr>
          <p:cNvPr id="64" name="Picture 63"/>
          <p:cNvPicPr>
            <a:picLocks noChangeAspect="1"/>
          </p:cNvPicPr>
          <p:nvPr/>
        </p:nvPicPr>
        <p:blipFill>
          <a:blip r:embed="rId9"/>
          <a:stretch>
            <a:fillRect/>
          </a:stretch>
        </p:blipFill>
        <p:spPr>
          <a:xfrm>
            <a:off x="7005692" y="3930922"/>
            <a:ext cx="279273" cy="525690"/>
          </a:xfrm>
          <a:prstGeom prst="rect">
            <a:avLst/>
          </a:prstGeom>
        </p:spPr>
      </p:pic>
      <p:pic>
        <p:nvPicPr>
          <p:cNvPr id="65" name="Picture 64"/>
          <p:cNvPicPr>
            <a:picLocks noChangeAspect="1"/>
          </p:cNvPicPr>
          <p:nvPr/>
        </p:nvPicPr>
        <p:blipFill>
          <a:blip r:embed="rId9"/>
          <a:stretch>
            <a:fillRect/>
          </a:stretch>
        </p:blipFill>
        <p:spPr>
          <a:xfrm>
            <a:off x="6859109" y="4032427"/>
            <a:ext cx="279273" cy="525690"/>
          </a:xfrm>
          <a:prstGeom prst="rect">
            <a:avLst/>
          </a:prstGeom>
        </p:spPr>
      </p:pic>
      <p:pic>
        <p:nvPicPr>
          <p:cNvPr id="66" name="Picture 65"/>
          <p:cNvPicPr>
            <a:picLocks noChangeAspect="1"/>
          </p:cNvPicPr>
          <p:nvPr/>
        </p:nvPicPr>
        <p:blipFill>
          <a:blip r:embed="rId9"/>
          <a:stretch>
            <a:fillRect/>
          </a:stretch>
        </p:blipFill>
        <p:spPr>
          <a:xfrm>
            <a:off x="6701542" y="4146467"/>
            <a:ext cx="279273" cy="525690"/>
          </a:xfrm>
          <a:prstGeom prst="rect">
            <a:avLst/>
          </a:prstGeom>
        </p:spPr>
      </p:pic>
      <p:pic>
        <p:nvPicPr>
          <p:cNvPr id="67" name="Picture 66"/>
          <p:cNvPicPr>
            <a:picLocks noChangeAspect="1"/>
          </p:cNvPicPr>
          <p:nvPr/>
        </p:nvPicPr>
        <p:blipFill>
          <a:blip r:embed="rId9"/>
          <a:stretch>
            <a:fillRect/>
          </a:stretch>
        </p:blipFill>
        <p:spPr>
          <a:xfrm>
            <a:off x="7770451" y="3930922"/>
            <a:ext cx="279273" cy="525690"/>
          </a:xfrm>
          <a:prstGeom prst="rect">
            <a:avLst/>
          </a:prstGeom>
        </p:spPr>
      </p:pic>
      <p:pic>
        <p:nvPicPr>
          <p:cNvPr id="68" name="Picture 67"/>
          <p:cNvPicPr>
            <a:picLocks noChangeAspect="1"/>
          </p:cNvPicPr>
          <p:nvPr/>
        </p:nvPicPr>
        <p:blipFill>
          <a:blip r:embed="rId9"/>
          <a:stretch>
            <a:fillRect/>
          </a:stretch>
        </p:blipFill>
        <p:spPr>
          <a:xfrm>
            <a:off x="7623868" y="4032427"/>
            <a:ext cx="279273" cy="525690"/>
          </a:xfrm>
          <a:prstGeom prst="rect">
            <a:avLst/>
          </a:prstGeom>
        </p:spPr>
      </p:pic>
      <p:pic>
        <p:nvPicPr>
          <p:cNvPr id="69" name="Picture 68"/>
          <p:cNvPicPr>
            <a:picLocks noChangeAspect="1"/>
          </p:cNvPicPr>
          <p:nvPr/>
        </p:nvPicPr>
        <p:blipFill>
          <a:blip r:embed="rId9"/>
          <a:stretch>
            <a:fillRect/>
          </a:stretch>
        </p:blipFill>
        <p:spPr>
          <a:xfrm>
            <a:off x="7466301" y="4146467"/>
            <a:ext cx="279273" cy="525690"/>
          </a:xfrm>
          <a:prstGeom prst="rect">
            <a:avLst/>
          </a:prstGeom>
        </p:spPr>
      </p:pic>
      <p:pic>
        <p:nvPicPr>
          <p:cNvPr id="70" name="Picture 69"/>
          <p:cNvPicPr>
            <a:picLocks noChangeAspect="1"/>
          </p:cNvPicPr>
          <p:nvPr/>
        </p:nvPicPr>
        <p:blipFill>
          <a:blip r:embed="rId9"/>
          <a:stretch>
            <a:fillRect/>
          </a:stretch>
        </p:blipFill>
        <p:spPr>
          <a:xfrm>
            <a:off x="8535211" y="3930922"/>
            <a:ext cx="279273" cy="525690"/>
          </a:xfrm>
          <a:prstGeom prst="rect">
            <a:avLst/>
          </a:prstGeom>
        </p:spPr>
      </p:pic>
      <p:pic>
        <p:nvPicPr>
          <p:cNvPr id="71" name="Picture 70"/>
          <p:cNvPicPr>
            <a:picLocks noChangeAspect="1"/>
          </p:cNvPicPr>
          <p:nvPr/>
        </p:nvPicPr>
        <p:blipFill>
          <a:blip r:embed="rId9"/>
          <a:stretch>
            <a:fillRect/>
          </a:stretch>
        </p:blipFill>
        <p:spPr>
          <a:xfrm>
            <a:off x="8388628" y="4032427"/>
            <a:ext cx="279273" cy="525690"/>
          </a:xfrm>
          <a:prstGeom prst="rect">
            <a:avLst/>
          </a:prstGeom>
        </p:spPr>
      </p:pic>
      <p:pic>
        <p:nvPicPr>
          <p:cNvPr id="72" name="Picture 71"/>
          <p:cNvPicPr>
            <a:picLocks noChangeAspect="1"/>
          </p:cNvPicPr>
          <p:nvPr/>
        </p:nvPicPr>
        <p:blipFill>
          <a:blip r:embed="rId9"/>
          <a:stretch>
            <a:fillRect/>
          </a:stretch>
        </p:blipFill>
        <p:spPr>
          <a:xfrm>
            <a:off x="8231061" y="4146467"/>
            <a:ext cx="279273" cy="525690"/>
          </a:xfrm>
          <a:prstGeom prst="rect">
            <a:avLst/>
          </a:prstGeom>
        </p:spPr>
      </p:pic>
      <p:pic>
        <p:nvPicPr>
          <p:cNvPr id="73" name="Picture 72"/>
          <p:cNvPicPr>
            <a:picLocks noChangeAspect="1"/>
          </p:cNvPicPr>
          <p:nvPr/>
        </p:nvPicPr>
        <p:blipFill>
          <a:blip r:embed="rId9"/>
          <a:stretch>
            <a:fillRect/>
          </a:stretch>
        </p:blipFill>
        <p:spPr>
          <a:xfrm>
            <a:off x="6240933" y="3930922"/>
            <a:ext cx="279273" cy="525690"/>
          </a:xfrm>
          <a:prstGeom prst="rect">
            <a:avLst/>
          </a:prstGeom>
        </p:spPr>
      </p:pic>
      <p:pic>
        <p:nvPicPr>
          <p:cNvPr id="74" name="Picture 73"/>
          <p:cNvPicPr>
            <a:picLocks noChangeAspect="1"/>
          </p:cNvPicPr>
          <p:nvPr/>
        </p:nvPicPr>
        <p:blipFill>
          <a:blip r:embed="rId9"/>
          <a:stretch>
            <a:fillRect/>
          </a:stretch>
        </p:blipFill>
        <p:spPr>
          <a:xfrm>
            <a:off x="6094350" y="4032427"/>
            <a:ext cx="279273" cy="525690"/>
          </a:xfrm>
          <a:prstGeom prst="rect">
            <a:avLst/>
          </a:prstGeom>
        </p:spPr>
      </p:pic>
      <p:pic>
        <p:nvPicPr>
          <p:cNvPr id="75" name="Picture 74"/>
          <p:cNvPicPr>
            <a:picLocks noChangeAspect="1"/>
          </p:cNvPicPr>
          <p:nvPr/>
        </p:nvPicPr>
        <p:blipFill>
          <a:blip r:embed="rId9"/>
          <a:stretch>
            <a:fillRect/>
          </a:stretch>
        </p:blipFill>
        <p:spPr>
          <a:xfrm>
            <a:off x="5936783" y="4146467"/>
            <a:ext cx="279273" cy="525690"/>
          </a:xfrm>
          <a:prstGeom prst="rect">
            <a:avLst/>
          </a:prstGeom>
        </p:spPr>
      </p:pic>
      <p:pic>
        <p:nvPicPr>
          <p:cNvPr id="76" name="Picture 75"/>
          <p:cNvPicPr>
            <a:picLocks noChangeAspect="1"/>
          </p:cNvPicPr>
          <p:nvPr/>
        </p:nvPicPr>
        <p:blipFill>
          <a:blip r:embed="rId9"/>
          <a:stretch>
            <a:fillRect/>
          </a:stretch>
        </p:blipFill>
        <p:spPr>
          <a:xfrm>
            <a:off x="5476173" y="3930922"/>
            <a:ext cx="279273" cy="525690"/>
          </a:xfrm>
          <a:prstGeom prst="rect">
            <a:avLst/>
          </a:prstGeom>
        </p:spPr>
      </p:pic>
      <p:pic>
        <p:nvPicPr>
          <p:cNvPr id="77" name="Picture 76"/>
          <p:cNvPicPr>
            <a:picLocks noChangeAspect="1"/>
          </p:cNvPicPr>
          <p:nvPr/>
        </p:nvPicPr>
        <p:blipFill>
          <a:blip r:embed="rId9"/>
          <a:stretch>
            <a:fillRect/>
          </a:stretch>
        </p:blipFill>
        <p:spPr>
          <a:xfrm>
            <a:off x="5329590" y="4032427"/>
            <a:ext cx="279273" cy="525690"/>
          </a:xfrm>
          <a:prstGeom prst="rect">
            <a:avLst/>
          </a:prstGeom>
        </p:spPr>
      </p:pic>
      <p:pic>
        <p:nvPicPr>
          <p:cNvPr id="78" name="Picture 77"/>
          <p:cNvPicPr>
            <a:picLocks noChangeAspect="1"/>
          </p:cNvPicPr>
          <p:nvPr/>
        </p:nvPicPr>
        <p:blipFill>
          <a:blip r:embed="rId9"/>
          <a:stretch>
            <a:fillRect/>
          </a:stretch>
        </p:blipFill>
        <p:spPr>
          <a:xfrm>
            <a:off x="5172023" y="4146467"/>
            <a:ext cx="279273" cy="525690"/>
          </a:xfrm>
          <a:prstGeom prst="rect">
            <a:avLst/>
          </a:prstGeom>
        </p:spPr>
      </p:pic>
      <p:pic>
        <p:nvPicPr>
          <p:cNvPr id="79" name="Picture 78"/>
          <p:cNvPicPr>
            <a:picLocks noChangeAspect="1"/>
          </p:cNvPicPr>
          <p:nvPr/>
        </p:nvPicPr>
        <p:blipFill>
          <a:blip r:embed="rId9"/>
          <a:stretch>
            <a:fillRect/>
          </a:stretch>
        </p:blipFill>
        <p:spPr>
          <a:xfrm>
            <a:off x="1455317" y="2907542"/>
            <a:ext cx="468737" cy="882327"/>
          </a:xfrm>
          <a:prstGeom prst="rect">
            <a:avLst/>
          </a:prstGeom>
        </p:spPr>
      </p:pic>
    </p:spTree>
    <p:custDataLst>
      <p:tags r:id="rId1"/>
    </p:custDataLst>
    <p:extLst>
      <p:ext uri="{BB962C8B-B14F-4D97-AF65-F5344CB8AC3E}">
        <p14:creationId xmlns:p14="http://schemas.microsoft.com/office/powerpoint/2010/main" val="1589523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0ae88d3-3b23-4302-ac94-a65b4a6d33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configuring virtual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When configuring virtual networks:</a:t>
            </a:r>
          </a:p>
          <a:p>
            <a:pPr lvl="0"/>
            <a:r>
              <a:rPr lang="en-CA" kern="0" dirty="0">
                <a:solidFill>
                  <a:srgbClr val="000000"/>
                </a:solidFill>
              </a:rPr>
              <a:t>Use NIC Teaming on the Hyper-V host to ensure connectivity to virtual machines if an adapter fails</a:t>
            </a:r>
          </a:p>
          <a:p>
            <a:pPr lvl="0"/>
            <a:r>
              <a:rPr lang="en-CA" kern="0" dirty="0">
                <a:solidFill>
                  <a:srgbClr val="000000"/>
                </a:solidFill>
              </a:rPr>
              <a:t>Enable bandwidth management to ensure that no single virtual machine is able to monopolize the network interface</a:t>
            </a:r>
          </a:p>
          <a:p>
            <a:pPr lvl="0"/>
            <a:r>
              <a:rPr lang="en-CA" kern="0" dirty="0">
                <a:solidFill>
                  <a:srgbClr val="000000"/>
                </a:solidFill>
              </a:rPr>
              <a:t>Use network adapters that support VMQ</a:t>
            </a:r>
          </a:p>
          <a:p>
            <a:pPr lvl="0"/>
            <a:r>
              <a:rPr lang="en-CA" kern="0" dirty="0">
                <a:solidFill>
                  <a:srgbClr val="000000"/>
                </a:solidFill>
              </a:rPr>
              <a:t>Use network virtualization when you have to ensure that virtual machines keep their original IP addresses after migrating to a new host</a:t>
            </a:r>
          </a:p>
          <a:p>
            <a:pPr lvl="0"/>
            <a:endParaRPr lang="en-CA"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10939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68cc6a2-2e65-49f1-bf65-5a7c7d0b13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Configuring Hyper-V virtual machines</a:t>
            </a:r>
          </a:p>
        </p:txBody>
      </p:sp>
      <p:sp>
        <p:nvSpPr>
          <p:cNvPr id="3" name="Text Placeholder 2"/>
          <p:cNvSpPr>
            <a:spLocks noGrp="1"/>
          </p:cNvSpPr>
          <p:nvPr>
            <p:ph type="body" idx="1"/>
          </p:nvPr>
        </p:nvSpPr>
        <p:spPr/>
        <p:txBody>
          <a:bodyPr/>
          <a:lstStyle/>
          <a:p>
            <a:r>
              <a:rPr lang="en-US" sz="2400" dirty="0"/>
              <a:t>Virtual machine generation versions
Overview of virtual machine settings
What are virtual machine configuration versions?
Demonstration: Creating a virtual machine
How memory works in Hyper-V
Checkpoints and checkpoint management in Hyper-V
Demonstration: Creating checkpoints
Importing, exporting, and moving virtual machines in Hyper-V
Best practices for configuring virtual machines
Demonstration: Using Windows PowerShell Direct to restart a virtual machine</a:t>
            </a:r>
          </a:p>
        </p:txBody>
      </p:sp>
    </p:spTree>
    <p:custDataLst>
      <p:tags r:id="rId1"/>
    </p:custDataLst>
    <p:extLst>
      <p:ext uri="{BB962C8B-B14F-4D97-AF65-F5344CB8AC3E}">
        <p14:creationId xmlns:p14="http://schemas.microsoft.com/office/powerpoint/2010/main" val="836674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98e82f5-65c7-463b-9fdd-1d73e927df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generation versions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Generation 2 virtual machines provide the following functionality:</a:t>
            </a:r>
          </a:p>
          <a:p>
            <a:pPr lvl="0"/>
            <a:r>
              <a:rPr lang="en-US" sz="2400" kern="0" dirty="0">
                <a:solidFill>
                  <a:srgbClr val="000000"/>
                </a:solidFill>
              </a:rPr>
              <a:t>Secure boot</a:t>
            </a:r>
          </a:p>
          <a:p>
            <a:pPr lvl="0"/>
            <a:r>
              <a:rPr lang="en-US" sz="2400" kern="0" dirty="0">
                <a:solidFill>
                  <a:srgbClr val="000000"/>
                </a:solidFill>
              </a:rPr>
              <a:t>Boot from a virtual hard disk that is connected to a virtual SCSI controller</a:t>
            </a:r>
          </a:p>
          <a:p>
            <a:pPr lvl="0"/>
            <a:r>
              <a:rPr lang="en-US" sz="2400" kern="0" dirty="0">
                <a:solidFill>
                  <a:srgbClr val="000000"/>
                </a:solidFill>
              </a:rPr>
              <a:t>Boot from a virtual DVD that is connected to a virtual SCSI controller</a:t>
            </a:r>
          </a:p>
          <a:p>
            <a:pPr lvl="0"/>
            <a:r>
              <a:rPr lang="en-US" sz="2400" kern="0" dirty="0">
                <a:solidFill>
                  <a:srgbClr val="000000"/>
                </a:solidFill>
              </a:rPr>
              <a:t>PXE boot by using a standard Hyper-V network adapter</a:t>
            </a:r>
          </a:p>
          <a:p>
            <a:pPr lvl="0"/>
            <a:r>
              <a:rPr lang="en-US" sz="2400" kern="0" dirty="0">
                <a:solidFill>
                  <a:srgbClr val="000000"/>
                </a:solidFill>
              </a:rPr>
              <a:t>UEFI firmware support</a:t>
            </a:r>
          </a:p>
        </p:txBody>
      </p:sp>
    </p:spTree>
    <p:custDataLst>
      <p:tags r:id="rId1"/>
    </p:custDataLst>
    <p:extLst>
      <p:ext uri="{BB962C8B-B14F-4D97-AF65-F5344CB8AC3E}">
        <p14:creationId xmlns:p14="http://schemas.microsoft.com/office/powerpoint/2010/main" val="1149980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42de0e74-52fa-47f6-91ef-d6a0076938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virtual machine settings</a:t>
            </a:r>
          </a:p>
        </p:txBody>
      </p:sp>
      <p:sp>
        <p:nvSpPr>
          <p:cNvPr id="4" name="Content Placeholder 2"/>
          <p:cNvSpPr txBox="1">
            <a:spLocks/>
          </p:cNvSpPr>
          <p:nvPr/>
        </p:nvSpPr>
        <p:spPr>
          <a:xfrm>
            <a:off x="458787" y="885030"/>
            <a:ext cx="843229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Virtual machine settings are grouped into two general areas</a:t>
            </a:r>
          </a:p>
          <a:p>
            <a:pPr lvl="0"/>
            <a:endParaRPr lang="en-US" kern="0" dirty="0">
              <a:solidFill>
                <a:srgbClr val="000000"/>
              </a:solidFill>
            </a:endParaRPr>
          </a:p>
        </p:txBody>
      </p:sp>
      <p:pic>
        <p:nvPicPr>
          <p:cNvPr id="5" name="Content Placeholder 1" descr="The screenshot depicts a virtual machine’s properties dialog box. In the left pane, the Hardware and Management sections are highlighted, and the Add Hardware option is selected. In the right pane, in the Add Hardware section, the Select the devices you want to add and click the Add button box has several devices listed, and the SCSI Controller option selected. Below that box is an Add button.&#10;&#10;"/>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806053" y="1784729"/>
            <a:ext cx="5459828" cy="4971116"/>
          </a:xfrm>
          <a:prstGeom prst="rect">
            <a:avLst/>
          </a:prstGeom>
          <a:noFill/>
          <a:ln w="9525">
            <a:solidFill>
              <a:schemeClr val="tx1"/>
            </a:solidFill>
            <a:miter lim="800000"/>
            <a:headEnd/>
            <a:tailEnd/>
          </a:ln>
        </p:spPr>
      </p:pic>
      <p:sp>
        <p:nvSpPr>
          <p:cNvPr id="6" name="Rectangle 5"/>
          <p:cNvSpPr/>
          <p:nvPr/>
        </p:nvSpPr>
        <p:spPr bwMode="auto">
          <a:xfrm>
            <a:off x="1787572" y="2057099"/>
            <a:ext cx="1842448" cy="272955"/>
          </a:xfrm>
          <a:prstGeom prst="rect">
            <a:avLst/>
          </a:prstGeom>
          <a:noFill/>
          <a:ln w="3810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sp>
        <p:nvSpPr>
          <p:cNvPr id="7" name="Rectangle 6"/>
          <p:cNvSpPr/>
          <p:nvPr/>
        </p:nvSpPr>
        <p:spPr bwMode="auto">
          <a:xfrm>
            <a:off x="1806053" y="4901821"/>
            <a:ext cx="1842448" cy="272955"/>
          </a:xfrm>
          <a:prstGeom prst="rect">
            <a:avLst/>
          </a:prstGeom>
          <a:noFill/>
          <a:ln w="3810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spTree>
    <p:custDataLst>
      <p:tags r:id="rId1"/>
    </p:custDataLst>
    <p:extLst>
      <p:ext uri="{BB962C8B-B14F-4D97-AF65-F5344CB8AC3E}">
        <p14:creationId xmlns:p14="http://schemas.microsoft.com/office/powerpoint/2010/main" val="58005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9d69468b-dc08-463f-975e-07ac06b39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virtual machine configuration versions?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Windows Server 2012 R2 virtual machine configuration is compatible on Windows Server 2016 hosts</a:t>
            </a:r>
          </a:p>
          <a:p>
            <a:pPr lvl="0"/>
            <a:r>
              <a:rPr lang="en-US" kern="0" dirty="0">
                <a:solidFill>
                  <a:srgbClr val="000000"/>
                </a:solidFill>
              </a:rPr>
              <a:t>Check the version</a:t>
            </a:r>
          </a:p>
          <a:p>
            <a:pPr lvl="0"/>
            <a:r>
              <a:rPr lang="en-US" kern="0" dirty="0">
                <a:solidFill>
                  <a:srgbClr val="000000"/>
                </a:solidFill>
              </a:rPr>
              <a:t>Update the version</a:t>
            </a:r>
          </a:p>
        </p:txBody>
      </p:sp>
    </p:spTree>
    <p:custDataLst>
      <p:tags r:id="rId1"/>
    </p:custDataLst>
    <p:extLst>
      <p:ext uri="{BB962C8B-B14F-4D97-AF65-F5344CB8AC3E}">
        <p14:creationId xmlns:p14="http://schemas.microsoft.com/office/powerpoint/2010/main" val="4106781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d26f30af-00ad-4301-aa6c-d5c412fd73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a virtual machine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create a virtual machine by using </a:t>
            </a:r>
            <a:r>
              <a:rPr lang="en-US" dirty="0"/>
              <a:t>Hyper-V Manager </a:t>
            </a:r>
            <a:r>
              <a:rPr lang="en-US" kern="0" dirty="0">
                <a:solidFill>
                  <a:srgbClr val="000000"/>
                </a:solidFill>
              </a:rPr>
              <a:t>and Windows PowerShell</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4372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049210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7587ca5e-9a6c-4c43-a042-3af000da4f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memory works in Hyper-V</a:t>
            </a:r>
          </a:p>
        </p:txBody>
      </p:sp>
      <p:sp>
        <p:nvSpPr>
          <p:cNvPr id="4" name="Content Placeholder 2"/>
          <p:cNvSpPr txBox="1">
            <a:spLocks/>
          </p:cNvSpPr>
          <p:nvPr/>
        </p:nvSpPr>
        <p:spPr>
          <a:xfrm>
            <a:off x="377577" y="1127887"/>
            <a:ext cx="392768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You can use </a:t>
            </a:r>
            <a:r>
              <a:rPr lang="en-US" sz="2400" b="1" kern="0" dirty="0">
                <a:solidFill>
                  <a:srgbClr val="000000"/>
                </a:solidFill>
              </a:rPr>
              <a:t>Dynamic Memory </a:t>
            </a:r>
            <a:r>
              <a:rPr lang="en-US" sz="2400" kern="0" dirty="0">
                <a:solidFill>
                  <a:srgbClr val="000000"/>
                </a:solidFill>
              </a:rPr>
              <a:t>settings to configure Hyper-V so that a virtual machine is allocated as much memory as it needs</a:t>
            </a:r>
          </a:p>
          <a:p>
            <a:pPr lvl="0"/>
            <a:r>
              <a:rPr lang="en-US" sz="2400" kern="0" dirty="0">
                <a:solidFill>
                  <a:srgbClr val="000000"/>
                </a:solidFill>
              </a:rPr>
              <a:t>In Windows Server 2016, you can modify dynamic and static memory settings while a virtual machine is running</a:t>
            </a:r>
            <a:endParaRPr lang="en-IN" sz="2400" kern="0" dirty="0">
              <a:solidFill>
                <a:srgbClr val="000000"/>
              </a:solidFill>
            </a:endParaRPr>
          </a:p>
          <a:p>
            <a:pPr marL="0" lvl="0" indent="0">
              <a:buNone/>
            </a:pPr>
            <a:endParaRPr lang="en-US" kern="0" dirty="0">
              <a:solidFill>
                <a:srgbClr val="000000"/>
              </a:solidFill>
            </a:endParaRPr>
          </a:p>
        </p:txBody>
      </p:sp>
      <p:sp>
        <p:nvSpPr>
          <p:cNvPr id="5" name="Rounded Rectangle 844804"/>
          <p:cNvSpPr>
            <a:spLocks noChangeArrowheads="1"/>
          </p:cNvSpPr>
          <p:nvPr/>
        </p:nvSpPr>
        <p:spPr bwMode="auto">
          <a:xfrm>
            <a:off x="193964" y="713327"/>
            <a:ext cx="8589818" cy="1087471"/>
          </a:xfrm>
          <a:prstGeom prst="roundRect">
            <a:avLst>
              <a:gd name="adj" fmla="val 4167"/>
            </a:avLst>
          </a:prstGeom>
          <a:noFill/>
          <a:ln w="9525" algn="ctr">
            <a:noFill/>
            <a:round/>
            <a:headEnd/>
            <a:tailEnd/>
          </a:ln>
        </p:spPr>
        <p:txBody>
          <a:bodyPr wrap="none" anchor="ctr"/>
          <a:lstStyle/>
          <a:p>
            <a:pPr lvl="0" eaLnBrk="0" fontAlgn="base" hangingPunct="0">
              <a:lnSpc>
                <a:spcPct val="90000"/>
              </a:lnSpc>
              <a:spcBef>
                <a:spcPct val="40000"/>
              </a:spcBef>
              <a:spcAft>
                <a:spcPct val="0"/>
              </a:spcAft>
            </a:pPr>
            <a:endParaRPr lang="en-US" b="1" dirty="0">
              <a:solidFill>
                <a:srgbClr val="000000"/>
              </a:solidFill>
              <a:latin typeface="Verdana" pitchFamily="34" charset="0"/>
              <a:cs typeface="Arial" charset="0"/>
            </a:endParaRPr>
          </a:p>
        </p:txBody>
      </p:sp>
      <p:pic>
        <p:nvPicPr>
          <p:cNvPr id="6" name="Content Placeholder 1" descr="The screenshot depicts a virtual machine’s settings dialog box. The Memory settings item is selected so that dynamic memory can be configured. In the right pane, in the Memory section, the RAM settings are set to 1024 MB, the Enable Dynamic Memory check box is selected, the Minimum RAM is set to 512 MB, the Maximum RAM is set to 1048576 MB, the Memory buffer is set to 20%, and the Memory weight is set to medium.&#10;&#10;"/>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488873" y="1127887"/>
            <a:ext cx="4544144" cy="4186236"/>
          </a:xfrm>
          <a:prstGeom prst="rect">
            <a:avLst/>
          </a:prstGeom>
          <a:noFill/>
          <a:ln w="3175">
            <a:solidFill>
              <a:schemeClr val="tx1"/>
            </a:solidFill>
            <a:miter lim="800000"/>
            <a:headEnd/>
            <a:tailEnd/>
          </a:ln>
        </p:spPr>
      </p:pic>
    </p:spTree>
    <p:custDataLst>
      <p:tags r:id="rId1"/>
    </p:custDataLst>
    <p:extLst>
      <p:ext uri="{BB962C8B-B14F-4D97-AF65-F5344CB8AC3E}">
        <p14:creationId xmlns:p14="http://schemas.microsoft.com/office/powerpoint/2010/main" val="2304369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b227128f-fa4b-44e8-ba80-a677ca6b849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Checkpoints and checkpoint management in Hyper-V</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Checkpoints allow administrators to make a snapshot of a virtual machine at a particular point in time</a:t>
            </a:r>
          </a:p>
          <a:p>
            <a:pPr lvl="0"/>
            <a:r>
              <a:rPr lang="en-CA" kern="0" dirty="0">
                <a:solidFill>
                  <a:srgbClr val="000000"/>
                </a:solidFill>
              </a:rPr>
              <a:t>Checkpoints do not replace backups</a:t>
            </a:r>
          </a:p>
          <a:p>
            <a:pPr lvl="0"/>
            <a:r>
              <a:rPr lang="en-CA" kern="0" dirty="0">
                <a:solidFill>
                  <a:srgbClr val="000000"/>
                </a:solidFill>
              </a:rPr>
              <a:t>Standard checkpoints create differencing disks, .avhd files, which merge back into the previous checkpoint when the checkpoint is deleted</a:t>
            </a:r>
          </a:p>
          <a:p>
            <a:pPr lvl="0"/>
            <a:r>
              <a:rPr lang="en-CA" kern="0" dirty="0">
                <a:solidFill>
                  <a:srgbClr val="000000"/>
                </a:solidFill>
              </a:rPr>
              <a:t>Use VSS to create production checkpoints, and start from an offline state to restore them</a:t>
            </a:r>
          </a:p>
          <a:p>
            <a:pPr lvl="0"/>
            <a:r>
              <a:rPr lang="en-CA" kern="0" dirty="0">
                <a:solidFill>
                  <a:srgbClr val="000000"/>
                </a:solidFill>
              </a:rPr>
              <a:t>Checkpoints were termed </a:t>
            </a:r>
            <a:r>
              <a:rPr lang="en-CA" i="1" kern="0" dirty="0">
                <a:solidFill>
                  <a:srgbClr val="000000"/>
                </a:solidFill>
              </a:rPr>
              <a:t>snapshots</a:t>
            </a:r>
            <a:r>
              <a:rPr lang="en-CA" kern="0" dirty="0">
                <a:solidFill>
                  <a:srgbClr val="000000"/>
                </a:solidFill>
              </a:rPr>
              <a:t> in previous versions of Hyper-V</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93352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930899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54b6d7d1-1db3-45e0-b5fd-9ccf6a61d6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checkpoints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create a production checkpoint and a standard checkpoint in </a:t>
            </a:r>
            <a:r>
              <a:rPr lang="en-US" dirty="0"/>
              <a:t>Hyper-V Manager</a:t>
            </a:r>
            <a:endParaRPr lang="en-US" b="1"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462055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2e2a8c40-4a8f-498f-b00b-e2390988920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90501" cy="740664"/>
          </a:xfrm>
        </p:spPr>
        <p:txBody>
          <a:bodyPr/>
          <a:lstStyle/>
          <a:p>
            <a:r>
              <a:rPr lang="en-US" dirty="0"/>
              <a:t>Importing, exporting, and moving virtual machines in Hyper-V</a:t>
            </a:r>
          </a:p>
        </p:txBody>
      </p:sp>
      <p:sp>
        <p:nvSpPr>
          <p:cNvPr id="4" name="Content Placeholder 2"/>
          <p:cNvSpPr txBox="1">
            <a:spLocks/>
          </p:cNvSpPr>
          <p:nvPr/>
        </p:nvSpPr>
        <p:spPr>
          <a:xfrm>
            <a:off x="175099" y="1021215"/>
            <a:ext cx="881325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When importing virtual machines in Hyper-V:</a:t>
            </a:r>
          </a:p>
          <a:p>
            <a:pPr marL="365760" lvl="1"/>
            <a:r>
              <a:rPr lang="en-US" kern="0" dirty="0">
                <a:solidFill>
                  <a:srgbClr val="000000"/>
                </a:solidFill>
              </a:rPr>
              <a:t>You can access detailed diagnostic information</a:t>
            </a:r>
          </a:p>
          <a:p>
            <a:pPr marL="365760" lvl="1"/>
            <a:r>
              <a:rPr lang="en-US" kern="0" dirty="0">
                <a:solidFill>
                  <a:srgbClr val="000000"/>
                </a:solidFill>
              </a:rPr>
              <a:t>You can import copied virtual machine files</a:t>
            </a:r>
          </a:p>
          <a:p>
            <a:pPr lvl="0"/>
            <a:r>
              <a:rPr lang="en-US" kern="0" dirty="0">
                <a:solidFill>
                  <a:srgbClr val="000000"/>
                </a:solidFill>
              </a:rPr>
              <a:t>When exporting virtual machines, you have two options:</a:t>
            </a:r>
          </a:p>
          <a:p>
            <a:pPr marL="365760" lvl="1"/>
            <a:r>
              <a:rPr lang="en-US" kern="0" dirty="0">
                <a:solidFill>
                  <a:srgbClr val="000000"/>
                </a:solidFill>
              </a:rPr>
              <a:t>Export a checkpoint for a point-in-time export</a:t>
            </a:r>
          </a:p>
          <a:p>
            <a:pPr marL="365760" lvl="1"/>
            <a:r>
              <a:rPr lang="en-US" kern="0" dirty="0">
                <a:solidFill>
                  <a:srgbClr val="000000"/>
                </a:solidFill>
              </a:rPr>
              <a:t>Export a virtual machine to export all checkpoints</a:t>
            </a:r>
          </a:p>
          <a:p>
            <a:pPr lvl="0"/>
            <a:r>
              <a:rPr lang="en-US" kern="0" dirty="0">
                <a:solidFill>
                  <a:srgbClr val="000000"/>
                </a:solidFill>
              </a:rPr>
              <a:t>When moving virtual machines:</a:t>
            </a:r>
          </a:p>
          <a:p>
            <a:pPr marL="365760" lvl="1"/>
            <a:r>
              <a:rPr lang="en-US" kern="0" dirty="0">
                <a:solidFill>
                  <a:srgbClr val="000000"/>
                </a:solidFill>
              </a:rPr>
              <a:t>You can relocate virtual machine files while a virtual machine is online</a:t>
            </a:r>
          </a:p>
          <a:p>
            <a:pPr marL="365760" lvl="1"/>
            <a:r>
              <a:rPr lang="en-US" kern="0" dirty="0">
                <a:solidFill>
                  <a:srgbClr val="000000"/>
                </a:solidFill>
              </a:rPr>
              <a:t>You can perform a live migration</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47453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6513a66a-4c5e-4f09-852b-7f52e58f4d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configuring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a:t>
            </a:r>
            <a:r>
              <a:rPr lang="en-US" dirty="0"/>
              <a:t>Dynamic Memory </a:t>
            </a:r>
            <a:r>
              <a:rPr lang="en-US" kern="0" dirty="0">
                <a:solidFill>
                  <a:srgbClr val="000000"/>
                </a:solidFill>
              </a:rPr>
              <a:t>unless an application does not support it</a:t>
            </a:r>
          </a:p>
          <a:p>
            <a:pPr lvl="0"/>
            <a:r>
              <a:rPr lang="en-US" kern="0" dirty="0">
                <a:solidFill>
                  <a:srgbClr val="000000"/>
                </a:solidFill>
              </a:rPr>
              <a:t>Avoid using differencing disks</a:t>
            </a:r>
          </a:p>
          <a:p>
            <a:pPr lvl="0"/>
            <a:r>
              <a:rPr lang="en-US" kern="0" dirty="0">
                <a:solidFill>
                  <a:srgbClr val="000000"/>
                </a:solidFill>
              </a:rPr>
              <a:t>Configure multiple synthetic network adapters</a:t>
            </a:r>
          </a:p>
          <a:p>
            <a:pPr lvl="0"/>
            <a:r>
              <a:rPr lang="en-US" kern="0" dirty="0">
                <a:solidFill>
                  <a:srgbClr val="000000"/>
                </a:solidFill>
              </a:rPr>
              <a:t>Store each virtual machine’s files on a separate volume</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197937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79988244-384e-494e-a367-9aba19b4491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38782" cy="740664"/>
          </a:xfrm>
        </p:spPr>
        <p:txBody>
          <a:bodyPr/>
          <a:lstStyle/>
          <a:p>
            <a:r>
              <a:rPr lang="en-US" dirty="0"/>
              <a:t>Demonstration: Using Windows PowerShell Direct to restart a virtual machine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In this demonstration, you will see how to restart a virtual machine by using Windows PowerShell Direct</a:t>
            </a:r>
          </a:p>
          <a:p>
            <a:pPr lvl="0"/>
            <a:endParaRPr lang="en-CA" kern="0" dirty="0">
              <a:solidFill>
                <a:srgbClr val="000000"/>
              </a:solidFill>
            </a:endParaRPr>
          </a:p>
        </p:txBody>
      </p:sp>
    </p:spTree>
    <p:custDataLst>
      <p:tags r:id="rId1"/>
    </p:custDataLst>
    <p:extLst>
      <p:ext uri="{BB962C8B-B14F-4D97-AF65-F5344CB8AC3E}">
        <p14:creationId xmlns:p14="http://schemas.microsoft.com/office/powerpoint/2010/main" val="250978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071636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4aa3561a-d6d0-43c5-bb81-9010a63eeda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2349" cy="740664"/>
          </a:xfrm>
        </p:spPr>
        <p:txBody>
          <a:bodyPr/>
          <a:lstStyle/>
          <a:p>
            <a:r>
              <a:rPr lang="en-US" dirty="0"/>
              <a:t>Lab: Implementing server virtualization with Hyper-V</a:t>
            </a:r>
          </a:p>
        </p:txBody>
      </p:sp>
      <p:sp>
        <p:nvSpPr>
          <p:cNvPr id="3" name="Text Placeholder 2"/>
          <p:cNvSpPr>
            <a:spLocks noGrp="1"/>
          </p:cNvSpPr>
          <p:nvPr>
            <p:ph type="body" idx="1"/>
          </p:nvPr>
        </p:nvSpPr>
        <p:spPr/>
        <p:txBody>
          <a:bodyPr/>
          <a:lstStyle/>
          <a:p>
            <a:r>
              <a:rPr lang="en-US" dirty="0"/>
              <a:t>Exercise 1: Installing the Hyper-V server role
Exercise 2: Configuring virtual networking
Exercise 3: Creating and configuring a virtual machine</a:t>
            </a:r>
          </a:p>
        </p:txBody>
      </p:sp>
      <p:sp>
        <p:nvSpPr>
          <p:cNvPr id="4" name="TextBox 3"/>
          <p:cNvSpPr txBox="1"/>
          <p:nvPr/>
        </p:nvSpPr>
        <p:spPr>
          <a:xfrm>
            <a:off x="458788" y="3678029"/>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4126141"/>
            <a:ext cx="6830909" cy="1384995"/>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 	</a:t>
            </a:r>
            <a:r>
              <a:rPr lang="en-US" sz="2800" b="1" i="0" u="none" strike="noStrike" baseline="0" dirty="0">
                <a:latin typeface="Segoe UI" panose="020B0502040204020203" pitchFamily="34" charset="0"/>
              </a:rPr>
              <a:t>20743C-LON-HOST1</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62487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011628"/>
          </a:xfrm>
          <a:prstGeom prst="rect">
            <a:avLst/>
          </a:prstGeom>
          <a:noFill/>
        </p:spPr>
        <p:txBody>
          <a:bodyPr vert="horz" wrap="square" rtlCol="0">
            <a:spAutoFit/>
          </a:bodyPr>
          <a:lstStyle/>
          <a:p>
            <a:pPr>
              <a:spcBef>
                <a:spcPts val="600"/>
              </a:spcBef>
              <a:spcAft>
                <a:spcPts val="800"/>
              </a:spcAft>
            </a:pPr>
            <a:r>
              <a:rPr lang="en-US" sz="2800" dirty="0">
                <a:effectLst/>
                <a:latin typeface="Segoe UI" panose="020B0502040204020203" pitchFamily="34" charset="0"/>
                <a:ea typeface="Calibri" panose="020F0502020204030204" pitchFamily="34" charset="0"/>
                <a:cs typeface="Segoe UI" panose="020B0502040204020203" pitchFamily="34" charset="0"/>
              </a:rPr>
              <a:t>IT management at Adatum Corporation is concerned about the low utilization of many of the physical servers that are deployed in the London datacenter. Adatum also is exploring options for expanding into multiple branch offices and deploying servers in public and private clouds. For this purpose, the company is exploring the use of virtual machines. </a:t>
            </a:r>
            <a:endParaRPr lang="en-US" sz="2800" dirty="0">
              <a:effectLst/>
              <a:latin typeface="Segoe UI" panose="020B0502040204020203" pitchFamily="34" charset="0"/>
              <a:ea typeface="Calibri" panose="020F0502020204030204" pitchFamily="34" charset="0"/>
              <a:cs typeface="Times New Roman" panose="02020603050405020304" pitchFamily="18" charset="0"/>
            </a:endParaRPr>
          </a:p>
          <a:p>
            <a:pPr>
              <a:spcBef>
                <a:spcPts val="600"/>
              </a:spcBef>
            </a:pPr>
            <a:r>
              <a:rPr lang="en-US" sz="2800" dirty="0">
                <a:effectLst/>
                <a:latin typeface="Segoe UI" panose="020B0502040204020203" pitchFamily="34" charset="0"/>
                <a:ea typeface="Calibri" panose="020F0502020204030204" pitchFamily="34" charset="0"/>
                <a:cs typeface="Segoe UI" panose="020B0502040204020203" pitchFamily="34" charset="0"/>
              </a:rPr>
              <a:t>You will deploy the Hyper-V server role, configure virtual machine storage and networking, and deploy the virtual machines.</a:t>
            </a:r>
            <a:endParaRPr lang="en-US"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809573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4c411820-6527-4e2f-8326-04fe679217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What type of virtual network switch would you create if you want to allow a virtual machine to communicate with a LAN that is connected to the Hyper-V host?
How can you ensure that a single virtual machine does not use all of the available bandwidth that a Hyper-V host provides?
What dynamic memory configuration task can you perform on a virtual machine that is hosted on Windows Server 2012 Hyper-V or later?</a:t>
            </a:r>
          </a:p>
        </p:txBody>
      </p:sp>
    </p:spTree>
    <p:custDataLst>
      <p:tags r:id="rId1"/>
    </p:custDataLst>
    <p:extLst>
      <p:ext uri="{BB962C8B-B14F-4D97-AF65-F5344CB8AC3E}">
        <p14:creationId xmlns:p14="http://schemas.microsoft.com/office/powerpoint/2010/main" val="3167674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Real-world Issues and Scenarios
Tools
Common Issues and Troubleshooting Tips</a:t>
            </a:r>
          </a:p>
        </p:txBody>
      </p:sp>
    </p:spTree>
    <p:custDataLst>
      <p:tags r:id="rId1"/>
    </p:custDataLst>
    <p:extLst>
      <p:ext uri="{BB962C8B-B14F-4D97-AF65-F5344CB8AC3E}">
        <p14:creationId xmlns:p14="http://schemas.microsoft.com/office/powerpoint/2010/main" val="3056125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36520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77248e9-52e1-419f-b38a-0402167ba893">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078144" cy="740664"/>
          </a:xfrm>
        </p:spPr>
        <p:txBody>
          <a:bodyPr/>
          <a:lstStyle/>
          <a:p>
            <a:r>
              <a:rPr lang="en-US" dirty="0"/>
              <a:t>New features in Windows Server 2012 R2 Hyper-V</a:t>
            </a:r>
          </a:p>
        </p:txBody>
      </p:sp>
      <p:graphicFrame>
        <p:nvGraphicFramePr>
          <p:cNvPr id="4" name="Table 3"/>
          <p:cNvGraphicFramePr>
            <a:graphicFrameLocks noGrp="1"/>
          </p:cNvGraphicFramePr>
          <p:nvPr>
            <p:extLst>
              <p:ext uri="{D42A27DB-BD31-4B8C-83A1-F6EECF244321}">
                <p14:modId xmlns:p14="http://schemas.microsoft.com/office/powerpoint/2010/main" val="3311533439"/>
              </p:ext>
            </p:extLst>
          </p:nvPr>
        </p:nvGraphicFramePr>
        <p:xfrm>
          <a:off x="233465" y="1001760"/>
          <a:ext cx="8657616" cy="5503838"/>
        </p:xfrm>
        <a:graphic>
          <a:graphicData uri="http://schemas.openxmlformats.org/drawingml/2006/table">
            <a:tbl>
              <a:tblPr firstRow="1" bandRow="1">
                <a:tableStyleId>{5940675A-B579-460E-94D1-54222C63F5DA}</a:tableStyleId>
              </a:tblPr>
              <a:tblGrid>
                <a:gridCol w="3015573">
                  <a:extLst>
                    <a:ext uri="{9D8B030D-6E8A-4147-A177-3AD203B41FA5}">
                      <a16:colId xmlns:a16="http://schemas.microsoft.com/office/drawing/2014/main" val="20000"/>
                    </a:ext>
                  </a:extLst>
                </a:gridCol>
                <a:gridCol w="5642043">
                  <a:extLst>
                    <a:ext uri="{9D8B030D-6E8A-4147-A177-3AD203B41FA5}">
                      <a16:colId xmlns:a16="http://schemas.microsoft.com/office/drawing/2014/main" val="20001"/>
                    </a:ext>
                  </a:extLst>
                </a:gridCol>
              </a:tblGrid>
              <a:tr h="627038">
                <a:tc>
                  <a:txBody>
                    <a:bodyPr/>
                    <a:lstStyle/>
                    <a:p>
                      <a:r>
                        <a:rPr lang="en-US" sz="2200" b="1" dirty="0">
                          <a:latin typeface="Segoe UI" panose="020B0502040204020203" pitchFamily="34" charset="0"/>
                          <a:cs typeface="Segoe UI" panose="020B0502040204020203" pitchFamily="34" charset="0"/>
                        </a:rPr>
                        <a:t>New or improved?</a:t>
                      </a:r>
                      <a:endParaRPr lang="en-US" sz="2200" b="1"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2200" b="1" dirty="0">
                          <a:latin typeface="Segoe UI" panose="020B0502040204020203" pitchFamily="34" charset="0"/>
                          <a:cs typeface="Segoe UI" panose="020B0502040204020203" pitchFamily="34" charset="0"/>
                        </a:rPr>
                        <a:t>Feature</a:t>
                      </a:r>
                      <a:endParaRPr lang="en-US" sz="2200" b="1"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67840">
                <a:tc>
                  <a:txBody>
                    <a:bodyPr/>
                    <a:lstStyle/>
                    <a:p>
                      <a:r>
                        <a:rPr lang="en-US" sz="2200" dirty="0">
                          <a:latin typeface="Segoe UI" panose="020B0502040204020203" pitchFamily="34" charset="0"/>
                          <a:cs typeface="Segoe UI" panose="020B0502040204020203" pitchFamily="34" charset="0"/>
                        </a:rPr>
                        <a:t>New in Windows Server 2012 R2</a:t>
                      </a:r>
                      <a:endParaRPr lang="en-US" sz="22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Shared virtual hard disk</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Automatic virtual machine activation</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Enhanced session mode</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Storage quality of service</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Virtual machine generation</a:t>
                      </a:r>
                      <a:endParaRPr lang="en-US" sz="2200" b="1"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8960">
                <a:tc>
                  <a:txBody>
                    <a:bodyPr/>
                    <a:lstStyle/>
                    <a:p>
                      <a:r>
                        <a:rPr lang="en-US" sz="2200" dirty="0">
                          <a:latin typeface="Segoe UI" panose="020B0502040204020203" pitchFamily="34" charset="0"/>
                          <a:cs typeface="Segoe UI" panose="020B0502040204020203" pitchFamily="34" charset="0"/>
                        </a:rPr>
                        <a:t>Improved in Windows Server 2012 R2</a:t>
                      </a:r>
                      <a:endParaRPr lang="en-US" sz="22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Resize virtual hard disk</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Live migration</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Protected</a:t>
                      </a:r>
                      <a:r>
                        <a:rPr lang="en-US" sz="2200" b="1" baseline="0" dirty="0">
                          <a:latin typeface="Segoe UI" panose="020B0502040204020203" pitchFamily="34" charset="0"/>
                          <a:cs typeface="Segoe UI" panose="020B0502040204020203" pitchFamily="34" charset="0"/>
                        </a:rPr>
                        <a:t> network and storage</a:t>
                      </a:r>
                      <a:endParaRPr lang="en-US" sz="2200" b="1" dirty="0">
                        <a:latin typeface="Segoe UI" panose="020B0502040204020203" pitchFamily="34" charset="0"/>
                        <a:cs typeface="Segoe UI" panose="020B0502040204020203" pitchFamily="34" charset="0"/>
                      </a:endParaRP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Guest service</a:t>
                      </a:r>
                      <a:r>
                        <a:rPr lang="en-US" sz="2200" b="1" baseline="0" dirty="0">
                          <a:latin typeface="Segoe UI" panose="020B0502040204020203" pitchFamily="34" charset="0"/>
                          <a:cs typeface="Segoe UI" panose="020B0502040204020203" pitchFamily="34" charset="0"/>
                        </a:rPr>
                        <a:t> i</a:t>
                      </a:r>
                      <a:r>
                        <a:rPr lang="en-US" sz="2200" b="1" dirty="0">
                          <a:latin typeface="Segoe UI" panose="020B0502040204020203" pitchFamily="34" charset="0"/>
                          <a:cs typeface="Segoe UI" panose="020B0502040204020203" pitchFamily="34" charset="0"/>
                        </a:rPr>
                        <a:t>ntegration services</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Export</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Hyper-V Replica</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Linux support</a:t>
                      </a:r>
                    </a:p>
                    <a:p>
                      <a:pPr marL="285750" indent="-285750">
                        <a:buClr>
                          <a:srgbClr val="0070C0"/>
                        </a:buClr>
                        <a:buFont typeface="Arial" panose="020B0604020202020204" pitchFamily="34" charset="0"/>
                        <a:buChar char="•"/>
                      </a:pPr>
                      <a:r>
                        <a:rPr lang="en-US" sz="2200" b="1" dirty="0">
                          <a:latin typeface="Segoe UI" panose="020B0502040204020203" pitchFamily="34" charset="0"/>
                          <a:cs typeface="Segoe UI" panose="020B0502040204020203" pitchFamily="34" charset="0"/>
                        </a:rPr>
                        <a:t>Management</a:t>
                      </a:r>
                    </a:p>
                    <a:p>
                      <a:endParaRPr lang="en-US" sz="2200" b="1"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19817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97490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8c8596b-db11-4fbb-a2ad-1f214c43a2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in Windows Server 2016 Hyper-V</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1" kern="0" dirty="0">
                <a:solidFill>
                  <a:srgbClr val="000000"/>
                </a:solidFill>
              </a:rPr>
              <a:t>Host Resource Protection</a:t>
            </a:r>
          </a:p>
          <a:p>
            <a:pPr lvl="0"/>
            <a:r>
              <a:rPr lang="en-US" sz="2400" b="1" kern="0" dirty="0">
                <a:solidFill>
                  <a:srgbClr val="000000"/>
                </a:solidFill>
              </a:rPr>
              <a:t>Nested virtualization</a:t>
            </a:r>
          </a:p>
          <a:p>
            <a:pPr lvl="0"/>
            <a:r>
              <a:rPr lang="en-US" sz="2400" b="1" kern="0" dirty="0">
                <a:solidFill>
                  <a:srgbClr val="000000"/>
                </a:solidFill>
              </a:rPr>
              <a:t>Windows PowerShell Direct</a:t>
            </a:r>
          </a:p>
          <a:p>
            <a:pPr lvl="0"/>
            <a:r>
              <a:rPr lang="en-US" sz="2400" b="1" kern="0" dirty="0">
                <a:solidFill>
                  <a:srgbClr val="000000"/>
                </a:solidFill>
              </a:rPr>
              <a:t>Shielded virtual machines</a:t>
            </a:r>
          </a:p>
          <a:p>
            <a:pPr lvl="0"/>
            <a:r>
              <a:rPr lang="en-US" sz="2400" b="1" kern="0" dirty="0">
                <a:solidFill>
                  <a:srgbClr val="000000"/>
                </a:solidFill>
              </a:rPr>
              <a:t>Virtual TPM/BitLocker</a:t>
            </a:r>
          </a:p>
          <a:p>
            <a:pPr lvl="0"/>
            <a:r>
              <a:rPr lang="en-US" sz="2400" b="1" kern="0" dirty="0">
                <a:solidFill>
                  <a:srgbClr val="000000"/>
                </a:solidFill>
              </a:rPr>
              <a:t>Hot add/remove of memory and network adapters</a:t>
            </a:r>
          </a:p>
          <a:p>
            <a:pPr lvl="0"/>
            <a:r>
              <a:rPr lang="en-US" sz="2400" b="1" kern="0" dirty="0">
                <a:solidFill>
                  <a:srgbClr val="000000"/>
                </a:solidFill>
              </a:rPr>
              <a:t>Checkpoints</a:t>
            </a:r>
          </a:p>
          <a:p>
            <a:pPr lvl="0"/>
            <a:r>
              <a:rPr lang="en-US" sz="2400" b="1" kern="0" dirty="0">
                <a:solidFill>
                  <a:srgbClr val="000000"/>
                </a:solidFill>
              </a:rPr>
              <a:t>Linux</a:t>
            </a:r>
          </a:p>
          <a:p>
            <a:pPr lvl="0"/>
            <a:r>
              <a:rPr lang="en-US" sz="2400" b="1" kern="0" dirty="0">
                <a:solidFill>
                  <a:srgbClr val="000000"/>
                </a:solidFill>
              </a:rPr>
              <a:t>Hyper-V Manager</a:t>
            </a:r>
          </a:p>
          <a:p>
            <a:pPr lvl="0"/>
            <a:r>
              <a:rPr lang="en-US" sz="2400" b="1" kern="0" dirty="0">
                <a:solidFill>
                  <a:srgbClr val="000000"/>
                </a:solidFill>
              </a:rPr>
              <a:t>Storage Quality of Service</a:t>
            </a:r>
          </a:p>
        </p:txBody>
      </p:sp>
    </p:spTree>
    <p:custDataLst>
      <p:tags r:id="rId1"/>
    </p:custDataLst>
    <p:extLst>
      <p:ext uri="{BB962C8B-B14F-4D97-AF65-F5344CB8AC3E}">
        <p14:creationId xmlns:p14="http://schemas.microsoft.com/office/powerpoint/2010/main" val="398643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f7e7372-564a-4747-a711-d2994c6f36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Manager improvements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Management protocol: WS-Management Protocol, allowing Kerberos authentication, NTLM, or Credential Security Support Provider authentication</a:t>
            </a:r>
          </a:p>
          <a:p>
            <a:pPr lvl="0"/>
            <a:r>
              <a:rPr lang="en-US" kern="0" dirty="0">
                <a:solidFill>
                  <a:srgbClr val="000000"/>
                </a:solidFill>
              </a:rPr>
              <a:t>Alternate credential support: connect to hosts with various authentication requirements</a:t>
            </a:r>
          </a:p>
          <a:p>
            <a:pPr lvl="0"/>
            <a:r>
              <a:rPr lang="en-US" kern="0" dirty="0">
                <a:solidFill>
                  <a:srgbClr val="000000"/>
                </a:solidFill>
              </a:rPr>
              <a:t>Previous version support: continue managing older hosts</a:t>
            </a:r>
          </a:p>
        </p:txBody>
      </p:sp>
    </p:spTree>
    <p:custDataLst>
      <p:tags r:id="rId1"/>
    </p:custDataLst>
    <p:extLst>
      <p:ext uri="{BB962C8B-B14F-4D97-AF65-F5344CB8AC3E}">
        <p14:creationId xmlns:p14="http://schemas.microsoft.com/office/powerpoint/2010/main" val="298047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7d9aa00-0e65-488c-b2d8-e652965080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and requirements for installing Hyper-V on Windows Server 2016</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Server hardware must support:</a:t>
            </a:r>
          </a:p>
          <a:p>
            <a:pPr marL="365760" lvl="1"/>
            <a:r>
              <a:rPr lang="en-US" kern="0" dirty="0">
                <a:solidFill>
                  <a:srgbClr val="000000"/>
                </a:solidFill>
              </a:rPr>
              <a:t>Hardware-assisted virtualization</a:t>
            </a:r>
          </a:p>
          <a:p>
            <a:pPr marL="365760" lvl="1"/>
            <a:r>
              <a:rPr lang="en-US" kern="0" dirty="0">
                <a:solidFill>
                  <a:srgbClr val="000000"/>
                </a:solidFill>
              </a:rPr>
              <a:t>Data execution prevention</a:t>
            </a:r>
          </a:p>
          <a:p>
            <a:pPr marL="365760" lvl="1"/>
            <a:r>
              <a:rPr lang="en-US" kern="0" dirty="0">
                <a:solidFill>
                  <a:srgbClr val="000000"/>
                </a:solidFill>
              </a:rPr>
              <a:t>SLAT and VM Monitor Mode extensions</a:t>
            </a:r>
          </a:p>
          <a:p>
            <a:pPr marL="365760" lvl="1"/>
            <a:r>
              <a:rPr lang="en-US" kern="0" dirty="0">
                <a:solidFill>
                  <a:srgbClr val="000000"/>
                </a:solidFill>
              </a:rPr>
              <a:t>4 GB of RAM</a:t>
            </a:r>
          </a:p>
          <a:p>
            <a:pPr lvl="0"/>
            <a:r>
              <a:rPr lang="en-CA" kern="0" dirty="0">
                <a:solidFill>
                  <a:srgbClr val="000000"/>
                </a:solidFill>
              </a:rPr>
              <a:t>Hardware must be adequate to support the needs of virtual machines with respect to:</a:t>
            </a:r>
          </a:p>
          <a:p>
            <a:pPr marL="365760" lvl="1"/>
            <a:r>
              <a:rPr lang="en-CA" kern="0" dirty="0">
                <a:solidFill>
                  <a:srgbClr val="000000"/>
                </a:solidFill>
              </a:rPr>
              <a:t>Memory</a:t>
            </a:r>
          </a:p>
          <a:p>
            <a:pPr marL="365760" lvl="1"/>
            <a:r>
              <a:rPr lang="en-CA" kern="0" dirty="0">
                <a:solidFill>
                  <a:srgbClr val="000000"/>
                </a:solidFill>
              </a:rPr>
              <a:t>Disk I/O</a:t>
            </a:r>
          </a:p>
          <a:p>
            <a:pPr marL="365760" lvl="1"/>
            <a:r>
              <a:rPr lang="en-CA" kern="0" dirty="0">
                <a:solidFill>
                  <a:srgbClr val="000000"/>
                </a:solidFill>
              </a:rPr>
              <a:t>Processing capability</a:t>
            </a:r>
          </a:p>
          <a:p>
            <a:pPr marL="365760" lvl="1"/>
            <a:r>
              <a:rPr lang="en-CA" kern="0" dirty="0">
                <a:solidFill>
                  <a:srgbClr val="000000"/>
                </a:solidFill>
              </a:rPr>
              <a:t>Network throughput, typically NIC Teaming</a:t>
            </a:r>
          </a:p>
          <a:p>
            <a:pPr lvl="0"/>
            <a:endParaRPr lang="en-CA" kern="0" dirty="0">
              <a:solidFill>
                <a:srgbClr val="000000"/>
              </a:solidFill>
            </a:endParaRPr>
          </a:p>
          <a:p>
            <a:pPr lvl="0"/>
            <a:endParaRPr lang="en-US" kern="0" dirty="0">
              <a:solidFill>
                <a:srgbClr val="000000"/>
              </a:solidFill>
            </a:endParaRPr>
          </a:p>
          <a:p>
            <a:pPr lvl="0"/>
            <a:endParaRPr lang="en-CA" kern="0" dirty="0">
              <a:solidFill>
                <a:srgbClr val="000000"/>
              </a:solidFill>
            </a:endParaRPr>
          </a:p>
        </p:txBody>
      </p:sp>
    </p:spTree>
    <p:custDataLst>
      <p:tags r:id="rId1"/>
    </p:custDataLst>
    <p:extLst>
      <p:ext uri="{BB962C8B-B14F-4D97-AF65-F5344CB8AC3E}">
        <p14:creationId xmlns:p14="http://schemas.microsoft.com/office/powerpoint/2010/main" val="155494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f2dbe04-59bc-4a53-acf1-9d99652f92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Installing and configuring the Hyper-V role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configure Hyper-V settings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4144420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0"/>
  <p:tag name="ARTICULATE_PROJECT_OPEN" val="0"/>
  <p:tag name="ISPRING_RESOURCE_PATHS_HASH_PRESENTER" val="303cb87cdffb605a6a798556bfc1b3c311704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6874</Words>
  <Application>Microsoft Office PowerPoint</Application>
  <PresentationFormat>On-screen Show (4:3)</PresentationFormat>
  <Paragraphs>720</Paragraphs>
  <Slides>50</Slides>
  <Notes>50</Notes>
  <HiddenSlides>6</HiddenSlides>
  <MMClips>0</MMClips>
  <ScaleCrop>false</ScaleCrop>
  <HeadingPairs>
    <vt:vector size="6" baseType="variant">
      <vt:variant>
        <vt:lpstr>Fonts Used</vt:lpstr>
      </vt:variant>
      <vt:variant>
        <vt:i4>8</vt:i4>
      </vt:variant>
      <vt:variant>
        <vt:lpstr>Theme</vt:lpstr>
      </vt:variant>
      <vt:variant>
        <vt:i4>50</vt:i4>
      </vt:variant>
      <vt:variant>
        <vt:lpstr>Slide Titles</vt:lpstr>
      </vt:variant>
      <vt:variant>
        <vt:i4>50</vt:i4>
      </vt:variant>
    </vt:vector>
  </HeadingPairs>
  <TitlesOfParts>
    <vt:vector size="108" baseType="lpstr">
      <vt:lpstr>Arial</vt:lpstr>
      <vt:lpstr>Courier New</vt:lpstr>
      <vt:lpstr>Verdana</vt:lpstr>
      <vt:lpstr>Wingdings</vt:lpstr>
      <vt:lpstr>Times New Roman</vt:lpstr>
      <vt:lpstr>Segoe UI</vt:lpstr>
      <vt:lpstr>Calibri</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47_NG_MOC_Core_ModuleNew2</vt:lpstr>
      <vt:lpstr>48_NG_MOC_Core_ModuleNew2</vt:lpstr>
      <vt:lpstr>49_NG_MOC_Core_ModuleNew2</vt:lpstr>
      <vt:lpstr>Module 6</vt:lpstr>
      <vt:lpstr>Module Overview</vt:lpstr>
      <vt:lpstr>Lesson 1: Configure the Hyper-V role in Windows Server 2016</vt:lpstr>
      <vt:lpstr>PowerPoint Presentation</vt:lpstr>
      <vt:lpstr>New features in Windows Server 2012 R2 Hyper-V</vt:lpstr>
      <vt:lpstr>New features in Windows Server 2016 Hyper-V</vt:lpstr>
      <vt:lpstr>Hyper-V Manager improvements</vt:lpstr>
      <vt:lpstr>Prerequisites and requirements for installing Hyper-V on Windows Server 2016</vt:lpstr>
      <vt:lpstr>Demonstration: Installing and configuring the Hyper-V role</vt:lpstr>
      <vt:lpstr>Best practices for configuring Hyper-V hosts</vt:lpstr>
      <vt:lpstr>Nested virtualization</vt:lpstr>
      <vt:lpstr>Migration to Azure virtual machines</vt:lpstr>
      <vt:lpstr>Lesson 2: Configuring Hyper-V storage</vt:lpstr>
      <vt:lpstr>Virtual hard disk file formats</vt:lpstr>
      <vt:lpstr>Types of virtual hard disks</vt:lpstr>
      <vt:lpstr>Shared virtual hard disks</vt:lpstr>
      <vt:lpstr>Virtual machine storage resiliency</vt:lpstr>
      <vt:lpstr>Converting and resizing disks</vt:lpstr>
      <vt:lpstr>Fibre Channel support in Hyper-V</vt:lpstr>
      <vt:lpstr>Location considerations for virtual hard disks</vt:lpstr>
      <vt:lpstr>Storing virtual machines on SMB 3.0 file shares</vt:lpstr>
      <vt:lpstr>Demonstration: Managing virtual hard disks in Hyper-V</vt:lpstr>
      <vt:lpstr>PowerPoint Presentation</vt:lpstr>
      <vt:lpstr>Lesson 3: Configuring Hyper-V networking</vt:lpstr>
      <vt:lpstr>New Hyper-V networking features in Windows Server 2012</vt:lpstr>
      <vt:lpstr>New Hyper-V networking features in Windows Server 2012 R2</vt:lpstr>
      <vt:lpstr>New Hyper-V networking features in Windows Server 2016</vt:lpstr>
      <vt:lpstr>Types of Hyper-V networks</vt:lpstr>
      <vt:lpstr>Demonstration: Creating Hyper-V network types</vt:lpstr>
      <vt:lpstr>Hyper-V virtual networking</vt:lpstr>
      <vt:lpstr>Best practices for configuring virtual networks</vt:lpstr>
      <vt:lpstr>Lesson 4: Configuring Hyper-V virtual machines</vt:lpstr>
      <vt:lpstr>Virtual machine generation versions</vt:lpstr>
      <vt:lpstr>Overview of virtual machine settings</vt:lpstr>
      <vt:lpstr>What are virtual machine configuration versions?</vt:lpstr>
      <vt:lpstr>Demonstration: Creating a virtual machine</vt:lpstr>
      <vt:lpstr>PowerPoint Presentation</vt:lpstr>
      <vt:lpstr>How memory works in Hyper-V</vt:lpstr>
      <vt:lpstr>Checkpoints and checkpoint management in Hyper-V</vt:lpstr>
      <vt:lpstr>Demonstration: Creating checkpoints</vt:lpstr>
      <vt:lpstr>Importing, exporting, and moving virtual machines in Hyper-V</vt:lpstr>
      <vt:lpstr>Best practices for configuring virtual machines</vt:lpstr>
      <vt:lpstr>Demonstration: Using Windows PowerShell Direct to restart a virtual machine</vt:lpstr>
      <vt:lpstr>PowerPoint Presentation</vt:lpstr>
      <vt:lpstr>Lab: Implementing server virtualization with Hyper-V</vt:lpstr>
      <vt:lpstr>Lab Scenario</vt:lpstr>
      <vt:lpstr>Lab Review</vt:lpstr>
      <vt:lpstr>Module Review and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2018-01-02T20:51:28Z</dcterms:created>
  <dcterms:modified xsi:type="dcterms:W3CDTF">2018-01-02T20:51:36Z</dcterms:modified>
</cp:coreProperties>
</file>