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theme/theme2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Lst>
  <p:notesMasterIdLst>
    <p:notesMasterId r:id="rId54"/>
  </p:notesMasterIdLst>
  <p:sldIdLst>
    <p:sldId id="256" r:id="rId28"/>
    <p:sldId id="257" r:id="rId29"/>
    <p:sldId id="258" r:id="rId30"/>
    <p:sldId id="259" r:id="rId31"/>
    <p:sldId id="260" r:id="rId32"/>
    <p:sldId id="281"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Lst>
  <p:sldSz cx="9144000" cy="6858000" type="screen4x3"/>
  <p:notesSz cx="6858000" cy="9144000"/>
  <p:embeddedFontLst>
    <p:embeddedFont>
      <p:font typeface="MS Mincho" panose="02020609040205080304" pitchFamily="49" charset="-128"/>
      <p:regular r:id="rId55"/>
    </p:embeddedFont>
    <p:embeddedFont>
      <p:font typeface="Segoe Semibold" panose="000B0500000000000000" pitchFamily="34" charset="0"/>
      <p:bold r:id="rId56"/>
      <p:boldItalic r:id="rId57"/>
    </p:embeddedFont>
    <p:embeddedFont>
      <p:font typeface="Segoe UI" panose="020B0502040204020203" pitchFamily="34" charset="0"/>
      <p:regular r:id="rId58"/>
      <p:bold r:id="rId59"/>
      <p:italic r:id="rId60"/>
      <p:boldItalic r:id="rId61"/>
    </p:embeddedFont>
    <p:embeddedFont>
      <p:font typeface="Mangal" panose="02040503050203030202" pitchFamily="18" charset="0"/>
      <p:regular r:id="rId62"/>
      <p:bold r:id="rId63"/>
    </p:embeddedFont>
    <p:embeddedFont>
      <p:font typeface="Calibri" panose="020F0502020204030204" pitchFamily="34" charset="0"/>
      <p:regular r:id="rId64"/>
      <p:bold r:id="rId65"/>
      <p:italic r:id="rId66"/>
      <p:boldItalic r:id="rId67"/>
    </p:embeddedFont>
    <p:embeddedFont>
      <p:font typeface="Segoe" panose="020B0502040504020203" pitchFamily="34" charset="0"/>
      <p:regular r:id="rId68"/>
      <p:bold r:id="rId69"/>
      <p:italic r:id="rId70"/>
      <p:boldItalic r:id="rId71"/>
    </p:embeddedFont>
    <p:embeddedFont>
      <p:font typeface="Verdana" panose="020B0604030504040204" pitchFamily="34"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187" autoAdjust="0"/>
    <p:restoredTop sz="94647" autoAdjust="0"/>
  </p:normalViewPr>
  <p:slideViewPr>
    <p:cSldViewPr snapToGrid="0">
      <p:cViewPr varScale="1">
        <p:scale>
          <a:sx n="110" d="100"/>
          <a:sy n="110" d="100"/>
        </p:scale>
        <p:origin x="2424" y="102"/>
      </p:cViewPr>
      <p:guideLst>
        <p:guide orient="horz" pos="2160"/>
        <p:guide pos="2880"/>
      </p:guideLst>
    </p:cSldViewPr>
  </p:slideViewPr>
  <p:notesTextViewPr>
    <p:cViewPr>
      <p:scale>
        <a:sx n="1" d="1"/>
        <a:sy n="1" d="1"/>
      </p:scale>
      <p:origin x="0" y="0"/>
    </p:cViewPr>
  </p:notesTextViewPr>
  <p:sorterViewPr>
    <p:cViewPr>
      <p:scale>
        <a:sx n="100" d="100"/>
        <a:sy n="100" d="100"/>
      </p:scale>
      <p:origin x="0" y="-1956"/>
    </p:cViewPr>
  </p:sorterViewPr>
  <p:notesViewPr>
    <p:cSldViewPr snapToGrid="0">
      <p:cViewPr varScale="1">
        <p:scale>
          <a:sx n="84" d="100"/>
          <a:sy n="84" d="100"/>
        </p:scale>
        <p:origin x="391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font" Target="fonts/font20.fntdata"/><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font" Target="fonts/font7.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4.xml"/><Relationship Id="rId72" Type="http://schemas.openxmlformats.org/officeDocument/2006/relationships/font" Target="fonts/font18.fntdata"/><Relationship Id="rId8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D60A3-4EEB-4DF9-8675-A4ECB025AABA}" type="datetimeFigureOut">
              <a:rPr lang="en-US" smtClean="0"/>
              <a:t>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4201B-DE2B-4E06-BC8D-143DABF1EBE0}" type="slidenum">
              <a:rPr lang="en-US" smtClean="0"/>
              <a:t>‹#›</a:t>
            </a:fld>
            <a:endParaRPr lang="en-US" dirty="0"/>
          </a:p>
        </p:txBody>
      </p:sp>
    </p:spTree>
    <p:extLst>
      <p:ext uri="{BB962C8B-B14F-4D97-AF65-F5344CB8AC3E}">
        <p14:creationId xmlns:p14="http://schemas.microsoft.com/office/powerpoint/2010/main" val="2245448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65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30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should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the high-performance networking enhancements in Windows Server 2016.</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the advanced Microsoft Hyper‑V networking features.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20743C_07.pptx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the materials for this module.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the lab.</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and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 yourself. This gives you an understanding of how the lab works, as well as the concepts that the lab covers. This enables you to provide meaningful hints to students who might have issues while working in the lab. Furthermore, it will help guide your lecture to ensure that you discuss the concepts that the lab covers.</a:t>
            </a:r>
          </a:p>
        </p:txBody>
      </p:sp>
      <p:sp>
        <p:nvSpPr>
          <p:cNvPr id="4" name="Slide Number Placeholder 3"/>
          <p:cNvSpPr>
            <a:spLocks noGrp="1"/>
          </p:cNvSpPr>
          <p:nvPr>
            <p:ph type="sldNum" sz="quarter" idx="10"/>
          </p:nvPr>
        </p:nvSpPr>
        <p:spPr/>
        <p:txBody>
          <a:bodyPr/>
          <a:lstStyle/>
          <a:p>
            <a:fld id="{E3D4201B-DE2B-4E06-BC8D-143DABF1EBE0}"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9000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various SMB enhancements (Hyper‑V over SMB, Microsoft SQL Server over SMB, Storage Spaces Direct, and SMB Multichannel). Discuss the other enhancements listed for connecting file servers to storage.</a:t>
            </a:r>
          </a:p>
        </p:txBody>
      </p:sp>
      <p:sp>
        <p:nvSpPr>
          <p:cNvPr id="4" name="Slide Number Placeholder 3"/>
          <p:cNvSpPr>
            <a:spLocks noGrp="1"/>
          </p:cNvSpPr>
          <p:nvPr>
            <p:ph type="sldNum" sz="quarter" idx="10"/>
          </p:nvPr>
        </p:nvSpPr>
        <p:spPr/>
        <p:txBody>
          <a:bodyPr/>
          <a:lstStyle/>
          <a:p>
            <a:fld id="{E3D4201B-DE2B-4E06-BC8D-143DABF1EBE0}"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4123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Cover the Quality of Service (QoS) enhancements shown on the slide. Also, mention Hyper‑V support. Go over the slide, illustrating how a simple QoS filter works. </a:t>
            </a:r>
          </a:p>
        </p:txBody>
      </p:sp>
      <p:sp>
        <p:nvSpPr>
          <p:cNvPr id="4" name="Slide Number Placeholder 3"/>
          <p:cNvSpPr>
            <a:spLocks noGrp="1"/>
          </p:cNvSpPr>
          <p:nvPr>
            <p:ph type="sldNum" sz="quarter" idx="10"/>
          </p:nvPr>
        </p:nvSpPr>
        <p:spPr/>
        <p:txBody>
          <a:bodyPr/>
          <a:lstStyle/>
          <a:p>
            <a:fld id="{E3D4201B-DE2B-4E06-BC8D-143DABF1EBE0}"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7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Receive Side Scaling (RSS). Point out the highlighted areas on the slide, or as an alternative, open Device Manager on a virtual machine, and go through the following steps: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Device Manager, in the console tree,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adapters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select the network adapter,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Advanced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 and then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Property</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list, ensure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Receive Side Scaling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is selected.</a:t>
            </a:r>
          </a:p>
        </p:txBody>
      </p:sp>
      <p:sp>
        <p:nvSpPr>
          <p:cNvPr id="4" name="Slide Number Placeholder 3"/>
          <p:cNvSpPr>
            <a:spLocks noGrp="1"/>
          </p:cNvSpPr>
          <p:nvPr>
            <p:ph type="sldNum" sz="quarter" idx="10"/>
          </p:nvPr>
        </p:nvSpPr>
        <p:spPr/>
        <p:txBody>
          <a:bodyPr/>
          <a:lstStyle/>
          <a:p>
            <a:fld id="{E3D4201B-DE2B-4E06-BC8D-143DABF1EBE0}"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489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receive segment coalescing (RSC).</a:t>
            </a:r>
          </a:p>
        </p:txBody>
      </p:sp>
      <p:sp>
        <p:nvSpPr>
          <p:cNvPr id="4" name="Slide Number Placeholder 3"/>
          <p:cNvSpPr>
            <a:spLocks noGrp="1"/>
          </p:cNvSpPr>
          <p:nvPr>
            <p:ph type="sldNum" sz="quarter" idx="10"/>
          </p:nvPr>
        </p:nvSpPr>
        <p:spPr/>
        <p:txBody>
          <a:bodyPr/>
          <a:lstStyle/>
          <a:p>
            <a:fld id="{E3D4201B-DE2B-4E06-BC8D-143DABF1EBE0}"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42740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is the ping-pong effect”?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The ping-pong effect occurs when multiple physical network adapters from the host are matched to several virtual network adapters. They continuously swap physical addresses.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The ping-pong effect occurs when a virtual switch extension applies network forwarding. It bypasses the default forwarding, which causes network packets to loop back and forth to the router.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The ping-pong effect results from a rare circumstance that can occur in dynamic VMQ when a CPU core is being used, and the processing happens to generates a large amount of inbound traffic. Because of this, another, less-busy CPU core is dynamically selected, and because the traffic load has not changed, it jumps back to the original or another CPU core. This process continues.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When you use Remote Direct Memory Access (RDMA), a network adapter can switch repeatedly between Switch Embedded Teaming (SET) and RDMA functionality.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The ping-pong effect occurs when a NIC team switches repeatedly among team member adapters.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b="0" dirty="0">
                <a:effectLst/>
                <a:latin typeface="Arial" panose="020B0604020202020204" pitchFamily="34" charset="0"/>
                <a:ea typeface="Calibri" panose="020F0502020204030204" pitchFamily="34" charset="0"/>
                <a:cs typeface="Times New Roman" panose="02020603050405020304" pitchFamily="18" charset="0"/>
              </a:rPr>
              <a:t>(   ) Option 1: The ping-pong effect occurs when multiple physical network adapters from the host are matched to several virtual network adapters. They continuously swap physical addresses.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0" dirty="0">
                <a:effectLst/>
                <a:latin typeface="Arial" panose="020B0604020202020204" pitchFamily="34" charset="0"/>
                <a:ea typeface="Calibri" panose="020F0502020204030204" pitchFamily="34" charset="0"/>
                <a:cs typeface="Times New Roman" panose="02020603050405020304" pitchFamily="18" charset="0"/>
              </a:rPr>
              <a:t>(   ) Option 2: The ping-pong effect occurs when a virtual switch extension applies network forwarding. It bypasses the default forwarding, which causes network packets to loop back and forth to the router.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b="0" dirty="0">
                <a:effectLst/>
                <a:latin typeface="Arial" panose="020B0604020202020204" pitchFamily="34" charset="0"/>
                <a:ea typeface="Calibri" panose="020F0502020204030204" pitchFamily="34" charset="0"/>
                <a:cs typeface="Times New Roman" panose="02020603050405020304" pitchFamily="18" charset="0"/>
              </a:rPr>
              <a:t> ) Option 3: The ping-pong effect results from a rare circumstance that can occur in dynamic VMQ when a CPU core is being used, and the processing happens to generates a large amount of inbound traffic. Because of this, another, less-busy CPU core is dynamically selected, and because the traffic load has not changed, it jumps back to the original or another CPU core. This process continues.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0" dirty="0">
                <a:effectLst/>
                <a:latin typeface="Arial" panose="020B0604020202020204" pitchFamily="34" charset="0"/>
                <a:ea typeface="Calibri" panose="020F0502020204030204" pitchFamily="34" charset="0"/>
                <a:cs typeface="Times New Roman" panose="02020603050405020304" pitchFamily="18" charset="0"/>
              </a:rPr>
              <a:t>(   ) Option 4: When you use Remote Direct Memory Access (RDMA), a network adapter can switch repeatedly between Switch Embedded Teaming (SET) and RDMA functionality.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0" dirty="0">
                <a:effectLst/>
                <a:latin typeface="Arial" panose="020B0604020202020204" pitchFamily="34" charset="0"/>
                <a:ea typeface="Calibri" panose="020F0502020204030204" pitchFamily="34" charset="0"/>
                <a:cs typeface="Times New Roman" panose="02020603050405020304" pitchFamily="18" charset="0"/>
              </a:rPr>
              <a:t>(   ) Option 5: The ping-pong effect occurs when a NIC team switches repeatedly among team member adapters.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3D4201B-DE2B-4E06-BC8D-143DABF1EBE0}"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4441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expanded functionality includes router guarding, Dynamic Host Configuration Protocol (DHCP) guarding, port access control lists (ACLs), trunk mode for virtual machines, port mirroring, isolated virtual local area networks (VLANs), and bandwidth management. </a:t>
            </a:r>
          </a:p>
        </p:txBody>
      </p:sp>
      <p:sp>
        <p:nvSpPr>
          <p:cNvPr id="4" name="Slide Number Placeholder 3"/>
          <p:cNvSpPr>
            <a:spLocks noGrp="1"/>
          </p:cNvSpPr>
          <p:nvPr>
            <p:ph type="sldNum" sz="quarter" idx="10"/>
          </p:nvPr>
        </p:nvSpPr>
        <p:spPr/>
        <p:txBody>
          <a:bodyPr/>
          <a:lstStyle/>
          <a:p>
            <a:fld id="{E3D4201B-DE2B-4E06-BC8D-143DABF1EBE0}"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8880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the Hyper‑V Extensible Switch provides ways to extend the virtual switch to allow third-party vendors to add their own monitoring, filtering, and forwarding functionality without having to replace all of the Hyper‑V Extensible Switch functionality.</a:t>
            </a:r>
          </a:p>
        </p:txBody>
      </p:sp>
      <p:sp>
        <p:nvSpPr>
          <p:cNvPr id="4" name="Slide Number Placeholder 3"/>
          <p:cNvSpPr>
            <a:spLocks noGrp="1"/>
          </p:cNvSpPr>
          <p:nvPr>
            <p:ph type="sldNum" sz="quarter" idx="10"/>
          </p:nvPr>
        </p:nvSpPr>
        <p:spPr/>
        <p:txBody>
          <a:bodyPr/>
          <a:lstStyle/>
          <a:p>
            <a:fld id="{E3D4201B-DE2B-4E06-BC8D-143DABF1EBE0}"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9197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what single-root I/O virtualization (SR-IOV) is. </a:t>
            </a:r>
          </a:p>
        </p:txBody>
      </p:sp>
      <p:sp>
        <p:nvSpPr>
          <p:cNvPr id="4" name="Slide Number Placeholder 3"/>
          <p:cNvSpPr>
            <a:spLocks noGrp="1"/>
          </p:cNvSpPr>
          <p:nvPr>
            <p:ph type="sldNum" sz="quarter" idx="10"/>
          </p:nvPr>
        </p:nvSpPr>
        <p:spPr/>
        <p:txBody>
          <a:bodyPr/>
          <a:lstStyle/>
          <a:p>
            <a:fld id="{E3D4201B-DE2B-4E06-BC8D-143DABF1EBE0}"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98017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dynamic Virtual Machine Queue (VMQ) can set the processor affinity with multiple CPU cores, but it might switch cores too rapidly if it perceives a core is too busy. This is known as the </a:t>
            </a:r>
            <a:r>
              <a:rPr lang="en-US" sz="1000" i="1" dirty="0">
                <a:effectLst/>
                <a:latin typeface="Arial" panose="020B0604020202020204" pitchFamily="34" charset="0"/>
                <a:ea typeface="Calibri" panose="020F0502020204030204" pitchFamily="34" charset="0"/>
                <a:cs typeface="Times New Roman" panose="02020603050405020304" pitchFamily="18" charset="0"/>
              </a:rPr>
              <a:t>ping-pong effect</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RSS, this is less likely to occur. </a:t>
            </a:r>
          </a:p>
        </p:txBody>
      </p:sp>
      <p:sp>
        <p:nvSpPr>
          <p:cNvPr id="4" name="Slide Number Placeholder 3"/>
          <p:cNvSpPr>
            <a:spLocks noGrp="1"/>
          </p:cNvSpPr>
          <p:nvPr>
            <p:ph type="sldNum" sz="quarter" idx="10"/>
          </p:nvPr>
        </p:nvSpPr>
        <p:spPr/>
        <p:txBody>
          <a:bodyPr/>
          <a:lstStyle/>
          <a:p>
            <a:fld id="{E3D4201B-DE2B-4E06-BC8D-143DABF1EBE0}"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9917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There is one additional slide for this topic.</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discussing each of the improvements in Windows Server 2016 Hyper‑V, ensure that the students understand that the default settings are adequate in most small environments. However, while planning for possible growth, it is always valuable to know what features might be good to use in small environments to provide quick scalability and good performance from the start. </a:t>
            </a:r>
          </a:p>
        </p:txBody>
      </p:sp>
      <p:sp>
        <p:nvSpPr>
          <p:cNvPr id="4" name="Slide Number Placeholder 3"/>
          <p:cNvSpPr>
            <a:spLocks noGrp="1"/>
          </p:cNvSpPr>
          <p:nvPr>
            <p:ph type="sldNum" sz="quarter" idx="10"/>
          </p:nvPr>
        </p:nvSpPr>
        <p:spPr/>
        <p:txBody>
          <a:bodyPr/>
          <a:lstStyle/>
          <a:p>
            <a:fld id="{E3D4201B-DE2B-4E06-BC8D-143DABF1EBE0}"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79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introduce the module content to the students, and ask them about their experience using the advanced networking feature infrastructure and Hyper‑V. Use this to gauge how deeply to go into the advanced details.</a:t>
            </a:r>
          </a:p>
        </p:txBody>
      </p:sp>
      <p:sp>
        <p:nvSpPr>
          <p:cNvPr id="4" name="Slide Number Placeholder 3"/>
          <p:cNvSpPr>
            <a:spLocks noGrp="1"/>
          </p:cNvSpPr>
          <p:nvPr>
            <p:ph type="sldNum" sz="quarter" idx="10"/>
          </p:nvPr>
        </p:nvSpPr>
        <p:spPr/>
        <p:txBody>
          <a:bodyPr/>
          <a:lstStyle/>
          <a:p>
            <a:fld id="{E3D4201B-DE2B-4E06-BC8D-143DABF1EBE0}"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84211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might want to open a virtual machine’s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Settings</a:t>
            </a:r>
            <a:r>
              <a:rPr lang="en-US" sz="1000" dirty="0">
                <a:effectLst/>
                <a:latin typeface="Arial" panose="020B0604020202020204" pitchFamily="34" charset="0"/>
                <a:ea typeface="Calibri" panose="020F0502020204030204" pitchFamily="34" charset="0"/>
                <a:cs typeface="Times New Roman" panose="02020603050405020304" pitchFamily="18" charset="0"/>
              </a:rPr>
              <a:t> window, expand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Network Adapter</a:t>
            </a:r>
            <a:r>
              <a:rPr lang="en-US" sz="1000" dirty="0">
                <a:effectLst/>
                <a:latin typeface="Arial" panose="020B0604020202020204" pitchFamily="34" charset="0"/>
                <a:ea typeface="Calibri" panose="020F0502020204030204" pitchFamily="34" charset="0"/>
                <a:cs typeface="Times New Roman" panose="02020603050405020304" pitchFamily="18" charset="0"/>
              </a:rPr>
              <a:t> node, and then open and describe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Hardware Acceleration</a:t>
            </a:r>
            <a:r>
              <a:rPr lang="en-US" sz="1000" dirty="0">
                <a:effectLst/>
                <a:latin typeface="Arial" panose="020B0604020202020204" pitchFamily="34" charset="0"/>
                <a:ea typeface="Calibri" panose="020F0502020204030204" pitchFamily="34" charset="0"/>
                <a:cs typeface="Times New Roman" panose="02020603050405020304" pitchFamily="18" charset="0"/>
              </a:rPr>
              <a:t> page.</a:t>
            </a:r>
          </a:p>
        </p:txBody>
      </p:sp>
      <p:sp>
        <p:nvSpPr>
          <p:cNvPr id="4" name="Slide Number Placeholder 3"/>
          <p:cNvSpPr>
            <a:spLocks noGrp="1"/>
          </p:cNvSpPr>
          <p:nvPr>
            <p:ph type="sldNum" sz="quarter" idx="10"/>
          </p:nvPr>
        </p:nvSpPr>
        <p:spPr/>
        <p:txBody>
          <a:bodyPr/>
          <a:lstStyle/>
          <a:p>
            <a:fld id="{E3D4201B-DE2B-4E06-BC8D-143DABF1EBE0}"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1655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why you would want to configure virtual NIC Teaming for virtual machines. Discuss how you can use multiple NIC teams on the host connected to multiple virtual switches and then use NIC Teaming, which you configure through the virtual machine’s host operating system, to add another layer of performance and redundancy.</a:t>
            </a:r>
          </a:p>
        </p:txBody>
      </p:sp>
      <p:sp>
        <p:nvSpPr>
          <p:cNvPr id="4" name="Slide Number Placeholder 3"/>
          <p:cNvSpPr>
            <a:spLocks noGrp="1"/>
          </p:cNvSpPr>
          <p:nvPr>
            <p:ph type="sldNum" sz="quarter" idx="10"/>
          </p:nvPr>
        </p:nvSpPr>
        <p:spPr/>
        <p:txBody>
          <a:bodyPr/>
          <a:lstStyle/>
          <a:p>
            <a:fld id="{E3D4201B-DE2B-4E06-BC8D-143DABF1EBE0}"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6633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this demonstration, show how DHCP guarding works (if enabled on the DHCP virtual machine, it will not distribute the IP settings).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complete this demonstration, you will use the virtual machines that you started in the previous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Use Windows PowerShell to enable DHCP guarding</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LON-HOST1</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the Windows PowerShell command prompt, type the following commands to prevent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from issuing a DHCP lease, and then press Enter.</a:t>
            </a:r>
          </a:p>
          <a:p>
            <a:pPr lvl="1">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Set-VMNetworkAdapter -VMName 20743C-LON-DC1-B -DhcpGuard On</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Turn off DHCP guarding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physical host computer, at the Windows PowerShell command prompt, type the following command, and then press Enter.</a:t>
            </a:r>
          </a:p>
          <a:p>
            <a:pPr lvl="1">
              <a:lnSpc>
                <a:spcPts val="1000"/>
              </a:lnSpc>
              <a:spcBef>
                <a:spcPts val="60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Set-VMNetworkAdapter -VMName 20743C-LON-DC1-B -DhcpGuard Off</a:t>
            </a:r>
          </a:p>
        </p:txBody>
      </p:sp>
      <p:sp>
        <p:nvSpPr>
          <p:cNvPr id="4" name="Slide Number Placeholder 3"/>
          <p:cNvSpPr>
            <a:spLocks noGrp="1"/>
          </p:cNvSpPr>
          <p:nvPr>
            <p:ph type="sldNum" sz="quarter" idx="10"/>
          </p:nvPr>
        </p:nvSpPr>
        <p:spPr/>
        <p:txBody>
          <a:bodyPr/>
          <a:lstStyle/>
          <a:p>
            <a:fld id="{E3D4201B-DE2B-4E06-BC8D-143DABF1EBE0}"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4887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configure the advanced Hyper‑V networking features, you must have access to the physical server. If you do not, you cannot complete the labs steps that call for the use of the physical host computer.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Creating and using Hyper‑V virtual switches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Adatum Corporation has the Hyper‑V virtualization platform already installed. Before deploying Hyper‑V and virtual machines in the production environment, you need to ensure that you understand the different networking options that you can configure in Hyper‑V. First, you will review the current networking configuration of the Hyper‑V host. Then you will create new virtual network adapters in the parent partition. You will also create different types of Hyper‑V virtual switches and explore the connectivity options that exist when using each of the switches.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Configuring and using the advanced features of a virtual switch</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One of your managers wants to see how the Hyper‑V virtual switch can help to protect the network clients from unauthorized DHCP servers. You plan to demonstrate how to configure DHCP guarding and, at the same time, show the manager how simple it is to configure bandwidth management.</a:t>
            </a:r>
          </a:p>
        </p:txBody>
      </p:sp>
      <p:sp>
        <p:nvSpPr>
          <p:cNvPr id="4" name="Slide Number Placeholder 3"/>
          <p:cNvSpPr>
            <a:spLocks noGrp="1"/>
          </p:cNvSpPr>
          <p:nvPr>
            <p:ph type="sldNum" sz="quarter" idx="10"/>
          </p:nvPr>
        </p:nvSpPr>
        <p:spPr/>
        <p:txBody>
          <a:bodyPr/>
          <a:lstStyle/>
          <a:p>
            <a:fld id="{E3D4201B-DE2B-4E06-BC8D-143DABF1EBE0}"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1528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3D4201B-DE2B-4E06-BC8D-143DABF1EBE0}"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56807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“NIC Teaming” task, you created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LON-GUEST2 NIC Team</a:t>
            </a:r>
            <a:r>
              <a:rPr lang="en-US" sz="1000" dirty="0">
                <a:effectLst/>
                <a:latin typeface="Arial" panose="020B0604020202020204" pitchFamily="34" charset="0"/>
                <a:ea typeface="Calibri" panose="020F0502020204030204" pitchFamily="34" charset="0"/>
                <a:cs typeface="Times New Roman" panose="02020603050405020304" pitchFamily="18" charset="0"/>
              </a:rPr>
              <a:t>. Is this fault tolerant?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Yes it is, you included two network adapters and if one fails, the other will still provide functionality.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task named “Create virtual network adapters,” you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LON-GUEST2</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 was shut down. Why?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were adding hardware—specifically, a network adapter. This cannot be done while a virtual machine is running.</a:t>
            </a:r>
          </a:p>
        </p:txBody>
      </p:sp>
      <p:sp>
        <p:nvSpPr>
          <p:cNvPr id="4" name="Slide Number Placeholder 3"/>
          <p:cNvSpPr>
            <a:spLocks noGrp="1"/>
          </p:cNvSpPr>
          <p:nvPr>
            <p:ph type="sldNum" sz="quarter" idx="10"/>
          </p:nvPr>
        </p:nvSpPr>
        <p:spPr/>
        <p:txBody>
          <a:bodyPr/>
          <a:lstStyle/>
          <a:p>
            <a:fld id="{E3D4201B-DE2B-4E06-BC8D-143DABF1EBE0}"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00093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want to deploy a Windows Server 2016 Hyper‑V virtual machine’s virtual hard disk on a file share. What operating system must the file server be running to support this configuration?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deploy virtual hard disks only to file shares that support at least SMB 3.0, and only the Windows Server 2012 and Windows Server 2016 operating systems support the physical hosting of SMB 3.0 and SMB 3.1.1 file shares.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Best Practice: </a:t>
            </a:r>
            <a:r>
              <a:rPr lang="en-US" sz="1000" dirty="0">
                <a:effectLst/>
                <a:latin typeface="Arial" panose="020B0604020202020204" pitchFamily="34" charset="0"/>
                <a:ea typeface="Calibri" panose="020F0502020204030204" pitchFamily="34" charset="0"/>
                <a:cs typeface="Times New Roman" panose="02020603050405020304" pitchFamily="18" charset="0"/>
              </a:rPr>
              <a:t>When implementing advanced networking features for Hyper‑V, use the following best practices: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Deploy multiple network adapters to a Hyper‑V physical host, and then configure those adapters as part of a team. This helps to ensure that network connectivity will be retained if individual network adapters fail. Configure multiple teams with network adapters that are connected to different switches to help ensure that connectivity will remain if a hardware switch fails.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bandwidth management to allocate a minimum and a maximum bandwidth allocation on a per–virtual network adapter basis. You should configure bandwidth allocation to help guarantee that each virtual machine will have a minimum bandwidth allocation. This helps to ensure that if another virtual machine that is physically hosted on the same Hyper‑V server experiences a traffic spike, other virtual machines will be able to communicate normally with the network.</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Provision a Hyper‑V physical host with an adapter that supports VMQ. VMQ uses hardware packet filtering to deliver network traffic directly to a virtual machine. This helps to improve performance because the packet does not need to be copied from the physical host  operating system to the virtual machine. When you do not configure virtual machines to support VMQ, the physical host operating system can become a bottleneck when it processes large amounts of network traffic.</a:t>
            </a:r>
          </a:p>
          <a:p>
            <a:pPr marL="34290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you are physically hosting large numbers of virtual machines and need to isolate them, use network virtualization rather than VLANs. Network virtualization is complicated to configure, but it has an advantage over VLAN—it is not necessary to configure VLANs on all the switches that are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connected to the Hyper‑V physical host . You can perform all the necessary configurations when you need to isolate servers on a Hyper‑V physical host  without needing to involve the network team.</a:t>
            </a:r>
            <a:endParaRPr lang="en-US" sz="1000" dirty="0"/>
          </a:p>
        </p:txBody>
      </p:sp>
      <p:sp>
        <p:nvSpPr>
          <p:cNvPr id="4" name="Slide Number Placeholder 3"/>
          <p:cNvSpPr>
            <a:spLocks noGrp="1"/>
          </p:cNvSpPr>
          <p:nvPr>
            <p:ph type="sldNum" sz="quarter" idx="10"/>
          </p:nvPr>
        </p:nvSpPr>
        <p:spPr/>
        <p:txBody>
          <a:bodyPr/>
          <a:lstStyle/>
          <a:p>
            <a:fld id="{E3D4201B-DE2B-4E06-BC8D-143DABF1EBE0}"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479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high-performance networking features in Windows Server 2016.</a:t>
            </a:r>
          </a:p>
        </p:txBody>
      </p:sp>
      <p:sp>
        <p:nvSpPr>
          <p:cNvPr id="4" name="Slide Number Placeholder 3"/>
          <p:cNvSpPr>
            <a:spLocks noGrp="1"/>
          </p:cNvSpPr>
          <p:nvPr>
            <p:ph type="sldNum" sz="quarter" idx="10"/>
          </p:nvPr>
        </p:nvSpPr>
        <p:spPr/>
        <p:txBody>
          <a:bodyPr/>
          <a:lstStyle/>
          <a:p>
            <a:fld id="{E3D4201B-DE2B-4E06-BC8D-143DABF1EBE0}"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73411468"/>
              </p:ext>
            </p:extLst>
          </p:nvPr>
        </p:nvGraphicFramePr>
        <p:xfrm>
          <a:off x="1222098" y="3323092"/>
          <a:ext cx="3632754" cy="3658279"/>
        </p:xfrm>
        <a:graphic>
          <a:graphicData uri="http://schemas.openxmlformats.org/drawingml/2006/table">
            <a:tbl>
              <a:tblPr firstRow="1" firstCol="1" bandRow="1">
                <a:tableStyleId>{7E9639D4-E3E2-4D34-9284-5A2195B3D0D7}</a:tableStyleId>
              </a:tblPr>
              <a:tblGrid>
                <a:gridCol w="427383">
                  <a:extLst>
                    <a:ext uri="{9D8B030D-6E8A-4147-A177-3AD203B41FA5}">
                      <a16:colId xmlns:a16="http://schemas.microsoft.com/office/drawing/2014/main" val="20000"/>
                    </a:ext>
                  </a:extLst>
                </a:gridCol>
                <a:gridCol w="3205371">
                  <a:extLst>
                    <a:ext uri="{9D8B030D-6E8A-4147-A177-3AD203B41FA5}">
                      <a16:colId xmlns:a16="http://schemas.microsoft.com/office/drawing/2014/main" val="20001"/>
                    </a:ext>
                  </a:extLst>
                </a:gridCol>
              </a:tblGrid>
              <a:tr h="0">
                <a:tc gridSpan="2">
                  <a:txBody>
                    <a:bodyPr/>
                    <a:lstStyle/>
                    <a:p>
                      <a:pPr marL="0" marR="0">
                        <a:lnSpc>
                          <a:spcPts val="1100"/>
                        </a:lnSpc>
                        <a:spcBef>
                          <a:spcPts val="200"/>
                        </a:spcBef>
                        <a:spcAft>
                          <a:spcPts val="0"/>
                        </a:spcAft>
                      </a:pPr>
                      <a:r>
                        <a:rPr lang="en-US" sz="950" dirty="0">
                          <a:effectLst/>
                        </a:rPr>
                        <a:t>Items</a:t>
                      </a:r>
                      <a:endParaRPr lang="en-US" sz="950" dirty="0">
                        <a:effectLst/>
                        <a:latin typeface="Segoe Semibold" panose="020B0702040504020203" pitchFamily="34" charset="0"/>
                        <a:ea typeface="Calibri" panose="020F0502020204030204" pitchFamily="34" charset="0"/>
                        <a:cs typeface="Mangal"/>
                      </a:endParaRPr>
                    </a:p>
                  </a:txBody>
                  <a:tcPr marL="73025" marR="73025" anchor="ct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ts val="1100"/>
                        </a:lnSpc>
                        <a:spcBef>
                          <a:spcPts val="200"/>
                        </a:spcBef>
                        <a:spcAft>
                          <a:spcPts val="0"/>
                        </a:spcAft>
                      </a:pPr>
                      <a:r>
                        <a:rPr lang="en-US" sz="950" dirty="0">
                          <a:effectLst/>
                        </a:rPr>
                        <a:t>1</a:t>
                      </a:r>
                      <a:endParaRPr lang="en-US" sz="950" dirty="0">
                        <a:effectLst/>
                        <a:latin typeface="Segoe Semibold" panose="020B0702040504020203" pitchFamily="34" charset="0"/>
                        <a:ea typeface="Calibri" panose="020F0502020204030204" pitchFamily="34" charset="0"/>
                        <a:cs typeface="Mangal"/>
                      </a:endParaRPr>
                    </a:p>
                  </a:txBody>
                  <a:tcPr marL="73025" marR="73025"/>
                </a:tc>
                <a:tc>
                  <a:txBody>
                    <a:bodyPr/>
                    <a:lstStyle/>
                    <a:p>
                      <a:pPr marL="36830" marR="0" indent="0" algn="l" defTabSz="914400" rtl="0" eaLnBrk="1" fontAlgn="auto" latinLnBrk="0" hangingPunct="1">
                        <a:lnSpc>
                          <a:spcPts val="1100"/>
                        </a:lnSpc>
                        <a:spcBef>
                          <a:spcPts val="200"/>
                        </a:spcBef>
                        <a:spcAft>
                          <a:spcPts val="300"/>
                        </a:spcAft>
                        <a:buClrTx/>
                        <a:buSzTx/>
                        <a:buFontTx/>
                        <a:buNone/>
                        <a:tabLst/>
                        <a:defRPr/>
                      </a:pPr>
                      <a:r>
                        <a:rPr lang="en-US" sz="950" dirty="0">
                          <a:effectLst/>
                        </a:rPr>
                        <a:t>To use this, the host must have at least two external virtual switches.</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1"/>
                  </a:ext>
                </a:extLst>
              </a:tr>
              <a:tr h="0">
                <a:tc>
                  <a:txBody>
                    <a:bodyPr/>
                    <a:lstStyle/>
                    <a:p>
                      <a:pPr marL="36830" marR="0">
                        <a:lnSpc>
                          <a:spcPts val="1100"/>
                        </a:lnSpc>
                        <a:spcBef>
                          <a:spcPts val="200"/>
                        </a:spcBef>
                        <a:spcAft>
                          <a:spcPts val="300"/>
                        </a:spcAft>
                      </a:pPr>
                      <a:r>
                        <a:rPr lang="en-CA" sz="950" dirty="0">
                          <a:effectLst/>
                          <a:latin typeface="+mn-lt"/>
                          <a:ea typeface="+mn-ea"/>
                          <a:cs typeface="+mn-cs"/>
                        </a:rPr>
                        <a:t>1</a:t>
                      </a:r>
                      <a:endParaRPr lang="en-US" sz="950" dirty="0">
                        <a:effectLst/>
                        <a:latin typeface="Segoe" panose="020B0502040504020203" pitchFamily="34" charset="0"/>
                        <a:ea typeface="MS Mincho"/>
                        <a:cs typeface="Times New Roman" panose="02020603050405020304" pitchFamily="18" charset="0"/>
                      </a:endParaRPr>
                    </a:p>
                  </a:txBody>
                  <a:tcPr marL="73025" marR="73025"/>
                </a:tc>
                <a:tc>
                  <a:txBody>
                    <a:bodyPr/>
                    <a:lstStyle/>
                    <a:p>
                      <a:pPr marL="36830" marR="0" indent="0" algn="l" defTabSz="914400" rtl="0" eaLnBrk="1" fontAlgn="auto" latinLnBrk="0" hangingPunct="1">
                        <a:lnSpc>
                          <a:spcPts val="1100"/>
                        </a:lnSpc>
                        <a:spcBef>
                          <a:spcPts val="200"/>
                        </a:spcBef>
                        <a:spcAft>
                          <a:spcPts val="300"/>
                        </a:spcAft>
                        <a:buClrTx/>
                        <a:buSzTx/>
                        <a:buFontTx/>
                        <a:buNone/>
                        <a:tabLst/>
                        <a:defRPr/>
                      </a:pPr>
                      <a:r>
                        <a:rPr lang="en-US" sz="950" dirty="0">
                          <a:effectLst/>
                        </a:rPr>
                        <a:t>This configuration can be deployed with only one network adapter but does not offer fault tolerance.</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2"/>
                  </a:ext>
                </a:extLst>
              </a:tr>
              <a:tr h="0">
                <a:tc>
                  <a:txBody>
                    <a:bodyPr/>
                    <a:lstStyle/>
                    <a:p>
                      <a:pPr marL="36830" marR="0">
                        <a:lnSpc>
                          <a:spcPts val="1100"/>
                        </a:lnSpc>
                        <a:spcBef>
                          <a:spcPts val="200"/>
                        </a:spcBef>
                        <a:spcAft>
                          <a:spcPts val="300"/>
                        </a:spcAft>
                      </a:pPr>
                      <a:r>
                        <a:rPr lang="en-CA" sz="950" dirty="0">
                          <a:effectLst/>
                          <a:latin typeface="Segoe" panose="020B0502040504020203" pitchFamily="34" charset="0"/>
                          <a:ea typeface="MS Mincho"/>
                          <a:cs typeface="Times New Roman" panose="02020603050405020304" pitchFamily="18" charset="0"/>
                        </a:rPr>
                        <a:t>1</a:t>
                      </a:r>
                      <a:endParaRPr lang="en-US" sz="950" dirty="0">
                        <a:effectLst/>
                        <a:latin typeface="Segoe" panose="020B0502040504020203" pitchFamily="34" charset="0"/>
                        <a:ea typeface="MS Mincho"/>
                        <a:cs typeface="Times New Roman" panose="02020603050405020304" pitchFamily="18" charset="0"/>
                      </a:endParaRPr>
                    </a:p>
                  </a:txBody>
                  <a:tcPr marL="73025" marR="73025"/>
                </a:tc>
                <a:tc>
                  <a:txBody>
                    <a:bodyPr/>
                    <a:lstStyle/>
                    <a:p>
                      <a:pPr marL="36830" marR="0">
                        <a:lnSpc>
                          <a:spcPts val="1100"/>
                        </a:lnSpc>
                        <a:spcBef>
                          <a:spcPts val="200"/>
                        </a:spcBef>
                        <a:spcAft>
                          <a:spcPts val="300"/>
                        </a:spcAft>
                      </a:pPr>
                      <a:r>
                        <a:rPr lang="en-US" sz="950" dirty="0">
                          <a:effectLst/>
                        </a:rPr>
                        <a:t>This allows you to combine up to 32 network adapters and then use them as a single network interface.</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3"/>
                  </a:ext>
                </a:extLst>
              </a:tr>
              <a:tr h="460419">
                <a:tc>
                  <a:txBody>
                    <a:bodyPr/>
                    <a:lstStyle/>
                    <a:p>
                      <a:pPr marL="36830" marR="0">
                        <a:lnSpc>
                          <a:spcPts val="1100"/>
                        </a:lnSpc>
                        <a:spcBef>
                          <a:spcPts val="200"/>
                        </a:spcBef>
                        <a:spcAft>
                          <a:spcPts val="300"/>
                        </a:spcAft>
                      </a:pPr>
                      <a:r>
                        <a:rPr lang="en-CA" sz="950" dirty="0">
                          <a:effectLst/>
                          <a:latin typeface="+mn-lt"/>
                          <a:ea typeface="+mn-ea"/>
                          <a:cs typeface="+mn-cs"/>
                        </a:rPr>
                        <a:t>2</a:t>
                      </a:r>
                      <a:endParaRPr lang="en-US" sz="950" dirty="0">
                        <a:effectLst/>
                        <a:latin typeface="Segoe" panose="020B0502040504020203" pitchFamily="34" charset="0"/>
                        <a:ea typeface="MS Mincho"/>
                        <a:cs typeface="Times New Roman" panose="02020603050405020304" pitchFamily="18" charset="0"/>
                      </a:endParaRPr>
                    </a:p>
                  </a:txBody>
                  <a:tcPr marL="73025" marR="73025"/>
                </a:tc>
                <a:tc>
                  <a:txBody>
                    <a:bodyPr/>
                    <a:lstStyle/>
                    <a:p>
                      <a:pPr marL="36830" marR="0" indent="0" algn="l" defTabSz="914400" rtl="0" eaLnBrk="1" fontAlgn="auto" latinLnBrk="0" hangingPunct="1">
                        <a:lnSpc>
                          <a:spcPts val="1100"/>
                        </a:lnSpc>
                        <a:spcBef>
                          <a:spcPts val="200"/>
                        </a:spcBef>
                        <a:spcAft>
                          <a:spcPts val="300"/>
                        </a:spcAft>
                        <a:buClrTx/>
                        <a:buSzTx/>
                        <a:buFontTx/>
                        <a:buNone/>
                        <a:tabLst/>
                        <a:defRPr/>
                      </a:pPr>
                      <a:r>
                        <a:rPr lang="en-US" sz="950" dirty="0">
                          <a:effectLst/>
                        </a:rPr>
                        <a:t>This can help you to implement bandwidth management.</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4"/>
                  </a:ext>
                </a:extLst>
              </a:tr>
              <a:tr h="0">
                <a:tc>
                  <a:txBody>
                    <a:bodyPr/>
                    <a:lstStyle/>
                    <a:p>
                      <a:pPr marL="36830" marR="0">
                        <a:lnSpc>
                          <a:spcPts val="1100"/>
                        </a:lnSpc>
                        <a:spcBef>
                          <a:spcPts val="200"/>
                        </a:spcBef>
                        <a:spcAft>
                          <a:spcPts val="300"/>
                        </a:spcAft>
                      </a:pPr>
                      <a:r>
                        <a:rPr lang="en-CA" sz="950" dirty="0">
                          <a:effectLst/>
                          <a:latin typeface="+mn-lt"/>
                          <a:ea typeface="+mn-ea"/>
                          <a:cs typeface="+mn-cs"/>
                        </a:rPr>
                        <a:t>2</a:t>
                      </a:r>
                      <a:endParaRPr lang="en-US" sz="950" dirty="0">
                        <a:effectLst/>
                        <a:latin typeface="Segoe" panose="020B0502040504020203" pitchFamily="34" charset="0"/>
                        <a:ea typeface="MS Mincho"/>
                        <a:cs typeface="Times New Roman" panose="02020603050405020304" pitchFamily="18" charset="0"/>
                      </a:endParaRPr>
                    </a:p>
                  </a:txBody>
                  <a:tcPr marL="73025" marR="73025"/>
                </a:tc>
                <a:tc>
                  <a:txBody>
                    <a:bodyPr/>
                    <a:lstStyle/>
                    <a:p>
                      <a:pPr marL="36830" marR="0" indent="0" algn="l" defTabSz="914400" rtl="0" eaLnBrk="1" fontAlgn="auto" latinLnBrk="0" hangingPunct="1">
                        <a:lnSpc>
                          <a:spcPts val="1100"/>
                        </a:lnSpc>
                        <a:spcBef>
                          <a:spcPts val="200"/>
                        </a:spcBef>
                        <a:spcAft>
                          <a:spcPts val="300"/>
                        </a:spcAft>
                        <a:buClrTx/>
                        <a:buSzTx/>
                        <a:buFontTx/>
                        <a:buNone/>
                        <a:tabLst/>
                        <a:defRPr/>
                      </a:pPr>
                      <a:r>
                        <a:rPr lang="en-US" sz="950" dirty="0">
                          <a:effectLst/>
                        </a:rPr>
                        <a:t>This is a collection of technologies that allow you to meet the service requirements of a workload.</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5"/>
                  </a:ext>
                </a:extLst>
              </a:tr>
              <a:tr h="0">
                <a:tc>
                  <a:txBody>
                    <a:bodyPr/>
                    <a:lstStyle/>
                    <a:p>
                      <a:pPr marL="36830" marR="0">
                        <a:lnSpc>
                          <a:spcPts val="1100"/>
                        </a:lnSpc>
                        <a:spcBef>
                          <a:spcPts val="200"/>
                        </a:spcBef>
                        <a:spcAft>
                          <a:spcPts val="300"/>
                        </a:spcAft>
                      </a:pPr>
                      <a:r>
                        <a:rPr lang="en-CA" sz="950" dirty="0">
                          <a:effectLst/>
                          <a:latin typeface="+mn-lt"/>
                          <a:ea typeface="+mn-ea"/>
                          <a:cs typeface="+mn-cs"/>
                        </a:rPr>
                        <a:t>2</a:t>
                      </a:r>
                      <a:endParaRPr lang="en-US" sz="950" dirty="0">
                        <a:effectLst/>
                        <a:latin typeface="Segoe" panose="020B0502040504020203" pitchFamily="34" charset="0"/>
                        <a:ea typeface="MS Mincho"/>
                        <a:cs typeface="Times New Roman" panose="02020603050405020304" pitchFamily="18" charset="0"/>
                      </a:endParaRPr>
                    </a:p>
                  </a:txBody>
                  <a:tcPr marL="73025" marR="73025"/>
                </a:tc>
                <a:tc>
                  <a:txBody>
                    <a:bodyPr/>
                    <a:lstStyle/>
                    <a:p>
                      <a:pPr marL="36830" marR="0" indent="0" algn="l" defTabSz="914400" rtl="0" eaLnBrk="1" fontAlgn="auto" latinLnBrk="0" hangingPunct="1">
                        <a:lnSpc>
                          <a:spcPts val="1100"/>
                        </a:lnSpc>
                        <a:spcBef>
                          <a:spcPts val="200"/>
                        </a:spcBef>
                        <a:spcAft>
                          <a:spcPts val="300"/>
                        </a:spcAft>
                        <a:buClrTx/>
                        <a:buSzTx/>
                        <a:buFontTx/>
                        <a:buNone/>
                        <a:tabLst/>
                        <a:defRPr/>
                      </a:pPr>
                      <a:r>
                        <a:rPr lang="en-US" sz="950" dirty="0">
                          <a:effectLst/>
                        </a:rPr>
                        <a:t>You can use this to prioritize traffic such as voice or video streaming.</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6"/>
                  </a:ext>
                </a:extLst>
              </a:tr>
              <a:tr h="0">
                <a:tc>
                  <a:txBody>
                    <a:bodyPr/>
                    <a:lstStyle/>
                    <a:p>
                      <a:pPr marL="36830" marR="0">
                        <a:lnSpc>
                          <a:spcPts val="1100"/>
                        </a:lnSpc>
                        <a:spcBef>
                          <a:spcPts val="200"/>
                        </a:spcBef>
                        <a:spcAft>
                          <a:spcPts val="300"/>
                        </a:spcAft>
                      </a:pPr>
                      <a:r>
                        <a:rPr lang="en-CA" sz="950" dirty="0">
                          <a:effectLst/>
                          <a:latin typeface="+mn-lt"/>
                          <a:ea typeface="+mn-ea"/>
                          <a:cs typeface="+mn-cs"/>
                        </a:rPr>
                        <a:t>3</a:t>
                      </a:r>
                      <a:endParaRPr lang="en-US" sz="950" dirty="0">
                        <a:effectLst/>
                        <a:latin typeface="Segoe" panose="020B0502040504020203" pitchFamily="34" charset="0"/>
                        <a:ea typeface="MS Mincho"/>
                        <a:cs typeface="Times New Roman" panose="02020603050405020304" pitchFamily="18" charset="0"/>
                      </a:endParaRPr>
                    </a:p>
                  </a:txBody>
                  <a:tcPr marL="73025" marR="73025"/>
                </a:tc>
                <a:tc>
                  <a:txBody>
                    <a:bodyPr/>
                    <a:lstStyle/>
                    <a:p>
                      <a:pPr marL="36830" marR="0" indent="0" algn="l" defTabSz="914400" rtl="0" eaLnBrk="1" fontAlgn="auto" latinLnBrk="0" hangingPunct="1">
                        <a:lnSpc>
                          <a:spcPts val="1100"/>
                        </a:lnSpc>
                        <a:spcBef>
                          <a:spcPts val="200"/>
                        </a:spcBef>
                        <a:spcAft>
                          <a:spcPts val="300"/>
                        </a:spcAft>
                        <a:buClrTx/>
                        <a:buSzTx/>
                        <a:buFontTx/>
                        <a:buNone/>
                        <a:tabLst/>
                        <a:defRPr/>
                      </a:pPr>
                      <a:r>
                        <a:rPr lang="en-US" sz="950" dirty="0">
                          <a:effectLst/>
                        </a:rPr>
                        <a:t>You can implement this by allocating a virtual machine’s multiple cores through the advanced network.</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7"/>
                  </a:ext>
                </a:extLst>
              </a:tr>
              <a:tr h="0">
                <a:tc>
                  <a:txBody>
                    <a:bodyPr/>
                    <a:lstStyle/>
                    <a:p>
                      <a:pPr marL="36830" marR="0">
                        <a:lnSpc>
                          <a:spcPts val="1100"/>
                        </a:lnSpc>
                        <a:spcBef>
                          <a:spcPts val="200"/>
                        </a:spcBef>
                        <a:spcAft>
                          <a:spcPts val="300"/>
                        </a:spcAft>
                      </a:pPr>
                      <a:r>
                        <a:rPr lang="en-CA" sz="950" dirty="0">
                          <a:effectLst/>
                          <a:latin typeface="+mn-lt"/>
                          <a:ea typeface="+mn-ea"/>
                          <a:cs typeface="+mn-cs"/>
                        </a:rPr>
                        <a:t>3</a:t>
                      </a:r>
                      <a:endParaRPr lang="en-US" sz="950" dirty="0">
                        <a:effectLst/>
                        <a:latin typeface="Segoe" panose="020B0502040504020203" pitchFamily="34" charset="0"/>
                        <a:ea typeface="MS Mincho"/>
                        <a:cs typeface="Times New Roman" panose="02020603050405020304" pitchFamily="18" charset="0"/>
                      </a:endParaRPr>
                    </a:p>
                  </a:txBody>
                  <a:tcPr marL="73025" marR="73025"/>
                </a:tc>
                <a:tc>
                  <a:txBody>
                    <a:bodyPr/>
                    <a:lstStyle/>
                    <a:p>
                      <a:pPr marL="36830" marR="0">
                        <a:lnSpc>
                          <a:spcPts val="1100"/>
                        </a:lnSpc>
                        <a:spcBef>
                          <a:spcPts val="200"/>
                        </a:spcBef>
                        <a:spcAft>
                          <a:spcPts val="300"/>
                        </a:spcAft>
                      </a:pPr>
                      <a:r>
                        <a:rPr lang="en-US" sz="950" dirty="0">
                          <a:effectLst/>
                        </a:rPr>
                        <a:t>You can configure this through Device Manager or Windows PowerShell.</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8"/>
                  </a:ext>
                </a:extLst>
              </a:tr>
              <a:tr h="0">
                <a:tc>
                  <a:txBody>
                    <a:bodyPr/>
                    <a:lstStyle/>
                    <a:p>
                      <a:pPr marL="36830" marR="0">
                        <a:lnSpc>
                          <a:spcPts val="1100"/>
                        </a:lnSpc>
                        <a:spcBef>
                          <a:spcPts val="200"/>
                        </a:spcBef>
                        <a:spcAft>
                          <a:spcPts val="300"/>
                        </a:spcAft>
                      </a:pPr>
                      <a:r>
                        <a:rPr lang="en-CA" sz="950" dirty="0">
                          <a:effectLst/>
                          <a:latin typeface="+mn-lt"/>
                          <a:ea typeface="+mn-ea"/>
                          <a:cs typeface="+mn-cs"/>
                        </a:rPr>
                        <a:t>3</a:t>
                      </a:r>
                      <a:endParaRPr lang="en-US" sz="950" dirty="0">
                        <a:effectLst/>
                        <a:latin typeface="Segoe" panose="020B0502040504020203" pitchFamily="34" charset="0"/>
                        <a:ea typeface="MS Mincho"/>
                        <a:cs typeface="Times New Roman" panose="02020603050405020304" pitchFamily="18" charset="0"/>
                      </a:endParaRPr>
                    </a:p>
                  </a:txBody>
                  <a:tcPr marL="73025" marR="73025"/>
                </a:tc>
                <a:tc>
                  <a:txBody>
                    <a:bodyPr/>
                    <a:lstStyle/>
                    <a:p>
                      <a:pPr marL="36830" marR="0" indent="0" algn="l" defTabSz="914400" rtl="0" eaLnBrk="1" fontAlgn="auto" latinLnBrk="0" hangingPunct="1">
                        <a:lnSpc>
                          <a:spcPts val="1100"/>
                        </a:lnSpc>
                        <a:spcBef>
                          <a:spcPts val="200"/>
                        </a:spcBef>
                        <a:spcAft>
                          <a:spcPts val="300"/>
                        </a:spcAft>
                        <a:buClrTx/>
                        <a:buSzTx/>
                        <a:buFontTx/>
                        <a:buNone/>
                        <a:tabLst/>
                        <a:defRPr/>
                      </a:pPr>
                      <a:r>
                        <a:rPr lang="en-US" sz="950" dirty="0">
                          <a:effectLst/>
                        </a:rPr>
                        <a:t>To use this, you must configure a virtual machine to use multiple CPU cores.</a:t>
                      </a:r>
                      <a:endParaRPr lang="en-US" sz="950" dirty="0">
                        <a:effectLst/>
                        <a:latin typeface="Segoe" panose="020B0502040504020203" pitchFamily="34" charset="0"/>
                        <a:ea typeface="MS Mincho"/>
                        <a:cs typeface="Times New Roman" panose="02020603050405020304" pitchFamily="18" charset="0"/>
                      </a:endParaRPr>
                    </a:p>
                  </a:txBody>
                  <a:tcPr marL="73025" marR="7302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2811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how NIC Teaming can provide fault tolerance and bandwidth aggregation. Mention that creating a team with only one network adapter will work and allow you to provide network isolation, but it will not provide fault tolerance.</a:t>
            </a:r>
          </a:p>
        </p:txBody>
      </p:sp>
      <p:sp>
        <p:nvSpPr>
          <p:cNvPr id="4" name="Slide Number Placeholder 3"/>
          <p:cNvSpPr>
            <a:spLocks noGrp="1"/>
          </p:cNvSpPr>
          <p:nvPr>
            <p:ph type="sldNum" sz="quarter" idx="10"/>
          </p:nvPr>
        </p:nvSpPr>
        <p:spPr/>
        <p:txBody>
          <a:bodyPr/>
          <a:lstStyle/>
          <a:p>
            <a:fld id="{E3D4201B-DE2B-4E06-BC8D-143DABF1EBE0}"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6729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Demonstrate how to implement NIC Teaming.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For this demonstration, you need to restart the physical host and select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20743C-LON-HOST1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item on the boot menu. Sign in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20743C-LON-HOST1</a:t>
            </a:r>
            <a:r>
              <a:rPr lang="en-US" sz="1000" dirty="0">
                <a:effectLst/>
                <a:latin typeface="Arial" panose="020B0604020202020204" pitchFamily="34" charset="0"/>
                <a:ea typeface="Calibri" panose="020F0502020204030204" pitchFamily="34" charset="0"/>
                <a:cs typeface="Times New Roman" panose="02020603050405020304" pitchFamily="18" charset="0"/>
              </a:rPr>
              <a:t>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a password of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Note that in order to complete this demonstration, all demonstrations in Module 6 also need to be completed.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LON-HOST1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open</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Server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menu,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Computer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Computer Management Console tree, under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System 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node,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Device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Device Manager, in the details pane,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LON-HOST1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legacy hardware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Welcome to the Add Hardware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The wizard can help you install other hardware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Install the hardware that I manually select from a list (Advanced)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option,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From the list below, select the type of hardware you are installing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scroll down and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Network adapters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the device driver you want to install for this hardware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Manufacturer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Microsoft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Model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pane,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Microsoft KM-TEST Loopback Adapter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The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Wizard is ready to install your hardware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Completing the Add Hardware Wizard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Finish</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Server Manager, in the console tree,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Local Server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node.</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3D4201B-DE2B-4E06-BC8D-143DABF1EBE0}"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1804428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 details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next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NIC Teaming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item,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Disabled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hyperlink.</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NIC Teaming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Adapters and Interfaces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Ethernet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to new team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NIC Teaming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Team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Host NIC Team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NIC Teaming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Teams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note the following details:</a:t>
            </a: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Team: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Host NIC Team</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Status: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Teaming Mode: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Independent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Balancing: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Dynamic</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Adapters: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Explain that as previously mentioned, you have created a NIC team with only one adapter, which is not fault tolerant but allows for the separation of network traffic when you are also using VLANs.</a:t>
            </a:r>
            <a:endParaRPr lang="en-US" dirty="0"/>
          </a:p>
        </p:txBody>
      </p:sp>
      <p:sp>
        <p:nvSpPr>
          <p:cNvPr id="4" name="Slide Number Placeholder 3"/>
          <p:cNvSpPr>
            <a:spLocks noGrp="1"/>
          </p:cNvSpPr>
          <p:nvPr>
            <p:ph type="sldNum" sz="quarter" idx="10"/>
          </p:nvPr>
        </p:nvSpPr>
        <p:spPr/>
        <p:txBody>
          <a:bodyPr/>
          <a:lstStyle/>
          <a:p>
            <a:fld id="{E3D4201B-DE2B-4E06-BC8D-143DABF1EBE0}" type="slidenum">
              <a:rPr lang="en-US" smtClean="0"/>
              <a:t>6</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56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enhancements in Server Message Block (SMB) 3.0 and SMB 3.1.1 that: </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Allow the hosting of .vhdx files for shared virtual hard disks.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Allow SMB 3.0 to store virtual machine files to support Hyper‑V Live Migration.</a:t>
            </a:r>
          </a:p>
        </p:txBody>
      </p:sp>
      <p:sp>
        <p:nvSpPr>
          <p:cNvPr id="4" name="Slide Number Placeholder 3"/>
          <p:cNvSpPr>
            <a:spLocks noGrp="1"/>
          </p:cNvSpPr>
          <p:nvPr>
            <p:ph type="sldNum" sz="quarter" idx="10"/>
          </p:nvPr>
        </p:nvSpPr>
        <p:spPr/>
        <p:txBody>
          <a:bodyPr/>
          <a:lstStyle/>
          <a:p>
            <a:fld id="{E3D4201B-DE2B-4E06-BC8D-143DABF1EBE0}"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50835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features of SMB 3.0. Explain that the features of SMB 3.0 carry over to SMB 3.1.1.</a:t>
            </a:r>
          </a:p>
        </p:txBody>
      </p:sp>
      <p:sp>
        <p:nvSpPr>
          <p:cNvPr id="4" name="Slide Number Placeholder 3"/>
          <p:cNvSpPr>
            <a:spLocks noGrp="1"/>
          </p:cNvSpPr>
          <p:nvPr>
            <p:ph type="sldNum" sz="quarter" idx="10"/>
          </p:nvPr>
        </p:nvSpPr>
        <p:spPr/>
        <p:txBody>
          <a:bodyPr/>
          <a:lstStyle/>
          <a:p>
            <a:fld id="{E3D4201B-DE2B-4E06-BC8D-143DABF1EBE0}"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6525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additional features of SMB 3.1.1, introduced in Windows Server 2016. Ensure you mention that SMB 3.1.1 retains all the SMB 3.0 functionality.</a:t>
            </a:r>
          </a:p>
        </p:txBody>
      </p:sp>
      <p:sp>
        <p:nvSpPr>
          <p:cNvPr id="4" name="Slide Number Placeholder 3"/>
          <p:cNvSpPr>
            <a:spLocks noGrp="1"/>
          </p:cNvSpPr>
          <p:nvPr>
            <p:ph type="sldNum" sz="quarter" idx="10"/>
          </p:nvPr>
        </p:nvSpPr>
        <p:spPr/>
        <p:txBody>
          <a:bodyPr/>
          <a:lstStyle/>
          <a:p>
            <a:fld id="{E3D4201B-DE2B-4E06-BC8D-143DABF1EBE0}"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7: Configuring Advanced Networking Features</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791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3264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059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6560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040947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462998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12242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597213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1283705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174067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8649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49354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9023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544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375979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3453277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8853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37294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665157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0226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012975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04546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092185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8706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9365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4956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31384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749795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1932554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61828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224120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56855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18021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964868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8514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2169207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186730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781129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193687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4701027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66956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19518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643687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89594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204957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740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625056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643761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129169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60427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452647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142554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82058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344876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0512847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229498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0551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3303868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753155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7222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434314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761510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499044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638646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34195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0764775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03282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69760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94590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901776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884479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427031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31300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21471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257679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15813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215808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634730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13057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59828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669920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088741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183072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4303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90392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27181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3495785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831086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78229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636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357989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8326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2341496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138668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6465495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914969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983310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367061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08753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317438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2995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018047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0353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369519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344158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0677149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260544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190961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45896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232317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916489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23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147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176521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998927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679422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252356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1058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639252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089321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894204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656051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316493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8462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120224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476723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66572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71802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806220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056763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062499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000512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1896977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560709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2314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557768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810783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31628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809650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004618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114039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235910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259160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988142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45834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6481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779823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744194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2095618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54401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941415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430665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18624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41419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459956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48469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1668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45818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035677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8270290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317673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073638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012488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654992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162684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75969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219682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2709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6226078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426134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740553"/>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226874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2471115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393540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3316830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597003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257074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443762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6524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892528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1086473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262620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132927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872103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728804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5646531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0978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48584327"/>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11837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1373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59622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0208977"/>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47883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643332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688680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818997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52272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17133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7034553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397830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256508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742372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828801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68828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076851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60761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922703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648628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88343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452567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12876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28592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843732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979230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396974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431047"/>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247593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018226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33877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370705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318973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0928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388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4175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36208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031098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0329940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323340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116602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14169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025075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254795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36446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50986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234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9040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408509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00007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8864545"/>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5683938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1776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7599825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022781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1295534"/>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6613389"/>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029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213840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334743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2101611"/>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34905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6127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14906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10372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5379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333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690907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2965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7494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3305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7390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11632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147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7081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02638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46299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75786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80409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0062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188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94972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6112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78634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451823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35501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97520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5508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81315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92601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1925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513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12141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94456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803862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19084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119421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65109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91139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08582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1017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97152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662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6420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52495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5131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27935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375397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29097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286692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498260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280928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56471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64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542200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58699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7240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00404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3807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60509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799788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83034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608094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834397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315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009403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76916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2850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87352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526827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80655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751895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402028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9963417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72264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1681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theme" Target="../theme/theme27.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9109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773689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460999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4180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178945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624285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543583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792730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435843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320256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837800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33430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54632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630405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665410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618999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515557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650337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878772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7569951"/>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990462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165106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336868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416094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351546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190816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472229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7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22.xml"/><Relationship Id="rId5" Type="http://schemas.openxmlformats.org/officeDocument/2006/relationships/image" Target="../media/image1.emf"/><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90.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7</a:t>
            </a:r>
          </a:p>
        </p:txBody>
      </p:sp>
      <p:sp>
        <p:nvSpPr>
          <p:cNvPr id="3" name="Subtitle 2"/>
          <p:cNvSpPr>
            <a:spLocks noGrp="1"/>
          </p:cNvSpPr>
          <p:nvPr>
            <p:ph type="subTitle" sz="quarter" idx="1"/>
          </p:nvPr>
        </p:nvSpPr>
        <p:spPr/>
        <p:txBody>
          <a:bodyPr/>
          <a:lstStyle/>
          <a:p>
            <a:r>
              <a:rPr lang="en-US" dirty="0"/>
              <a:t>Configuring advanced networking features
</a:t>
            </a:r>
          </a:p>
        </p:txBody>
      </p:sp>
    </p:spTree>
    <p:extLst>
      <p:ext uri="{BB962C8B-B14F-4D97-AF65-F5344CB8AC3E}">
        <p14:creationId xmlns:p14="http://schemas.microsoft.com/office/powerpoint/2010/main" val="280200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c11c01e-4f19-4acd-be28-ce12837c6b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Providing highly available remote storage by using SMB 3.1.1</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200" kern="0" dirty="0">
                <a:solidFill>
                  <a:srgbClr val="000000"/>
                </a:solidFill>
              </a:rPr>
              <a:t>SMB remote storage enhancements:</a:t>
            </a:r>
          </a:p>
          <a:p>
            <a:pPr lvl="1"/>
            <a:r>
              <a:rPr lang="en-US" kern="0" dirty="0">
                <a:solidFill>
                  <a:srgbClr val="000000"/>
                </a:solidFill>
              </a:rPr>
              <a:t>Hyper-V over SMB</a:t>
            </a:r>
          </a:p>
          <a:p>
            <a:pPr lvl="1"/>
            <a:r>
              <a:rPr lang="en-US" kern="0" dirty="0">
                <a:solidFill>
                  <a:srgbClr val="000000"/>
                </a:solidFill>
              </a:rPr>
              <a:t>SMB hardening improvements for SYSVOL and NETLOGON connections</a:t>
            </a:r>
          </a:p>
          <a:p>
            <a:pPr lvl="1"/>
            <a:r>
              <a:rPr lang="en-US" kern="0" dirty="0">
                <a:solidFill>
                  <a:srgbClr val="000000"/>
                </a:solidFill>
              </a:rPr>
              <a:t>SMB Multichannel </a:t>
            </a:r>
          </a:p>
          <a:p>
            <a:pPr lvl="1"/>
            <a:r>
              <a:rPr lang="en-US" kern="0" dirty="0">
                <a:solidFill>
                  <a:srgbClr val="000000"/>
                </a:solidFill>
              </a:rPr>
              <a:t>SQL Server over SMB</a:t>
            </a:r>
          </a:p>
          <a:p>
            <a:pPr lvl="1"/>
            <a:r>
              <a:rPr lang="en-US" kern="0" dirty="0">
                <a:solidFill>
                  <a:srgbClr val="000000"/>
                </a:solidFill>
              </a:rPr>
              <a:t>Storage Spaces Direct</a:t>
            </a:r>
          </a:p>
          <a:p>
            <a:pPr lvl="1"/>
            <a:r>
              <a:rPr lang="en-US" kern="0" dirty="0">
                <a:solidFill>
                  <a:srgbClr val="000000"/>
                </a:solidFill>
              </a:rPr>
              <a:t>Storage Replica</a:t>
            </a:r>
          </a:p>
          <a:p>
            <a:pPr lvl="1"/>
            <a:r>
              <a:rPr lang="en-US" kern="0" dirty="0">
                <a:solidFill>
                  <a:srgbClr val="000000"/>
                </a:solidFill>
              </a:rPr>
              <a:t>QoS</a:t>
            </a:r>
          </a:p>
        </p:txBody>
      </p:sp>
    </p:spTree>
    <p:extLst>
      <p:ext uri="{BB962C8B-B14F-4D97-AF65-F5344CB8AC3E}">
        <p14:creationId xmlns:p14="http://schemas.microsoft.com/office/powerpoint/2010/main" val="324865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2f5e04e-ea66-4631-b965-4c9d29933c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QoS?</a:t>
            </a:r>
          </a:p>
        </p:txBody>
      </p:sp>
      <p:sp>
        <p:nvSpPr>
          <p:cNvPr id="4" name="Content Placeholder 2"/>
          <p:cNvSpPr txBox="1">
            <a:spLocks/>
          </p:cNvSpPr>
          <p:nvPr/>
        </p:nvSpPr>
        <p:spPr>
          <a:xfrm>
            <a:off x="235132" y="1021214"/>
            <a:ext cx="3773024" cy="55591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QOS enhancements allow you to:</a:t>
            </a:r>
          </a:p>
          <a:p>
            <a:pPr lvl="1"/>
            <a:r>
              <a:rPr lang="en-US" sz="2000" kern="0" dirty="0">
                <a:solidFill>
                  <a:srgbClr val="000000"/>
                </a:solidFill>
              </a:rPr>
              <a:t>Manage bandwidth utilization</a:t>
            </a:r>
          </a:p>
          <a:p>
            <a:pPr lvl="1"/>
            <a:r>
              <a:rPr lang="en-US" sz="2000" kern="0" dirty="0">
                <a:solidFill>
                  <a:srgbClr val="000000"/>
                </a:solidFill>
              </a:rPr>
              <a:t>Classify and tag network packets according to filters</a:t>
            </a:r>
          </a:p>
          <a:p>
            <a:pPr lvl="1"/>
            <a:r>
              <a:rPr lang="en-US" sz="2000" kern="0" dirty="0">
                <a:solidFill>
                  <a:srgbClr val="000000"/>
                </a:solidFill>
              </a:rPr>
              <a:t>Prioritize certain network traffic that needs to be lossless</a:t>
            </a:r>
          </a:p>
          <a:p>
            <a:pPr lvl="1"/>
            <a:r>
              <a:rPr lang="en-US" sz="2000" kern="0" dirty="0">
                <a:solidFill>
                  <a:srgbClr val="000000"/>
                </a:solidFill>
              </a:rPr>
              <a:t>Provide policies that let you specify traffic handling</a:t>
            </a:r>
          </a:p>
          <a:p>
            <a:pPr lvl="0"/>
            <a:r>
              <a:rPr lang="en-US" sz="2400" kern="0" dirty="0">
                <a:solidFill>
                  <a:srgbClr val="000000"/>
                </a:solidFill>
              </a:rPr>
              <a:t>Hyper-V support for storage includes:</a:t>
            </a:r>
          </a:p>
          <a:p>
            <a:pPr lvl="1"/>
            <a:r>
              <a:rPr lang="en-US" sz="2000" kern="0" dirty="0">
                <a:solidFill>
                  <a:srgbClr val="000000"/>
                </a:solidFill>
              </a:rPr>
              <a:t>Virtual hard disks </a:t>
            </a:r>
          </a:p>
          <a:p>
            <a:pPr lvl="1"/>
            <a:r>
              <a:rPr lang="en-US" sz="2000" kern="0" dirty="0">
                <a:solidFill>
                  <a:srgbClr val="000000"/>
                </a:solidFill>
              </a:rPr>
              <a:t>QoS policies for Hyper-V</a:t>
            </a:r>
          </a:p>
        </p:txBody>
      </p:sp>
      <p:grpSp>
        <p:nvGrpSpPr>
          <p:cNvPr id="5" name="Group 4" descr="An illustration of three packets labeled Packet A, Packet B, and Packet C in the original packet flow, which goes through a Quality of Service (QoS) filter that results in the packets reordered as Packet B, Packet C and Packet A."/>
          <p:cNvGrpSpPr/>
          <p:nvPr/>
        </p:nvGrpSpPr>
        <p:grpSpPr>
          <a:xfrm>
            <a:off x="4109656" y="944124"/>
            <a:ext cx="4657639" cy="4995036"/>
            <a:chOff x="4109656" y="944124"/>
            <a:chExt cx="4657639" cy="4995036"/>
          </a:xfrm>
        </p:grpSpPr>
        <p:grpSp>
          <p:nvGrpSpPr>
            <p:cNvPr id="6" name="Group 5"/>
            <p:cNvGrpSpPr/>
            <p:nvPr/>
          </p:nvGrpSpPr>
          <p:grpSpPr>
            <a:xfrm>
              <a:off x="4123106" y="1452240"/>
              <a:ext cx="2046191" cy="533400"/>
              <a:chOff x="4123106" y="1452240"/>
              <a:chExt cx="2046191" cy="533400"/>
            </a:xfrm>
          </p:grpSpPr>
          <p:sp>
            <p:nvSpPr>
              <p:cNvPr id="29" name="Rectangle 28"/>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FFFFFF"/>
                    </a:solidFill>
                    <a:latin typeface="Segoe UI" panose="020B0502040204020203" pitchFamily="34" charset="0"/>
                    <a:cs typeface="Segoe UI" panose="020B0502040204020203" pitchFamily="34" charset="0"/>
                  </a:rPr>
                  <a:t>Packet A</a:t>
                </a:r>
              </a:p>
            </p:txBody>
          </p:sp>
          <p:sp>
            <p:nvSpPr>
              <p:cNvPr id="30" name="Rectangle 29"/>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pic>
          <p:nvPicPr>
            <p:cNvPr id="7" name="Picture 6"/>
            <p:cNvPicPr>
              <a:picLocks noChangeAspect="1"/>
            </p:cNvPicPr>
            <p:nvPr/>
          </p:nvPicPr>
          <p:blipFill>
            <a:blip r:embed="rId3"/>
            <a:stretch>
              <a:fillRect/>
            </a:stretch>
          </p:blipFill>
          <p:spPr>
            <a:xfrm>
              <a:off x="7020210" y="1155872"/>
              <a:ext cx="1747085" cy="1778423"/>
            </a:xfrm>
            <a:prstGeom prst="rect">
              <a:avLst/>
            </a:prstGeom>
          </p:spPr>
        </p:pic>
        <p:sp>
          <p:nvSpPr>
            <p:cNvPr id="8" name="Right Arrow 7"/>
            <p:cNvSpPr/>
            <p:nvPr/>
          </p:nvSpPr>
          <p:spPr bwMode="auto">
            <a:xfrm>
              <a:off x="6292090" y="1862375"/>
              <a:ext cx="1076700" cy="784091"/>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9" name="TextBox 8"/>
            <p:cNvSpPr txBox="1"/>
            <p:nvPr/>
          </p:nvSpPr>
          <p:spPr>
            <a:xfrm>
              <a:off x="7268067" y="1128790"/>
              <a:ext cx="1251368" cy="369332"/>
            </a:xfrm>
            <a:prstGeom prst="rect">
              <a:avLst/>
            </a:prstGeom>
            <a:noFill/>
          </p:spPr>
          <p:txBody>
            <a:bodyPr wrap="none" rtlCol="0">
              <a:spAutoFit/>
            </a:bodyPr>
            <a:lstStyle/>
            <a:p>
              <a:pPr lvl="0" fontAlgn="base">
                <a:spcBef>
                  <a:spcPct val="0"/>
                </a:spcBef>
                <a:spcAft>
                  <a:spcPct val="0"/>
                </a:spcAft>
              </a:pPr>
              <a:r>
                <a:rPr lang="en-US" b="1" dirty="0">
                  <a:solidFill>
                    <a:srgbClr val="FFFFFF"/>
                  </a:solidFill>
                  <a:latin typeface="Segoe UI" panose="020B0502040204020203" pitchFamily="34" charset="0"/>
                  <a:cs typeface="Segoe UI" panose="020B0502040204020203" pitchFamily="34" charset="0"/>
                </a:rPr>
                <a:t>QoS filter</a:t>
              </a:r>
            </a:p>
          </p:txBody>
        </p:sp>
        <p:sp>
          <p:nvSpPr>
            <p:cNvPr id="10" name="Left Brace 9"/>
            <p:cNvSpPr/>
            <p:nvPr/>
          </p:nvSpPr>
          <p:spPr bwMode="auto">
            <a:xfrm>
              <a:off x="6026530" y="4038600"/>
              <a:ext cx="531120" cy="1900560"/>
            </a:xfrm>
            <a:prstGeom prst="leftBrace">
              <a:avLst>
                <a:gd name="adj1" fmla="val 30915"/>
                <a:gd name="adj2" fmla="val 5038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1" name="TextBox 10"/>
            <p:cNvSpPr txBox="1"/>
            <p:nvPr/>
          </p:nvSpPr>
          <p:spPr>
            <a:xfrm>
              <a:off x="4109656" y="944124"/>
              <a:ext cx="2447993" cy="369332"/>
            </a:xfrm>
            <a:prstGeom prst="rect">
              <a:avLst/>
            </a:prstGeom>
            <a:noFill/>
          </p:spPr>
          <p:txBody>
            <a:bodyPr wrap="square" rtlCol="0">
              <a:spAutoFit/>
            </a:bodyPr>
            <a:lstStyle/>
            <a:p>
              <a:r>
                <a:rPr lang="en-US" b="1" dirty="0">
                  <a:latin typeface="Segoe UI" pitchFamily="34" charset="0"/>
                  <a:cs typeface="Segoe UI" pitchFamily="34" charset="0"/>
                </a:rPr>
                <a:t>Original packet flow</a:t>
              </a:r>
            </a:p>
          </p:txBody>
        </p:sp>
        <p:sp>
          <p:nvSpPr>
            <p:cNvPr id="12" name="TextBox 11"/>
            <p:cNvSpPr txBox="1"/>
            <p:nvPr/>
          </p:nvSpPr>
          <p:spPr>
            <a:xfrm>
              <a:off x="4647656" y="4707652"/>
              <a:ext cx="1439946" cy="646331"/>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Reordered</a:t>
              </a:r>
            </a:p>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packet flow</a:t>
              </a:r>
            </a:p>
          </p:txBody>
        </p:sp>
        <p:grpSp>
          <p:nvGrpSpPr>
            <p:cNvPr id="13" name="Group 12"/>
            <p:cNvGrpSpPr/>
            <p:nvPr/>
          </p:nvGrpSpPr>
          <p:grpSpPr>
            <a:xfrm>
              <a:off x="4109657" y="2132602"/>
              <a:ext cx="2046191" cy="533400"/>
              <a:chOff x="4123106" y="1452240"/>
              <a:chExt cx="2046191" cy="533400"/>
            </a:xfrm>
          </p:grpSpPr>
          <p:sp>
            <p:nvSpPr>
              <p:cNvPr id="27" name="Rectangle 26"/>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FFFFFF"/>
                    </a:solidFill>
                    <a:latin typeface="Segoe UI" panose="020B0502040204020203" pitchFamily="34" charset="0"/>
                    <a:cs typeface="Segoe UI" panose="020B0502040204020203" pitchFamily="34" charset="0"/>
                  </a:rPr>
                  <a:t>Packet B</a:t>
                </a:r>
              </a:p>
            </p:txBody>
          </p:sp>
          <p:sp>
            <p:nvSpPr>
              <p:cNvPr id="28" name="Rectangle 27"/>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14" name="Group 13"/>
            <p:cNvGrpSpPr/>
            <p:nvPr/>
          </p:nvGrpSpPr>
          <p:grpSpPr>
            <a:xfrm>
              <a:off x="4109657" y="2819400"/>
              <a:ext cx="2046191" cy="533400"/>
              <a:chOff x="4123106" y="1452240"/>
              <a:chExt cx="2046191" cy="533400"/>
            </a:xfrm>
          </p:grpSpPr>
          <p:sp>
            <p:nvSpPr>
              <p:cNvPr id="25" name="Rectangle 24"/>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FFFFFF"/>
                    </a:solidFill>
                    <a:latin typeface="Segoe UI" panose="020B0502040204020203" pitchFamily="34" charset="0"/>
                    <a:cs typeface="Segoe UI" panose="020B0502040204020203" pitchFamily="34" charset="0"/>
                  </a:rPr>
                  <a:t>Packet C</a:t>
                </a:r>
              </a:p>
            </p:txBody>
          </p:sp>
          <p:sp>
            <p:nvSpPr>
              <p:cNvPr id="26" name="Rectangle 25"/>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15" name="Group 14"/>
            <p:cNvGrpSpPr/>
            <p:nvPr/>
          </p:nvGrpSpPr>
          <p:grpSpPr>
            <a:xfrm>
              <a:off x="6629400" y="4038600"/>
              <a:ext cx="2046191" cy="533400"/>
              <a:chOff x="4123106" y="1452240"/>
              <a:chExt cx="2046191" cy="533400"/>
            </a:xfrm>
          </p:grpSpPr>
          <p:sp>
            <p:nvSpPr>
              <p:cNvPr id="23" name="Rectangle 22"/>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Packet B</a:t>
                </a:r>
              </a:p>
            </p:txBody>
          </p:sp>
          <p:sp>
            <p:nvSpPr>
              <p:cNvPr id="24" name="Rectangle 23"/>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16" name="Group 15"/>
            <p:cNvGrpSpPr/>
            <p:nvPr/>
          </p:nvGrpSpPr>
          <p:grpSpPr>
            <a:xfrm>
              <a:off x="6615951" y="4718962"/>
              <a:ext cx="2046191" cy="533400"/>
              <a:chOff x="4123106" y="1452240"/>
              <a:chExt cx="2046191" cy="533400"/>
            </a:xfrm>
          </p:grpSpPr>
          <p:sp>
            <p:nvSpPr>
              <p:cNvPr id="21" name="Rectangle 20"/>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FFFFFF"/>
                    </a:solidFill>
                    <a:latin typeface="Segoe UI" panose="020B0502040204020203" pitchFamily="34" charset="0"/>
                    <a:cs typeface="Segoe UI" panose="020B0502040204020203" pitchFamily="34" charset="0"/>
                  </a:rPr>
                  <a:t>Packet C</a:t>
                </a:r>
              </a:p>
            </p:txBody>
          </p:sp>
          <p:sp>
            <p:nvSpPr>
              <p:cNvPr id="22" name="Rectangle 21"/>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grpSp>
          <p:nvGrpSpPr>
            <p:cNvPr id="17" name="Group 16"/>
            <p:cNvGrpSpPr/>
            <p:nvPr/>
          </p:nvGrpSpPr>
          <p:grpSpPr>
            <a:xfrm>
              <a:off x="6615951" y="5405760"/>
              <a:ext cx="2046191" cy="533400"/>
              <a:chOff x="4123106" y="1452240"/>
              <a:chExt cx="2046191" cy="533400"/>
            </a:xfrm>
          </p:grpSpPr>
          <p:sp>
            <p:nvSpPr>
              <p:cNvPr id="19" name="Rectangle 18"/>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b="1" dirty="0">
                    <a:solidFill>
                      <a:srgbClr val="FFFFFF"/>
                    </a:solidFill>
                    <a:latin typeface="Segoe UI" panose="020B0502040204020203" pitchFamily="34" charset="0"/>
                    <a:cs typeface="Segoe UI" panose="020B0502040204020203" pitchFamily="34" charset="0"/>
                  </a:rPr>
                  <a:t>Packet A</a:t>
                </a:r>
              </a:p>
            </p:txBody>
          </p:sp>
          <p:sp>
            <p:nvSpPr>
              <p:cNvPr id="20" name="Rectangle 19"/>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panose="020B0502040204020203" pitchFamily="34" charset="0"/>
                  <a:cs typeface="Segoe UI" panose="020B0502040204020203" pitchFamily="34" charset="0"/>
                </a:endParaRPr>
              </a:p>
            </p:txBody>
          </p:sp>
        </p:grpSp>
        <p:sp>
          <p:nvSpPr>
            <p:cNvPr id="18" name="Right Arrow 17"/>
            <p:cNvSpPr/>
            <p:nvPr/>
          </p:nvSpPr>
          <p:spPr bwMode="auto">
            <a:xfrm rot="5400000">
              <a:off x="7396951" y="3073556"/>
              <a:ext cx="993600" cy="784091"/>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spTree>
    <p:extLst>
      <p:ext uri="{BB962C8B-B14F-4D97-AF65-F5344CB8AC3E}">
        <p14:creationId xmlns:p14="http://schemas.microsoft.com/office/powerpoint/2010/main" val="307467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7c5df31-01be-422a-8247-5ffa9ddd4a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RSS?</a:t>
            </a:r>
          </a:p>
        </p:txBody>
      </p:sp>
      <p:pic>
        <p:nvPicPr>
          <p:cNvPr id="4" name="Picture 3" descr="A screenshot of Device Manager with the Network adapters node expanded and highlighted. Next to that is another screenshot of the network adapter’s properties, with the Advanced tab selected and the Receive Side Scaling and Enabled items highlighted.&#10;"/>
          <p:cNvPicPr>
            <a:picLocks noChangeAspect="1"/>
          </p:cNvPicPr>
          <p:nvPr/>
        </p:nvPicPr>
        <p:blipFill>
          <a:blip r:embed="rId3"/>
          <a:stretch>
            <a:fillRect/>
          </a:stretch>
        </p:blipFill>
        <p:spPr>
          <a:xfrm>
            <a:off x="508001" y="918973"/>
            <a:ext cx="8006080" cy="5832854"/>
          </a:xfrm>
          <a:prstGeom prst="rect">
            <a:avLst/>
          </a:prstGeom>
          <a:ln>
            <a:solidFill>
              <a:srgbClr val="3E8CC6"/>
            </a:solidFill>
          </a:ln>
        </p:spPr>
      </p:pic>
    </p:spTree>
    <p:extLst>
      <p:ext uri="{BB962C8B-B14F-4D97-AF65-F5344CB8AC3E}">
        <p14:creationId xmlns:p14="http://schemas.microsoft.com/office/powerpoint/2010/main" val="54922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1a9c720-fc93-4771-843d-122cd38098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RSC?</a:t>
            </a:r>
          </a:p>
        </p:txBody>
      </p:sp>
      <p:grpSp>
        <p:nvGrpSpPr>
          <p:cNvPr id="4" name="Group 3" descr="An illustration of three packets, all part of a communication intended for a specific application, being combined into one large packet by the receive segment coalescing (RSC) process.&#10;"/>
          <p:cNvGrpSpPr/>
          <p:nvPr/>
        </p:nvGrpSpPr>
        <p:grpSpPr>
          <a:xfrm>
            <a:off x="892835" y="1392476"/>
            <a:ext cx="7184365" cy="4768056"/>
            <a:chOff x="892835" y="1392476"/>
            <a:chExt cx="7184365" cy="4768056"/>
          </a:xfrm>
        </p:grpSpPr>
        <p:sp>
          <p:nvSpPr>
            <p:cNvPr id="5" name="Left Brace 4"/>
            <p:cNvSpPr/>
            <p:nvPr/>
          </p:nvSpPr>
          <p:spPr bwMode="auto">
            <a:xfrm rot="16200000">
              <a:off x="4347309" y="-1076302"/>
              <a:ext cx="422099" cy="6419209"/>
            </a:xfrm>
            <a:prstGeom prst="leftBrace">
              <a:avLst>
                <a:gd name="adj1" fmla="val 38466"/>
                <a:gd name="adj2" fmla="val 49866"/>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dirty="0">
                <a:solidFill>
                  <a:srgbClr val="000000"/>
                </a:solidFill>
                <a:latin typeface="Verdana" pitchFamily="34" charset="0"/>
                <a:cs typeface="Arial" charset="0"/>
              </a:endParaRPr>
            </a:p>
          </p:txBody>
        </p:sp>
        <p:sp>
          <p:nvSpPr>
            <p:cNvPr id="6" name="TextBox 5"/>
            <p:cNvSpPr txBox="1"/>
            <p:nvPr/>
          </p:nvSpPr>
          <p:spPr>
            <a:xfrm>
              <a:off x="2526055" y="2362200"/>
              <a:ext cx="4162293" cy="369332"/>
            </a:xfrm>
            <a:prstGeom prst="rect">
              <a:avLst/>
            </a:prstGeom>
            <a:noFill/>
          </p:spPr>
          <p:txBody>
            <a:bodyPr wrap="none" rtlCol="0">
              <a:spAutoFit/>
            </a:bodyPr>
            <a:lstStyle/>
            <a:p>
              <a:pPr lvl="0" algn="r" fontAlgn="base">
                <a:spcBef>
                  <a:spcPct val="0"/>
                </a:spcBef>
                <a:spcAft>
                  <a:spcPct val="0"/>
                </a:spcAft>
              </a:pPr>
              <a:r>
                <a:rPr lang="en-US" dirty="0">
                  <a:solidFill>
                    <a:srgbClr val="000000"/>
                  </a:solidFill>
                  <a:latin typeface="Segoe UI" panose="020B0502040204020203" pitchFamily="34" charset="0"/>
                  <a:cs typeface="Segoe UI" panose="020B0502040204020203" pitchFamily="34" charset="0"/>
                </a:rPr>
                <a:t>Packets related to a specific application</a:t>
              </a:r>
            </a:p>
          </p:txBody>
        </p:sp>
        <p:pic>
          <p:nvPicPr>
            <p:cNvPr id="7" name="Picture 6"/>
            <p:cNvPicPr>
              <a:picLocks noChangeAspect="1"/>
            </p:cNvPicPr>
            <p:nvPr/>
          </p:nvPicPr>
          <p:blipFill>
            <a:blip r:embed="rId3"/>
            <a:stretch>
              <a:fillRect/>
            </a:stretch>
          </p:blipFill>
          <p:spPr>
            <a:xfrm>
              <a:off x="2969806" y="2895600"/>
              <a:ext cx="3070541" cy="1117313"/>
            </a:xfrm>
            <a:prstGeom prst="rect">
              <a:avLst/>
            </a:prstGeom>
          </p:spPr>
        </p:pic>
        <p:sp>
          <p:nvSpPr>
            <p:cNvPr id="8" name="TextBox 7"/>
            <p:cNvSpPr txBox="1"/>
            <p:nvPr/>
          </p:nvSpPr>
          <p:spPr>
            <a:xfrm>
              <a:off x="6164627" y="3269590"/>
              <a:ext cx="1422377" cy="369332"/>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Segoe UI" panose="020B0502040204020203" pitchFamily="34" charset="0"/>
                  <a:cs typeface="Segoe UI" panose="020B0502040204020203" pitchFamily="34" charset="0"/>
                </a:rPr>
                <a:t>RSC process</a:t>
              </a:r>
            </a:p>
          </p:txBody>
        </p:sp>
        <p:sp>
          <p:nvSpPr>
            <p:cNvPr id="9" name="Curved Right Arrow 8"/>
            <p:cNvSpPr/>
            <p:nvPr/>
          </p:nvSpPr>
          <p:spPr bwMode="auto">
            <a:xfrm>
              <a:off x="1942895" y="2743200"/>
              <a:ext cx="719025" cy="1181410"/>
            </a:xfrm>
            <a:prstGeom prst="curved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dirty="0">
                <a:solidFill>
                  <a:srgbClr val="000000"/>
                </a:solidFill>
                <a:latin typeface="Verdana" pitchFamily="34" charset="0"/>
                <a:cs typeface="Arial" charset="0"/>
              </a:endParaRPr>
            </a:p>
          </p:txBody>
        </p:sp>
        <p:sp>
          <p:nvSpPr>
            <p:cNvPr id="10" name="Down Arrow 9"/>
            <p:cNvSpPr/>
            <p:nvPr/>
          </p:nvSpPr>
          <p:spPr bwMode="auto">
            <a:xfrm>
              <a:off x="4165600" y="4191000"/>
              <a:ext cx="609600" cy="519618"/>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dirty="0">
                <a:solidFill>
                  <a:srgbClr val="000000"/>
                </a:solidFill>
                <a:latin typeface="Verdana" pitchFamily="34" charset="0"/>
                <a:cs typeface="Arial" charset="0"/>
              </a:endParaRPr>
            </a:p>
          </p:txBody>
        </p:sp>
        <p:grpSp>
          <p:nvGrpSpPr>
            <p:cNvPr id="11" name="Group 10"/>
            <p:cNvGrpSpPr/>
            <p:nvPr/>
          </p:nvGrpSpPr>
          <p:grpSpPr>
            <a:xfrm>
              <a:off x="1348754" y="1392476"/>
              <a:ext cx="6419209" cy="533400"/>
              <a:chOff x="1348754" y="1392476"/>
              <a:chExt cx="6419209" cy="533400"/>
            </a:xfrm>
          </p:grpSpPr>
          <p:grpSp>
            <p:nvGrpSpPr>
              <p:cNvPr id="27" name="Group 26"/>
              <p:cNvGrpSpPr/>
              <p:nvPr/>
            </p:nvGrpSpPr>
            <p:grpSpPr>
              <a:xfrm>
                <a:off x="1348754" y="1392476"/>
                <a:ext cx="2046191" cy="533400"/>
                <a:chOff x="4123106" y="1452240"/>
                <a:chExt cx="2046191" cy="533400"/>
              </a:xfrm>
            </p:grpSpPr>
            <p:sp>
              <p:nvSpPr>
                <p:cNvPr id="34" name="Rectangle 33"/>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dirty="0">
                      <a:solidFill>
                        <a:srgbClr val="FFFFFF"/>
                      </a:solidFill>
                      <a:latin typeface="Segoe UI" panose="020B0502040204020203" pitchFamily="34" charset="0"/>
                      <a:cs typeface="Segoe UI" panose="020B0502040204020203" pitchFamily="34" charset="0"/>
                    </a:rPr>
                    <a:t>Packet A</a:t>
                  </a:r>
                </a:p>
              </p:txBody>
            </p:sp>
            <p:sp>
              <p:nvSpPr>
                <p:cNvPr id="35" name="Rectangle 34"/>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dirty="0">
                    <a:solidFill>
                      <a:srgbClr val="000000"/>
                    </a:solidFill>
                    <a:latin typeface="Segoe UI" panose="020B0502040204020203" pitchFamily="34" charset="0"/>
                    <a:cs typeface="Segoe UI" panose="020B0502040204020203" pitchFamily="34" charset="0"/>
                  </a:endParaRPr>
                </a:p>
              </p:txBody>
            </p:sp>
          </p:grpSp>
          <p:grpSp>
            <p:nvGrpSpPr>
              <p:cNvPr id="28" name="Group 27"/>
              <p:cNvGrpSpPr/>
              <p:nvPr/>
            </p:nvGrpSpPr>
            <p:grpSpPr>
              <a:xfrm>
                <a:off x="3529416" y="1392476"/>
                <a:ext cx="2046191" cy="533400"/>
                <a:chOff x="4123106" y="1452240"/>
                <a:chExt cx="2046191" cy="533400"/>
              </a:xfrm>
            </p:grpSpPr>
            <p:sp>
              <p:nvSpPr>
                <p:cNvPr id="32" name="Rectangle 31"/>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dirty="0">
                      <a:solidFill>
                        <a:srgbClr val="FFFFFF"/>
                      </a:solidFill>
                      <a:latin typeface="Segoe UI" panose="020B0502040204020203" pitchFamily="34" charset="0"/>
                      <a:cs typeface="Segoe UI" panose="020B0502040204020203" pitchFamily="34" charset="0"/>
                    </a:rPr>
                    <a:t>Packet B</a:t>
                  </a:r>
                </a:p>
              </p:txBody>
            </p:sp>
            <p:sp>
              <p:nvSpPr>
                <p:cNvPr id="33" name="Rectangle 32"/>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dirty="0">
                    <a:solidFill>
                      <a:srgbClr val="000000"/>
                    </a:solidFill>
                    <a:latin typeface="Segoe UI" panose="020B0502040204020203" pitchFamily="34" charset="0"/>
                    <a:cs typeface="Segoe UI" panose="020B0502040204020203" pitchFamily="34" charset="0"/>
                  </a:endParaRPr>
                </a:p>
              </p:txBody>
            </p:sp>
          </p:grpSp>
          <p:grpSp>
            <p:nvGrpSpPr>
              <p:cNvPr id="29" name="Group 28"/>
              <p:cNvGrpSpPr/>
              <p:nvPr/>
            </p:nvGrpSpPr>
            <p:grpSpPr>
              <a:xfrm>
                <a:off x="5721772" y="1392476"/>
                <a:ext cx="2046191" cy="533400"/>
                <a:chOff x="4123106" y="1452240"/>
                <a:chExt cx="2046191" cy="533400"/>
              </a:xfrm>
            </p:grpSpPr>
            <p:sp>
              <p:nvSpPr>
                <p:cNvPr id="30" name="Rectangle 29"/>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dirty="0">
                      <a:solidFill>
                        <a:srgbClr val="FFFFFF"/>
                      </a:solidFill>
                      <a:latin typeface="Segoe UI" panose="020B0502040204020203" pitchFamily="34" charset="0"/>
                      <a:cs typeface="Segoe UI" panose="020B0502040204020203" pitchFamily="34" charset="0"/>
                    </a:rPr>
                    <a:t>Packet C</a:t>
                  </a:r>
                </a:p>
              </p:txBody>
            </p:sp>
            <p:sp>
              <p:nvSpPr>
                <p:cNvPr id="31" name="Rectangle 30"/>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grpSp>
        <p:grpSp>
          <p:nvGrpSpPr>
            <p:cNvPr id="12" name="Group 11"/>
            <p:cNvGrpSpPr/>
            <p:nvPr/>
          </p:nvGrpSpPr>
          <p:grpSpPr>
            <a:xfrm>
              <a:off x="892835" y="4800600"/>
              <a:ext cx="7184365" cy="762000"/>
              <a:chOff x="762000" y="5088148"/>
              <a:chExt cx="7184365" cy="762000"/>
            </a:xfrm>
          </p:grpSpPr>
          <p:grpSp>
            <p:nvGrpSpPr>
              <p:cNvPr id="14" name="Group 13"/>
              <p:cNvGrpSpPr/>
              <p:nvPr/>
            </p:nvGrpSpPr>
            <p:grpSpPr>
              <a:xfrm>
                <a:off x="762000" y="5088148"/>
                <a:ext cx="7184365" cy="762000"/>
                <a:chOff x="3644340" y="1452240"/>
                <a:chExt cx="7184365" cy="533400"/>
              </a:xfrm>
            </p:grpSpPr>
            <p:sp>
              <p:nvSpPr>
                <p:cNvPr id="25" name="Rectangle 24"/>
                <p:cNvSpPr/>
                <p:nvPr/>
              </p:nvSpPr>
              <p:spPr bwMode="auto">
                <a:xfrm>
                  <a:off x="4101540" y="1452240"/>
                  <a:ext cx="6727165" cy="533400"/>
                </a:xfrm>
                <a:prstGeom prst="rect">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dirty="0">
                    <a:solidFill>
                      <a:srgbClr val="FFFFFF"/>
                    </a:solidFill>
                    <a:latin typeface="Segoe UI" panose="020B0502040204020203" pitchFamily="34" charset="0"/>
                    <a:cs typeface="Segoe UI" panose="020B0502040204020203" pitchFamily="34" charset="0"/>
                  </a:endParaRPr>
                </a:p>
              </p:txBody>
            </p:sp>
            <p:sp>
              <p:nvSpPr>
                <p:cNvPr id="26" name="Rectangle 25"/>
                <p:cNvSpPr/>
                <p:nvPr/>
              </p:nvSpPr>
              <p:spPr bwMode="auto">
                <a:xfrm>
                  <a:off x="3644340"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dirty="0">
                    <a:solidFill>
                      <a:srgbClr val="000000"/>
                    </a:solidFill>
                    <a:latin typeface="Segoe UI" panose="020B0502040204020203" pitchFamily="34" charset="0"/>
                    <a:cs typeface="Segoe UI" panose="020B0502040204020203" pitchFamily="34" charset="0"/>
                  </a:endParaRPr>
                </a:p>
              </p:txBody>
            </p:sp>
          </p:grpSp>
          <p:grpSp>
            <p:nvGrpSpPr>
              <p:cNvPr id="15" name="Group 14"/>
              <p:cNvGrpSpPr/>
              <p:nvPr/>
            </p:nvGrpSpPr>
            <p:grpSpPr>
              <a:xfrm>
                <a:off x="1348754" y="5201728"/>
                <a:ext cx="6419209" cy="533400"/>
                <a:chOff x="1348754" y="1392476"/>
                <a:chExt cx="6419209" cy="533400"/>
              </a:xfrm>
            </p:grpSpPr>
            <p:grpSp>
              <p:nvGrpSpPr>
                <p:cNvPr id="16" name="Group 15"/>
                <p:cNvGrpSpPr/>
                <p:nvPr/>
              </p:nvGrpSpPr>
              <p:grpSpPr>
                <a:xfrm>
                  <a:off x="1348754" y="1392476"/>
                  <a:ext cx="2046191" cy="533400"/>
                  <a:chOff x="4123106" y="1452240"/>
                  <a:chExt cx="2046191" cy="533400"/>
                </a:xfrm>
              </p:grpSpPr>
              <p:sp>
                <p:nvSpPr>
                  <p:cNvPr id="23" name="Rectangle 22"/>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dirty="0">
                        <a:solidFill>
                          <a:srgbClr val="FFFFFF"/>
                        </a:solidFill>
                        <a:latin typeface="Segoe UI" panose="020B0502040204020203" pitchFamily="34" charset="0"/>
                        <a:cs typeface="Segoe UI" panose="020B0502040204020203" pitchFamily="34" charset="0"/>
                      </a:rPr>
                      <a:t>Packet A</a:t>
                    </a:r>
                  </a:p>
                </p:txBody>
              </p:sp>
              <p:sp>
                <p:nvSpPr>
                  <p:cNvPr id="24" name="Rectangle 23"/>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grpSp>
              <p:nvGrpSpPr>
                <p:cNvPr id="17" name="Group 16"/>
                <p:cNvGrpSpPr/>
                <p:nvPr/>
              </p:nvGrpSpPr>
              <p:grpSpPr>
                <a:xfrm>
                  <a:off x="3529416" y="1392476"/>
                  <a:ext cx="2046191" cy="533400"/>
                  <a:chOff x="4123106" y="1452240"/>
                  <a:chExt cx="2046191" cy="533400"/>
                </a:xfrm>
              </p:grpSpPr>
              <p:sp>
                <p:nvSpPr>
                  <p:cNvPr id="21" name="Rectangle 20"/>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dirty="0">
                        <a:solidFill>
                          <a:srgbClr val="FFFFFF"/>
                        </a:solidFill>
                        <a:latin typeface="Segoe UI" panose="020B0502040204020203" pitchFamily="34" charset="0"/>
                        <a:cs typeface="Segoe UI" panose="020B0502040204020203" pitchFamily="34" charset="0"/>
                      </a:rPr>
                      <a:t>Packet B</a:t>
                    </a:r>
                  </a:p>
                </p:txBody>
              </p:sp>
              <p:sp>
                <p:nvSpPr>
                  <p:cNvPr id="22" name="Rectangle 21"/>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dirty="0">
                      <a:solidFill>
                        <a:srgbClr val="000000"/>
                      </a:solidFill>
                      <a:latin typeface="Segoe UI" panose="020B0502040204020203" pitchFamily="34" charset="0"/>
                      <a:cs typeface="Segoe UI" panose="020B0502040204020203" pitchFamily="34" charset="0"/>
                    </a:endParaRPr>
                  </a:p>
                </p:txBody>
              </p:sp>
            </p:grpSp>
            <p:grpSp>
              <p:nvGrpSpPr>
                <p:cNvPr id="18" name="Group 17"/>
                <p:cNvGrpSpPr/>
                <p:nvPr/>
              </p:nvGrpSpPr>
              <p:grpSpPr>
                <a:xfrm>
                  <a:off x="5721772" y="1392476"/>
                  <a:ext cx="2046191" cy="533400"/>
                  <a:chOff x="4123106" y="1452240"/>
                  <a:chExt cx="2046191" cy="533400"/>
                </a:xfrm>
              </p:grpSpPr>
              <p:sp>
                <p:nvSpPr>
                  <p:cNvPr id="19" name="Rectangle 18"/>
                  <p:cNvSpPr/>
                  <p:nvPr/>
                </p:nvSpPr>
                <p:spPr bwMode="auto">
                  <a:xfrm>
                    <a:off x="4565961" y="1452240"/>
                    <a:ext cx="1603336" cy="5334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dirty="0">
                        <a:solidFill>
                          <a:srgbClr val="FFFFFF"/>
                        </a:solidFill>
                        <a:latin typeface="Segoe UI" panose="020B0502040204020203" pitchFamily="34" charset="0"/>
                        <a:cs typeface="Segoe UI" panose="020B0502040204020203" pitchFamily="34" charset="0"/>
                      </a:rPr>
                      <a:t>Packet C</a:t>
                    </a:r>
                  </a:p>
                </p:txBody>
              </p:sp>
              <p:sp>
                <p:nvSpPr>
                  <p:cNvPr id="20" name="Rectangle 19"/>
                  <p:cNvSpPr/>
                  <p:nvPr/>
                </p:nvSpPr>
                <p:spPr bwMode="auto">
                  <a:xfrm>
                    <a:off x="4123106" y="1452240"/>
                    <a:ext cx="423754" cy="533400"/>
                  </a:xfrm>
                  <a:prstGeom prst="rect">
                    <a:avLst/>
                  </a:prstGeom>
                  <a:solidFill>
                    <a:srgbClr val="FFC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grpSp>
        </p:grpSp>
        <p:sp>
          <p:nvSpPr>
            <p:cNvPr id="13" name="TextBox 12"/>
            <p:cNvSpPr txBox="1"/>
            <p:nvPr/>
          </p:nvSpPr>
          <p:spPr>
            <a:xfrm>
              <a:off x="892836" y="5791200"/>
              <a:ext cx="7184364" cy="369332"/>
            </a:xfrm>
            <a:prstGeom prst="rect">
              <a:avLst/>
            </a:prstGeom>
            <a:noFill/>
          </p:spPr>
          <p:txBody>
            <a:bodyPr wrap="square" rtlCol="0">
              <a:spAutoFit/>
            </a:bodyPr>
            <a:lstStyle/>
            <a:p>
              <a:pPr lvl="0" algn="ctr" fontAlgn="base">
                <a:spcBef>
                  <a:spcPct val="0"/>
                </a:spcBef>
                <a:spcAft>
                  <a:spcPct val="0"/>
                </a:spcAft>
              </a:pPr>
              <a:r>
                <a:rPr lang="en-US" dirty="0">
                  <a:solidFill>
                    <a:srgbClr val="000000"/>
                  </a:solidFill>
                  <a:latin typeface="Segoe UI" panose="020B0502040204020203" pitchFamily="34" charset="0"/>
                  <a:cs typeface="Segoe UI" panose="020B0502040204020203" pitchFamily="34" charset="0"/>
                </a:rPr>
                <a:t>A combined, or </a:t>
              </a:r>
              <a:r>
                <a:rPr lang="en-US" i="1" dirty="0">
                  <a:solidFill>
                    <a:srgbClr val="000000"/>
                  </a:solidFill>
                  <a:latin typeface="Segoe UI" panose="020B0502040204020203" pitchFamily="34" charset="0"/>
                  <a:cs typeface="Segoe UI" panose="020B0502040204020203" pitchFamily="34" charset="0"/>
                </a:rPr>
                <a:t>coalesced</a:t>
              </a:r>
              <a:r>
                <a:rPr lang="en-US" dirty="0">
                  <a:solidFill>
                    <a:srgbClr val="000000"/>
                  </a:solidFill>
                  <a:latin typeface="Segoe UI" panose="020B0502040204020203" pitchFamily="34" charset="0"/>
                  <a:cs typeface="Segoe UI" panose="020B0502040204020203" pitchFamily="34" charset="0"/>
                </a:rPr>
                <a:t>, packet is sent to the application</a:t>
              </a:r>
            </a:p>
          </p:txBody>
        </p:sp>
      </p:grpSp>
    </p:spTree>
    <p:extLst>
      <p:ext uri="{BB962C8B-B14F-4D97-AF65-F5344CB8AC3E}">
        <p14:creationId xmlns:p14="http://schemas.microsoft.com/office/powerpoint/2010/main" val="3791991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44288" cy="740664"/>
          </a:xfrm>
        </p:spPr>
        <p:txBody>
          <a:bodyPr/>
          <a:lstStyle/>
          <a:p>
            <a:r>
              <a:rPr lang="en-CA" dirty="0"/>
              <a:t>Lesson 2: Configuring advanced Hyper-V networking features</a:t>
            </a:r>
            <a:endParaRPr lang="en-US" dirty="0"/>
          </a:p>
        </p:txBody>
      </p:sp>
      <p:sp>
        <p:nvSpPr>
          <p:cNvPr id="3" name="Text Placeholder 2"/>
          <p:cNvSpPr>
            <a:spLocks noGrp="1"/>
          </p:cNvSpPr>
          <p:nvPr>
            <p:ph type="body" idx="1"/>
          </p:nvPr>
        </p:nvSpPr>
        <p:spPr/>
        <p:txBody>
          <a:bodyPr/>
          <a:lstStyle/>
          <a:p>
            <a:r>
              <a:rPr lang="en-US" dirty="0"/>
              <a:t>Virtual switch expanded functionality
Understanding virtual switch extensibility
What is SR-IOV?
What is dynamic VMQ?
Network adapter advanced features
NIC Teaming in virtual machines
Demonstration: Configuring network adapter advanced features</a:t>
            </a:r>
          </a:p>
        </p:txBody>
      </p:sp>
    </p:spTree>
    <p:extLst>
      <p:ext uri="{BB962C8B-B14F-4D97-AF65-F5344CB8AC3E}">
        <p14:creationId xmlns:p14="http://schemas.microsoft.com/office/powerpoint/2010/main" val="147433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switch expanded functionality</a:t>
            </a:r>
          </a:p>
        </p:txBody>
      </p:sp>
      <p:sp>
        <p:nvSpPr>
          <p:cNvPr id="4" name="Content Placeholder 2"/>
          <p:cNvSpPr txBox="1">
            <a:spLocks/>
          </p:cNvSpPr>
          <p:nvPr/>
        </p:nvSpPr>
        <p:spPr>
          <a:xfrm>
            <a:off x="458788" y="91670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The virtual switch improvements in Windows Server 2016 include:</a:t>
            </a:r>
          </a:p>
          <a:p>
            <a:pPr lvl="1"/>
            <a:r>
              <a:rPr lang="en-US" kern="0" dirty="0">
                <a:solidFill>
                  <a:srgbClr val="000000"/>
                </a:solidFill>
              </a:rPr>
              <a:t>Extended port ACLs</a:t>
            </a:r>
            <a:endParaRPr lang="en-IN" kern="0" dirty="0">
              <a:solidFill>
                <a:srgbClr val="000000"/>
              </a:solidFill>
            </a:endParaRPr>
          </a:p>
          <a:p>
            <a:pPr lvl="1"/>
            <a:r>
              <a:rPr lang="en-US" kern="0" dirty="0">
                <a:solidFill>
                  <a:srgbClr val="000000"/>
                </a:solidFill>
              </a:rPr>
              <a:t>Dynamic load balancing</a:t>
            </a:r>
            <a:endParaRPr lang="en-IN" kern="0" dirty="0">
              <a:solidFill>
                <a:srgbClr val="000000"/>
              </a:solidFill>
            </a:endParaRPr>
          </a:p>
          <a:p>
            <a:pPr lvl="1"/>
            <a:r>
              <a:rPr lang="en-US" kern="0" dirty="0">
                <a:solidFill>
                  <a:srgbClr val="000000"/>
                </a:solidFill>
              </a:rPr>
              <a:t>Coexistence with third-party forwarding extensions</a:t>
            </a:r>
            <a:endParaRPr lang="en-IN" kern="0" dirty="0">
              <a:solidFill>
                <a:srgbClr val="000000"/>
              </a:solidFill>
            </a:endParaRPr>
          </a:p>
          <a:p>
            <a:pPr lvl="1"/>
            <a:r>
              <a:rPr lang="en-US" kern="0" dirty="0">
                <a:solidFill>
                  <a:srgbClr val="000000"/>
                </a:solidFill>
              </a:rPr>
              <a:t>RSS support on the virtual machine network path</a:t>
            </a:r>
            <a:endParaRPr lang="en-IN" kern="0" dirty="0">
              <a:solidFill>
                <a:srgbClr val="000000"/>
              </a:solidFill>
            </a:endParaRPr>
          </a:p>
          <a:p>
            <a:pPr lvl="1"/>
            <a:r>
              <a:rPr lang="en-US" kern="0" dirty="0">
                <a:solidFill>
                  <a:srgbClr val="000000"/>
                </a:solidFill>
              </a:rPr>
              <a:t>Network tracing enhancements</a:t>
            </a:r>
          </a:p>
          <a:p>
            <a:pPr lvl="1"/>
            <a:r>
              <a:rPr lang="en-US" kern="0" dirty="0">
                <a:solidFill>
                  <a:srgbClr val="000000"/>
                </a:solidFill>
              </a:rPr>
              <a:t>Router guarding</a:t>
            </a:r>
          </a:p>
          <a:p>
            <a:pPr lvl="1"/>
            <a:r>
              <a:rPr lang="en-US" kern="0" dirty="0">
                <a:solidFill>
                  <a:srgbClr val="000000"/>
                </a:solidFill>
              </a:rPr>
              <a:t>DHCP guarding</a:t>
            </a:r>
          </a:p>
          <a:p>
            <a:pPr lvl="1"/>
            <a:r>
              <a:rPr lang="en-US" kern="0" dirty="0">
                <a:solidFill>
                  <a:srgbClr val="000000"/>
                </a:solidFill>
              </a:rPr>
              <a:t>Trunk mode for virtual machines</a:t>
            </a:r>
          </a:p>
          <a:p>
            <a:pPr lvl="1"/>
            <a:r>
              <a:rPr lang="en-US" kern="0" dirty="0">
                <a:solidFill>
                  <a:srgbClr val="000000"/>
                </a:solidFill>
              </a:rPr>
              <a:t>Port mirroring</a:t>
            </a:r>
          </a:p>
          <a:p>
            <a:pPr lvl="1"/>
            <a:r>
              <a:rPr lang="en-US" kern="0" dirty="0">
                <a:solidFill>
                  <a:srgbClr val="000000"/>
                </a:solidFill>
              </a:rPr>
              <a:t>VLAN isolation through a private VLAN</a:t>
            </a:r>
          </a:p>
          <a:p>
            <a:pPr lvl="1"/>
            <a:r>
              <a:rPr lang="en-US" kern="0" dirty="0">
                <a:solidFill>
                  <a:srgbClr val="000000"/>
                </a:solidFill>
              </a:rPr>
              <a:t>Extended bandwidth management</a:t>
            </a:r>
          </a:p>
          <a:p>
            <a:pPr lvl="1"/>
            <a:endParaRPr lang="en-IN"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95661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virtual switch extensibility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900"/>
              </a:spcAft>
            </a:pPr>
            <a:r>
              <a:rPr lang="en-US" kern="0" dirty="0">
                <a:solidFill>
                  <a:srgbClr val="000000"/>
                </a:solidFill>
              </a:rPr>
              <a:t>Virtual switch extensions allow third-party vendors to create virtual switches</a:t>
            </a:r>
          </a:p>
          <a:p>
            <a:pPr lvl="0">
              <a:spcAft>
                <a:spcPts val="900"/>
              </a:spcAft>
            </a:pPr>
            <a:r>
              <a:rPr lang="en-US" kern="0" dirty="0">
                <a:solidFill>
                  <a:srgbClr val="000000"/>
                </a:solidFill>
              </a:rPr>
              <a:t>You can manage virtual switches by using the same tool set that you use to manage physical switches</a:t>
            </a:r>
          </a:p>
          <a:p>
            <a:pPr lvl="0"/>
            <a:endParaRPr lang="en-US" kern="0" dirty="0">
              <a:solidFill>
                <a:srgbClr val="000000"/>
              </a:solidFill>
            </a:endParaRPr>
          </a:p>
        </p:txBody>
      </p:sp>
      <p:grpSp>
        <p:nvGrpSpPr>
          <p:cNvPr id="5" name="Group 4" descr="An illustration of a person at a terminal, with tools representing how you can manage virtual and physical switches by using the same management tools.&#10;"/>
          <p:cNvGrpSpPr/>
          <p:nvPr/>
        </p:nvGrpSpPr>
        <p:grpSpPr>
          <a:xfrm>
            <a:off x="1501683" y="3570175"/>
            <a:ext cx="5939441" cy="2637803"/>
            <a:chOff x="1524000" y="550929"/>
            <a:chExt cx="5939441" cy="2637803"/>
          </a:xfrm>
        </p:grpSpPr>
        <p:grpSp>
          <p:nvGrpSpPr>
            <p:cNvPr id="6" name="Group 5"/>
            <p:cNvGrpSpPr>
              <a:grpSpLocks noChangeAspect="1"/>
            </p:cNvGrpSpPr>
            <p:nvPr/>
          </p:nvGrpSpPr>
          <p:grpSpPr>
            <a:xfrm rot="1606470">
              <a:off x="2137927" y="2109334"/>
              <a:ext cx="768255" cy="697001"/>
              <a:chOff x="6420582" y="2813381"/>
              <a:chExt cx="1091869" cy="990600"/>
            </a:xfrm>
          </p:grpSpPr>
          <p:sp>
            <p:nvSpPr>
              <p:cNvPr id="26" name="Oval 25"/>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8" name="Down Arrow 27"/>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Down Arrow 28"/>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30" name="Down Arrow 29"/>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6"/>
            <p:cNvGrpSpPr/>
            <p:nvPr/>
          </p:nvGrpSpPr>
          <p:grpSpPr>
            <a:xfrm>
              <a:off x="3685431" y="1349287"/>
              <a:ext cx="2029569" cy="1241513"/>
              <a:chOff x="3614664" y="1544532"/>
              <a:chExt cx="2029569" cy="1241513"/>
            </a:xfrm>
          </p:grpSpPr>
          <p:pic>
            <p:nvPicPr>
              <p:cNvPr id="24" name="Picture 23"/>
              <p:cNvPicPr>
                <a:picLocks noChangeAspect="1"/>
              </p:cNvPicPr>
              <p:nvPr/>
            </p:nvPicPr>
            <p:blipFill>
              <a:blip r:embed="rId3"/>
              <a:stretch>
                <a:fillRect/>
              </a:stretch>
            </p:blipFill>
            <p:spPr>
              <a:xfrm>
                <a:off x="3614664" y="1544532"/>
                <a:ext cx="1752931" cy="1035357"/>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1309" y="1921672"/>
                <a:ext cx="852924" cy="864373"/>
              </a:xfrm>
              <a:prstGeom prst="rect">
                <a:avLst/>
              </a:prstGeom>
            </p:spPr>
          </p:pic>
        </p:grpSp>
        <p:grpSp>
          <p:nvGrpSpPr>
            <p:cNvPr id="8" name="Group 7"/>
            <p:cNvGrpSpPr>
              <a:grpSpLocks noChangeAspect="1"/>
            </p:cNvGrpSpPr>
            <p:nvPr/>
          </p:nvGrpSpPr>
          <p:grpSpPr>
            <a:xfrm>
              <a:off x="4149304" y="550929"/>
              <a:ext cx="710173" cy="931375"/>
              <a:chOff x="8345536" y="4547174"/>
              <a:chExt cx="1260474" cy="1653081"/>
            </a:xfrm>
          </p:grpSpPr>
          <p:sp>
            <p:nvSpPr>
              <p:cNvPr id="19" name="Oval 18"/>
              <p:cNvSpPr/>
              <p:nvPr/>
            </p:nvSpPr>
            <p:spPr bwMode="auto">
              <a:xfrm>
                <a:off x="8370553" y="4614868"/>
                <a:ext cx="1188720" cy="1188720"/>
              </a:xfrm>
              <a:prstGeom prst="ellipse">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p:nvGrpSpPr>
            <p:grpSpPr bwMode="auto">
              <a:xfrm>
                <a:off x="8345536" y="4547174"/>
                <a:ext cx="1260474" cy="1653081"/>
                <a:chOff x="2787" y="3355"/>
                <a:chExt cx="366" cy="480"/>
              </a:xfrm>
            </p:grpSpPr>
            <p:sp>
              <p:nvSpPr>
                <p:cNvPr id="21" name="AutoShape 3"/>
                <p:cNvSpPr>
                  <a:spLocks noChangeAspect="1" noChangeArrowheads="1" noTextEdit="1"/>
                </p:cNvSpPr>
                <p:nvPr/>
              </p:nvSpPr>
              <p:spPr bwMode="auto">
                <a:xfrm>
                  <a:off x="2787" y="3355"/>
                  <a:ext cx="36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 name="Freeform 21"/>
                <p:cNvSpPr>
                  <a:spLocks noEditPoints="1"/>
                </p:cNvSpPr>
                <p:nvPr/>
              </p:nvSpPr>
              <p:spPr bwMode="auto">
                <a:xfrm>
                  <a:off x="2855" y="3436"/>
                  <a:ext cx="196" cy="196"/>
                </a:xfrm>
                <a:custGeom>
                  <a:avLst/>
                  <a:gdLst>
                    <a:gd name="T0" fmla="*/ 14 w 87"/>
                    <a:gd name="T1" fmla="*/ 2 h 87"/>
                    <a:gd name="T2" fmla="*/ 28 w 87"/>
                    <a:gd name="T3" fmla="*/ 16 h 87"/>
                    <a:gd name="T4" fmla="*/ 25 w 87"/>
                    <a:gd name="T5" fmla="*/ 25 h 87"/>
                    <a:gd name="T6" fmla="*/ 16 w 87"/>
                    <a:gd name="T7" fmla="*/ 28 h 87"/>
                    <a:gd name="T8" fmla="*/ 3 w 87"/>
                    <a:gd name="T9" fmla="*/ 14 h 87"/>
                    <a:gd name="T10" fmla="*/ 7 w 87"/>
                    <a:gd name="T11" fmla="*/ 35 h 87"/>
                    <a:gd name="T12" fmla="*/ 28 w 87"/>
                    <a:gd name="T13" fmla="*/ 39 h 87"/>
                    <a:gd name="T14" fmla="*/ 73 w 87"/>
                    <a:gd name="T15" fmla="*/ 84 h 87"/>
                    <a:gd name="T16" fmla="*/ 83 w 87"/>
                    <a:gd name="T17" fmla="*/ 84 h 87"/>
                    <a:gd name="T18" fmla="*/ 84 w 87"/>
                    <a:gd name="T19" fmla="*/ 83 h 87"/>
                    <a:gd name="T20" fmla="*/ 84 w 87"/>
                    <a:gd name="T21" fmla="*/ 72 h 87"/>
                    <a:gd name="T22" fmla="*/ 39 w 87"/>
                    <a:gd name="T23" fmla="*/ 28 h 87"/>
                    <a:gd name="T24" fmla="*/ 35 w 87"/>
                    <a:gd name="T25" fmla="*/ 7 h 87"/>
                    <a:gd name="T26" fmla="*/ 14 w 87"/>
                    <a:gd name="T27" fmla="*/ 2 h 87"/>
                    <a:gd name="T28" fmla="*/ 81 w 87"/>
                    <a:gd name="T29" fmla="*/ 81 h 87"/>
                    <a:gd name="T30" fmla="*/ 75 w 87"/>
                    <a:gd name="T31" fmla="*/ 81 h 87"/>
                    <a:gd name="T32" fmla="*/ 75 w 87"/>
                    <a:gd name="T33" fmla="*/ 75 h 87"/>
                    <a:gd name="T34" fmla="*/ 81 w 87"/>
                    <a:gd name="T35" fmla="*/ 75 h 87"/>
                    <a:gd name="T36" fmla="*/ 81 w 87"/>
                    <a:gd name="T37" fmla="*/ 8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87">
                      <a:moveTo>
                        <a:pt x="14" y="2"/>
                      </a:moveTo>
                      <a:cubicBezTo>
                        <a:pt x="28" y="16"/>
                        <a:pt x="28" y="16"/>
                        <a:pt x="28" y="16"/>
                      </a:cubicBezTo>
                      <a:cubicBezTo>
                        <a:pt x="25" y="25"/>
                        <a:pt x="25" y="25"/>
                        <a:pt x="25" y="25"/>
                      </a:cubicBezTo>
                      <a:cubicBezTo>
                        <a:pt x="16" y="28"/>
                        <a:pt x="16" y="28"/>
                        <a:pt x="16" y="28"/>
                      </a:cubicBezTo>
                      <a:cubicBezTo>
                        <a:pt x="3" y="14"/>
                        <a:pt x="3" y="14"/>
                        <a:pt x="3" y="14"/>
                      </a:cubicBezTo>
                      <a:cubicBezTo>
                        <a:pt x="0" y="21"/>
                        <a:pt x="1" y="29"/>
                        <a:pt x="7" y="35"/>
                      </a:cubicBezTo>
                      <a:cubicBezTo>
                        <a:pt x="13" y="40"/>
                        <a:pt x="21" y="42"/>
                        <a:pt x="28" y="39"/>
                      </a:cubicBezTo>
                      <a:cubicBezTo>
                        <a:pt x="73" y="84"/>
                        <a:pt x="73" y="84"/>
                        <a:pt x="73" y="84"/>
                      </a:cubicBezTo>
                      <a:cubicBezTo>
                        <a:pt x="76" y="87"/>
                        <a:pt x="80" y="87"/>
                        <a:pt x="83" y="84"/>
                      </a:cubicBezTo>
                      <a:cubicBezTo>
                        <a:pt x="84" y="83"/>
                        <a:pt x="84" y="83"/>
                        <a:pt x="84" y="83"/>
                      </a:cubicBezTo>
                      <a:cubicBezTo>
                        <a:pt x="87" y="80"/>
                        <a:pt x="87" y="75"/>
                        <a:pt x="84" y="72"/>
                      </a:cubicBezTo>
                      <a:cubicBezTo>
                        <a:pt x="39" y="28"/>
                        <a:pt x="39" y="28"/>
                        <a:pt x="39" y="28"/>
                      </a:cubicBezTo>
                      <a:cubicBezTo>
                        <a:pt x="42" y="21"/>
                        <a:pt x="41" y="13"/>
                        <a:pt x="35" y="7"/>
                      </a:cubicBezTo>
                      <a:cubicBezTo>
                        <a:pt x="29" y="1"/>
                        <a:pt x="21" y="0"/>
                        <a:pt x="14" y="2"/>
                      </a:cubicBezTo>
                      <a:close/>
                      <a:moveTo>
                        <a:pt x="81" y="81"/>
                      </a:moveTo>
                      <a:cubicBezTo>
                        <a:pt x="79" y="83"/>
                        <a:pt x="77" y="83"/>
                        <a:pt x="75" y="81"/>
                      </a:cubicBezTo>
                      <a:cubicBezTo>
                        <a:pt x="73" y="79"/>
                        <a:pt x="73" y="76"/>
                        <a:pt x="75" y="75"/>
                      </a:cubicBezTo>
                      <a:cubicBezTo>
                        <a:pt x="77" y="73"/>
                        <a:pt x="79" y="73"/>
                        <a:pt x="81" y="75"/>
                      </a:cubicBezTo>
                      <a:cubicBezTo>
                        <a:pt x="83" y="76"/>
                        <a:pt x="83" y="79"/>
                        <a:pt x="81" y="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 name="Freeform 7"/>
                <p:cNvSpPr>
                  <a:spLocks/>
                </p:cNvSpPr>
                <p:nvPr/>
              </p:nvSpPr>
              <p:spPr bwMode="auto">
                <a:xfrm>
                  <a:off x="2880" y="3444"/>
                  <a:ext cx="185" cy="184"/>
                </a:xfrm>
                <a:custGeom>
                  <a:avLst/>
                  <a:gdLst>
                    <a:gd name="T0" fmla="*/ 80 w 82"/>
                    <a:gd name="T1" fmla="*/ 7 h 82"/>
                    <a:gd name="T2" fmla="*/ 76 w 82"/>
                    <a:gd name="T3" fmla="*/ 3 h 82"/>
                    <a:gd name="T4" fmla="*/ 66 w 82"/>
                    <a:gd name="T5" fmla="*/ 3 h 82"/>
                    <a:gd name="T6" fmla="*/ 37 w 82"/>
                    <a:gd name="T7" fmla="*/ 33 h 82"/>
                    <a:gd name="T8" fmla="*/ 36 w 82"/>
                    <a:gd name="T9" fmla="*/ 41 h 82"/>
                    <a:gd name="T10" fmla="*/ 17 w 82"/>
                    <a:gd name="T11" fmla="*/ 60 h 82"/>
                    <a:gd name="T12" fmla="*/ 17 w 82"/>
                    <a:gd name="T13" fmla="*/ 60 h 82"/>
                    <a:gd name="T14" fmla="*/ 9 w 82"/>
                    <a:gd name="T15" fmla="*/ 62 h 82"/>
                    <a:gd name="T16" fmla="*/ 0 w 82"/>
                    <a:gd name="T17" fmla="*/ 78 h 82"/>
                    <a:gd name="T18" fmla="*/ 4 w 82"/>
                    <a:gd name="T19" fmla="*/ 82 h 82"/>
                    <a:gd name="T20" fmla="*/ 20 w 82"/>
                    <a:gd name="T21" fmla="*/ 73 h 82"/>
                    <a:gd name="T22" fmla="*/ 22 w 82"/>
                    <a:gd name="T23" fmla="*/ 65 h 82"/>
                    <a:gd name="T24" fmla="*/ 41 w 82"/>
                    <a:gd name="T25" fmla="*/ 46 h 82"/>
                    <a:gd name="T26" fmla="*/ 50 w 82"/>
                    <a:gd name="T27" fmla="*/ 46 h 82"/>
                    <a:gd name="T28" fmla="*/ 80 w 82"/>
                    <a:gd name="T29" fmla="*/ 16 h 82"/>
                    <a:gd name="T30" fmla="*/ 80 w 82"/>
                    <a:gd name="T31"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82">
                      <a:moveTo>
                        <a:pt x="80" y="7"/>
                      </a:moveTo>
                      <a:cubicBezTo>
                        <a:pt x="76" y="3"/>
                        <a:pt x="76" y="3"/>
                        <a:pt x="76" y="3"/>
                      </a:cubicBezTo>
                      <a:cubicBezTo>
                        <a:pt x="73" y="0"/>
                        <a:pt x="69" y="0"/>
                        <a:pt x="66" y="3"/>
                      </a:cubicBezTo>
                      <a:cubicBezTo>
                        <a:pt x="37" y="33"/>
                        <a:pt x="37" y="33"/>
                        <a:pt x="37" y="33"/>
                      </a:cubicBezTo>
                      <a:cubicBezTo>
                        <a:pt x="34" y="35"/>
                        <a:pt x="34" y="39"/>
                        <a:pt x="36" y="41"/>
                      </a:cubicBezTo>
                      <a:cubicBezTo>
                        <a:pt x="17" y="60"/>
                        <a:pt x="17" y="60"/>
                        <a:pt x="17" y="60"/>
                      </a:cubicBezTo>
                      <a:cubicBezTo>
                        <a:pt x="17" y="60"/>
                        <a:pt x="17" y="60"/>
                        <a:pt x="17" y="60"/>
                      </a:cubicBezTo>
                      <a:cubicBezTo>
                        <a:pt x="9" y="62"/>
                        <a:pt x="9" y="62"/>
                        <a:pt x="9" y="62"/>
                      </a:cubicBezTo>
                      <a:cubicBezTo>
                        <a:pt x="0" y="78"/>
                        <a:pt x="0" y="78"/>
                        <a:pt x="0" y="78"/>
                      </a:cubicBezTo>
                      <a:cubicBezTo>
                        <a:pt x="4" y="82"/>
                        <a:pt x="4" y="82"/>
                        <a:pt x="4" y="82"/>
                      </a:cubicBezTo>
                      <a:cubicBezTo>
                        <a:pt x="20" y="73"/>
                        <a:pt x="20" y="73"/>
                        <a:pt x="20" y="73"/>
                      </a:cubicBezTo>
                      <a:cubicBezTo>
                        <a:pt x="22" y="65"/>
                        <a:pt x="22" y="65"/>
                        <a:pt x="22" y="65"/>
                      </a:cubicBezTo>
                      <a:cubicBezTo>
                        <a:pt x="41" y="46"/>
                        <a:pt x="41" y="46"/>
                        <a:pt x="41" y="46"/>
                      </a:cubicBezTo>
                      <a:cubicBezTo>
                        <a:pt x="44" y="48"/>
                        <a:pt x="48" y="48"/>
                        <a:pt x="50" y="46"/>
                      </a:cubicBezTo>
                      <a:cubicBezTo>
                        <a:pt x="80" y="16"/>
                        <a:pt x="80" y="16"/>
                        <a:pt x="80" y="16"/>
                      </a:cubicBezTo>
                      <a:cubicBezTo>
                        <a:pt x="82" y="14"/>
                        <a:pt x="82" y="10"/>
                        <a:pt x="80" y="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cxnSp>
          <p:nvCxnSpPr>
            <p:cNvPr id="9" name="Straight Arrow Connector 8"/>
            <p:cNvCxnSpPr/>
            <p:nvPr/>
          </p:nvCxnSpPr>
          <p:spPr>
            <a:xfrm flipH="1">
              <a:off x="2738906" y="990600"/>
              <a:ext cx="1375894" cy="1133971"/>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79203" y="995989"/>
              <a:ext cx="1537777" cy="1066221"/>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10"/>
            <p:cNvGrpSpPr>
              <a:grpSpLocks noChangeAspect="1"/>
            </p:cNvGrpSpPr>
            <p:nvPr/>
          </p:nvGrpSpPr>
          <p:grpSpPr>
            <a:xfrm rot="1606470">
              <a:off x="6135609" y="2088319"/>
              <a:ext cx="768255" cy="697001"/>
              <a:chOff x="6420582" y="2813381"/>
              <a:chExt cx="1091869" cy="990600"/>
            </a:xfrm>
          </p:grpSpPr>
          <p:sp>
            <p:nvSpPr>
              <p:cNvPr id="14" name="Oval 13"/>
              <p:cNvSpPr/>
              <p:nvPr/>
            </p:nvSpPr>
            <p:spPr bwMode="auto">
              <a:xfrm>
                <a:off x="6455549" y="2813381"/>
                <a:ext cx="990600" cy="990600"/>
              </a:xfrm>
              <a:prstGeom prst="ellipse">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5" name="Down Arrow 14"/>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6" name="Down Arrow 15"/>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7" name="Down Arrow 16"/>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8" name="Down Arrow 17"/>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TextBox 11"/>
            <p:cNvSpPr txBox="1"/>
            <p:nvPr/>
          </p:nvSpPr>
          <p:spPr>
            <a:xfrm>
              <a:off x="5562600" y="2819400"/>
              <a:ext cx="1900841" cy="369332"/>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Virtual switches</a:t>
              </a:r>
            </a:p>
          </p:txBody>
        </p:sp>
        <p:sp>
          <p:nvSpPr>
            <p:cNvPr id="13" name="TextBox 12"/>
            <p:cNvSpPr txBox="1"/>
            <p:nvPr/>
          </p:nvSpPr>
          <p:spPr>
            <a:xfrm>
              <a:off x="1524000" y="2792288"/>
              <a:ext cx="2035237" cy="369332"/>
            </a:xfrm>
            <a:prstGeom prst="rect">
              <a:avLst/>
            </a:prstGeom>
            <a:noFill/>
          </p:spPr>
          <p:txBody>
            <a:bodyPr wrap="none" rtlCol="0">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Physical switches</a:t>
              </a:r>
            </a:p>
          </p:txBody>
        </p:sp>
      </p:grpSp>
    </p:spTree>
    <p:extLst>
      <p:ext uri="{BB962C8B-B14F-4D97-AF65-F5344CB8AC3E}">
        <p14:creationId xmlns:p14="http://schemas.microsoft.com/office/powerpoint/2010/main" val="2030533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SR-IOV?</a:t>
            </a:r>
          </a:p>
        </p:txBody>
      </p:sp>
      <p:sp>
        <p:nvSpPr>
          <p:cNvPr id="4" name="Content Placeholder 2"/>
          <p:cNvSpPr txBox="1">
            <a:spLocks/>
          </p:cNvSpPr>
          <p:nvPr/>
        </p:nvSpPr>
        <p:spPr>
          <a:xfrm>
            <a:off x="542992"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SR‑IOV enables multiple virtual machines to share the same PCI Express physical hardware resources</a:t>
            </a:r>
          </a:p>
          <a:p>
            <a:pPr lvl="0"/>
            <a:endParaRPr lang="en-US" kern="0" dirty="0">
              <a:solidFill>
                <a:srgbClr val="000000"/>
              </a:solidFill>
            </a:endParaRPr>
          </a:p>
        </p:txBody>
      </p:sp>
      <p:grpSp>
        <p:nvGrpSpPr>
          <p:cNvPr id="5" name="Group 4" descr="illustration showing three virtual network adapters pointing to one physical network adapter.&#10;"/>
          <p:cNvGrpSpPr/>
          <p:nvPr/>
        </p:nvGrpSpPr>
        <p:grpSpPr>
          <a:xfrm>
            <a:off x="1698807" y="2680040"/>
            <a:ext cx="5518730" cy="3422541"/>
            <a:chOff x="1062317" y="3224567"/>
            <a:chExt cx="5518730" cy="3422541"/>
          </a:xfrm>
        </p:grpSpPr>
        <p:pic>
          <p:nvPicPr>
            <p:cNvPr id="6" name="Picture 5"/>
            <p:cNvPicPr>
              <a:picLocks noChangeAspect="1"/>
            </p:cNvPicPr>
            <p:nvPr/>
          </p:nvPicPr>
          <p:blipFill>
            <a:blip r:embed="rId3"/>
            <a:stretch>
              <a:fillRect/>
            </a:stretch>
          </p:blipFill>
          <p:spPr>
            <a:xfrm rot="5400000">
              <a:off x="1339609" y="4183822"/>
              <a:ext cx="1474691" cy="952407"/>
            </a:xfrm>
            <a:prstGeom prst="rect">
              <a:avLst/>
            </a:prstGeom>
          </p:spPr>
        </p:pic>
        <p:pic>
          <p:nvPicPr>
            <p:cNvPr id="7" name="Picture 6"/>
            <p:cNvPicPr>
              <a:picLocks noChangeAspect="1"/>
            </p:cNvPicPr>
            <p:nvPr/>
          </p:nvPicPr>
          <p:blipFill>
            <a:blip r:embed="rId3">
              <a:duotone>
                <a:schemeClr val="bg2">
                  <a:shade val="45000"/>
                  <a:satMod val="135000"/>
                </a:schemeClr>
                <a:prstClr val="white"/>
              </a:duotone>
            </a:blip>
            <a:stretch>
              <a:fillRect/>
            </a:stretch>
          </p:blipFill>
          <p:spPr>
            <a:xfrm rot="5400000">
              <a:off x="5122096" y="3371470"/>
              <a:ext cx="829576" cy="535769"/>
            </a:xfrm>
            <a:prstGeom prst="rect">
              <a:avLst/>
            </a:prstGeom>
          </p:spPr>
        </p:pic>
        <p:pic>
          <p:nvPicPr>
            <p:cNvPr id="8" name="Picture 7"/>
            <p:cNvPicPr>
              <a:picLocks noChangeAspect="1"/>
            </p:cNvPicPr>
            <p:nvPr/>
          </p:nvPicPr>
          <p:blipFill>
            <a:blip r:embed="rId3">
              <a:duotone>
                <a:schemeClr val="bg2">
                  <a:shade val="45000"/>
                  <a:satMod val="135000"/>
                </a:schemeClr>
                <a:prstClr val="white"/>
              </a:duotone>
            </a:blip>
            <a:stretch>
              <a:fillRect/>
            </a:stretch>
          </p:blipFill>
          <p:spPr>
            <a:xfrm rot="5400000">
              <a:off x="5124342" y="4285870"/>
              <a:ext cx="829576" cy="535769"/>
            </a:xfrm>
            <a:prstGeom prst="rect">
              <a:avLst/>
            </a:prstGeom>
          </p:spPr>
        </p:pic>
        <p:pic>
          <p:nvPicPr>
            <p:cNvPr id="9" name="Picture 8"/>
            <p:cNvPicPr>
              <a:picLocks noChangeAspect="1"/>
            </p:cNvPicPr>
            <p:nvPr/>
          </p:nvPicPr>
          <p:blipFill>
            <a:blip r:embed="rId3">
              <a:duotone>
                <a:schemeClr val="bg2">
                  <a:shade val="45000"/>
                  <a:satMod val="135000"/>
                </a:schemeClr>
                <a:prstClr val="white"/>
              </a:duotone>
            </a:blip>
            <a:stretch>
              <a:fillRect/>
            </a:stretch>
          </p:blipFill>
          <p:spPr>
            <a:xfrm rot="5400000">
              <a:off x="5122095" y="5200270"/>
              <a:ext cx="829576" cy="535769"/>
            </a:xfrm>
            <a:prstGeom prst="rect">
              <a:avLst/>
            </a:prstGeom>
          </p:spPr>
        </p:pic>
        <p:cxnSp>
          <p:nvCxnSpPr>
            <p:cNvPr id="10" name="Straight Arrow Connector 9"/>
            <p:cNvCxnSpPr/>
            <p:nvPr/>
          </p:nvCxnSpPr>
          <p:spPr>
            <a:xfrm flipH="1" flipV="1">
              <a:off x="2636845" y="4968543"/>
              <a:ext cx="2558325" cy="542514"/>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6845" y="4660025"/>
              <a:ext cx="2514600" cy="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32532" y="3758455"/>
              <a:ext cx="2562637" cy="59289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2317" y="6000777"/>
              <a:ext cx="2029273" cy="646331"/>
            </a:xfrm>
            <a:prstGeom prst="rect">
              <a:avLst/>
            </a:prstGeom>
            <a:noFill/>
          </p:spPr>
          <p:txBody>
            <a:bodyPr wrap="none" rtlCol="0">
              <a:spAutoFit/>
            </a:bodyPr>
            <a:lstStyle/>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Physical </a:t>
              </a:r>
            </a:p>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network adapter</a:t>
              </a:r>
            </a:p>
          </p:txBody>
        </p:sp>
        <p:sp>
          <p:nvSpPr>
            <p:cNvPr id="14" name="TextBox 13"/>
            <p:cNvSpPr txBox="1"/>
            <p:nvPr/>
          </p:nvSpPr>
          <p:spPr>
            <a:xfrm>
              <a:off x="4492718" y="5972720"/>
              <a:ext cx="2088329" cy="646331"/>
            </a:xfrm>
            <a:prstGeom prst="rect">
              <a:avLst/>
            </a:prstGeom>
            <a:noFill/>
          </p:spPr>
          <p:txBody>
            <a:bodyPr wrap="none" rtlCol="0">
              <a:spAutoFit/>
            </a:bodyPr>
            <a:lstStyle/>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Virtual </a:t>
              </a:r>
            </a:p>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network adapters</a:t>
              </a:r>
            </a:p>
          </p:txBody>
        </p:sp>
      </p:grpSp>
    </p:spTree>
    <p:extLst>
      <p:ext uri="{BB962C8B-B14F-4D97-AF65-F5344CB8AC3E}">
        <p14:creationId xmlns:p14="http://schemas.microsoft.com/office/powerpoint/2010/main" val="9427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3dd509a-a6a0-4ec4-9724-5bfb8eef27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dynamic VMQ?</a:t>
            </a:r>
          </a:p>
        </p:txBody>
      </p:sp>
      <p:grpSp>
        <p:nvGrpSpPr>
          <p:cNvPr id="4" name="Group 3" descr="An illustration showing two virtual hosts with a network adapter below each. Each host has four cores, with the first host labeled Without VMQ, and only one core filled in with an arrow pointing from the network adapter to it. The second host is labeled With VMQ, and it has three cores filled in with three arrows pointing from the network adapter to these cores.&#10;"/>
          <p:cNvGrpSpPr/>
          <p:nvPr/>
        </p:nvGrpSpPr>
        <p:grpSpPr>
          <a:xfrm>
            <a:off x="287706" y="1129362"/>
            <a:ext cx="8632007" cy="5522031"/>
            <a:chOff x="1687002" y="2501660"/>
            <a:chExt cx="6531995" cy="4178620"/>
          </a:xfrm>
        </p:grpSpPr>
        <p:grpSp>
          <p:nvGrpSpPr>
            <p:cNvPr id="5" name="Group 4"/>
            <p:cNvGrpSpPr/>
            <p:nvPr/>
          </p:nvGrpSpPr>
          <p:grpSpPr>
            <a:xfrm>
              <a:off x="1687002" y="2514600"/>
              <a:ext cx="3037397" cy="4165680"/>
              <a:chOff x="1687002" y="2514600"/>
              <a:chExt cx="3037397" cy="4165680"/>
            </a:xfrm>
          </p:grpSpPr>
          <p:sp>
            <p:nvSpPr>
              <p:cNvPr id="19" name="Rectangle 18"/>
              <p:cNvSpPr/>
              <p:nvPr/>
            </p:nvSpPr>
            <p:spPr bwMode="auto">
              <a:xfrm>
                <a:off x="1828800" y="2895600"/>
                <a:ext cx="609600" cy="19050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US" sz="2800" b="1"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1200" b="1" dirty="0">
                    <a:solidFill>
                      <a:srgbClr val="FFFFFF"/>
                    </a:solidFill>
                    <a:latin typeface="Segoe UI" panose="020B0502040204020203" pitchFamily="34" charset="0"/>
                    <a:cs typeface="Segoe UI" panose="020B0502040204020203" pitchFamily="34" charset="0"/>
                  </a:rPr>
                  <a:t>Core</a:t>
                </a:r>
                <a:br>
                  <a:rPr lang="en-US" sz="1200" b="1" dirty="0">
                    <a:solidFill>
                      <a:srgbClr val="FFFFFF"/>
                    </a:solidFill>
                    <a:latin typeface="Segoe UI" panose="020B0502040204020203" pitchFamily="34" charset="0"/>
                    <a:cs typeface="Segoe UI" panose="020B0502040204020203" pitchFamily="34" charset="0"/>
                  </a:rPr>
                </a:br>
                <a:r>
                  <a:rPr lang="en-US" sz="2400" b="1" dirty="0">
                    <a:solidFill>
                      <a:srgbClr val="FFFFFF"/>
                    </a:solidFill>
                    <a:latin typeface="Segoe UI" panose="020B0502040204020203" pitchFamily="34" charset="0"/>
                    <a:cs typeface="Segoe UI" panose="020B0502040204020203" pitchFamily="34" charset="0"/>
                  </a:rPr>
                  <a:t>1</a:t>
                </a:r>
              </a:p>
            </p:txBody>
          </p:sp>
          <p:sp>
            <p:nvSpPr>
              <p:cNvPr id="20" name="Rectangle 19"/>
              <p:cNvSpPr/>
              <p:nvPr/>
            </p:nvSpPr>
            <p:spPr bwMode="auto">
              <a:xfrm>
                <a:off x="2514600" y="2895600"/>
                <a:ext cx="609600" cy="1905000"/>
              </a:xfrm>
              <a:prstGeom prst="rect">
                <a:avLst/>
              </a:prstGeom>
              <a:solidFill>
                <a:schemeClr val="bg1"/>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US" sz="2800" b="1" dirty="0">
                  <a:solidFill>
                    <a:srgbClr val="000000"/>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Core</a:t>
                </a:r>
                <a:br>
                  <a:rPr lang="en-US" sz="12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2</a:t>
                </a:r>
              </a:p>
            </p:txBody>
          </p:sp>
          <p:sp>
            <p:nvSpPr>
              <p:cNvPr id="21" name="Rectangle 20"/>
              <p:cNvSpPr/>
              <p:nvPr/>
            </p:nvSpPr>
            <p:spPr bwMode="auto">
              <a:xfrm>
                <a:off x="3200402" y="2897038"/>
                <a:ext cx="609600" cy="1905000"/>
              </a:xfrm>
              <a:prstGeom prst="rect">
                <a:avLst/>
              </a:prstGeom>
              <a:solidFill>
                <a:schemeClr val="bg1"/>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US" sz="2800" b="1" dirty="0">
                  <a:solidFill>
                    <a:srgbClr val="000000"/>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Core</a:t>
                </a:r>
                <a:br>
                  <a:rPr lang="en-US" sz="12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3</a:t>
                </a:r>
              </a:p>
            </p:txBody>
          </p:sp>
          <p:sp>
            <p:nvSpPr>
              <p:cNvPr id="22" name="Rectangle 21"/>
              <p:cNvSpPr/>
              <p:nvPr/>
            </p:nvSpPr>
            <p:spPr bwMode="auto">
              <a:xfrm>
                <a:off x="3886200" y="2897038"/>
                <a:ext cx="609600" cy="1905000"/>
              </a:xfrm>
              <a:prstGeom prst="rect">
                <a:avLst/>
              </a:prstGeom>
              <a:solidFill>
                <a:schemeClr val="bg1"/>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US" sz="2800" b="1" dirty="0">
                  <a:solidFill>
                    <a:srgbClr val="C0C0C0"/>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Core</a:t>
                </a:r>
                <a:br>
                  <a:rPr lang="en-US" sz="12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4</a:t>
                </a:r>
              </a:p>
            </p:txBody>
          </p:sp>
          <p:sp>
            <p:nvSpPr>
              <p:cNvPr id="23" name="Rectangle 22"/>
              <p:cNvSpPr/>
              <p:nvPr/>
            </p:nvSpPr>
            <p:spPr bwMode="auto">
              <a:xfrm>
                <a:off x="1687002" y="2514600"/>
                <a:ext cx="3037397" cy="3810000"/>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Hyper-V host</a:t>
                </a:r>
                <a:endParaRPr lang="en-US" sz="1600" b="1" dirty="0">
                  <a:solidFill>
                    <a:srgbClr val="000000"/>
                  </a:solidFill>
                  <a:latin typeface="Segoe UI" panose="020B0502040204020203" pitchFamily="34" charset="0"/>
                  <a:cs typeface="Segoe UI" panose="020B0502040204020203" pitchFamily="34" charset="0"/>
                </a:endParaRPr>
              </a:p>
            </p:txBody>
          </p:sp>
          <p:pic>
            <p:nvPicPr>
              <p:cNvPr id="24" name="Picture 23"/>
              <p:cNvPicPr>
                <a:picLocks noChangeAspect="1"/>
              </p:cNvPicPr>
              <p:nvPr/>
            </p:nvPicPr>
            <p:blipFill>
              <a:blip r:embed="rId3"/>
              <a:stretch>
                <a:fillRect/>
              </a:stretch>
            </p:blipFill>
            <p:spPr>
              <a:xfrm rot="5400000">
                <a:off x="2725190" y="5351780"/>
                <a:ext cx="961020" cy="620660"/>
              </a:xfrm>
              <a:prstGeom prst="rect">
                <a:avLst/>
              </a:prstGeom>
            </p:spPr>
          </p:pic>
          <p:cxnSp>
            <p:nvCxnSpPr>
              <p:cNvPr id="25" name="Elbow Connector 24"/>
              <p:cNvCxnSpPr>
                <a:stCxn id="24" idx="2"/>
                <a:endCxn id="19" idx="2"/>
              </p:cNvCxnSpPr>
              <p:nvPr/>
            </p:nvCxnSpPr>
            <p:spPr>
              <a:xfrm rot="10800000">
                <a:off x="2133600" y="4800600"/>
                <a:ext cx="761770" cy="861510"/>
              </a:xfrm>
              <a:prstGeom prst="bentConnector2">
                <a:avLst/>
              </a:prstGeom>
              <a:ln w="762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56927" y="6400800"/>
                <a:ext cx="2638873" cy="279480"/>
              </a:xfrm>
              <a:prstGeom prst="rect">
                <a:avLst/>
              </a:prstGeom>
              <a:noFill/>
            </p:spPr>
            <p:txBody>
              <a:bodyPr wrap="square" rtlCol="0">
                <a:spAutoFit/>
              </a:bodyPr>
              <a:lstStyle/>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Without VMQ</a:t>
                </a:r>
              </a:p>
            </p:txBody>
          </p:sp>
        </p:grpSp>
        <p:grpSp>
          <p:nvGrpSpPr>
            <p:cNvPr id="6" name="Group 5"/>
            <p:cNvGrpSpPr/>
            <p:nvPr/>
          </p:nvGrpSpPr>
          <p:grpSpPr>
            <a:xfrm>
              <a:off x="5181600" y="2501660"/>
              <a:ext cx="3037397" cy="4165680"/>
              <a:chOff x="5181600" y="2501660"/>
              <a:chExt cx="3037397" cy="4165680"/>
            </a:xfrm>
          </p:grpSpPr>
          <p:sp>
            <p:nvSpPr>
              <p:cNvPr id="7" name="Rectangle 6"/>
              <p:cNvSpPr/>
              <p:nvPr/>
            </p:nvSpPr>
            <p:spPr bwMode="auto">
              <a:xfrm>
                <a:off x="5323398" y="2882660"/>
                <a:ext cx="609600" cy="1905000"/>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US" sz="2800" b="1"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1200" b="1" dirty="0">
                    <a:solidFill>
                      <a:srgbClr val="FFFFFF"/>
                    </a:solidFill>
                    <a:latin typeface="Segoe UI" panose="020B0502040204020203" pitchFamily="34" charset="0"/>
                    <a:cs typeface="Segoe UI" panose="020B0502040204020203" pitchFamily="34" charset="0"/>
                  </a:rPr>
                  <a:t>Core</a:t>
                </a:r>
                <a:br>
                  <a:rPr lang="en-US" sz="1200" b="1" dirty="0">
                    <a:solidFill>
                      <a:srgbClr val="FFFFFF"/>
                    </a:solidFill>
                    <a:latin typeface="Segoe UI" panose="020B0502040204020203" pitchFamily="34" charset="0"/>
                    <a:cs typeface="Segoe UI" panose="020B0502040204020203" pitchFamily="34" charset="0"/>
                  </a:rPr>
                </a:br>
                <a:r>
                  <a:rPr lang="en-US" sz="2400" b="1" dirty="0">
                    <a:solidFill>
                      <a:srgbClr val="FFFFFF"/>
                    </a:solidFill>
                    <a:latin typeface="Segoe UI" panose="020B0502040204020203" pitchFamily="34" charset="0"/>
                    <a:cs typeface="Segoe UI" panose="020B0502040204020203" pitchFamily="34" charset="0"/>
                  </a:rPr>
                  <a:t>1</a:t>
                </a:r>
              </a:p>
            </p:txBody>
          </p:sp>
          <p:sp>
            <p:nvSpPr>
              <p:cNvPr id="8" name="Rectangle 7"/>
              <p:cNvSpPr/>
              <p:nvPr/>
            </p:nvSpPr>
            <p:spPr bwMode="auto">
              <a:xfrm>
                <a:off x="6009198" y="2882660"/>
                <a:ext cx="609600" cy="1905000"/>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US" sz="2800" b="1"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1200" b="1" dirty="0">
                    <a:solidFill>
                      <a:srgbClr val="FFFFFF"/>
                    </a:solidFill>
                    <a:latin typeface="Segoe UI" panose="020B0502040204020203" pitchFamily="34" charset="0"/>
                    <a:cs typeface="Segoe UI" panose="020B0502040204020203" pitchFamily="34" charset="0"/>
                  </a:rPr>
                  <a:t>Core</a:t>
                </a:r>
                <a:br>
                  <a:rPr lang="en-US" sz="1200" b="1" dirty="0">
                    <a:solidFill>
                      <a:srgbClr val="FFFFFF"/>
                    </a:solidFill>
                    <a:latin typeface="Segoe UI" panose="020B0502040204020203" pitchFamily="34" charset="0"/>
                    <a:cs typeface="Segoe UI" panose="020B0502040204020203" pitchFamily="34" charset="0"/>
                  </a:rPr>
                </a:br>
                <a:r>
                  <a:rPr lang="en-US" sz="2400" b="1" dirty="0">
                    <a:solidFill>
                      <a:srgbClr val="FFFFFF"/>
                    </a:solidFill>
                    <a:latin typeface="Segoe UI" panose="020B0502040204020203" pitchFamily="34" charset="0"/>
                    <a:cs typeface="Segoe UI" panose="020B0502040204020203" pitchFamily="34" charset="0"/>
                  </a:rPr>
                  <a:t>2</a:t>
                </a:r>
              </a:p>
            </p:txBody>
          </p:sp>
          <p:sp>
            <p:nvSpPr>
              <p:cNvPr id="9" name="Rectangle 8"/>
              <p:cNvSpPr/>
              <p:nvPr/>
            </p:nvSpPr>
            <p:spPr bwMode="auto">
              <a:xfrm>
                <a:off x="6695000" y="2884098"/>
                <a:ext cx="609600" cy="1905000"/>
              </a:xfrm>
              <a:prstGeom prst="rect">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algn="ctr" eaLnBrk="0" fontAlgn="base" hangingPunct="0">
                  <a:spcBef>
                    <a:spcPct val="0"/>
                  </a:spcBef>
                  <a:spcAft>
                    <a:spcPct val="0"/>
                  </a:spcAft>
                </a:pPr>
                <a:r>
                  <a:rPr kumimoji="0" lang="en-US" sz="12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Core</a:t>
                </a:r>
                <a:br>
                  <a:rPr kumimoji="0" lang="en-US" sz="12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br>
                <a:r>
                  <a:rPr kumimoji="0" lang="en-US" sz="24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3</a:t>
                </a:r>
              </a:p>
            </p:txBody>
          </p:sp>
          <p:sp>
            <p:nvSpPr>
              <p:cNvPr id="10" name="Rectangle 9"/>
              <p:cNvSpPr/>
              <p:nvPr/>
            </p:nvSpPr>
            <p:spPr bwMode="auto">
              <a:xfrm>
                <a:off x="7380798" y="2884098"/>
                <a:ext cx="609600" cy="1905000"/>
              </a:xfrm>
              <a:prstGeom prst="rect">
                <a:avLst/>
              </a:prstGeom>
              <a:solidFill>
                <a:schemeClr val="bg1"/>
              </a:solid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endParaRPr lang="en-US" sz="2800" b="1" dirty="0">
                  <a:solidFill>
                    <a:srgbClr val="C0C0C0"/>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1200" b="1" dirty="0">
                    <a:solidFill>
                      <a:srgbClr val="000000"/>
                    </a:solidFill>
                    <a:latin typeface="Segoe UI" panose="020B0502040204020203" pitchFamily="34" charset="0"/>
                    <a:cs typeface="Segoe UI" panose="020B0502040204020203" pitchFamily="34" charset="0"/>
                  </a:rPr>
                  <a:t>Core</a:t>
                </a:r>
                <a:br>
                  <a:rPr lang="en-US" sz="12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4</a:t>
                </a:r>
              </a:p>
            </p:txBody>
          </p:sp>
          <p:sp>
            <p:nvSpPr>
              <p:cNvPr id="11" name="Rectangle 10"/>
              <p:cNvSpPr/>
              <p:nvPr/>
            </p:nvSpPr>
            <p:spPr bwMode="auto">
              <a:xfrm>
                <a:off x="5181600" y="2501660"/>
                <a:ext cx="3037397" cy="3810000"/>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Hyper-V host</a:t>
                </a:r>
                <a:endParaRPr lang="en-US" sz="1600" b="1" dirty="0">
                  <a:solidFill>
                    <a:srgbClr val="000000"/>
                  </a:solidFill>
                  <a:latin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3"/>
              <a:stretch>
                <a:fillRect/>
              </a:stretch>
            </p:blipFill>
            <p:spPr>
              <a:xfrm rot="5400000">
                <a:off x="7212056" y="5351780"/>
                <a:ext cx="961020" cy="620660"/>
              </a:xfrm>
              <a:prstGeom prst="rect">
                <a:avLst/>
              </a:prstGeom>
            </p:spPr>
          </p:pic>
          <p:sp>
            <p:nvSpPr>
              <p:cNvPr id="13" name="TextBox 12"/>
              <p:cNvSpPr txBox="1"/>
              <p:nvPr/>
            </p:nvSpPr>
            <p:spPr>
              <a:xfrm>
                <a:off x="5351525" y="6387860"/>
                <a:ext cx="2638873" cy="279480"/>
              </a:xfrm>
              <a:prstGeom prst="rect">
                <a:avLst/>
              </a:prstGeom>
              <a:noFill/>
            </p:spPr>
            <p:txBody>
              <a:bodyPr wrap="square" rtlCol="0">
                <a:spAutoFit/>
              </a:bodyPr>
              <a:lstStyle/>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With VMQ</a:t>
                </a:r>
              </a:p>
            </p:txBody>
          </p:sp>
          <p:cxnSp>
            <p:nvCxnSpPr>
              <p:cNvPr id="14" name="Straight Arrow Connector 13"/>
              <p:cNvCxnSpPr/>
              <p:nvPr/>
            </p:nvCxnSpPr>
            <p:spPr>
              <a:xfrm flipV="1">
                <a:off x="5628198" y="4802038"/>
                <a:ext cx="0" cy="430036"/>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313998" y="4802038"/>
                <a:ext cx="0" cy="430036"/>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92073" y="4802038"/>
                <a:ext cx="0" cy="430036"/>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603878" y="5206376"/>
                <a:ext cx="139592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2" idx="2"/>
              </p:cNvCxnSpPr>
              <p:nvPr/>
            </p:nvCxnSpPr>
            <p:spPr>
              <a:xfrm rot="10800000">
                <a:off x="6313998" y="5206376"/>
                <a:ext cx="1068238" cy="455734"/>
              </a:xfrm>
              <a:prstGeom prst="bentConnector3">
                <a:avLst>
                  <a:gd name="adj1" fmla="val 100085"/>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9206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ac9123e-ebef-4258-8118-9d5f7f7cb6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adapter advanced features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Network function virtualization</a:t>
            </a:r>
          </a:p>
          <a:p>
            <a:pPr lvl="0"/>
            <a:r>
              <a:rPr lang="en-US" kern="0" dirty="0">
                <a:solidFill>
                  <a:srgbClr val="000000"/>
                </a:solidFill>
              </a:rPr>
              <a:t>Network Controller</a:t>
            </a:r>
          </a:p>
          <a:p>
            <a:pPr lvl="0"/>
            <a:r>
              <a:rPr lang="en-US" kern="0" dirty="0">
                <a:solidFill>
                  <a:srgbClr val="000000"/>
                </a:solidFill>
              </a:rPr>
              <a:t>SET</a:t>
            </a:r>
          </a:p>
          <a:p>
            <a:pPr lvl="0"/>
            <a:r>
              <a:rPr lang="en-US" kern="0" dirty="0">
                <a:solidFill>
                  <a:srgbClr val="000000"/>
                </a:solidFill>
              </a:rPr>
              <a:t>RDMA</a:t>
            </a:r>
          </a:p>
          <a:p>
            <a:pPr lvl="0"/>
            <a:r>
              <a:rPr lang="en-US" kern="0" dirty="0">
                <a:solidFill>
                  <a:srgbClr val="000000"/>
                </a:solidFill>
              </a:rPr>
              <a:t>VMQ</a:t>
            </a:r>
          </a:p>
          <a:p>
            <a:pPr lvl="0"/>
            <a:r>
              <a:rPr lang="en-US" kern="0" dirty="0">
                <a:solidFill>
                  <a:srgbClr val="000000"/>
                </a:solidFill>
              </a:rPr>
              <a:t>Converged network adapters</a:t>
            </a:r>
          </a:p>
          <a:p>
            <a:pPr lvl="0"/>
            <a:r>
              <a:rPr lang="en-US" kern="0" dirty="0">
                <a:solidFill>
                  <a:srgbClr val="000000"/>
                </a:solidFill>
              </a:rPr>
              <a:t>QoS for software-defined networks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3431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18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Overview of high-performance networking features
Configuring advanced Hyper-V networking features</a:t>
            </a:r>
            <a:endParaRPr lang="en-US" dirty="0"/>
          </a:p>
        </p:txBody>
      </p:sp>
    </p:spTree>
    <p:extLst>
      <p:ext uri="{BB962C8B-B14F-4D97-AF65-F5344CB8AC3E}">
        <p14:creationId xmlns:p14="http://schemas.microsoft.com/office/powerpoint/2010/main" val="114671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d6cad89-7ca5-4faf-8706-06153c9d15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adapter advanced features</a:t>
            </a:r>
          </a:p>
        </p:txBody>
      </p:sp>
      <p:pic>
        <p:nvPicPr>
          <p:cNvPr id="4" name="Picture 3" descr="A screenshot of a virtual machine’s Settings window showing the Hardware Acceleration page.&#10;"/>
          <p:cNvPicPr>
            <a:picLocks noChangeAspect="1"/>
          </p:cNvPicPr>
          <p:nvPr/>
        </p:nvPicPr>
        <p:blipFill>
          <a:blip r:embed="rId3"/>
          <a:stretch>
            <a:fillRect/>
          </a:stretch>
        </p:blipFill>
        <p:spPr>
          <a:xfrm>
            <a:off x="196031" y="934064"/>
            <a:ext cx="6115050" cy="5768747"/>
          </a:xfrm>
          <a:prstGeom prst="rect">
            <a:avLst/>
          </a:prstGeom>
        </p:spPr>
      </p:pic>
      <p:sp>
        <p:nvSpPr>
          <p:cNvPr id="5" name="TextBox 4"/>
          <p:cNvSpPr txBox="1"/>
          <p:nvPr/>
        </p:nvSpPr>
        <p:spPr>
          <a:xfrm>
            <a:off x="6384161" y="934064"/>
            <a:ext cx="2628900" cy="3031599"/>
          </a:xfrm>
          <a:prstGeom prst="rect">
            <a:avLst/>
          </a:prstGeom>
          <a:noFill/>
        </p:spPr>
        <p:txBody>
          <a:bodyPr wrap="square" rtlCol="0">
            <a:spAutoFit/>
          </a:bodyPr>
          <a:lstStyle/>
          <a:p>
            <a:pPr lvl="0" fontAlgn="base">
              <a:spcBef>
                <a:spcPts val="600"/>
              </a:spcBef>
              <a:spcAft>
                <a:spcPct val="0"/>
              </a:spcAft>
              <a:buClr>
                <a:srgbClr val="0070C0"/>
              </a:buClr>
              <a:buSzPct val="90000"/>
            </a:pPr>
            <a:r>
              <a:rPr lang="en-US" sz="3200" kern="0" dirty="0">
                <a:solidFill>
                  <a:srgbClr val="000000"/>
                </a:solidFill>
                <a:latin typeface="Segoe UI" pitchFamily="34" charset="0"/>
                <a:cs typeface="Segoe UI" pitchFamily="34" charset="0"/>
              </a:rPr>
              <a:t>Hardware acceleration:</a:t>
            </a:r>
          </a:p>
          <a:p>
            <a:pPr marL="174625" lvl="0" indent="-174625" fontAlgn="base">
              <a:spcBef>
                <a:spcPts val="600"/>
              </a:spcBef>
              <a:spcAft>
                <a:spcPct val="0"/>
              </a:spcAft>
              <a:buClr>
                <a:srgbClr val="0070C0"/>
              </a:buClr>
              <a:buSzPct val="90000"/>
              <a:buFont typeface="Arial" pitchFamily="34" charset="0"/>
              <a:buChar char="•"/>
            </a:pPr>
            <a:r>
              <a:rPr lang="en-US" sz="2800" kern="0" dirty="0">
                <a:solidFill>
                  <a:srgbClr val="000000"/>
                </a:solidFill>
                <a:latin typeface="Segoe UI" pitchFamily="34" charset="0"/>
                <a:cs typeface="Segoe UI" pitchFamily="34" charset="0"/>
              </a:rPr>
              <a:t>VMQ</a:t>
            </a:r>
          </a:p>
          <a:p>
            <a:pPr marL="174625" lvl="0" indent="-174625" fontAlgn="base">
              <a:spcBef>
                <a:spcPts val="600"/>
              </a:spcBef>
              <a:spcAft>
                <a:spcPct val="0"/>
              </a:spcAft>
              <a:buClr>
                <a:srgbClr val="0070C0"/>
              </a:buClr>
              <a:buSzPct val="90000"/>
              <a:buFont typeface="Arial" pitchFamily="34" charset="0"/>
              <a:buChar char="•"/>
            </a:pPr>
            <a:r>
              <a:rPr lang="en-US" sz="2800" kern="0" dirty="0">
                <a:solidFill>
                  <a:srgbClr val="000000"/>
                </a:solidFill>
                <a:latin typeface="Segoe UI" pitchFamily="34" charset="0"/>
                <a:cs typeface="Segoe UI" pitchFamily="34" charset="0"/>
              </a:rPr>
              <a:t>Ipsec task offloading</a:t>
            </a:r>
          </a:p>
          <a:p>
            <a:pPr marL="174625" lvl="0" indent="-174625" fontAlgn="base">
              <a:spcBef>
                <a:spcPts val="600"/>
              </a:spcBef>
              <a:spcAft>
                <a:spcPct val="0"/>
              </a:spcAft>
              <a:buClr>
                <a:srgbClr val="0070C0"/>
              </a:buClr>
              <a:buSzPct val="90000"/>
              <a:buFont typeface="Arial" pitchFamily="34" charset="0"/>
              <a:buChar char="•"/>
            </a:pPr>
            <a:r>
              <a:rPr lang="en-US" sz="2800" kern="0" dirty="0">
                <a:solidFill>
                  <a:srgbClr val="000000"/>
                </a:solidFill>
                <a:latin typeface="Segoe UI" pitchFamily="34" charset="0"/>
                <a:cs typeface="Segoe UI" pitchFamily="34" charset="0"/>
              </a:rPr>
              <a:t>SR-IOV</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0976" y="633431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469" y="633431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35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name="f27790f0-560c-41fb-ace3-77da73480a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NIC Teaming in virtual machines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NIC Teaming in virtual machines:</a:t>
            </a:r>
          </a:p>
          <a:p>
            <a:pPr lvl="1"/>
            <a:r>
              <a:rPr lang="en-US" kern="0" dirty="0">
                <a:solidFill>
                  <a:srgbClr val="000000"/>
                </a:solidFill>
              </a:rPr>
              <a:t>Requires multiple virtual network adapters</a:t>
            </a:r>
          </a:p>
          <a:p>
            <a:pPr lvl="1"/>
            <a:r>
              <a:rPr lang="en-US" kern="0" dirty="0">
                <a:solidFill>
                  <a:srgbClr val="000000"/>
                </a:solidFill>
              </a:rPr>
              <a:t>Must be enabled on the virtual network adapters</a:t>
            </a:r>
          </a:p>
          <a:p>
            <a:pPr lvl="1"/>
            <a:r>
              <a:rPr lang="en-US" kern="0" dirty="0">
                <a:solidFill>
                  <a:srgbClr val="000000"/>
                </a:solidFill>
              </a:rPr>
              <a:t>Allows you to then implement it in the virtual machine’s operating system (if supported)</a:t>
            </a:r>
          </a:p>
          <a:p>
            <a:pPr lvl="0"/>
            <a:r>
              <a:rPr lang="en-US" kern="0" dirty="0">
                <a:solidFill>
                  <a:srgbClr val="000000"/>
                </a:solidFill>
              </a:rPr>
              <a:t>SET:</a:t>
            </a:r>
          </a:p>
          <a:p>
            <a:pPr lvl="1"/>
            <a:r>
              <a:rPr lang="en-US" kern="0" dirty="0">
                <a:solidFill>
                  <a:srgbClr val="000000"/>
                </a:solidFill>
              </a:rPr>
              <a:t>Allows you to group from one through eight physical network adapters into one or more virtual network adapters</a:t>
            </a:r>
          </a:p>
        </p:txBody>
      </p:sp>
    </p:spTree>
    <p:extLst>
      <p:ext uri="{BB962C8B-B14F-4D97-AF65-F5344CB8AC3E}">
        <p14:creationId xmlns:p14="http://schemas.microsoft.com/office/powerpoint/2010/main" val="4194729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528b514-d292-43a3-9656-fb01d26cc5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Configuring network adapter advanced features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 implement advanced features for network adapters on virtual machines</a:t>
            </a:r>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90289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Configuring advanced Hyper-V networking features</a:t>
            </a:r>
            <a:endParaRPr lang="en-US" dirty="0"/>
          </a:p>
        </p:txBody>
      </p:sp>
      <p:sp>
        <p:nvSpPr>
          <p:cNvPr id="3" name="Text Placeholder 2"/>
          <p:cNvSpPr>
            <a:spLocks noGrp="1"/>
          </p:cNvSpPr>
          <p:nvPr>
            <p:ph type="body" idx="1"/>
          </p:nvPr>
        </p:nvSpPr>
        <p:spPr/>
        <p:txBody>
          <a:bodyPr/>
          <a:lstStyle/>
          <a:p>
            <a:r>
              <a:rPr lang="en-CA" dirty="0"/>
              <a:t>Exercise 1: Creating and using Hyper-V virtual switches
Exercise 2: Configuring and using the advanced features of a virtual switch</a:t>
            </a:r>
            <a:endParaRPr lang="en-US" dirty="0"/>
          </a:p>
        </p:txBody>
      </p:sp>
      <p:sp>
        <p:nvSpPr>
          <p:cNvPr id="4" name="TextBox 3"/>
          <p:cNvSpPr txBox="1"/>
          <p:nvPr/>
        </p:nvSpPr>
        <p:spPr>
          <a:xfrm>
            <a:off x="528457" y="2880665"/>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500133"/>
            <a:ext cx="8452827" cy="2677656"/>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Physical computer: 	restart </a:t>
            </a:r>
            <a:r>
              <a:rPr lang="en-US" sz="2800" b="1" i="0" u="none" strike="noStrike" baseline="0" dirty="0">
                <a:latin typeface="Segoe UI" panose="020B0502040204020203" pitchFamily="34" charset="0"/>
              </a:rPr>
              <a:t>20743C-LON-HOST1</a:t>
            </a:r>
            <a:endParaRPr lang="en-US" sz="2800" b="0" i="0" u="none" strike="noStrike" baseline="0" dirty="0">
              <a:latin typeface="Segoe UI" panose="020B0502040204020203" pitchFamily="34" charset="0"/>
            </a:endParaRPr>
          </a:p>
          <a:p>
            <a:r>
              <a:rPr lang="en-CA" sz="2800" b="0" i="0" u="none" strike="noStrike" baseline="0" dirty="0">
                <a:latin typeface="Segoe UI" panose="020B0502040204020203" pitchFamily="34" charset="0"/>
              </a:rPr>
              <a:t>Virtual machines: 	</a:t>
            </a:r>
            <a:r>
              <a:rPr lang="en-CA" sz="2800" b="1" i="0" u="none" strike="noStrike" baseline="0" dirty="0">
                <a:latin typeface="Segoe UI" panose="020B0502040204020203" pitchFamily="34" charset="0"/>
              </a:rPr>
              <a:t>20743C-LON-DC1-B</a:t>
            </a:r>
          </a:p>
          <a:p>
            <a:r>
              <a:rPr lang="en-CA" sz="2800" b="1" dirty="0">
                <a:latin typeface="Segoe UI" panose="020B0502040204020203" pitchFamily="34" charset="0"/>
              </a:rPr>
              <a:t>				</a:t>
            </a:r>
            <a:r>
              <a:rPr lang="en-CA" sz="2800" b="1" i="0" u="none" strike="noStrike" baseline="0" dirty="0">
                <a:latin typeface="Segoe UI" panose="020B0502040204020203" pitchFamily="34" charset="0"/>
              </a:rPr>
              <a:t>LON-GUEST1</a:t>
            </a:r>
          </a:p>
          <a:p>
            <a:r>
              <a:rPr lang="en-CA" sz="2800" b="1" dirty="0">
                <a:latin typeface="Segoe UI" panose="020B0502040204020203" pitchFamily="34" charset="0"/>
              </a:rPr>
              <a:t>				</a:t>
            </a:r>
            <a:r>
              <a:rPr lang="en-CA" sz="2800" b="1" i="0" u="none" strike="noStrike" baseline="0" dirty="0">
                <a:latin typeface="Segoe UI" panose="020B0502040204020203" pitchFamily="34" charset="0"/>
              </a:rPr>
              <a:t>LON-GUEST2</a:t>
            </a:r>
            <a:endParaRPr lang="en-CA"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a:latin typeface="Segoe UI" panose="020B0502040204020203" pitchFamily="34" charset="0"/>
              </a:rPr>
              <a:t>Adatum\Administrator</a:t>
            </a: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30 minutes</a:t>
            </a:r>
          </a:p>
        </p:txBody>
      </p:sp>
    </p:spTree>
    <p:extLst>
      <p:ext uri="{BB962C8B-B14F-4D97-AF65-F5344CB8AC3E}">
        <p14:creationId xmlns:p14="http://schemas.microsoft.com/office/powerpoint/2010/main" val="1558933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3108543"/>
          </a:xfrm>
          <a:prstGeom prst="rect">
            <a:avLst/>
          </a:prstGeom>
          <a:noFill/>
        </p:spPr>
        <p:txBody>
          <a:bodyPr vert="horz" wrap="square" rtlCol="0">
            <a:spAutoFit/>
          </a:bodyPr>
          <a:lstStyle/>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Adatum Corporation has implemented the Hyper‑V virtualization platform in one of its subsidiaries. You have created several test virtual machines and familiarized yourself with many of the configuration options. The next step is to implement and test network connectivity for the virtual machines.</a:t>
            </a:r>
          </a:p>
        </p:txBody>
      </p:sp>
    </p:spTree>
    <p:extLst>
      <p:ext uri="{BB962C8B-B14F-4D97-AF65-F5344CB8AC3E}">
        <p14:creationId xmlns:p14="http://schemas.microsoft.com/office/powerpoint/2010/main" val="1456274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In the “NIC Teaming” task, you created </a:t>
            </a:r>
            <a:br>
              <a:rPr lang="en-CA" dirty="0"/>
            </a:br>
            <a:r>
              <a:rPr lang="en-CA" dirty="0"/>
              <a:t>LON-GUEST2 NIC Team. Is this fault tolerant?
In the task named “Create virtual network adapters,” the LON-GUEST2 virtual machine was shut down. Why?</a:t>
            </a:r>
            <a:endParaRPr lang="en-US" dirty="0"/>
          </a:p>
        </p:txBody>
      </p:sp>
    </p:spTree>
    <p:extLst>
      <p:ext uri="{BB962C8B-B14F-4D97-AF65-F5344CB8AC3E}">
        <p14:creationId xmlns:p14="http://schemas.microsoft.com/office/powerpoint/2010/main" val="3632106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Review Question
Best Practice</a:t>
            </a:r>
            <a:endParaRPr lang="en-US" dirty="0"/>
          </a:p>
        </p:txBody>
      </p:sp>
    </p:spTree>
    <p:extLst>
      <p:ext uri="{BB962C8B-B14F-4D97-AF65-F5344CB8AC3E}">
        <p14:creationId xmlns:p14="http://schemas.microsoft.com/office/powerpoint/2010/main" val="255554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61408" cy="740664"/>
          </a:xfrm>
        </p:spPr>
        <p:txBody>
          <a:bodyPr/>
          <a:lstStyle/>
          <a:p>
            <a:r>
              <a:rPr lang="en-CA" dirty="0"/>
              <a:t>Lesson 1: Overview of high-performance networking features</a:t>
            </a:r>
            <a:endParaRPr lang="en-US" dirty="0"/>
          </a:p>
        </p:txBody>
      </p:sp>
      <p:sp>
        <p:nvSpPr>
          <p:cNvPr id="3" name="Text Placeholder 2"/>
          <p:cNvSpPr>
            <a:spLocks noGrp="1"/>
          </p:cNvSpPr>
          <p:nvPr>
            <p:ph type="body" idx="1"/>
          </p:nvPr>
        </p:nvSpPr>
        <p:spPr/>
        <p:txBody>
          <a:bodyPr/>
          <a:lstStyle/>
          <a:p>
            <a:r>
              <a:rPr lang="en-CA" dirty="0"/>
              <a:t>What is NIC Teaming?
Demonstration: Implementing NIC Teaming
Implementing SMB 3.1.1 shared folders
Using advanced SMB 3.1.1 functionality
Providing highly available remote storage by using SMB 3.1.1
What is QoS?
What is RSS?
What is RSC?</a:t>
            </a:r>
            <a:endParaRPr lang="en-US" dirty="0"/>
          </a:p>
        </p:txBody>
      </p:sp>
    </p:spTree>
    <p:extLst>
      <p:ext uri="{BB962C8B-B14F-4D97-AF65-F5344CB8AC3E}">
        <p14:creationId xmlns:p14="http://schemas.microsoft.com/office/powerpoint/2010/main" val="296430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NIC Teaming?</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NIC Teaming:</a:t>
            </a:r>
          </a:p>
          <a:p>
            <a:pPr lvl="1"/>
            <a:r>
              <a:rPr lang="en-US" kern="0" dirty="0">
                <a:solidFill>
                  <a:srgbClr val="000000"/>
                </a:solidFill>
              </a:rPr>
              <a:t>Provides redundancy and aggregates bandwidth</a:t>
            </a:r>
          </a:p>
          <a:p>
            <a:pPr lvl="1"/>
            <a:r>
              <a:rPr lang="en-US" kern="0" dirty="0">
                <a:solidFill>
                  <a:srgbClr val="000000"/>
                </a:solidFill>
              </a:rPr>
              <a:t>Is supported at the host and virtual machine levels</a:t>
            </a:r>
            <a:endParaRPr lang="en-US" sz="2600" kern="0" dirty="0">
              <a:solidFill>
                <a:srgbClr val="000000"/>
              </a:solidFill>
            </a:endParaRPr>
          </a:p>
          <a:p>
            <a:pPr lvl="0"/>
            <a:r>
              <a:rPr lang="en-US" kern="0" dirty="0">
                <a:solidFill>
                  <a:srgbClr val="000000"/>
                </a:solidFill>
              </a:rPr>
              <a:t>Considerations for NIC Teaming:</a:t>
            </a:r>
          </a:p>
          <a:p>
            <a:pPr lvl="1"/>
            <a:r>
              <a:rPr lang="en-US" kern="0" dirty="0">
                <a:solidFill>
                  <a:srgbClr val="000000"/>
                </a:solidFill>
              </a:rPr>
              <a:t>Deploy multiple network adapters on a physical host</a:t>
            </a:r>
          </a:p>
          <a:p>
            <a:pPr lvl="1"/>
            <a:r>
              <a:rPr lang="en-US" kern="0" dirty="0">
                <a:solidFill>
                  <a:srgbClr val="000000"/>
                </a:solidFill>
              </a:rPr>
              <a:t>Configure separate teams on different switches for fault tolerance</a:t>
            </a:r>
          </a:p>
        </p:txBody>
      </p:sp>
    </p:spTree>
    <p:extLst>
      <p:ext uri="{BB962C8B-B14F-4D97-AF65-F5344CB8AC3E}">
        <p14:creationId xmlns:p14="http://schemas.microsoft.com/office/powerpoint/2010/main" val="33275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59d2fce8-6c8f-4f4f-996d-c100e53b59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Implementing NIC Teaming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 implement NIC Teaming</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11044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247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Implementing SMB 3.1.1 shared folders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eaLnBrk="0" hangingPunct="0"/>
            <a:r>
              <a:rPr lang="en-US" kern="0" dirty="0">
                <a:solidFill>
                  <a:srgbClr val="000000"/>
                </a:solidFill>
              </a:rPr>
              <a:t>SMB 3.1.1 is available only in Windows Server 2016; SMB 3.0 is available in Windows Server 2012; both have similar functionality</a:t>
            </a:r>
          </a:p>
          <a:p>
            <a:pPr lvl="0" eaLnBrk="0" hangingPunct="0"/>
            <a:r>
              <a:rPr lang="en-US" kern="0" dirty="0">
                <a:solidFill>
                  <a:srgbClr val="000000"/>
                </a:solidFill>
              </a:rPr>
              <a:t>Hyper-V 10.0 can store the following on SMB 3.1.1 file shares:</a:t>
            </a:r>
          </a:p>
          <a:p>
            <a:pPr lvl="1" eaLnBrk="0" hangingPunct="0"/>
            <a:r>
              <a:rPr lang="en-US" kern="0" dirty="0">
                <a:solidFill>
                  <a:srgbClr val="000000"/>
                </a:solidFill>
              </a:rPr>
              <a:t>XML-based configuration files</a:t>
            </a:r>
          </a:p>
          <a:p>
            <a:pPr lvl="1" eaLnBrk="0" hangingPunct="0"/>
            <a:r>
              <a:rPr lang="en-US" kern="0" dirty="0">
                <a:solidFill>
                  <a:srgbClr val="000000"/>
                </a:solidFill>
              </a:rPr>
              <a:t>Virtual hard disk files (in the .vhd or .vhdx format)</a:t>
            </a:r>
          </a:p>
          <a:p>
            <a:pPr lvl="1" eaLnBrk="0" hangingPunct="0"/>
            <a:r>
              <a:rPr lang="en-US" kern="0" dirty="0">
                <a:solidFill>
                  <a:srgbClr val="000000"/>
                </a:solidFill>
              </a:rPr>
              <a:t>Checkpoint files</a:t>
            </a:r>
          </a:p>
          <a:p>
            <a:pPr lvl="0" eaLnBrk="0" hangingPunct="0"/>
            <a:endParaRPr lang="en-US" kern="0" dirty="0">
              <a:solidFill>
                <a:srgbClr val="000000"/>
              </a:solidFill>
            </a:endParaRPr>
          </a:p>
        </p:txBody>
      </p:sp>
    </p:spTree>
    <p:extLst>
      <p:ext uri="{BB962C8B-B14F-4D97-AF65-F5344CB8AC3E}">
        <p14:creationId xmlns:p14="http://schemas.microsoft.com/office/powerpoint/2010/main" val="277004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advanced SMB 3.1.1 functionality</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SMB 3.0 features that are introduced in Windows Server 2012:</a:t>
            </a:r>
          </a:p>
          <a:p>
            <a:pPr lvl="1"/>
            <a:r>
              <a:rPr lang="en-US" kern="0" dirty="0">
                <a:solidFill>
                  <a:srgbClr val="000000"/>
                </a:solidFill>
              </a:rPr>
              <a:t>SMB Transparent Failover  </a:t>
            </a:r>
          </a:p>
          <a:p>
            <a:pPr lvl="1"/>
            <a:r>
              <a:rPr lang="en-US" kern="0" dirty="0">
                <a:solidFill>
                  <a:srgbClr val="000000"/>
                </a:solidFill>
              </a:rPr>
              <a:t>SMB Scale Out  </a:t>
            </a:r>
          </a:p>
          <a:p>
            <a:pPr lvl="1"/>
            <a:r>
              <a:rPr lang="en-US" kern="0" dirty="0">
                <a:solidFill>
                  <a:srgbClr val="000000"/>
                </a:solidFill>
              </a:rPr>
              <a:t>SMB Multichannel  </a:t>
            </a:r>
          </a:p>
          <a:p>
            <a:pPr lvl="1"/>
            <a:r>
              <a:rPr lang="en-US" kern="0" dirty="0">
                <a:solidFill>
                  <a:srgbClr val="000000"/>
                </a:solidFill>
              </a:rPr>
              <a:t>SMB Direct </a:t>
            </a:r>
          </a:p>
          <a:p>
            <a:pPr lvl="1"/>
            <a:r>
              <a:rPr lang="en-US" kern="0" dirty="0">
                <a:solidFill>
                  <a:srgbClr val="000000"/>
                </a:solidFill>
              </a:rPr>
              <a:t>SMB Encryption. </a:t>
            </a:r>
          </a:p>
          <a:p>
            <a:pPr lvl="1"/>
            <a:r>
              <a:rPr lang="en-US" kern="0" dirty="0">
                <a:solidFill>
                  <a:srgbClr val="000000"/>
                </a:solidFill>
              </a:rPr>
              <a:t>VSS for SMB file shares  </a:t>
            </a:r>
          </a:p>
          <a:p>
            <a:pPr lvl="1"/>
            <a:r>
              <a:rPr lang="en-US" kern="0" dirty="0">
                <a:solidFill>
                  <a:srgbClr val="000000"/>
                </a:solidFill>
              </a:rPr>
              <a:t>SMB Directory Leasing</a:t>
            </a:r>
          </a:p>
          <a:p>
            <a:pPr lvl="1"/>
            <a:r>
              <a:rPr lang="en-US" kern="0" dirty="0">
                <a:solidFill>
                  <a:srgbClr val="000000"/>
                </a:solidFill>
              </a:rPr>
              <a:t>Windows PowerShell commands for managing SMB</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3431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08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da354ea-9785-4e15-86b8-70ed2b1359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advanced SMB 3.1.1 functionality</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SMB 3.1.1 features that are introduced in Windows Server 2016:</a:t>
            </a:r>
          </a:p>
          <a:p>
            <a:pPr lvl="1"/>
            <a:r>
              <a:rPr lang="en-US" kern="0" dirty="0">
                <a:solidFill>
                  <a:srgbClr val="000000"/>
                </a:solidFill>
              </a:rPr>
              <a:t>Preauthentication integrity</a:t>
            </a:r>
          </a:p>
          <a:p>
            <a:pPr lvl="1"/>
            <a:r>
              <a:rPr lang="en-US" kern="0" dirty="0">
                <a:solidFill>
                  <a:srgbClr val="000000"/>
                </a:solidFill>
              </a:rPr>
              <a:t>SMB Encryption improvements</a:t>
            </a:r>
          </a:p>
          <a:p>
            <a:pPr lvl="1"/>
            <a:r>
              <a:rPr lang="en-US" kern="0" dirty="0">
                <a:solidFill>
                  <a:srgbClr val="000000"/>
                </a:solidFill>
              </a:rPr>
              <a:t>Cluster Dialect Fencing</a:t>
            </a:r>
          </a:p>
          <a:p>
            <a:pPr lvl="1"/>
            <a:r>
              <a:rPr lang="en-US" kern="0" dirty="0">
                <a:solidFill>
                  <a:srgbClr val="000000"/>
                </a:solidFill>
              </a:rPr>
              <a:t>The removal of the </a:t>
            </a:r>
            <a:r>
              <a:rPr lang="en-US" b="1" kern="0" dirty="0">
                <a:solidFill>
                  <a:srgbClr val="000000"/>
                </a:solidFill>
              </a:rPr>
              <a:t>RequireSecureNegotiate</a:t>
            </a:r>
            <a:r>
              <a:rPr lang="en-US" kern="0" dirty="0">
                <a:solidFill>
                  <a:srgbClr val="000000"/>
                </a:solidFill>
              </a:rPr>
              <a:t> setting</a:t>
            </a:r>
          </a:p>
          <a:p>
            <a:pPr lvl="1"/>
            <a:r>
              <a:rPr lang="en-US" kern="0" dirty="0">
                <a:solidFill>
                  <a:srgbClr val="000000"/>
                </a:solidFill>
              </a:rPr>
              <a:t>The x.y.z notation for dialects with a nonzero revision number</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976" y="633431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9" y="633431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95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3190</Words>
  <Application>Microsoft Office PowerPoint</Application>
  <PresentationFormat>On-screen Show (4:3)</PresentationFormat>
  <Paragraphs>368</Paragraphs>
  <Slides>26</Slides>
  <Notes>26</Notes>
  <HiddenSlides>1</HiddenSlides>
  <MMClips>0</MMClips>
  <ScaleCrop>false</ScaleCrop>
  <HeadingPairs>
    <vt:vector size="6" baseType="variant">
      <vt:variant>
        <vt:lpstr>Fonts Used</vt:lpstr>
      </vt:variant>
      <vt:variant>
        <vt:i4>12</vt:i4>
      </vt:variant>
      <vt:variant>
        <vt:lpstr>Theme</vt:lpstr>
      </vt:variant>
      <vt:variant>
        <vt:i4>27</vt:i4>
      </vt:variant>
      <vt:variant>
        <vt:lpstr>Slide Titles</vt:lpstr>
      </vt:variant>
      <vt:variant>
        <vt:i4>26</vt:i4>
      </vt:variant>
    </vt:vector>
  </HeadingPairs>
  <TitlesOfParts>
    <vt:vector size="65" baseType="lpstr">
      <vt:lpstr>Courier New</vt:lpstr>
      <vt:lpstr>Times New Roman</vt:lpstr>
      <vt:lpstr>MS Mincho</vt:lpstr>
      <vt:lpstr>Wingdings</vt:lpstr>
      <vt:lpstr>Symbol</vt:lpstr>
      <vt:lpstr>Segoe Semibold</vt:lpstr>
      <vt:lpstr>Segoe UI</vt:lpstr>
      <vt:lpstr>Mangal</vt:lpstr>
      <vt:lpstr>Arial</vt:lpstr>
      <vt:lpstr>Calibri</vt:lpstr>
      <vt:lpstr>Segoe</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Module 7</vt:lpstr>
      <vt:lpstr>Module Overview</vt:lpstr>
      <vt:lpstr>Lesson 1: Overview of high-performance networking features</vt:lpstr>
      <vt:lpstr>What is NIC Teaming?</vt:lpstr>
      <vt:lpstr>Demonstration: Implementing NIC Teaming</vt:lpstr>
      <vt:lpstr>PowerPoint Presentation</vt:lpstr>
      <vt:lpstr>Implementing SMB 3.1.1 shared folders</vt:lpstr>
      <vt:lpstr>Using advanced SMB 3.1.1 functionality</vt:lpstr>
      <vt:lpstr>Using advanced SMB 3.1.1 functionality</vt:lpstr>
      <vt:lpstr>Providing highly available remote storage by using SMB 3.1.1</vt:lpstr>
      <vt:lpstr>What is QoS?</vt:lpstr>
      <vt:lpstr>What is RSS?</vt:lpstr>
      <vt:lpstr>What is RSC?</vt:lpstr>
      <vt:lpstr>Lesson 2: Configuring advanced Hyper-V networking features</vt:lpstr>
      <vt:lpstr>Virtual switch expanded functionality</vt:lpstr>
      <vt:lpstr>Understanding virtual switch extensibility</vt:lpstr>
      <vt:lpstr>What is SR-IOV?</vt:lpstr>
      <vt:lpstr>What is dynamic VMQ?</vt:lpstr>
      <vt:lpstr>Network adapter advanced features</vt:lpstr>
      <vt:lpstr>Network adapter advanced features</vt:lpstr>
      <vt:lpstr>NIC Teaming in virtual machines</vt:lpstr>
      <vt:lpstr>Demonstration: Configuring network adapter advanced features</vt:lpstr>
      <vt:lpstr>Lab: Configuring advanced Hyper-V networking features</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2018-01-02T20:56:49Z</dcterms:created>
  <dcterms:modified xsi:type="dcterms:W3CDTF">2018-01-02T20:56:59Z</dcterms:modified>
</cp:coreProperties>
</file>