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5" r:id="rId19"/>
    <p:sldId id="273" r:id="rId20"/>
    <p:sldId id="274" r:id="rId21"/>
    <p:sldId id="275" r:id="rId22"/>
    <p:sldId id="276" r:id="rId23"/>
    <p:sldId id="277" r:id="rId24"/>
    <p:sldId id="278" r:id="rId25"/>
    <p:sldId id="279" r:id="rId26"/>
    <p:sldId id="280" r:id="rId27"/>
    <p:sldId id="286" r:id="rId28"/>
    <p:sldId id="287" r:id="rId29"/>
    <p:sldId id="281" r:id="rId30"/>
    <p:sldId id="282" r:id="rId31"/>
    <p:sldId id="283" r:id="rId32"/>
    <p:sldId id="284" r:id="rId33"/>
    <p:sldId id="288" r:id="rId34"/>
  </p:sldIdLst>
  <p:sldSz cx="9144000" cy="6858000" type="screen4x3"/>
  <p:notesSz cx="6858000" cy="9144000"/>
  <p:embeddedFontLst>
    <p:embeddedFont>
      <p:font typeface="Verdana" panose="020B0604030504040204"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75" autoAdjust="0"/>
    <p:restoredTop sz="94660"/>
  </p:normalViewPr>
  <p:slideViewPr>
    <p:cSldViewPr snapToGrid="0">
      <p:cViewPr varScale="1">
        <p:scale>
          <a:sx n="110" d="100"/>
          <a:sy n="110" d="100"/>
        </p:scale>
        <p:origin x="242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BFA13-0C94-49B5-A97E-A9C3EA81786E}" type="datetimeFigureOut">
              <a:rPr lang="en-US" smtClean="0"/>
              <a:t>1/2/2018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A9475-9663-4A79-A70A-BB36EE6C6BAE}" type="slidenum">
              <a:rPr lang="en-US" smtClean="0"/>
              <a:t>‹#›</a:t>
            </a:fld>
            <a:endParaRPr lang="en-US"/>
          </a:p>
        </p:txBody>
      </p:sp>
    </p:spTree>
    <p:extLst>
      <p:ext uri="{BB962C8B-B14F-4D97-AF65-F5344CB8AC3E}">
        <p14:creationId xmlns:p14="http://schemas.microsoft.com/office/powerpoint/2010/main" val="109907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ka.ms/Tn2cx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aka.ms/rbl4y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aka.ms/R0mma7"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ka.ms/S9y1p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aka.ms/N4y63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ka.ms/N4y63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ka.ms/Exuuk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latin typeface="Arial" panose="020B0604020202020204" pitchFamily="34" charset="0"/>
                <a:ea typeface="Calibri" panose="020F0502020204030204" pitchFamily="34" charset="0"/>
                <a:cs typeface="Times New Roman" panose="02020603050405020304" pitchFamily="18" charset="0"/>
              </a:rPr>
              <a:t> 70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a:t>
            </a:r>
            <a:r>
              <a:rPr lang="en-US" sz="1000" b="1" dirty="0">
                <a:latin typeface="Arial" panose="020B0604020202020204" pitchFamily="34" charset="0"/>
                <a:ea typeface="Calibri" panose="020F0502020204030204" pitchFamily="34" charset="0"/>
                <a:cs typeface="Times New Roman" panose="02020603050405020304" pitchFamily="18" charset="0"/>
              </a:rPr>
              <a:t>30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CA" sz="1000" dirty="0">
                <a:effectLst/>
                <a:latin typeface="Arial" panose="020B0604020202020204" pitchFamily="34" charset="0"/>
                <a:ea typeface="Times New Roman" panose="02020603050405020304" pitchFamily="18" charset="0"/>
                <a:cs typeface="Times New Roman" panose="02020603050405020304" pitchFamily="18" charset="0"/>
              </a:rPr>
              <a:t>Describe Software Defined Networking.</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a:effectLst/>
                <a:latin typeface="Arial" panose="020B0604020202020204" pitchFamily="34" charset="0"/>
                <a:ea typeface="Times New Roman" panose="02020603050405020304" pitchFamily="18" charset="0"/>
                <a:cs typeface="Times New Roman" panose="02020603050405020304" pitchFamily="18" charset="0"/>
              </a:rPr>
              <a:t>Implement network virtualization.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a:effectLst/>
                <a:latin typeface="Arial" panose="020B0604020202020204" pitchFamily="34" charset="0"/>
                <a:ea typeface="Times New Roman" panose="02020603050405020304" pitchFamily="18" charset="0"/>
                <a:cs typeface="Times New Roman" panose="02020603050405020304" pitchFamily="18" charset="0"/>
              </a:rPr>
              <a:t>Implement Network Controller.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IN" sz="1000" b="1" dirty="0">
                <a:latin typeface="Arial" panose="020B0604020202020204" pitchFamily="34" charset="0"/>
                <a:ea typeface="Times New Roman" panose="02020603050405020304" pitchFamily="18" charset="0"/>
                <a:cs typeface="Segoe UI" panose="020B0502040204020203" pitchFamily="34" charset="0"/>
              </a:rPr>
              <a:t>Required materials</a:t>
            </a:r>
            <a:endParaRPr lang="en-US" sz="1000" b="1"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IN" sz="1000" dirty="0">
                <a:latin typeface="Arial" panose="020B0604020202020204" pitchFamily="34" charset="0"/>
                <a:ea typeface="Times New Roman" panose="02020603050405020304" pitchFamily="18" charset="0"/>
                <a:cs typeface="Times New Roman" panose="02020603050405020304" pitchFamily="18" charset="0"/>
              </a:rPr>
              <a:t>To teach this module, you need the Microsoft PowerPoint file </a:t>
            </a:r>
            <a:r>
              <a:rPr lang="en-IN" sz="1000" b="1" dirty="0">
                <a:latin typeface="Arial" panose="020B0604020202020204" pitchFamily="34" charset="0"/>
                <a:ea typeface="Times New Roman" panose="02020603050405020304" pitchFamily="18" charset="0"/>
                <a:cs typeface="Times New Roman" panose="02020603050405020304" pitchFamily="18" charset="0"/>
              </a:rPr>
              <a:t>20743C_08.pptx</a:t>
            </a:r>
            <a:r>
              <a:rPr lang="en-IN" sz="1000" dirty="0">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IN" sz="1000" b="1" dirty="0">
                <a:latin typeface="Arial" panose="020B0604020202020204" pitchFamily="34" charset="0"/>
                <a:ea typeface="Times New Roman" panose="02020603050405020304" pitchFamily="18" charset="0"/>
                <a:cs typeface="Segoe UI" panose="020B0502040204020203" pitchFamily="34" charset="0"/>
              </a:rPr>
              <a:t>Preparation tasks</a:t>
            </a:r>
            <a:endParaRPr lang="en-US" sz="1000" b="1"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IN" sz="1000" dirty="0">
                <a:latin typeface="Arial" panose="020B0604020202020204" pitchFamily="34" charset="0"/>
                <a:ea typeface="Times New Roman" panose="02020603050405020304" pitchFamily="18" charset="0"/>
                <a:cs typeface="Times New Roman" panose="02020603050405020304" pitchFamily="18" charset="0"/>
              </a:rPr>
              <a:t>To prepare for this module, you should: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IN"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IN"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IN"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Times New Roman" panose="02020603050405020304" pitchFamily="18"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4A9475-9663-4A79-A70A-BB36EE6C6BAE}"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421455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Introduce network virtualization and compare it with server virtualization. Keep the discussion at a high level, and be prepared to talk about implementation details and provide examples in the topics that follow.</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1057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Introduce the benefits of network virtualization and spend some time explaining each of them. Mention that you can configure network virtualization by using only Windows PowerShell, but in many scenarios you can use other tools, such as the Microsoft System Center Virtual Machine Manager.</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33484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is an animation slide with two clicks. At this point, students are already familiar with network virtualization and its benefits. You can spend some time explaining how Network Virtualization Generic Route Encapsulation (NVGRE) implements network virtualization. You should be aware that IP Rewrite could also implement network virtualization, but NVGRE has several benefits, and Microsoft Hyper-V in Windows Server 2016 uses only NVGRE.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the customer address (CA) and provider address (PA), and how network virtualization uses both for each virtual machine. Point out that the Hyper-V host can virtualize network traffic for many virtual machines with a single provider address because the Virtual Subnet ID is used to differentiate between them.</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1409728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network virtualization is configured by network virtualization policies, which specify which virtual machine is running on which Hyper-V host―in other words, they specify CA–PA mappings. Based on network virtualization policies, Hyper-V forms NVGRE-encapsulated packets and sends them on the physical network. When it receives NVGRE packets, it decapsulates them and passes them to the appropriate virtual machine. Remind students that when using network virtualization and moving a virtual machine, you do not need to modify its CA, but rather need to modify only its PA. Remind the students that when you use network virtualization only between virtual machines, no additional network hardware is necessary. However, when you want to enable communication between virtual and physical machines, a gateway is necessary.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3678178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does Network Controller use the Northbound and Southbound APIs for?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Network Controller uses the Southbound API to communicate with network devices, services, and components. With the Southbound API, Network Controller can:</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Discover network devices.</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Detect service configurations.</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Gather all of the information you need about the network. </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Send information to the network infrastructure: for example, configuration changes that you have made.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Network Controller Northbound API enables you to configure, monitor, troubleshoot, and deploy new devices on the network by using:</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Windows PowerShell</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Representational state transfer (REST) application programming interface (API)</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A management application with a GUI, for example, System Center Virtual Machine Manager</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3203388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topic to provide an introduction to this new Windows Server 2016 feature.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3336597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requirements for installing the Network Controller server role. Before presenting this topic, refer to: “Installation and Preparation Requirements for Deploying Network Controller” at: </a:t>
            </a:r>
            <a:r>
              <a:rPr lang="en-US" sz="1000" u="sng">
                <a:latin typeface="Arial" panose="020B0604020202020204" pitchFamily="34" charset="0"/>
                <a:ea typeface="Calibri" panose="020F0502020204030204" pitchFamily="34" charset="0"/>
                <a:cs typeface="Segoe UI" panose="020B0502040204020203" pitchFamily="34" charset="0"/>
                <a:hlinkClick r:id="rId3"/>
              </a:rPr>
              <a:t>http://aka.ms/Tn2cxg</a:t>
            </a: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3455429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you have completed the demonstration, leave all virtual machines running for the final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require the </a:t>
            </a:r>
            <a:r>
              <a:rPr lang="en-US" sz="1000" b="1" dirty="0">
                <a:latin typeface="Arial" panose="020B0604020202020204" pitchFamily="34" charset="0"/>
                <a:ea typeface="Calibri" panose="020F0502020204030204" pitchFamily="34" charset="0"/>
                <a:cs typeface="Times New Roman" panose="02020603050405020304" pitchFamily="18" charset="0"/>
              </a:rPr>
              <a:t>20743C-LON-DC1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20743C-LON-SVR2</a:t>
            </a:r>
            <a:r>
              <a:rPr lang="en-US" sz="1000" dirty="0">
                <a:latin typeface="Arial" panose="020B0604020202020204" pitchFamily="34" charset="0"/>
                <a:ea typeface="Calibri" panose="020F0502020204030204" pitchFamily="34" charset="0"/>
                <a:cs typeface="Times New Roman" panose="02020603050405020304" pitchFamily="18" charset="0"/>
              </a:rPr>
              <a:t> virtual machines for this demonstration. Sign in as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with the password of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Create Active Directory security groups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Switch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Group</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Object – Group</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Group name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Controller Admins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details pane,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Controller Admins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Controller Admins Properties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Members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Users, Contacts, Computers, Service Accounts, or Groups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Enter the object names to select (examples)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 Beth</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twice.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Group</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Object – Group</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Group name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Controller Ops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details pane,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Controller Ops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Controller Ops Properties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Members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472999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Users, Contacts, Computers, Service Accounts, or Groups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object names to select (examples)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Beth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twice.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Request a certificate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mmc.exe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Console1 – [Console Root]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Add/Remove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navigation pane,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Tasks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Request New Certificate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Enrollment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Certificate Enrollment Policy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Enroll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management console, and do not save the changes. </a:t>
            </a:r>
            <a:endParaRPr lang="en-US" dirty="0"/>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18</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401633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demonstrate the procedure in the last topic of this lesson. Students will also perform these steps in their lab. Consider combining the theory topic with the following demonstration. For additional guidance, we recommend that you read ”Deploy Network Controller using Windows PowerShell” at: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http://aka.ms/rbl4yy</a:t>
            </a: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19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43724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an overview of the module.</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1021270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topic to provide an overview of the management benefits of Datacenter Firewall.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1789485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a:t>
            </a:r>
            <a:r>
              <a:rPr lang="en-US" sz="1000">
                <a:latin typeface="Arial" panose="020B0604020202020204" pitchFamily="34" charset="0"/>
                <a:ea typeface="Calibri" panose="020F0502020204030204" pitchFamily="34" charset="0"/>
                <a:cs typeface="Times New Roman" panose="02020603050405020304" pitchFamily="18" charset="0"/>
              </a:rPr>
              <a:t> There are two additional slides for this topic.</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topic to describe the features of Software Load Balancing (SLB), and then discuss the potential benefits to the students’ organizations. Use the additional slides when you discuss the SLB infrastructure, and when you summarize the role of Network Controller in SLB.</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1433362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slide when you describe the SLB infrastructure. For more information, refer to “Software Load Balancing (SLB) for SDN: Software Load Balancing Infrastructure” at: </a:t>
            </a:r>
            <a:r>
              <a:rPr lang="en-US" sz="1000" u="sng">
                <a:latin typeface="Arial" panose="020B0604020202020204" pitchFamily="34" charset="0"/>
                <a:ea typeface="Calibri" panose="020F0502020204030204" pitchFamily="34" charset="0"/>
                <a:cs typeface="Segoe UI" panose="020B0502040204020203" pitchFamily="34" charset="0"/>
                <a:hlinkClick r:id="rId3"/>
              </a:rPr>
              <a:t>http://aka.ms/R0mma7</a:t>
            </a: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pPr/>
              <a:t>22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3777479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slide to summarize the role of Network Controller in the SLB infrastructure.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703017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topic has one additional slide.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slide to summarize the functionality and use of RAS Gateway.</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577161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slide to describe the role of Network Controller in managing RAS Gateway.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2965405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you have completed the demonstration, revert all virtual machines.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require the </a:t>
            </a:r>
            <a:r>
              <a:rPr lang="en-US" sz="1000" b="1" dirty="0">
                <a:latin typeface="Arial" panose="020B0604020202020204" pitchFamily="34" charset="0"/>
                <a:ea typeface="Calibri" panose="020F0502020204030204" pitchFamily="34" charset="0"/>
                <a:cs typeface="Times New Roman" panose="02020603050405020304" pitchFamily="18" charset="0"/>
              </a:rPr>
              <a:t>20743C-LON-DC1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20743C-LON-SVR2</a:t>
            </a:r>
            <a:r>
              <a:rPr lang="en-US" sz="1000" dirty="0">
                <a:latin typeface="Arial" panose="020B0604020202020204" pitchFamily="34" charset="0"/>
                <a:ea typeface="Calibri" panose="020F0502020204030204" pitchFamily="34" charset="0"/>
                <a:cs typeface="Times New Roman" panose="02020603050405020304" pitchFamily="18" charset="0"/>
              </a:rPr>
              <a:t> virtual machines for this demonstration.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Add the Network Controller role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the details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Roles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list, 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Controller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check box.</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Controller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the role is installed,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Shut down or sign out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Restart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Choose a reason that best describes why you want to shut down this computer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After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has restarted, sign in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393427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Configure the Network Controller cluster</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 (Admin)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Windows PowerShell (Admin)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$node=New-</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NetworkControllerNodeObject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-Name "Node1" -Server "LON-SVR2.Adatum.com"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FaultDomain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:/rack1/host1"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RestInterface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"Ethernet"</a:t>
            </a: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 Get-Item Cert:\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\My | 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ChildItem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where {$_.Subject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imatch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"LON-SVR2" }</a:t>
            </a: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NetworkControllerCluster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-Node $node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Kerberos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ManagementSecurityGroup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Controller Admins"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CredentialEncryptionCertificate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$Certificate</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the Network Controller application</a:t>
            </a: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NetworkController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-Node $node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ClientAuthentication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Kerberos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ClientSecurityGroup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Controller Ops"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RestIpAddress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"172.16.0.99/24"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ServerCertificate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$Certificate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command can take quite a while to complete. </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Validate the deployment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$cred=New-Object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Microsoft.Windows.Networkcontroller.credentialproperties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cred.type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usernamepassword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27</a:t>
            </a:fld>
            <a:endParaRPr lang="en-US" b="0" dirty="0">
              <a:latin typeface="+mn-lt"/>
            </a:endParaRPr>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2253623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cred.username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a:t>
            </a: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cred.value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abcd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NetworkControllerCredential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ConnectionUri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https://LON-SVR2.Adatum.com -Properties $cred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cred1</a:t>
            </a: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 when prompted. If you receive an error, repeat steps 5 and 6.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NetworkControllerCredential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ConnectionUri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https://LON-SVR2.Adatum.com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cred1</a:t>
            </a:r>
            <a:endParaRPr lang="en-US" dirty="0"/>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28</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1325742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Preparing to deploy Network Controller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decide to deploy Network Controller on a single virtual machine called</a:t>
            </a:r>
            <a:r>
              <a:rPr lang="en-US" sz="1000" b="1" dirty="0">
                <a:latin typeface="Arial" panose="020B0604020202020204" pitchFamily="34" charset="0"/>
                <a:ea typeface="Calibri" panose="020F0502020204030204" pitchFamily="34" charset="0"/>
                <a:cs typeface="Times New Roman" panose="02020603050405020304" pitchFamily="18" charset="0"/>
              </a:rPr>
              <a:t> LON-SVR2</a:t>
            </a:r>
            <a:r>
              <a:rPr lang="en-US" sz="1000" dirty="0">
                <a:latin typeface="Arial" panose="020B0604020202020204" pitchFamily="34" charset="0"/>
                <a:ea typeface="Calibri" panose="020F0502020204030204" pitchFamily="34" charset="0"/>
                <a:cs typeface="Times New Roman" panose="02020603050405020304" pitchFamily="18" charset="0"/>
              </a:rPr>
              <a:t> by using Server Manager. Beth Burke and the domain administrator account will be responsible for managing both Network Controller and the network using Network Controller. The first stage in your test deployment is to configure the required security groups in AD DS, and to obtain a certificate for encryption on the Network Controller server.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Network Controller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creating the required groups and obtaining the relevant certificate on </a:t>
            </a:r>
            <a:r>
              <a:rPr lang="en-US" sz="1000" b="1" dirty="0">
                <a:latin typeface="Arial" panose="020B0604020202020204" pitchFamily="34" charset="0"/>
                <a:ea typeface="Calibri" panose="020F0502020204030204" pitchFamily="34" charset="0"/>
                <a:cs typeface="Times New Roman" panose="02020603050405020304" pitchFamily="18" charset="0"/>
              </a:rPr>
              <a:t>LON-SVR2</a:t>
            </a:r>
            <a:r>
              <a:rPr lang="en-US" sz="1000" dirty="0">
                <a:latin typeface="Arial" panose="020B0604020202020204" pitchFamily="34" charset="0"/>
                <a:ea typeface="Calibri" panose="020F0502020204030204" pitchFamily="34" charset="0"/>
                <a:cs typeface="Times New Roman" panose="02020603050405020304" pitchFamily="18" charset="0"/>
              </a:rPr>
              <a:t>, you must now use Windows PowerShell to deploy Network Controller.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29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3415713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Software Defined Networking, each physical compute host must be assigned at least one IP address from the Management logical network. You can use DHCP for this assignment.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Does the complexity of your organization’s network infrastructure suggest the need for Software Defined Networking?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Answers will vary based on students’ experiences and their organization’s network infrastructure.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92391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30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1660941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lab, you used Windows PowerShell to manage Network Controller. What other tools could you use?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also could use System Center Virtual Machine Manager and non-Microsoft management tools to manage Network Controller.</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lab, you deployed Network Controller in a domain environment. In a non-domain environment, what steps must you take to provide for authentication?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a non-domain environment, certificates provide authentication. Therefore, you must configure certificate-based authentication by:</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Creating a certificate for use on the management client. The Network Controller must trust this certificate. </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Creating a certificate on the Network Controller for computer authentication.</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31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100073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1939737"/>
            <a:ext cx="6153912" cy="6745475"/>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decide to deploy Network Controller in your Active Directory domain environment. What steps must you take to prepare for the deployment?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deployment requirements in a domain environment are as follows: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 can only deploy Network Controller to the Windows Server 2016 Datacenter edition. </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management client you use must be installed on a computer or virtual machine running Windows 10, Windows 8.1, or Windows 8. </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 must configure dynamic DNS registration to enable registration of required Domain Name System (DNS) records for Network Controller. </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If the computers or virtual machines running Network Controller or the management client for Network Controller are joined to a domain, you must: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Create a security group that holds all the users that have permission to configure Network Controller. </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Create a security group that holds all the users that have permission to configure and manage the network by using Network Controller.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the reasons to consider implementing Software Defined Networking with Windows Server 2016?</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SDN provides for network resources that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Flexible. You can move traffic from your on-premises infrastructure to your private or public cloud infrastructure. </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Efficient. You can abstract the hardware components of your network infrastructure with software components. </a:t>
            </a:r>
          </a:p>
          <a:p>
            <a:pPr marL="34290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Scalable. Your on-premises infrastructure has a finite capacity. Your cloud-based infrastructure has far broader limits enabling you to scale up your infrastructure when necessary.</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32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119788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How do you install the Network Controller feature in Windows Server 2016 by using Windows PowerShell?</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deploy Network Controller with Windows PowerShell, install the feature by running the following cmdlet: </a:t>
            </a:r>
          </a:p>
          <a:p>
            <a:pPr lvl="1">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Install-</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WindowsFeature</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-Name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NetworkController</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IncludeManagementTools</a:t>
            </a:r>
            <a:endParaRPr lang="en-US" dirty="0"/>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33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710707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topic to introduce the concept of Software Defined Networking (SDN). SDN is largely conceptual, and vendors might have many different interpretations of what this exactly means. To avoid getting sidetracked into all the possible meanings of this term, keep the conceptual description simple, and then focus on the Microsoft components that implement this solution.</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69785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Present the topic as a discussion. Ask students what the common issues are with their network infrastructure. Guide them around to thinking about the four issues in this topic.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more guidance, refer to “4 datacenter challenges and how Windows Server 2016 software defined networking can help” at: </a:t>
            </a:r>
            <a:r>
              <a:rPr lang="en-US" sz="1000" u="sng">
                <a:latin typeface="Arial" panose="020B0604020202020204" pitchFamily="34" charset="0"/>
                <a:ea typeface="Calibri" panose="020F0502020204030204" pitchFamily="34" charset="0"/>
                <a:cs typeface="Segoe UI" panose="020B0502040204020203" pitchFamily="34" charset="0"/>
                <a:hlinkClick r:id="rId3"/>
              </a:rPr>
              <a:t>http://aka.ms/S9y1pe</a:t>
            </a:r>
            <a:r>
              <a:rPr lang="en-US" sz="1000" u="sng">
                <a:latin typeface="Arial" panose="020B0604020202020204" pitchFamily="34" charset="0"/>
                <a:ea typeface="Calibri" panose="020F0502020204030204" pitchFamily="34" charset="0"/>
                <a:cs typeface="Segoe UI" panose="020B0502040204020203" pitchFamily="34" charset="0"/>
              </a:rPr>
              <a:t> </a:t>
            </a: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3049601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is one additional slide for this topic.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topic provides high-level guidance on planning for SDN. To familiarize yourself with the planning requirements and processes, refer to: “Plan a Software Defined Network Infrastructure” at: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http://aka.ms/N4y63g</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the second slide to discuss the architecture as you explain it.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78263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diagram (a copy of which is in the Students Handbook) to discuss Software Defined Networking architecture. The diagram shows four Hyper-V hosts, 1 through 4. Each has teamed NICs, which are connected to the HNV Provider network, the transit network, and the management network indicated by the blue, orange, and green lines respectively. Each host has an SDN-enabled virtual switch, supporting the management VLAN, the HNV VLAN, and the transit VLAN. Virtual NICs are shown, and each represents a host management connection. In the SDN infrastructure layer, virtual machines are shown that support Network Controller (you will discuss Network Controller in the last lesson of this module), gateway, and an SLB multiplexer (MUX). Network Controller is connected (by the green line) to the management network. The SLB MUX and gateway virtual machines are variously connected to the HNV provider, transit, and management networks. The top layer shows the tenant virtual machines, which, where appropriate, span the physical hosts.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more information on this diagram and other variations of it, refer to “Plan a Software Defined Network Infrastructure” at: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http://aka.ms/N4y63g</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889374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is a complex topic and might not be applicable to all students. Gauge the experience level in the class before presenting this material.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more information, refer to “Deploy a Software Defined Networking infrastructure using scripts” at: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http://aka.ms/Exuuke</a:t>
            </a: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101743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Does a virtual machine CA change when you move the virtual machine between Hyper-V hosts?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move a virtual machine, its CA stays the same. The only thing that changes is its PA, which is the address of the Hyper-V host on which it is running. You must update the network virtualization configuration on the Hyper-V hosts so that Hyper-V hosts are aware of the move.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are network virtualization policies necessary when using network virtualization?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Network virtualization policies define the Hyper-V host on which the virtual machines are running. Hyper-V consults network virtualization policies when it needs to form an NVGRE–encapsulated packet and send it on a physical network.</a:t>
            </a:r>
          </a:p>
        </p:txBody>
      </p:sp>
      <p:sp>
        <p:nvSpPr>
          <p:cNvPr id="4" name="Slide Number Placeholder 3"/>
          <p:cNvSpPr>
            <a:spLocks noGrp="1"/>
          </p:cNvSpPr>
          <p:nvPr>
            <p:ph type="sldNum" sz="quarter" idx="10"/>
          </p:nvPr>
        </p:nvSpPr>
        <p:spPr/>
        <p:txBody>
          <a:bodyPr/>
          <a:lstStyle/>
          <a:p>
            <a:fld id="{B54A9475-9663-4A79-A70A-BB36EE6C6BAE}" type="slidenum">
              <a:rPr lang="en-US" b="0">
                <a:latin typeface="+mn-lt"/>
              </a:rPr>
              <a:t>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Implementing Software Defined Networking</a:t>
            </a:r>
          </a:p>
        </p:txBody>
      </p:sp>
    </p:spTree>
    <p:extLst>
      <p:ext uri="{BB962C8B-B14F-4D97-AF65-F5344CB8AC3E}">
        <p14:creationId xmlns:p14="http://schemas.microsoft.com/office/powerpoint/2010/main" val="290541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5672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803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696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821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271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58484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824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675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345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65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913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18546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8404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8</a:t>
            </a:r>
          </a:p>
        </p:txBody>
      </p:sp>
      <p:sp>
        <p:nvSpPr>
          <p:cNvPr id="3" name="Subtitle 2"/>
          <p:cNvSpPr>
            <a:spLocks noGrp="1"/>
          </p:cNvSpPr>
          <p:nvPr>
            <p:ph type="subTitle" sz="quarter" idx="1"/>
          </p:nvPr>
        </p:nvSpPr>
        <p:spPr/>
        <p:txBody>
          <a:bodyPr/>
          <a:lstStyle/>
          <a:p>
            <a:r>
              <a:rPr lang="en-US"/>
              <a:t>Implementing Software Defined Networking
</a:t>
            </a:r>
          </a:p>
        </p:txBody>
      </p:sp>
    </p:spTree>
    <p:extLst>
      <p:ext uri="{BB962C8B-B14F-4D97-AF65-F5344CB8AC3E}">
        <p14:creationId xmlns:p14="http://schemas.microsoft.com/office/powerpoint/2010/main" val="233186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48cff7b-e178-4835-849e-ac7eb7aadf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network virtualization?</a:t>
            </a:r>
          </a:p>
        </p:txBody>
      </p:sp>
      <p:sp>
        <p:nvSpPr>
          <p:cNvPr id="4" name="Text Placeholder 2"/>
          <p:cNvSpPr txBox="1">
            <a:spLocks/>
          </p:cNvSpPr>
          <p:nvPr/>
        </p:nvSpPr>
        <p:spPr>
          <a:xfrm>
            <a:off x="304800" y="4343400"/>
            <a:ext cx="4038600" cy="2514600"/>
          </a:xfrm>
          <a:prstGeom prst="rect">
            <a:avLst/>
          </a:prstGeom>
          <a:effectLst/>
        </p:spPr>
        <p:txBody>
          <a:bodyPr/>
          <a:lstStyle>
            <a:lvl1pPr marL="457200" indent="-457200" algn="l" defTabSz="914400" rtl="0" eaLnBrk="1" latinLnBrk="0" hangingPunct="1">
              <a:spcBef>
                <a:spcPct val="20000"/>
              </a:spcBef>
              <a:buClr>
                <a:srgbClr val="0070C0"/>
              </a:buClr>
              <a:buFont typeface="Arial" pitchFamily="34" charset="0"/>
              <a:buChar char="•"/>
              <a:defRPr sz="2800" b="0" kern="1200">
                <a:solidFill>
                  <a:schemeClr val="tx1"/>
                </a:solidFill>
                <a:latin typeface="Segoe UI" pitchFamily="34" charset="0"/>
                <a:ea typeface="Segoe UI" pitchFamily="34" charset="0"/>
                <a:cs typeface="Segoe UI" pitchFamily="34" charset="0"/>
              </a:defRPr>
            </a:lvl1pPr>
            <a:lvl2pPr marL="800100" indent="-342900" algn="l" defTabSz="914400" rtl="0" eaLnBrk="1" latinLnBrk="0" hangingPunct="1">
              <a:spcBef>
                <a:spcPct val="20000"/>
              </a:spcBef>
              <a:buClr>
                <a:srgbClr val="0070C0"/>
              </a:buClr>
              <a:buFont typeface="Arial" pitchFamily="34" charset="0"/>
              <a:buChar char="•"/>
              <a:defRPr sz="2400" b="0" kern="1200">
                <a:solidFill>
                  <a:schemeClr val="tx1"/>
                </a:solidFill>
                <a:latin typeface="Segoe UI" pitchFamily="34" charset="0"/>
                <a:ea typeface="Segoe UI" pitchFamily="34" charset="0"/>
                <a:cs typeface="Segoe UI" pitchFamily="34" charset="0"/>
              </a:defRPr>
            </a:lvl2pPr>
            <a:lvl3pPr marL="1257300" indent="-342900" algn="l" defTabSz="914400" rtl="0" eaLnBrk="1" latinLnBrk="0" hangingPunct="1">
              <a:spcBef>
                <a:spcPct val="20000"/>
              </a:spcBef>
              <a:buClr>
                <a:srgbClr val="0070C0"/>
              </a:buClr>
              <a:buFont typeface="Arial" pitchFamily="34" charset="0"/>
              <a:buChar char="•"/>
              <a:defRPr sz="2000" b="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fontAlgn="auto">
              <a:spcAft>
                <a:spcPts val="0"/>
              </a:spcAft>
              <a:buNone/>
              <a:defRPr/>
            </a:pPr>
            <a:r>
              <a:rPr lang="en-US" sz="2400">
                <a:solidFill>
                  <a:sysClr val="windowText" lastClr="000000"/>
                </a:solidFill>
                <a:latin typeface="Verdana" pitchFamily="34" charset="0"/>
                <a:ea typeface="+mn-ea"/>
                <a:cs typeface="Arial" charset="0"/>
              </a:rPr>
              <a:t>Server virtualization:</a:t>
            </a:r>
          </a:p>
          <a:p>
            <a:pPr lvl="0" fontAlgn="auto">
              <a:spcAft>
                <a:spcPts val="0"/>
              </a:spcAft>
              <a:defRPr/>
            </a:pPr>
            <a:r>
              <a:rPr lang="en-US" sz="2000">
                <a:solidFill>
                  <a:sysClr val="windowText" lastClr="000000"/>
                </a:solidFill>
                <a:latin typeface="Verdana" pitchFamily="34" charset="0"/>
                <a:ea typeface="+mn-ea"/>
                <a:cs typeface="Arial" charset="0"/>
              </a:rPr>
              <a:t>Multiple virtual machines on the same physical server</a:t>
            </a:r>
          </a:p>
          <a:p>
            <a:pPr lvl="0" fontAlgn="auto">
              <a:spcAft>
                <a:spcPts val="0"/>
              </a:spcAft>
              <a:defRPr/>
            </a:pPr>
            <a:r>
              <a:rPr lang="en-US" sz="2000">
                <a:solidFill>
                  <a:sysClr val="windowText" lastClr="000000"/>
                </a:solidFill>
                <a:latin typeface="Verdana" pitchFamily="34" charset="0"/>
                <a:ea typeface="+mn-ea"/>
                <a:cs typeface="Arial" charset="0"/>
              </a:rPr>
              <a:t>Each virtual machine is isolated from others</a:t>
            </a:r>
            <a:endParaRPr lang="en-US" sz="2400" dirty="0">
              <a:solidFill>
                <a:sysClr val="windowText" lastClr="000000"/>
              </a:solidFill>
              <a:latin typeface="Verdana" pitchFamily="34" charset="0"/>
              <a:ea typeface="+mn-ea"/>
              <a:cs typeface="Arial" charset="0"/>
            </a:endParaRPr>
          </a:p>
        </p:txBody>
      </p:sp>
      <p:sp>
        <p:nvSpPr>
          <p:cNvPr id="5" name="Text Placeholder 2"/>
          <p:cNvSpPr txBox="1">
            <a:spLocks/>
          </p:cNvSpPr>
          <p:nvPr/>
        </p:nvSpPr>
        <p:spPr>
          <a:xfrm>
            <a:off x="4724399" y="4343400"/>
            <a:ext cx="4218285" cy="2514600"/>
          </a:xfrm>
          <a:prstGeom prst="rect">
            <a:avLst/>
          </a:prstGeom>
        </p:spPr>
        <p:txBody>
          <a:bodyPr/>
          <a:lstStyle>
            <a:lvl1pPr marL="457200" indent="-457200" algn="l" defTabSz="914400" rtl="0" eaLnBrk="1" latinLnBrk="0" hangingPunct="1">
              <a:spcBef>
                <a:spcPct val="20000"/>
              </a:spcBef>
              <a:buClr>
                <a:srgbClr val="0070C0"/>
              </a:buClr>
              <a:buFont typeface="Arial" pitchFamily="34" charset="0"/>
              <a:buChar char="•"/>
              <a:defRPr sz="2800" b="0" kern="1200">
                <a:solidFill>
                  <a:schemeClr val="tx1"/>
                </a:solidFill>
                <a:latin typeface="Segoe UI" pitchFamily="34" charset="0"/>
                <a:ea typeface="Segoe UI" pitchFamily="34" charset="0"/>
                <a:cs typeface="Segoe UI" pitchFamily="34" charset="0"/>
              </a:defRPr>
            </a:lvl1pPr>
            <a:lvl2pPr marL="800100" indent="-342900" algn="l" defTabSz="914400" rtl="0" eaLnBrk="1" latinLnBrk="0" hangingPunct="1">
              <a:spcBef>
                <a:spcPct val="20000"/>
              </a:spcBef>
              <a:buClr>
                <a:srgbClr val="0070C0"/>
              </a:buClr>
              <a:buFont typeface="Arial" pitchFamily="34" charset="0"/>
              <a:buChar char="•"/>
              <a:defRPr sz="2400" b="0" kern="1200">
                <a:solidFill>
                  <a:schemeClr val="tx1"/>
                </a:solidFill>
                <a:latin typeface="Segoe UI" pitchFamily="34" charset="0"/>
                <a:ea typeface="Segoe UI" pitchFamily="34" charset="0"/>
                <a:cs typeface="Segoe UI" pitchFamily="34" charset="0"/>
              </a:defRPr>
            </a:lvl2pPr>
            <a:lvl3pPr marL="1257300" indent="-342900" algn="l" defTabSz="914400" rtl="0" eaLnBrk="1" latinLnBrk="0" hangingPunct="1">
              <a:spcBef>
                <a:spcPct val="20000"/>
              </a:spcBef>
              <a:buClr>
                <a:srgbClr val="0070C0"/>
              </a:buClr>
              <a:buFont typeface="Arial" pitchFamily="34" charset="0"/>
              <a:buChar char="•"/>
              <a:defRPr sz="2000" b="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fontAlgn="auto">
              <a:spcAft>
                <a:spcPts val="0"/>
              </a:spcAft>
              <a:buNone/>
              <a:defRPr/>
            </a:pPr>
            <a:r>
              <a:rPr lang="en-US" sz="2400">
                <a:solidFill>
                  <a:sysClr val="windowText" lastClr="000000"/>
                </a:solidFill>
                <a:latin typeface="Verdana" pitchFamily="34" charset="0"/>
                <a:ea typeface="+mn-ea"/>
                <a:cs typeface="Arial" charset="0"/>
              </a:rPr>
              <a:t>Network virtualization:</a:t>
            </a:r>
          </a:p>
          <a:p>
            <a:pPr lvl="0" fontAlgn="auto">
              <a:spcAft>
                <a:spcPts val="0"/>
              </a:spcAft>
              <a:defRPr/>
            </a:pPr>
            <a:r>
              <a:rPr lang="en-US" sz="2000">
                <a:solidFill>
                  <a:sysClr val="windowText" lastClr="000000"/>
                </a:solidFill>
                <a:latin typeface="Verdana" pitchFamily="34" charset="0"/>
                <a:ea typeface="+mn-ea"/>
                <a:cs typeface="Arial" charset="0"/>
              </a:rPr>
              <a:t>Multiple virtual networks on the same physical network </a:t>
            </a:r>
          </a:p>
          <a:p>
            <a:pPr lvl="0" fontAlgn="auto">
              <a:spcAft>
                <a:spcPts val="0"/>
              </a:spcAft>
              <a:defRPr/>
            </a:pPr>
            <a:r>
              <a:rPr lang="en-US" sz="2000">
                <a:solidFill>
                  <a:sysClr val="windowText" lastClr="000000"/>
                </a:solidFill>
                <a:latin typeface="Verdana" pitchFamily="34" charset="0"/>
                <a:ea typeface="+mn-ea"/>
                <a:cs typeface="Arial" charset="0"/>
              </a:rPr>
              <a:t>Each virtual network is isolated from others</a:t>
            </a:r>
            <a:endParaRPr lang="en-US" sz="2000" dirty="0">
              <a:solidFill>
                <a:sysClr val="windowText" lastClr="000000"/>
              </a:solidFill>
              <a:latin typeface="Verdana" pitchFamily="34" charset="0"/>
              <a:ea typeface="+mn-ea"/>
              <a:cs typeface="Arial" charset="0"/>
            </a:endParaRPr>
          </a:p>
        </p:txBody>
      </p:sp>
      <p:grpSp>
        <p:nvGrpSpPr>
          <p:cNvPr id="6" name="Group 5" descr="Illustration comparing server virtualization on the left and network virtualization on the right. With server virtualization, multiple virtual machines are running on the same physical server, but each virtual machine is isolated from other virtual machines. With network virtualization, multiple virtual networks are using the same physical network, but each virtual network is isolated from other virtual networks on the same physical network.&#10;"/>
          <p:cNvGrpSpPr/>
          <p:nvPr/>
        </p:nvGrpSpPr>
        <p:grpSpPr>
          <a:xfrm>
            <a:off x="-85484" y="844057"/>
            <a:ext cx="9221592" cy="3208369"/>
            <a:chOff x="-85484" y="844057"/>
            <a:chExt cx="9221592" cy="3208369"/>
          </a:xfrm>
          <a:effectLst/>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978370" y="891542"/>
              <a:ext cx="2157738" cy="12705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39079" y="844057"/>
              <a:ext cx="2157738" cy="127054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V="1">
              <a:off x="323528" y="2849944"/>
              <a:ext cx="3427382" cy="8668"/>
            </a:xfrm>
            <a:prstGeom prst="line">
              <a:avLst/>
            </a:prstGeom>
            <a:noFill/>
            <a:ln w="76200" cap="flat" cmpd="sng" algn="ctr">
              <a:solidFill>
                <a:srgbClr val="595959">
                  <a:lumMod val="75000"/>
                  <a:lumOff val="25000"/>
                </a:srgbClr>
              </a:solidFill>
              <a:prstDash val="solid"/>
            </a:ln>
            <a:effectLst/>
          </p:spPr>
        </p:cxnSp>
        <p:sp>
          <p:nvSpPr>
            <p:cNvPr id="10" name="TextBox 9"/>
            <p:cNvSpPr txBox="1"/>
            <p:nvPr/>
          </p:nvSpPr>
          <p:spPr>
            <a:xfrm>
              <a:off x="136663" y="3310629"/>
              <a:ext cx="1438715" cy="707886"/>
            </a:xfrm>
            <a:prstGeom prst="rect">
              <a:avLst/>
            </a:prstGeom>
            <a:noFill/>
            <a:effectLst/>
          </p:spPr>
          <p:txBody>
            <a:bodyPr wrap="square" rtlCol="0">
              <a:spAutoFit/>
            </a:bodyPr>
            <a:lstStyle/>
            <a:p>
              <a:pPr lvl="0" algn="ctr" fontAlgn="auto">
                <a:spcBef>
                  <a:spcPts val="0"/>
                </a:spcBef>
                <a:spcAft>
                  <a:spcPts val="0"/>
                </a:spcAft>
                <a:defRPr/>
              </a:pPr>
              <a:r>
                <a:rPr lang="en-US" sz="2000" kern="0">
                  <a:solidFill>
                    <a:sysClr val="windowText" lastClr="000000"/>
                  </a:solidFill>
                  <a:latin typeface="Segoe UI" pitchFamily="34" charset="0"/>
                  <a:cs typeface="Segoe UI" pitchFamily="34" charset="0"/>
                </a:rPr>
                <a:t>Physical server</a:t>
              </a:r>
              <a:endParaRPr lang="en-US" sz="2000" kern="0" dirty="0">
                <a:solidFill>
                  <a:sysClr val="windowText" lastClr="000000"/>
                </a:solidFill>
                <a:latin typeface="Segoe UI" pitchFamily="34" charset="0"/>
                <a:cs typeface="Segoe UI" pitchFamily="34" charset="0"/>
              </a:endParaRPr>
            </a:p>
          </p:txBody>
        </p:sp>
        <p:sp>
          <p:nvSpPr>
            <p:cNvPr id="11" name="TextBox 10"/>
            <p:cNvSpPr txBox="1"/>
            <p:nvPr/>
          </p:nvSpPr>
          <p:spPr>
            <a:xfrm>
              <a:off x="-85484" y="2066056"/>
              <a:ext cx="2003578" cy="646331"/>
            </a:xfrm>
            <a:prstGeom prst="rect">
              <a:avLst/>
            </a:prstGeom>
            <a:noFill/>
            <a:effectLst/>
          </p:spPr>
          <p:txBody>
            <a:bodyPr wrap="square" rtlCol="0">
              <a:spAutoFit/>
            </a:bodyPr>
            <a:lstStyle/>
            <a:p>
              <a:pPr lvl="0" algn="ctr" fontAlgn="auto">
                <a:spcBef>
                  <a:spcPts val="0"/>
                </a:spcBef>
                <a:spcAft>
                  <a:spcPts val="0"/>
                </a:spcAft>
                <a:defRPr/>
              </a:pPr>
              <a:r>
                <a:rPr lang="en-US" kern="0">
                  <a:solidFill>
                    <a:srgbClr val="7030A0"/>
                  </a:solidFill>
                  <a:latin typeface="Segoe UI" pitchFamily="34" charset="0"/>
                  <a:cs typeface="Segoe UI" pitchFamily="34" charset="0"/>
                </a:rPr>
                <a:t>Test virtual machine</a:t>
              </a:r>
              <a:endParaRPr lang="en-US" kern="0" dirty="0">
                <a:solidFill>
                  <a:srgbClr val="7030A0"/>
                </a:solidFill>
                <a:latin typeface="Segoe UI" pitchFamily="34" charset="0"/>
                <a:cs typeface="Segoe UI" pitchFamily="34" charset="0"/>
              </a:endParaRPr>
            </a:p>
          </p:txBody>
        </p:sp>
        <p:sp>
          <p:nvSpPr>
            <p:cNvPr id="12" name="TextBox 11"/>
            <p:cNvSpPr txBox="1"/>
            <p:nvPr/>
          </p:nvSpPr>
          <p:spPr>
            <a:xfrm>
              <a:off x="1647861" y="2075321"/>
              <a:ext cx="1996101" cy="646331"/>
            </a:xfrm>
            <a:prstGeom prst="rect">
              <a:avLst/>
            </a:prstGeom>
            <a:noFill/>
            <a:effectLst/>
          </p:spPr>
          <p:txBody>
            <a:bodyPr wrap="square" rtlCol="0">
              <a:spAutoFit/>
            </a:bodyPr>
            <a:lstStyle/>
            <a:p>
              <a:pPr lvl="0" algn="ctr" fontAlgn="auto">
                <a:spcBef>
                  <a:spcPts val="0"/>
                </a:spcBef>
                <a:spcAft>
                  <a:spcPts val="0"/>
                </a:spcAft>
                <a:defRPr/>
              </a:pPr>
              <a:r>
                <a:rPr lang="en-US" kern="0">
                  <a:solidFill>
                    <a:srgbClr val="FF0000"/>
                  </a:solidFill>
                  <a:latin typeface="Segoe UI" pitchFamily="34" charset="0"/>
                  <a:cs typeface="Segoe UI" pitchFamily="34" charset="0"/>
                </a:rPr>
                <a:t>Production virtual machine</a:t>
              </a:r>
              <a:endParaRPr lang="en-US" kern="0" dirty="0">
                <a:solidFill>
                  <a:srgbClr val="FF0000"/>
                </a:solidFill>
                <a:latin typeface="Segoe UI" pitchFamily="34" charset="0"/>
                <a:cs typeface="Segoe UI" pitchFamily="34" charset="0"/>
              </a:endParaRPr>
            </a:p>
          </p:txBody>
        </p:sp>
        <p:sp>
          <p:nvSpPr>
            <p:cNvPr id="13" name="Striped Right Arrow 12"/>
            <p:cNvSpPr/>
            <p:nvPr/>
          </p:nvSpPr>
          <p:spPr>
            <a:xfrm rot="3222335">
              <a:off x="1118915" y="2727867"/>
              <a:ext cx="441077" cy="261493"/>
            </a:xfrm>
            <a:prstGeom prst="stripedRightArrow">
              <a:avLst/>
            </a:prstGeom>
            <a:solidFill>
              <a:srgbClr val="FF0000"/>
            </a:solidFill>
            <a:ln w="25400" cap="flat" cmpd="sng" algn="ctr">
              <a:noFill/>
              <a:prstDash val="solid"/>
            </a:ln>
            <a:effectLst/>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14" name="Striped Right Arrow 13"/>
            <p:cNvSpPr/>
            <p:nvPr/>
          </p:nvSpPr>
          <p:spPr>
            <a:xfrm rot="18377665" flipH="1">
              <a:off x="2352774" y="2727867"/>
              <a:ext cx="441077" cy="261493"/>
            </a:xfrm>
            <a:prstGeom prst="stripedRightArrow">
              <a:avLst/>
            </a:prstGeom>
            <a:solidFill>
              <a:srgbClr val="FF0000"/>
            </a:solidFill>
            <a:ln w="25400" cap="flat" cmpd="sng" algn="ctr">
              <a:noFill/>
              <a:prstDash val="solid"/>
            </a:ln>
            <a:effectLst/>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cxnSp>
          <p:nvCxnSpPr>
            <p:cNvPr id="15" name="Straight Connector 14"/>
            <p:cNvCxnSpPr/>
            <p:nvPr/>
          </p:nvCxnSpPr>
          <p:spPr>
            <a:xfrm>
              <a:off x="4860769" y="2825550"/>
              <a:ext cx="3958250" cy="0"/>
            </a:xfrm>
            <a:prstGeom prst="line">
              <a:avLst/>
            </a:prstGeom>
            <a:noFill/>
            <a:ln w="76200" cap="flat" cmpd="sng" algn="ctr">
              <a:solidFill>
                <a:srgbClr val="595959">
                  <a:lumMod val="75000"/>
                  <a:lumOff val="25000"/>
                </a:srgbClr>
              </a:solidFill>
              <a:prstDash val="solid"/>
            </a:ln>
            <a:effectLst/>
          </p:spPr>
        </p:cxnSp>
        <p:grpSp>
          <p:nvGrpSpPr>
            <p:cNvPr id="16" name="Group 15"/>
            <p:cNvGrpSpPr/>
            <p:nvPr/>
          </p:nvGrpSpPr>
          <p:grpSpPr>
            <a:xfrm>
              <a:off x="5077643" y="1273628"/>
              <a:ext cx="1463040" cy="765156"/>
              <a:chOff x="7149486" y="1295400"/>
              <a:chExt cx="1463040" cy="765156"/>
            </a:xfrm>
          </p:grpSpPr>
          <p:cxnSp>
            <p:nvCxnSpPr>
              <p:cNvPr id="55" name="Straight Connector 54"/>
              <p:cNvCxnSpPr/>
              <p:nvPr/>
            </p:nvCxnSpPr>
            <p:spPr>
              <a:xfrm>
                <a:off x="7149486" y="1686246"/>
                <a:ext cx="1463040" cy="0"/>
              </a:xfrm>
              <a:prstGeom prst="line">
                <a:avLst/>
              </a:prstGeom>
              <a:noFill/>
              <a:ln w="25400" cap="flat" cmpd="sng" algn="ctr">
                <a:solidFill>
                  <a:srgbClr val="595959"/>
                </a:solidFill>
                <a:prstDash val="solid"/>
              </a:ln>
              <a:effectLst>
                <a:outerShdw blurRad="40000" dist="20000" dir="5400000" rotWithShape="0">
                  <a:srgbClr val="000000">
                    <a:alpha val="38000"/>
                  </a:srgbClr>
                </a:outerShdw>
              </a:effectLst>
            </p:spPr>
          </p:cxnSp>
          <p:sp>
            <p:nvSpPr>
              <p:cNvPr id="56" name="Oval 55"/>
              <p:cNvSpPr/>
              <p:nvPr/>
            </p:nvSpPr>
            <p:spPr>
              <a:xfrm>
                <a:off x="7554924" y="1295400"/>
                <a:ext cx="276573" cy="258738"/>
              </a:xfrm>
              <a:prstGeom prst="ellipse">
                <a:avLst/>
              </a:prstGeom>
              <a:solidFill>
                <a:srgbClr val="3366C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cxnSp>
            <p:nvCxnSpPr>
              <p:cNvPr id="57" name="Straight Connector 56"/>
              <p:cNvCxnSpPr>
                <a:endCxn id="64" idx="0"/>
              </p:cNvCxnSpPr>
              <p:nvPr/>
            </p:nvCxnSpPr>
            <p:spPr>
              <a:xfrm>
                <a:off x="7462850" y="1686248"/>
                <a:ext cx="171" cy="115570"/>
              </a:xfrm>
              <a:prstGeom prst="line">
                <a:avLst/>
              </a:prstGeom>
              <a:noFill/>
              <a:ln w="25400" cap="flat" cmpd="sng" algn="ctr">
                <a:solidFill>
                  <a:srgbClr val="595959"/>
                </a:solidFill>
                <a:prstDash val="solid"/>
              </a:ln>
              <a:effectLst>
                <a:outerShdw blurRad="40000" dist="20000" dir="5400000" rotWithShape="0">
                  <a:srgbClr val="000000">
                    <a:alpha val="38000"/>
                  </a:srgbClr>
                </a:outerShdw>
              </a:effectLst>
            </p:spPr>
          </p:cxnSp>
          <p:cxnSp>
            <p:nvCxnSpPr>
              <p:cNvPr id="58" name="Straight Connector 57"/>
              <p:cNvCxnSpPr>
                <a:endCxn id="63" idx="0"/>
              </p:cNvCxnSpPr>
              <p:nvPr/>
            </p:nvCxnSpPr>
            <p:spPr>
              <a:xfrm>
                <a:off x="7874572" y="1686248"/>
                <a:ext cx="2791" cy="115570"/>
              </a:xfrm>
              <a:prstGeom prst="line">
                <a:avLst/>
              </a:prstGeom>
              <a:noFill/>
              <a:ln w="25400" cap="flat" cmpd="sng" algn="ctr">
                <a:solidFill>
                  <a:srgbClr val="595959"/>
                </a:solidFill>
                <a:prstDash val="solid"/>
              </a:ln>
              <a:effectLst>
                <a:outerShdw blurRad="40000" dist="20000" dir="5400000" rotWithShape="0">
                  <a:srgbClr val="000000">
                    <a:alpha val="38000"/>
                  </a:srgbClr>
                </a:outerShdw>
              </a:effectLst>
            </p:spPr>
          </p:cxnSp>
          <p:cxnSp>
            <p:nvCxnSpPr>
              <p:cNvPr id="59" name="Straight Connector 58"/>
              <p:cNvCxnSpPr>
                <a:endCxn id="65" idx="0"/>
              </p:cNvCxnSpPr>
              <p:nvPr/>
            </p:nvCxnSpPr>
            <p:spPr>
              <a:xfrm>
                <a:off x="8291533" y="1686248"/>
                <a:ext cx="172" cy="115570"/>
              </a:xfrm>
              <a:prstGeom prst="line">
                <a:avLst/>
              </a:prstGeom>
              <a:noFill/>
              <a:ln w="25400" cap="flat" cmpd="sng" algn="ctr">
                <a:solidFill>
                  <a:srgbClr val="595959"/>
                </a:solidFill>
                <a:prstDash val="solid"/>
              </a:ln>
              <a:effectLst>
                <a:outerShdw blurRad="40000" dist="20000" dir="5400000" rotWithShape="0">
                  <a:srgbClr val="000000">
                    <a:alpha val="38000"/>
                  </a:srgbClr>
                </a:outerShdw>
              </a:effectLst>
            </p:spPr>
          </p:cxnSp>
          <p:cxnSp>
            <p:nvCxnSpPr>
              <p:cNvPr id="60" name="Straight Connector 59"/>
              <p:cNvCxnSpPr>
                <a:stCxn id="56" idx="4"/>
              </p:cNvCxnSpPr>
              <p:nvPr/>
            </p:nvCxnSpPr>
            <p:spPr>
              <a:xfrm rot="16200000" flipH="1">
                <a:off x="7638514" y="1608835"/>
                <a:ext cx="109566" cy="172"/>
              </a:xfrm>
              <a:prstGeom prst="line">
                <a:avLst/>
              </a:prstGeom>
              <a:noFill/>
              <a:ln w="25400" cap="flat" cmpd="sng" algn="ctr">
                <a:solidFill>
                  <a:srgbClr val="595959"/>
                </a:solidFill>
                <a:prstDash val="solid"/>
              </a:ln>
              <a:effectLst>
                <a:outerShdw blurRad="40000" dist="20000" dir="5400000" rotWithShape="0">
                  <a:srgbClr val="000000">
                    <a:alpha val="38000"/>
                  </a:srgbClr>
                </a:outerShdw>
              </a:effectLst>
            </p:spPr>
          </p:cxnSp>
          <p:cxnSp>
            <p:nvCxnSpPr>
              <p:cNvPr id="61" name="Straight Connector 60"/>
              <p:cNvCxnSpPr>
                <a:stCxn id="62" idx="4"/>
              </p:cNvCxnSpPr>
              <p:nvPr/>
            </p:nvCxnSpPr>
            <p:spPr>
              <a:xfrm rot="5400000">
                <a:off x="8006645" y="1608836"/>
                <a:ext cx="109568" cy="173"/>
              </a:xfrm>
              <a:prstGeom prst="line">
                <a:avLst/>
              </a:prstGeom>
              <a:noFill/>
              <a:ln w="25400" cap="flat" cmpd="sng" algn="ctr">
                <a:solidFill>
                  <a:srgbClr val="595959"/>
                </a:solidFill>
                <a:prstDash val="solid"/>
              </a:ln>
              <a:effectLst>
                <a:outerShdw blurRad="40000" dist="20000" dir="5400000" rotWithShape="0">
                  <a:srgbClr val="000000">
                    <a:alpha val="38000"/>
                  </a:srgbClr>
                </a:outerShdw>
              </a:effectLst>
            </p:spPr>
          </p:cxnSp>
          <p:sp>
            <p:nvSpPr>
              <p:cNvPr id="62" name="Oval 61"/>
              <p:cNvSpPr/>
              <p:nvPr/>
            </p:nvSpPr>
            <p:spPr>
              <a:xfrm>
                <a:off x="7923228" y="1295400"/>
                <a:ext cx="276573" cy="258738"/>
              </a:xfrm>
              <a:prstGeom prst="ellipse">
                <a:avLst/>
              </a:prstGeom>
              <a:solidFill>
                <a:srgbClr val="3366C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63" name="Oval 62"/>
              <p:cNvSpPr/>
              <p:nvPr/>
            </p:nvSpPr>
            <p:spPr>
              <a:xfrm>
                <a:off x="7739076" y="1801818"/>
                <a:ext cx="276573" cy="258738"/>
              </a:xfrm>
              <a:prstGeom prst="ellipse">
                <a:avLst/>
              </a:prstGeom>
              <a:solidFill>
                <a:srgbClr val="3366C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64" name="Oval 63"/>
              <p:cNvSpPr/>
              <p:nvPr/>
            </p:nvSpPr>
            <p:spPr>
              <a:xfrm>
                <a:off x="7324734" y="1801818"/>
                <a:ext cx="276573" cy="258738"/>
              </a:xfrm>
              <a:prstGeom prst="ellipse">
                <a:avLst/>
              </a:prstGeom>
              <a:solidFill>
                <a:srgbClr val="3366C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65" name="Oval 64"/>
              <p:cNvSpPr/>
              <p:nvPr/>
            </p:nvSpPr>
            <p:spPr>
              <a:xfrm>
                <a:off x="8153418" y="1801818"/>
                <a:ext cx="276573" cy="258738"/>
              </a:xfrm>
              <a:prstGeom prst="ellipse">
                <a:avLst/>
              </a:prstGeom>
              <a:solidFill>
                <a:srgbClr val="3366C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66" name="Oval 65"/>
              <p:cNvSpPr/>
              <p:nvPr/>
            </p:nvSpPr>
            <p:spPr>
              <a:xfrm>
                <a:off x="7186275" y="1295400"/>
                <a:ext cx="276573" cy="258738"/>
              </a:xfrm>
              <a:prstGeom prst="ellipse">
                <a:avLst/>
              </a:prstGeom>
              <a:solidFill>
                <a:srgbClr val="3366C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cxnSp>
            <p:nvCxnSpPr>
              <p:cNvPr id="67" name="Straight Connector 66"/>
              <p:cNvCxnSpPr>
                <a:stCxn id="66" idx="4"/>
              </p:cNvCxnSpPr>
              <p:nvPr/>
            </p:nvCxnSpPr>
            <p:spPr>
              <a:xfrm rot="16200000" flipH="1">
                <a:off x="7269865" y="1608835"/>
                <a:ext cx="109566" cy="172"/>
              </a:xfrm>
              <a:prstGeom prst="line">
                <a:avLst/>
              </a:prstGeom>
              <a:noFill/>
              <a:ln w="25400" cap="flat" cmpd="sng" algn="ctr">
                <a:solidFill>
                  <a:srgbClr val="595959"/>
                </a:solidFill>
                <a:prstDash val="solid"/>
              </a:ln>
              <a:effectLst>
                <a:outerShdw blurRad="40000" dist="20000" dir="5400000" rotWithShape="0">
                  <a:srgbClr val="000000">
                    <a:alpha val="38000"/>
                  </a:srgbClr>
                </a:outerShdw>
              </a:effectLst>
            </p:spPr>
          </p:cxnSp>
          <p:sp>
            <p:nvSpPr>
              <p:cNvPr id="68" name="Oval 67"/>
              <p:cNvSpPr/>
              <p:nvPr/>
            </p:nvSpPr>
            <p:spPr>
              <a:xfrm>
                <a:off x="8245149" y="1295400"/>
                <a:ext cx="276573" cy="258738"/>
              </a:xfrm>
              <a:prstGeom prst="ellipse">
                <a:avLst/>
              </a:prstGeom>
              <a:solidFill>
                <a:srgbClr val="3366C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cxnSp>
            <p:nvCxnSpPr>
              <p:cNvPr id="69" name="Straight Connector 68"/>
              <p:cNvCxnSpPr>
                <a:stCxn id="68" idx="4"/>
              </p:cNvCxnSpPr>
              <p:nvPr/>
            </p:nvCxnSpPr>
            <p:spPr>
              <a:xfrm rot="16200000" flipH="1">
                <a:off x="8328739" y="1608835"/>
                <a:ext cx="109566" cy="172"/>
              </a:xfrm>
              <a:prstGeom prst="line">
                <a:avLst/>
              </a:prstGeom>
              <a:noFill/>
              <a:ln w="25400" cap="flat" cmpd="sng" algn="ctr">
                <a:solidFill>
                  <a:srgbClr val="595959"/>
                </a:solidFill>
                <a:prstDash val="solid"/>
              </a:ln>
              <a:effectLst/>
            </p:spPr>
          </p:cxnSp>
        </p:grpSp>
        <p:sp>
          <p:nvSpPr>
            <p:cNvPr id="17" name="TextBox 16"/>
            <p:cNvSpPr txBox="1"/>
            <p:nvPr/>
          </p:nvSpPr>
          <p:spPr>
            <a:xfrm>
              <a:off x="4974025" y="2317983"/>
              <a:ext cx="1600118" cy="369332"/>
            </a:xfrm>
            <a:prstGeom prst="rect">
              <a:avLst/>
            </a:prstGeom>
            <a:noFill/>
          </p:spPr>
          <p:txBody>
            <a:bodyPr wrap="none" rtlCol="0">
              <a:spAutoFit/>
            </a:bodyPr>
            <a:lstStyle/>
            <a:p>
              <a:pPr lvl="0" algn="ctr" fontAlgn="auto">
                <a:spcBef>
                  <a:spcPts val="0"/>
                </a:spcBef>
                <a:spcAft>
                  <a:spcPts val="0"/>
                </a:spcAft>
                <a:defRPr/>
              </a:pPr>
              <a:r>
                <a:rPr lang="en-US" kern="0">
                  <a:solidFill>
                    <a:srgbClr val="7030A0"/>
                  </a:solidFill>
                  <a:latin typeface="Segoe UI" pitchFamily="34" charset="0"/>
                  <a:cs typeface="Segoe UI" pitchFamily="34" charset="0"/>
                </a:rPr>
                <a:t>Test network</a:t>
              </a:r>
              <a:endParaRPr lang="en-US" kern="0" dirty="0">
                <a:solidFill>
                  <a:srgbClr val="7030A0"/>
                </a:solidFill>
                <a:latin typeface="Segoe UI" pitchFamily="34" charset="0"/>
                <a:cs typeface="Segoe UI" pitchFamily="34" charset="0"/>
              </a:endParaRPr>
            </a:p>
          </p:txBody>
        </p:sp>
        <p:grpSp>
          <p:nvGrpSpPr>
            <p:cNvPr id="18" name="Group 17"/>
            <p:cNvGrpSpPr/>
            <p:nvPr/>
          </p:nvGrpSpPr>
          <p:grpSpPr>
            <a:xfrm>
              <a:off x="7346108" y="1285918"/>
              <a:ext cx="1280160" cy="828684"/>
              <a:chOff x="9417951" y="1307690"/>
              <a:chExt cx="1280160" cy="828684"/>
            </a:xfrm>
          </p:grpSpPr>
          <p:cxnSp>
            <p:nvCxnSpPr>
              <p:cNvPr id="44" name="Straight Connector 43"/>
              <p:cNvCxnSpPr/>
              <p:nvPr/>
            </p:nvCxnSpPr>
            <p:spPr>
              <a:xfrm flipH="1" flipV="1">
                <a:off x="9417951" y="1713472"/>
                <a:ext cx="1280160" cy="1"/>
              </a:xfrm>
              <a:prstGeom prst="line">
                <a:avLst/>
              </a:prstGeom>
              <a:noFill/>
              <a:ln w="25400" cap="flat" cmpd="sng" algn="ctr">
                <a:solidFill>
                  <a:srgbClr val="FF9900"/>
                </a:solidFill>
                <a:prstDash val="solid"/>
              </a:ln>
              <a:effectLst>
                <a:outerShdw blurRad="40000" dist="20000" dir="5400000" rotWithShape="0">
                  <a:srgbClr val="000000">
                    <a:alpha val="38000"/>
                  </a:srgbClr>
                </a:outerShdw>
              </a:effectLst>
            </p:spPr>
          </p:cxnSp>
          <p:cxnSp>
            <p:nvCxnSpPr>
              <p:cNvPr id="45" name="Straight Connector 44"/>
              <p:cNvCxnSpPr>
                <a:endCxn id="51" idx="4"/>
              </p:cNvCxnSpPr>
              <p:nvPr/>
            </p:nvCxnSpPr>
            <p:spPr>
              <a:xfrm rot="16200000" flipV="1">
                <a:off x="9549882" y="1639689"/>
                <a:ext cx="147044" cy="521"/>
              </a:xfrm>
              <a:prstGeom prst="line">
                <a:avLst/>
              </a:prstGeom>
              <a:noFill/>
              <a:ln w="25400" cap="flat" cmpd="sng" algn="ctr">
                <a:solidFill>
                  <a:srgbClr val="FF9900"/>
                </a:solidFill>
                <a:prstDash val="solid"/>
              </a:ln>
              <a:effectLst>
                <a:outerShdw blurRad="40000" dist="20000" dir="5400000" rotWithShape="0">
                  <a:srgbClr val="000000">
                    <a:alpha val="38000"/>
                  </a:srgbClr>
                </a:outerShdw>
              </a:effectLst>
            </p:spPr>
          </p:cxnSp>
          <p:cxnSp>
            <p:nvCxnSpPr>
              <p:cNvPr id="46" name="Straight Connector 45"/>
              <p:cNvCxnSpPr>
                <a:endCxn id="52" idx="4"/>
              </p:cNvCxnSpPr>
              <p:nvPr/>
            </p:nvCxnSpPr>
            <p:spPr>
              <a:xfrm rot="5400000" flipH="1" flipV="1">
                <a:off x="9959941" y="1644144"/>
                <a:ext cx="155604" cy="173"/>
              </a:xfrm>
              <a:prstGeom prst="line">
                <a:avLst/>
              </a:prstGeom>
              <a:noFill/>
              <a:ln w="25400" cap="flat" cmpd="sng" algn="ctr">
                <a:solidFill>
                  <a:srgbClr val="FF9900"/>
                </a:solidFill>
                <a:prstDash val="solid"/>
              </a:ln>
              <a:effectLst>
                <a:outerShdw blurRad="40000" dist="20000" dir="5400000" rotWithShape="0">
                  <a:srgbClr val="000000">
                    <a:alpha val="38000"/>
                  </a:srgbClr>
                </a:outerShdw>
              </a:effectLst>
            </p:spPr>
          </p:cxnSp>
          <p:cxnSp>
            <p:nvCxnSpPr>
              <p:cNvPr id="47" name="Straight Connector 46"/>
              <p:cNvCxnSpPr>
                <a:endCxn id="53" idx="4"/>
              </p:cNvCxnSpPr>
              <p:nvPr/>
            </p:nvCxnSpPr>
            <p:spPr>
              <a:xfrm rot="5400000" flipH="1" flipV="1">
                <a:off x="10420321" y="1644144"/>
                <a:ext cx="155604" cy="173"/>
              </a:xfrm>
              <a:prstGeom prst="line">
                <a:avLst/>
              </a:prstGeom>
              <a:noFill/>
              <a:ln w="25400" cap="flat" cmpd="sng" algn="ctr">
                <a:solidFill>
                  <a:srgbClr val="FF9900"/>
                </a:solidFill>
                <a:prstDash val="solid"/>
              </a:ln>
              <a:effectLst>
                <a:outerShdw blurRad="40000" dist="20000" dir="5400000" rotWithShape="0">
                  <a:srgbClr val="000000">
                    <a:alpha val="38000"/>
                  </a:srgbClr>
                </a:outerShdw>
              </a:effectLst>
            </p:spPr>
          </p:cxnSp>
          <p:cxnSp>
            <p:nvCxnSpPr>
              <p:cNvPr id="48" name="Straight Connector 47"/>
              <p:cNvCxnSpPr>
                <a:stCxn id="50" idx="0"/>
              </p:cNvCxnSpPr>
              <p:nvPr/>
            </p:nvCxnSpPr>
            <p:spPr>
              <a:xfrm rot="5400000" flipH="1" flipV="1">
                <a:off x="9683541" y="1799748"/>
                <a:ext cx="155604" cy="172"/>
              </a:xfrm>
              <a:prstGeom prst="line">
                <a:avLst/>
              </a:prstGeom>
              <a:noFill/>
              <a:ln w="25400" cap="flat" cmpd="sng" algn="ctr">
                <a:solidFill>
                  <a:srgbClr val="FF9900"/>
                </a:solidFill>
                <a:prstDash val="solid"/>
              </a:ln>
              <a:effectLst>
                <a:outerShdw blurRad="40000" dist="20000" dir="5400000" rotWithShape="0">
                  <a:srgbClr val="000000">
                    <a:alpha val="38000"/>
                  </a:srgbClr>
                </a:outerShdw>
              </a:effectLst>
            </p:spPr>
          </p:cxnSp>
          <p:cxnSp>
            <p:nvCxnSpPr>
              <p:cNvPr id="49" name="Straight Connector 48"/>
              <p:cNvCxnSpPr>
                <a:stCxn id="54" idx="0"/>
              </p:cNvCxnSpPr>
              <p:nvPr/>
            </p:nvCxnSpPr>
            <p:spPr>
              <a:xfrm rot="16200000" flipV="1">
                <a:off x="10236170" y="1799747"/>
                <a:ext cx="155604" cy="173"/>
              </a:xfrm>
              <a:prstGeom prst="line">
                <a:avLst/>
              </a:prstGeom>
              <a:noFill/>
              <a:ln w="25400" cap="flat" cmpd="sng" algn="ctr">
                <a:solidFill>
                  <a:srgbClr val="FF9900"/>
                </a:solidFill>
                <a:prstDash val="solid"/>
              </a:ln>
              <a:effectLst>
                <a:outerShdw blurRad="40000" dist="20000" dir="5400000" rotWithShape="0">
                  <a:srgbClr val="000000">
                    <a:alpha val="38000"/>
                  </a:srgbClr>
                </a:outerShdw>
              </a:effectLst>
            </p:spPr>
          </p:cxnSp>
          <p:sp>
            <p:nvSpPr>
              <p:cNvPr id="50" name="Oval 49"/>
              <p:cNvSpPr/>
              <p:nvPr/>
            </p:nvSpPr>
            <p:spPr>
              <a:xfrm>
                <a:off x="9622970" y="1877636"/>
                <a:ext cx="276573" cy="258738"/>
              </a:xfrm>
              <a:prstGeom prst="ellips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51" name="Oval 50"/>
              <p:cNvSpPr/>
              <p:nvPr/>
            </p:nvSpPr>
            <p:spPr>
              <a:xfrm>
                <a:off x="9484856" y="1307690"/>
                <a:ext cx="276573" cy="258738"/>
              </a:xfrm>
              <a:prstGeom prst="ellips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52" name="Oval 51"/>
              <p:cNvSpPr/>
              <p:nvPr/>
            </p:nvSpPr>
            <p:spPr>
              <a:xfrm>
                <a:off x="9899543" y="1307690"/>
                <a:ext cx="276573" cy="258738"/>
              </a:xfrm>
              <a:prstGeom prst="ellips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53" name="Oval 52"/>
              <p:cNvSpPr/>
              <p:nvPr/>
            </p:nvSpPr>
            <p:spPr>
              <a:xfrm>
                <a:off x="10359923" y="1307690"/>
                <a:ext cx="276573" cy="258738"/>
              </a:xfrm>
              <a:prstGeom prst="ellips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54" name="Oval 53"/>
              <p:cNvSpPr/>
              <p:nvPr/>
            </p:nvSpPr>
            <p:spPr>
              <a:xfrm>
                <a:off x="10175771" y="1877636"/>
                <a:ext cx="276573" cy="258738"/>
              </a:xfrm>
              <a:prstGeom prst="ellips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grpSp>
        <p:sp>
          <p:nvSpPr>
            <p:cNvPr id="19" name="TextBox 18"/>
            <p:cNvSpPr txBox="1"/>
            <p:nvPr/>
          </p:nvSpPr>
          <p:spPr>
            <a:xfrm>
              <a:off x="6753892" y="2317983"/>
              <a:ext cx="2351927" cy="369332"/>
            </a:xfrm>
            <a:prstGeom prst="rect">
              <a:avLst/>
            </a:prstGeom>
            <a:noFill/>
          </p:spPr>
          <p:txBody>
            <a:bodyPr wrap="none" rtlCol="0">
              <a:spAutoFit/>
            </a:bodyPr>
            <a:lstStyle/>
            <a:p>
              <a:pPr lvl="0" algn="ctr" fontAlgn="auto">
                <a:spcBef>
                  <a:spcPts val="0"/>
                </a:spcBef>
                <a:spcAft>
                  <a:spcPts val="0"/>
                </a:spcAft>
                <a:defRPr/>
              </a:pPr>
              <a:r>
                <a:rPr lang="en-US" kern="0">
                  <a:solidFill>
                    <a:srgbClr val="FF0000"/>
                  </a:solidFill>
                  <a:latin typeface="Segoe UI" pitchFamily="34" charset="0"/>
                  <a:cs typeface="Segoe UI" pitchFamily="34" charset="0"/>
                </a:rPr>
                <a:t>Production network</a:t>
              </a:r>
              <a:endParaRPr lang="en-US" kern="0" dirty="0">
                <a:solidFill>
                  <a:srgbClr val="FF0000"/>
                </a:solidFill>
                <a:latin typeface="Segoe UI" pitchFamily="34" charset="0"/>
                <a:cs typeface="Segoe UI" pitchFamily="34" charset="0"/>
              </a:endParaRPr>
            </a:p>
          </p:txBody>
        </p:sp>
        <p:sp>
          <p:nvSpPr>
            <p:cNvPr id="20" name="Striped Right Arrow 19"/>
            <p:cNvSpPr/>
            <p:nvPr/>
          </p:nvSpPr>
          <p:spPr>
            <a:xfrm rot="3222335">
              <a:off x="5846635" y="2727866"/>
              <a:ext cx="441077" cy="261493"/>
            </a:xfrm>
            <a:prstGeom prst="stripedRightArrow">
              <a:avLst/>
            </a:prstGeom>
            <a:solidFill>
              <a:srgbClr val="FF0000"/>
            </a:solidFill>
            <a:ln w="25400" cap="flat" cmpd="sng" algn="ctr">
              <a:noFill/>
              <a:prstDash val="solid"/>
            </a:ln>
            <a:effectLst/>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sp>
          <p:nvSpPr>
            <p:cNvPr id="21" name="Striped Right Arrow 20"/>
            <p:cNvSpPr/>
            <p:nvPr/>
          </p:nvSpPr>
          <p:spPr>
            <a:xfrm rot="18377665" flipH="1">
              <a:off x="7432186" y="2727866"/>
              <a:ext cx="441077" cy="261493"/>
            </a:xfrm>
            <a:prstGeom prst="stripedRightArrow">
              <a:avLst/>
            </a:prstGeom>
            <a:solidFill>
              <a:srgbClr val="FF0000"/>
            </a:solidFill>
            <a:ln w="25400" cap="flat" cmpd="sng" algn="ctr">
              <a:noFill/>
              <a:prstDash val="solid"/>
            </a:ln>
            <a:effectLst/>
          </p:spPr>
          <p:txBody>
            <a:bodyPr rtlCol="0" anchor="ctr"/>
            <a:lstStyle/>
            <a:p>
              <a:pPr lvl="0" algn="ctr" fontAlgn="auto">
                <a:spcBef>
                  <a:spcPts val="0"/>
                </a:spcBef>
                <a:spcAft>
                  <a:spcPts val="0"/>
                </a:spcAft>
                <a:defRPr/>
              </a:pPr>
              <a:endParaRPr lang="en-US" b="0" kern="0">
                <a:solidFill>
                  <a:prstClr val="white"/>
                </a:solidFill>
                <a:latin typeface="Segoe UI" pitchFamily="34" charset="0"/>
                <a:cs typeface="Segoe UI" pitchFamily="34" charset="0"/>
              </a:endParaRPr>
            </a:p>
          </p:txBody>
        </p:sp>
        <p:grpSp>
          <p:nvGrpSpPr>
            <p:cNvPr id="22" name="Group 21"/>
            <p:cNvGrpSpPr/>
            <p:nvPr/>
          </p:nvGrpSpPr>
          <p:grpSpPr>
            <a:xfrm>
              <a:off x="4343400" y="3113344"/>
              <a:ext cx="4261631" cy="939082"/>
              <a:chOff x="6415243" y="3113344"/>
              <a:chExt cx="4261631" cy="939082"/>
            </a:xfrm>
          </p:grpSpPr>
          <p:sp>
            <p:nvSpPr>
              <p:cNvPr id="23" name="TextBox 22"/>
              <p:cNvSpPr txBox="1"/>
              <p:nvPr/>
            </p:nvSpPr>
            <p:spPr>
              <a:xfrm>
                <a:off x="6415243" y="3311775"/>
                <a:ext cx="1278141" cy="707886"/>
              </a:xfrm>
              <a:prstGeom prst="rect">
                <a:avLst/>
              </a:prstGeom>
              <a:noFill/>
            </p:spPr>
            <p:txBody>
              <a:bodyPr wrap="square" rtlCol="0">
                <a:spAutoFit/>
              </a:bodyPr>
              <a:lstStyle/>
              <a:p>
                <a:pPr lvl="0" fontAlgn="auto">
                  <a:spcBef>
                    <a:spcPts val="0"/>
                  </a:spcBef>
                  <a:spcAft>
                    <a:spcPts val="0"/>
                  </a:spcAft>
                  <a:defRPr/>
                </a:pPr>
                <a:r>
                  <a:rPr lang="en-US" sz="2000" kern="0">
                    <a:solidFill>
                      <a:sysClr val="windowText" lastClr="000000"/>
                    </a:solidFill>
                    <a:latin typeface="Segoe UI" pitchFamily="34" charset="0"/>
                    <a:cs typeface="Segoe UI" pitchFamily="34" charset="0"/>
                  </a:rPr>
                  <a:t>Physical network</a:t>
                </a:r>
                <a:endParaRPr lang="en-US" sz="2000" kern="0" dirty="0">
                  <a:solidFill>
                    <a:sysClr val="windowText" lastClr="000000"/>
                  </a:solidFill>
                  <a:latin typeface="Segoe UI" pitchFamily="34" charset="0"/>
                  <a:cs typeface="Segoe UI" pitchFamily="34" charset="0"/>
                </a:endParaRPr>
              </a:p>
            </p:txBody>
          </p:sp>
          <p:pic>
            <p:nvPicPr>
              <p:cNvPr id="24" name="Picture 23"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7672505" y="3407620"/>
                <a:ext cx="182880" cy="599651"/>
              </a:xfrm>
              <a:prstGeom prst="rect">
                <a:avLst/>
              </a:prstGeom>
              <a:noFill/>
            </p:spPr>
          </p:pic>
          <p:pic>
            <p:nvPicPr>
              <p:cNvPr id="25" name="Picture 24"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7780374" y="3452775"/>
                <a:ext cx="182880" cy="599651"/>
              </a:xfrm>
              <a:prstGeom prst="rect">
                <a:avLst/>
              </a:prstGeom>
              <a:noFill/>
            </p:spPr>
          </p:pic>
          <p:pic>
            <p:nvPicPr>
              <p:cNvPr id="26" name="Picture 25"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8346046" y="3407620"/>
                <a:ext cx="182880" cy="599651"/>
              </a:xfrm>
              <a:prstGeom prst="rect">
                <a:avLst/>
              </a:prstGeom>
              <a:noFill/>
            </p:spPr>
          </p:pic>
          <p:pic>
            <p:nvPicPr>
              <p:cNvPr id="27" name="Picture 26"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8453915" y="3452775"/>
                <a:ext cx="182880" cy="599651"/>
              </a:xfrm>
              <a:prstGeom prst="rect">
                <a:avLst/>
              </a:prstGeom>
              <a:noFill/>
            </p:spPr>
          </p:pic>
          <p:pic>
            <p:nvPicPr>
              <p:cNvPr id="28" name="Picture 27"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9029315" y="3407620"/>
                <a:ext cx="182880" cy="599651"/>
              </a:xfrm>
              <a:prstGeom prst="rect">
                <a:avLst/>
              </a:prstGeom>
              <a:noFill/>
            </p:spPr>
          </p:pic>
          <p:pic>
            <p:nvPicPr>
              <p:cNvPr id="29" name="Picture 28"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9137184" y="3452775"/>
                <a:ext cx="182880" cy="599651"/>
              </a:xfrm>
              <a:prstGeom prst="rect">
                <a:avLst/>
              </a:prstGeom>
              <a:noFill/>
            </p:spPr>
          </p:pic>
          <p:pic>
            <p:nvPicPr>
              <p:cNvPr id="30" name="Picture 29"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9712584" y="3407620"/>
                <a:ext cx="182880" cy="599651"/>
              </a:xfrm>
              <a:prstGeom prst="rect">
                <a:avLst/>
              </a:prstGeom>
              <a:noFill/>
            </p:spPr>
          </p:pic>
          <p:pic>
            <p:nvPicPr>
              <p:cNvPr id="31" name="Picture 30"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9820453" y="3452775"/>
                <a:ext cx="182880" cy="599651"/>
              </a:xfrm>
              <a:prstGeom prst="rect">
                <a:avLst/>
              </a:prstGeom>
              <a:noFill/>
            </p:spPr>
          </p:pic>
          <p:pic>
            <p:nvPicPr>
              <p:cNvPr id="32" name="Picture 31"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10386125" y="3407620"/>
                <a:ext cx="182880" cy="599651"/>
              </a:xfrm>
              <a:prstGeom prst="rect">
                <a:avLst/>
              </a:prstGeom>
              <a:noFill/>
            </p:spPr>
          </p:pic>
          <p:pic>
            <p:nvPicPr>
              <p:cNvPr id="33" name="Picture 32" descr="C:\Program Files\Microsoft Resource DVD Artwork\DVD_ART\Artwork_Imagery\HARDWARE_IMAGERY\Photos - OEM Hardware\Server Computer\NEC server - Express 5800 1320 Xe IA64.png"/>
              <p:cNvPicPr>
                <a:picLocks noChangeAspect="1" noChangeArrowheads="1"/>
              </p:cNvPicPr>
              <p:nvPr/>
            </p:nvPicPr>
            <p:blipFill>
              <a:blip r:embed="rId4" cstate="screen"/>
              <a:srcRect/>
              <a:stretch>
                <a:fillRect/>
              </a:stretch>
            </p:blipFill>
            <p:spPr bwMode="auto">
              <a:xfrm>
                <a:off x="10493994" y="3452775"/>
                <a:ext cx="182880" cy="599651"/>
              </a:xfrm>
              <a:prstGeom prst="rect">
                <a:avLst/>
              </a:prstGeom>
              <a:noFill/>
            </p:spPr>
          </p:pic>
          <p:pic>
            <p:nvPicPr>
              <p:cNvPr id="3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8882" y="3113344"/>
                <a:ext cx="457200" cy="8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34550" y="3113344"/>
                <a:ext cx="457200" cy="8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Connector 35"/>
              <p:cNvCxnSpPr>
                <a:stCxn id="24" idx="0"/>
                <a:endCxn id="34" idx="2"/>
              </p:cNvCxnSpPr>
              <p:nvPr/>
            </p:nvCxnSpPr>
            <p:spPr>
              <a:xfrm flipV="1">
                <a:off x="7763945" y="3197254"/>
                <a:ext cx="793537" cy="210366"/>
              </a:xfrm>
              <a:prstGeom prst="line">
                <a:avLst/>
              </a:prstGeom>
              <a:noFill/>
              <a:ln w="9525" cap="flat" cmpd="sng" algn="ctr">
                <a:solidFill>
                  <a:srgbClr val="595959"/>
                </a:solidFill>
                <a:prstDash val="solid"/>
              </a:ln>
              <a:effectLst/>
            </p:spPr>
          </p:cxnSp>
          <p:cxnSp>
            <p:nvCxnSpPr>
              <p:cNvPr id="37" name="Straight Connector 36"/>
              <p:cNvCxnSpPr>
                <a:stCxn id="24" idx="0"/>
                <a:endCxn id="35" idx="2"/>
              </p:cNvCxnSpPr>
              <p:nvPr/>
            </p:nvCxnSpPr>
            <p:spPr>
              <a:xfrm flipV="1">
                <a:off x="7763945" y="3197254"/>
                <a:ext cx="2199205" cy="210366"/>
              </a:xfrm>
              <a:prstGeom prst="line">
                <a:avLst/>
              </a:prstGeom>
              <a:noFill/>
              <a:ln w="9525" cap="flat" cmpd="sng" algn="ctr">
                <a:solidFill>
                  <a:srgbClr val="595959"/>
                </a:solidFill>
                <a:prstDash val="solid"/>
              </a:ln>
              <a:effectLst/>
            </p:spPr>
          </p:cxnSp>
          <p:cxnSp>
            <p:nvCxnSpPr>
              <p:cNvPr id="38" name="Straight Connector 37"/>
              <p:cNvCxnSpPr>
                <a:stCxn id="26" idx="0"/>
                <a:endCxn id="34" idx="2"/>
              </p:cNvCxnSpPr>
              <p:nvPr/>
            </p:nvCxnSpPr>
            <p:spPr>
              <a:xfrm flipV="1">
                <a:off x="8437486" y="3197254"/>
                <a:ext cx="119996" cy="210366"/>
              </a:xfrm>
              <a:prstGeom prst="line">
                <a:avLst/>
              </a:prstGeom>
              <a:noFill/>
              <a:ln w="9525" cap="flat" cmpd="sng" algn="ctr">
                <a:solidFill>
                  <a:srgbClr val="595959"/>
                </a:solidFill>
                <a:prstDash val="solid"/>
              </a:ln>
              <a:effectLst/>
            </p:spPr>
          </p:cxnSp>
          <p:cxnSp>
            <p:nvCxnSpPr>
              <p:cNvPr id="39" name="Straight Connector 38"/>
              <p:cNvCxnSpPr>
                <a:stCxn id="28" idx="0"/>
                <a:endCxn id="34" idx="2"/>
              </p:cNvCxnSpPr>
              <p:nvPr/>
            </p:nvCxnSpPr>
            <p:spPr>
              <a:xfrm flipH="1" flipV="1">
                <a:off x="8557482" y="3197254"/>
                <a:ext cx="563273" cy="210366"/>
              </a:xfrm>
              <a:prstGeom prst="line">
                <a:avLst/>
              </a:prstGeom>
              <a:noFill/>
              <a:ln w="9525" cap="flat" cmpd="sng" algn="ctr">
                <a:solidFill>
                  <a:srgbClr val="595959"/>
                </a:solidFill>
                <a:prstDash val="solid"/>
              </a:ln>
              <a:effectLst/>
            </p:spPr>
          </p:cxnSp>
          <p:cxnSp>
            <p:nvCxnSpPr>
              <p:cNvPr id="40" name="Straight Connector 39"/>
              <p:cNvCxnSpPr>
                <a:stCxn id="28" idx="0"/>
                <a:endCxn id="35" idx="2"/>
              </p:cNvCxnSpPr>
              <p:nvPr/>
            </p:nvCxnSpPr>
            <p:spPr>
              <a:xfrm flipV="1">
                <a:off x="9120755" y="3197254"/>
                <a:ext cx="842395" cy="210366"/>
              </a:xfrm>
              <a:prstGeom prst="line">
                <a:avLst/>
              </a:prstGeom>
              <a:noFill/>
              <a:ln w="9525" cap="flat" cmpd="sng" algn="ctr">
                <a:solidFill>
                  <a:srgbClr val="595959"/>
                </a:solidFill>
                <a:prstDash val="solid"/>
              </a:ln>
              <a:effectLst/>
            </p:spPr>
          </p:cxnSp>
          <p:cxnSp>
            <p:nvCxnSpPr>
              <p:cNvPr id="41" name="Straight Connector 40"/>
              <p:cNvCxnSpPr>
                <a:stCxn id="32" idx="0"/>
                <a:endCxn id="35" idx="2"/>
              </p:cNvCxnSpPr>
              <p:nvPr/>
            </p:nvCxnSpPr>
            <p:spPr>
              <a:xfrm flipH="1" flipV="1">
                <a:off x="9963150" y="3197254"/>
                <a:ext cx="514415" cy="210366"/>
              </a:xfrm>
              <a:prstGeom prst="line">
                <a:avLst/>
              </a:prstGeom>
              <a:noFill/>
              <a:ln w="9525" cap="flat" cmpd="sng" algn="ctr">
                <a:solidFill>
                  <a:srgbClr val="595959"/>
                </a:solidFill>
                <a:prstDash val="solid"/>
              </a:ln>
              <a:effectLst/>
            </p:spPr>
          </p:cxnSp>
          <p:cxnSp>
            <p:nvCxnSpPr>
              <p:cNvPr id="42" name="Straight Connector 41"/>
              <p:cNvCxnSpPr>
                <a:stCxn id="32" idx="0"/>
                <a:endCxn id="34" idx="2"/>
              </p:cNvCxnSpPr>
              <p:nvPr/>
            </p:nvCxnSpPr>
            <p:spPr>
              <a:xfrm flipH="1" flipV="1">
                <a:off x="8557482" y="3197254"/>
                <a:ext cx="1920083" cy="210366"/>
              </a:xfrm>
              <a:prstGeom prst="line">
                <a:avLst/>
              </a:prstGeom>
              <a:noFill/>
              <a:ln w="9525" cap="flat" cmpd="sng" algn="ctr">
                <a:solidFill>
                  <a:srgbClr val="595959"/>
                </a:solidFill>
                <a:prstDash val="solid"/>
              </a:ln>
              <a:effectLst/>
            </p:spPr>
          </p:cxnSp>
          <p:cxnSp>
            <p:nvCxnSpPr>
              <p:cNvPr id="43" name="Straight Connector 42"/>
              <p:cNvCxnSpPr>
                <a:stCxn id="31" idx="0"/>
                <a:endCxn id="35" idx="2"/>
              </p:cNvCxnSpPr>
              <p:nvPr/>
            </p:nvCxnSpPr>
            <p:spPr>
              <a:xfrm flipV="1">
                <a:off x="9911893" y="3197254"/>
                <a:ext cx="51257" cy="255521"/>
              </a:xfrm>
              <a:prstGeom prst="line">
                <a:avLst/>
              </a:prstGeom>
              <a:noFill/>
              <a:ln w="9525" cap="flat" cmpd="sng" algn="ctr">
                <a:solidFill>
                  <a:srgbClr val="595959"/>
                </a:solidFill>
                <a:prstDash val="solid"/>
              </a:ln>
              <a:effectLst/>
            </p:spPr>
          </p:cxnSp>
        </p:grpSp>
      </p:grpSp>
      <p:pic>
        <p:nvPicPr>
          <p:cNvPr id="70" name="Picture 69"/>
          <p:cNvPicPr>
            <a:picLocks noChangeAspect="1"/>
          </p:cNvPicPr>
          <p:nvPr/>
        </p:nvPicPr>
        <p:blipFill>
          <a:blip r:embed="rId6"/>
          <a:stretch>
            <a:fillRect/>
          </a:stretch>
        </p:blipFill>
        <p:spPr>
          <a:xfrm>
            <a:off x="1608117" y="3169115"/>
            <a:ext cx="619953" cy="1166969"/>
          </a:xfrm>
          <a:prstGeom prst="rect">
            <a:avLst/>
          </a:prstGeom>
        </p:spPr>
      </p:pic>
      <p:grpSp>
        <p:nvGrpSpPr>
          <p:cNvPr id="71" name="Group 70"/>
          <p:cNvGrpSpPr>
            <a:grpSpLocks noChangeAspect="1"/>
          </p:cNvGrpSpPr>
          <p:nvPr/>
        </p:nvGrpSpPr>
        <p:grpSpPr>
          <a:xfrm>
            <a:off x="618188" y="957610"/>
            <a:ext cx="736172" cy="1174089"/>
            <a:chOff x="8822083" y="2100326"/>
            <a:chExt cx="914400" cy="1458337"/>
          </a:xfrm>
        </p:grpSpPr>
        <p:grpSp>
          <p:nvGrpSpPr>
            <p:cNvPr id="72" name="Group 4"/>
            <p:cNvGrpSpPr>
              <a:grpSpLocks noChangeAspect="1"/>
            </p:cNvGrpSpPr>
            <p:nvPr/>
          </p:nvGrpSpPr>
          <p:grpSpPr bwMode="auto">
            <a:xfrm>
              <a:off x="9068949" y="2230438"/>
              <a:ext cx="530226" cy="1174751"/>
              <a:chOff x="5855" y="1405"/>
              <a:chExt cx="334" cy="740"/>
            </a:xfrm>
          </p:grpSpPr>
          <p:sp>
            <p:nvSpPr>
              <p:cNvPr id="74"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5"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6"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7"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8"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79"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81"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 name="Rectangle 72"/>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8" name="Group 87"/>
          <p:cNvGrpSpPr>
            <a:grpSpLocks noChangeAspect="1"/>
          </p:cNvGrpSpPr>
          <p:nvPr/>
        </p:nvGrpSpPr>
        <p:grpSpPr>
          <a:xfrm>
            <a:off x="2255259" y="957610"/>
            <a:ext cx="736172" cy="1174089"/>
            <a:chOff x="8822083" y="2100326"/>
            <a:chExt cx="914400" cy="1458337"/>
          </a:xfrm>
        </p:grpSpPr>
        <p:grpSp>
          <p:nvGrpSpPr>
            <p:cNvPr id="89" name="Group 4"/>
            <p:cNvGrpSpPr>
              <a:grpSpLocks noChangeAspect="1"/>
            </p:cNvGrpSpPr>
            <p:nvPr/>
          </p:nvGrpSpPr>
          <p:grpSpPr bwMode="auto">
            <a:xfrm>
              <a:off x="9068949" y="2230438"/>
              <a:ext cx="530226" cy="1174751"/>
              <a:chOff x="5855" y="1405"/>
              <a:chExt cx="334" cy="740"/>
            </a:xfrm>
          </p:grpSpPr>
          <p:sp>
            <p:nvSpPr>
              <p:cNvPr id="9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2"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3"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4"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5"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96"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98"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0"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0" name="Rectangle 8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6079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e0d2196-83a6-4808-ace0-78ab93bd9e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network virtualization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Flexible virtual machine placement</a:t>
            </a:r>
          </a:p>
          <a:p>
            <a:pPr lvl="0"/>
            <a:r>
              <a:rPr lang="en-US" b="0" kern="0">
                <a:solidFill>
                  <a:srgbClr val="000000"/>
                </a:solidFill>
              </a:rPr>
              <a:t>Multitenant network isolation without VLANs</a:t>
            </a:r>
          </a:p>
          <a:p>
            <a:pPr lvl="0"/>
            <a:r>
              <a:rPr lang="en-US" b="0" kern="0">
                <a:solidFill>
                  <a:srgbClr val="000000"/>
                </a:solidFill>
              </a:rPr>
              <a:t>IP address reuse</a:t>
            </a:r>
          </a:p>
          <a:p>
            <a:pPr lvl="0"/>
            <a:r>
              <a:rPr lang="en-US" b="0" kern="0">
                <a:solidFill>
                  <a:srgbClr val="000000"/>
                </a:solidFill>
              </a:rPr>
              <a:t>Live migration across subnets</a:t>
            </a:r>
          </a:p>
          <a:p>
            <a:pPr lvl="0"/>
            <a:r>
              <a:rPr lang="en-US" b="0" kern="0">
                <a:solidFill>
                  <a:srgbClr val="000000"/>
                </a:solidFill>
              </a:rPr>
              <a:t>Compatibility with existing network infrastructure</a:t>
            </a:r>
          </a:p>
          <a:p>
            <a:pPr lvl="0"/>
            <a:r>
              <a:rPr lang="en-US" b="0" kern="0">
                <a:solidFill>
                  <a:srgbClr val="000000"/>
                </a:solidFill>
              </a:rPr>
              <a:t>Transparent moving of virtual machines to a shared IaaS cloud</a:t>
            </a:r>
          </a:p>
          <a:p>
            <a:pPr lvl="0"/>
            <a:r>
              <a:rPr lang="en-US" b="0" kern="0">
                <a:solidFill>
                  <a:srgbClr val="000000"/>
                </a:solidFill>
              </a:rPr>
              <a:t>Support for resource metering</a:t>
            </a:r>
          </a:p>
          <a:p>
            <a:pPr lvl="0"/>
            <a:r>
              <a:rPr lang="en-US" b="0" kern="0">
                <a:solidFill>
                  <a:srgbClr val="000000"/>
                </a:solidFill>
              </a:rPr>
              <a:t>Configuration by using Windows PowerShell or by using Virtual Machine Manager</a:t>
            </a:r>
          </a:p>
          <a:p>
            <a:pPr lvl="0"/>
            <a:endParaRPr lang="en-US" b="0" kern="0" dirty="0">
              <a:solidFill>
                <a:srgbClr val="000000"/>
              </a:solidFill>
            </a:endParaRPr>
          </a:p>
        </p:txBody>
      </p:sp>
    </p:spTree>
    <p:extLst>
      <p:ext uri="{BB962C8B-B14F-4D97-AF65-F5344CB8AC3E}">
        <p14:creationId xmlns:p14="http://schemas.microsoft.com/office/powerpoint/2010/main" val="120553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54dab68-3a48-4595-a5aa-1609361bfc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Generic Route Encapsulation?</a:t>
            </a:r>
          </a:p>
        </p:txBody>
      </p:sp>
      <p:pic>
        <p:nvPicPr>
          <p:cNvPr id="4" name="Picture 4" descr="The first frame of the animation shows two host machines, each hosting a blue virtual machine and a red virtual machine. The host machines have provider addresses of 192.168.2.22 and 192.168.5.55. The blue virtual machines have customer addresses of 10.1.1.11 and 10.1.1.12. The red virtual machines on each host have same customer address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671" y="647700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7029" y="64770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8788" y="5565485"/>
            <a:ext cx="8004276" cy="11478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fontAlgn="auto">
              <a:spcBef>
                <a:spcPct val="20000"/>
              </a:spcBef>
              <a:spcAft>
                <a:spcPts val="0"/>
              </a:spcAft>
              <a:buSzTx/>
              <a:defRPr/>
            </a:pPr>
            <a:r>
              <a:rPr lang="en-US" sz="2000" b="0">
                <a:solidFill>
                  <a:sysClr val="windowText" lastClr="000000"/>
                </a:solidFill>
                <a:ea typeface="+mn-ea"/>
              </a:rPr>
              <a:t>CA space is based on virtual machine configuration</a:t>
            </a:r>
          </a:p>
          <a:p>
            <a:pPr marL="457200" lvl="0" indent="-457200" fontAlgn="auto">
              <a:spcBef>
                <a:spcPct val="20000"/>
              </a:spcBef>
              <a:spcAft>
                <a:spcPts val="0"/>
              </a:spcAft>
              <a:buSzTx/>
              <a:defRPr/>
            </a:pPr>
            <a:r>
              <a:rPr lang="en-US" sz="2000" b="0">
                <a:solidFill>
                  <a:sysClr val="windowText" lastClr="000000"/>
                </a:solidFill>
                <a:ea typeface="+mn-ea"/>
              </a:rPr>
              <a:t>Provider address space is based on physical network and is not visible to the virtual machines</a:t>
            </a:r>
            <a:endParaRPr lang="en-US" sz="2000" b="0" dirty="0">
              <a:solidFill>
                <a:sysClr val="windowText" lastClr="000000"/>
              </a:solidFill>
              <a:ea typeface="+mn-ea"/>
            </a:endParaRPr>
          </a:p>
        </p:txBody>
      </p:sp>
      <p:pic>
        <p:nvPicPr>
          <p:cNvPr id="7" name="Content Placeholder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87" y="1147000"/>
            <a:ext cx="8895879" cy="4237800"/>
          </a:xfrm>
          <a:prstGeom prst="rect">
            <a:avLst/>
          </a:prstGeom>
        </p:spPr>
      </p:pic>
    </p:spTree>
    <p:extLst>
      <p:ext uri="{BB962C8B-B14F-4D97-AF65-F5344CB8AC3E}">
        <p14:creationId xmlns:p14="http://schemas.microsoft.com/office/powerpoint/2010/main" val="349762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name="e88be68c-c042-4aa9-b696-09b312675e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network virtualization policies?</a:t>
            </a:r>
          </a:p>
        </p:txBody>
      </p:sp>
      <p:sp>
        <p:nvSpPr>
          <p:cNvPr id="4" name="Content Placeholder 2"/>
          <p:cNvSpPr txBox="1">
            <a:spLocks/>
          </p:cNvSpPr>
          <p:nvPr/>
        </p:nvSpPr>
        <p:spPr>
          <a:xfrm>
            <a:off x="-30421" y="861646"/>
            <a:ext cx="8985739" cy="59963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b="0" kern="0">
                <a:solidFill>
                  <a:srgbClr val="000000"/>
                </a:solidFill>
              </a:rPr>
              <a:t>Define CA-PA mappings:</a:t>
            </a:r>
          </a:p>
          <a:p>
            <a:pPr lvl="2"/>
            <a:r>
              <a:rPr lang="en-US" b="0" kern="0">
                <a:solidFill>
                  <a:srgbClr val="000000"/>
                </a:solidFill>
              </a:rPr>
              <a:t>Specify the Hyper-V server on which the virtual machines are running</a:t>
            </a:r>
          </a:p>
          <a:p>
            <a:pPr lvl="2"/>
            <a:r>
              <a:rPr lang="en-US" b="0" kern="0">
                <a:solidFill>
                  <a:srgbClr val="000000"/>
                </a:solidFill>
              </a:rPr>
              <a:t>Hyper-V implements policies by translating incoming and outgoing packets</a:t>
            </a:r>
          </a:p>
          <a:p>
            <a:pPr lvl="2"/>
            <a:r>
              <a:rPr lang="en-US" b="0" kern="0">
                <a:solidFill>
                  <a:srgbClr val="000000"/>
                </a:solidFill>
              </a:rPr>
              <a:t>If a virtual machine is moved, policies are modified, but the virtual machine configuration stays the same</a:t>
            </a:r>
          </a:p>
          <a:p>
            <a:pPr lvl="0"/>
            <a:endParaRPr lang="en-US" sz="2400" b="0" kern="0" dirty="0">
              <a:solidFill>
                <a:srgbClr val="000000"/>
              </a:solidFill>
            </a:endParaRPr>
          </a:p>
        </p:txBody>
      </p:sp>
      <p:pic>
        <p:nvPicPr>
          <p:cNvPr id="5" name="Picture 3"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647" y="5598972"/>
            <a:ext cx="1008111" cy="551570"/>
          </a:xfrm>
          <a:prstGeom prst="rect">
            <a:avLst/>
          </a:prstGeom>
          <a:solidFill>
            <a:srgbClr val="FF0000"/>
          </a:solidFill>
        </p:spPr>
      </p:pic>
      <p:pic>
        <p:nvPicPr>
          <p:cNvPr id="6" name="Picture 3"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1990" y="4095264"/>
            <a:ext cx="1008111" cy="551570"/>
          </a:xfrm>
          <a:prstGeom prst="rect">
            <a:avLst/>
          </a:prstGeom>
          <a:solidFill>
            <a:srgbClr val="00B0F0"/>
          </a:solidFill>
        </p:spPr>
      </p:pic>
      <p:graphicFrame>
        <p:nvGraphicFramePr>
          <p:cNvPr id="7" name="Table 6" descr="Illustration of network virtualization policies. &#10;&#10;"/>
          <p:cNvGraphicFramePr>
            <a:graphicFrameLocks noGrp="1"/>
          </p:cNvGraphicFramePr>
          <p:nvPr>
            <p:extLst>
              <p:ext uri="{D42A27DB-BD31-4B8C-83A1-F6EECF244321}">
                <p14:modId xmlns:p14="http://schemas.microsoft.com/office/powerpoint/2010/main" val="2118039917"/>
              </p:ext>
            </p:extLst>
          </p:nvPr>
        </p:nvGraphicFramePr>
        <p:xfrm>
          <a:off x="1270774" y="5619477"/>
          <a:ext cx="1296144" cy="548640"/>
        </p:xfrm>
        <a:graphic>
          <a:graphicData uri="http://schemas.openxmlformats.org/drawingml/2006/table">
            <a:tbl>
              <a:tblPr firstRow="1" bandRow="1"/>
              <a:tblGrid>
                <a:gridCol w="504056">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SQL</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10.1.1.1</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WEB</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10.1.1.2</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bl>
          </a:graphicData>
        </a:graphic>
      </p:graphicFrame>
      <p:graphicFrame>
        <p:nvGraphicFramePr>
          <p:cNvPr id="8" name="Table 7" descr="Illustration of network virtualization policies. &#10;&#10;"/>
          <p:cNvGraphicFramePr>
            <a:graphicFrameLocks noGrp="1"/>
          </p:cNvGraphicFramePr>
          <p:nvPr>
            <p:extLst>
              <p:ext uri="{D42A27DB-BD31-4B8C-83A1-F6EECF244321}">
                <p14:modId xmlns:p14="http://schemas.microsoft.com/office/powerpoint/2010/main" val="22376483"/>
              </p:ext>
            </p:extLst>
          </p:nvPr>
        </p:nvGraphicFramePr>
        <p:xfrm>
          <a:off x="1270774" y="4107309"/>
          <a:ext cx="1296144" cy="548640"/>
        </p:xfrm>
        <a:graphic>
          <a:graphicData uri="http://schemas.openxmlformats.org/drawingml/2006/table">
            <a:tbl>
              <a:tblPr firstRow="1" bandRow="1"/>
              <a:tblGrid>
                <a:gridCol w="504056">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SQL</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10.1.1.1</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WEB</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10.1.1.2</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bl>
          </a:graphicData>
        </a:graphic>
      </p:graphicFrame>
      <p:graphicFrame>
        <p:nvGraphicFramePr>
          <p:cNvPr id="9" name="Table 8" descr="Illustration of network virtualization policies. &#10;&#10;"/>
          <p:cNvGraphicFramePr>
            <a:graphicFrameLocks noGrp="1"/>
          </p:cNvGraphicFramePr>
          <p:nvPr>
            <p:extLst>
              <p:ext uri="{D42A27DB-BD31-4B8C-83A1-F6EECF244321}">
                <p14:modId xmlns:p14="http://schemas.microsoft.com/office/powerpoint/2010/main" val="1061684840"/>
              </p:ext>
            </p:extLst>
          </p:nvPr>
        </p:nvGraphicFramePr>
        <p:xfrm>
          <a:off x="3023828" y="3795258"/>
          <a:ext cx="2412267" cy="1188720"/>
        </p:xfrm>
        <a:graphic>
          <a:graphicData uri="http://schemas.openxmlformats.org/drawingml/2006/table">
            <a:tbl>
              <a:tblPr firstRow="1" bandRow="1"/>
              <a:tblGrid>
                <a:gridCol w="804089">
                  <a:extLst>
                    <a:ext uri="{9D8B030D-6E8A-4147-A177-3AD203B41FA5}">
                      <a16:colId xmlns:a16="http://schemas.microsoft.com/office/drawing/2014/main" val="20000"/>
                    </a:ext>
                  </a:extLst>
                </a:gridCol>
                <a:gridCol w="1034369">
                  <a:extLst>
                    <a:ext uri="{9D8B030D-6E8A-4147-A177-3AD203B41FA5}">
                      <a16:colId xmlns:a16="http://schemas.microsoft.com/office/drawing/2014/main" val="20001"/>
                    </a:ext>
                  </a:extLst>
                </a:gridCol>
                <a:gridCol w="573809">
                  <a:extLst>
                    <a:ext uri="{9D8B030D-6E8A-4147-A177-3AD203B41FA5}">
                      <a16:colId xmlns:a16="http://schemas.microsoft.com/office/drawing/2014/main" val="20002"/>
                    </a:ext>
                  </a:extLst>
                </a:gridCol>
              </a:tblGrid>
              <a:tr h="273223">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kern="1200" dirty="0">
                          <a:solidFill>
                            <a:schemeClr val="tx1"/>
                          </a:solidFill>
                          <a:effectLst/>
                          <a:latin typeface="Calibri"/>
                          <a:ea typeface="+mn-ea"/>
                          <a:cs typeface="+mn-cs"/>
                        </a:rPr>
                        <a:t>Contoso, Ltd.</a:t>
                      </a:r>
                      <a:endParaRPr lang="en-CA" dirty="0">
                        <a:latin typeface="Segoe UI" pitchFamily="34" charset="0"/>
                        <a:cs typeface="Segoe UI" pitchFamily="34"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CA"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CA" dirty="0">
                        <a:latin typeface="Segoe UI" pitchFamily="34" charset="0"/>
                        <a:cs typeface="Segoe UI" pitchFamily="34"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CA</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PA</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CA" sz="1200" dirty="0">
                          <a:latin typeface="Segoe UI" pitchFamily="34" charset="0"/>
                          <a:cs typeface="Segoe UI" pitchFamily="34" charset="0"/>
                        </a:rPr>
                        <a:t>VSID</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10.1.1.1</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192.168.1.10</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r>
                        <a:rPr lang="en-CA" sz="1200" dirty="0">
                          <a:latin typeface="Segoe UI" pitchFamily="34" charset="0"/>
                          <a:cs typeface="Segoe UI" pitchFamily="34" charset="0"/>
                        </a:rPr>
                        <a:t>5001</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a:latin typeface="Segoe UI" pitchFamily="34" charset="0"/>
                          <a:cs typeface="Segoe UI" pitchFamily="34" charset="0"/>
                        </a:rPr>
                        <a:t>10.1.1.2</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198.168.1.12</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endParaRPr lang="en-CA" sz="1200" dirty="0">
                        <a:latin typeface="Segoe UI" pitchFamily="34" charset="0"/>
                        <a:cs typeface="Segoe UI" pitchFamily="34"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p:graphicFrame>
        <p:nvGraphicFramePr>
          <p:cNvPr id="10" name="Table 9" descr="Illustration of network virtualization policies. &#10;&#10;"/>
          <p:cNvGraphicFramePr>
            <a:graphicFrameLocks noGrp="1"/>
          </p:cNvGraphicFramePr>
          <p:nvPr>
            <p:extLst>
              <p:ext uri="{D42A27DB-BD31-4B8C-83A1-F6EECF244321}">
                <p14:modId xmlns:p14="http://schemas.microsoft.com/office/powerpoint/2010/main" val="3262715870"/>
              </p:ext>
            </p:extLst>
          </p:nvPr>
        </p:nvGraphicFramePr>
        <p:xfrm>
          <a:off x="3023828" y="5339633"/>
          <a:ext cx="2412268" cy="1188720"/>
        </p:xfrm>
        <a:graphic>
          <a:graphicData uri="http://schemas.openxmlformats.org/drawingml/2006/table">
            <a:tbl>
              <a:tblPr firstRow="1" bandRow="1"/>
              <a:tblGrid>
                <a:gridCol w="804089">
                  <a:extLst>
                    <a:ext uri="{9D8B030D-6E8A-4147-A177-3AD203B41FA5}">
                      <a16:colId xmlns:a16="http://schemas.microsoft.com/office/drawing/2014/main" val="20000"/>
                    </a:ext>
                  </a:extLst>
                </a:gridCol>
                <a:gridCol w="1048883">
                  <a:extLst>
                    <a:ext uri="{9D8B030D-6E8A-4147-A177-3AD203B41FA5}">
                      <a16:colId xmlns:a16="http://schemas.microsoft.com/office/drawing/2014/main" val="20001"/>
                    </a:ext>
                  </a:extLst>
                </a:gridCol>
                <a:gridCol w="559296">
                  <a:extLst>
                    <a:ext uri="{9D8B030D-6E8A-4147-A177-3AD203B41FA5}">
                      <a16:colId xmlns:a16="http://schemas.microsoft.com/office/drawing/2014/main" val="20002"/>
                    </a:ext>
                  </a:extLst>
                </a:gridCol>
              </a:tblGrid>
              <a:tr h="273223">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CA" dirty="0" err="1">
                          <a:latin typeface="Segoe UI" pitchFamily="34" charset="0"/>
                          <a:cs typeface="Segoe UI" pitchFamily="34" charset="0"/>
                        </a:rPr>
                        <a:t>Woodgrove</a:t>
                      </a:r>
                      <a:r>
                        <a:rPr lang="en-CA" dirty="0">
                          <a:latin typeface="Segoe UI" pitchFamily="34" charset="0"/>
                          <a:cs typeface="Segoe UI" pitchFamily="34" charset="0"/>
                        </a:rPr>
                        <a:t> Bank</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CA"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CA" dirty="0">
                        <a:latin typeface="Segoe UI" pitchFamily="34" charset="0"/>
                        <a:cs typeface="Segoe UI" pitchFamily="34" charset="0"/>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CA</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PA</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CA" sz="1200" dirty="0">
                          <a:latin typeface="Segoe UI" pitchFamily="34" charset="0"/>
                          <a:cs typeface="Segoe UI" pitchFamily="34" charset="0"/>
                        </a:rPr>
                        <a:t>VSID</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10.1.1.1</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192.168.1.10</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r>
                        <a:rPr lang="en-CA" sz="1200" dirty="0">
                          <a:latin typeface="Segoe UI" pitchFamily="34" charset="0"/>
                          <a:cs typeface="Segoe UI" pitchFamily="34" charset="0"/>
                        </a:rPr>
                        <a:t>6001</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2732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a:latin typeface="Segoe UI" pitchFamily="34" charset="0"/>
                          <a:cs typeface="Segoe UI" pitchFamily="34" charset="0"/>
                        </a:rPr>
                        <a:t>10.1.1.2</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CA" sz="1200" dirty="0">
                          <a:latin typeface="Segoe UI" pitchFamily="34" charset="0"/>
                          <a:cs typeface="Segoe UI" pitchFamily="34" charset="0"/>
                        </a:rPr>
                        <a:t>192.168.1.12</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endParaRPr lang="en-CA" sz="1200" dirty="0">
                        <a:latin typeface="Segoe UI" pitchFamily="34" charset="0"/>
                        <a:cs typeface="Segoe UI" pitchFamily="34" charset="0"/>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p:sp>
        <p:nvSpPr>
          <p:cNvPr id="11" name="Rectangle 10"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3203848" y="3359805"/>
            <a:ext cx="2088232" cy="288032"/>
          </a:xfrm>
          <a:prstGeom prst="rect">
            <a:avLst/>
          </a:prstGeom>
          <a:noFill/>
          <a:ln w="25400" cap="flat" cmpd="sng" algn="ctr">
            <a:solidFill>
              <a:sysClr val="windowText" lastClr="000000"/>
            </a:solidFill>
            <a:prstDash val="solid"/>
          </a:ln>
          <a:effectLst/>
        </p:spPr>
        <p:txBody>
          <a:bodyPr rtlCol="0" anchor="ctr"/>
          <a:lstStyle/>
          <a:p>
            <a:pPr lvl="0" algn="ctr" fontAlgn="auto">
              <a:spcBef>
                <a:spcPts val="0"/>
              </a:spcBef>
              <a:spcAft>
                <a:spcPts val="0"/>
              </a:spcAft>
              <a:defRPr/>
            </a:pPr>
            <a:r>
              <a:rPr lang="en-CA" b="0" kern="0">
                <a:solidFill>
                  <a:prstClr val="black"/>
                </a:solidFill>
                <a:latin typeface="Segoe UI" pitchFamily="34" charset="0"/>
                <a:cs typeface="Segoe UI" pitchFamily="34" charset="0"/>
              </a:rPr>
              <a:t>Policy settings</a:t>
            </a:r>
            <a:endParaRPr lang="en-CA" b="0" kern="0" dirty="0">
              <a:solidFill>
                <a:prstClr val="black"/>
              </a:solidFill>
              <a:latin typeface="Segoe UI" pitchFamily="34" charset="0"/>
              <a:cs typeface="Segoe UI" pitchFamily="34" charset="0"/>
            </a:endParaRPr>
          </a:p>
        </p:txBody>
      </p:sp>
      <p:sp>
        <p:nvSpPr>
          <p:cNvPr id="12" name="Rectangle 11"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5940152" y="3368189"/>
            <a:ext cx="2808312" cy="288032"/>
          </a:xfrm>
          <a:prstGeom prst="rect">
            <a:avLst/>
          </a:prstGeom>
          <a:noFill/>
          <a:ln w="25400" cap="flat" cmpd="sng" algn="ctr">
            <a:solidFill>
              <a:sysClr val="windowText" lastClr="000000"/>
            </a:solidFill>
            <a:prstDash val="solid"/>
          </a:ln>
          <a:effectLst/>
        </p:spPr>
        <p:txBody>
          <a:bodyPr rtlCol="0" anchor="ctr"/>
          <a:lstStyle/>
          <a:p>
            <a:pPr lvl="0" algn="ctr" fontAlgn="auto">
              <a:spcBef>
                <a:spcPts val="0"/>
              </a:spcBef>
              <a:spcAft>
                <a:spcPts val="0"/>
              </a:spcAft>
              <a:defRPr/>
            </a:pPr>
            <a:r>
              <a:rPr lang="en-CA" b="0" kern="0">
                <a:solidFill>
                  <a:prstClr val="black"/>
                </a:solidFill>
                <a:latin typeface="Segoe UI" pitchFamily="34" charset="0"/>
                <a:cs typeface="Segoe UI" pitchFamily="34" charset="0"/>
              </a:rPr>
              <a:t>PA space</a:t>
            </a:r>
            <a:endParaRPr lang="en-CA" b="0" kern="0" dirty="0">
              <a:solidFill>
                <a:prstClr val="black"/>
              </a:solidFill>
              <a:latin typeface="Segoe UI" pitchFamily="34" charset="0"/>
              <a:cs typeface="Segoe UI" pitchFamily="34" charset="0"/>
            </a:endParaRPr>
          </a:p>
        </p:txBody>
      </p:sp>
      <p:pic>
        <p:nvPicPr>
          <p:cNvPr id="13" name="Picture 3" descr="This illustration represents how to use network virtualization policies for tenants. A symbol of a cloud indicates the services that are running in the cloud, SQL and WEB, and their assigned public IP addresses. A table lists the policy settings for both Contoso, Ltd. and Woodgrove Bank. On the right, beneath a PA space heading, a cloud represents a datacenter network with two subordinate Hyper-V hosts: 1 and 2. These host the services for the two tenants.&#10;&#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86567" y="3788721"/>
            <a:ext cx="1483434" cy="873494"/>
          </a:xfrm>
          <a:prstGeom prst="rect">
            <a:avLst/>
          </a:prstGeom>
          <a:noFill/>
        </p:spPr>
      </p:pic>
      <p:sp>
        <p:nvSpPr>
          <p:cNvPr id="14" name="Rectangle 13"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6452592" y="4079885"/>
            <a:ext cx="1359768" cy="582330"/>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b="0" kern="0">
                <a:solidFill>
                  <a:prstClr val="black"/>
                </a:solidFill>
                <a:latin typeface="Segoe UI" pitchFamily="34" charset="0"/>
                <a:cs typeface="Segoe UI" pitchFamily="34" charset="0"/>
              </a:rPr>
              <a:t>Datacenter network</a:t>
            </a:r>
            <a:endParaRPr lang="en-CA" sz="1400" b="0" kern="0" dirty="0">
              <a:solidFill>
                <a:prstClr val="black"/>
              </a:solidFill>
              <a:latin typeface="Segoe UI" pitchFamily="34" charset="0"/>
              <a:cs typeface="Segoe UI" pitchFamily="34" charset="0"/>
            </a:endParaRPr>
          </a:p>
        </p:txBody>
      </p:sp>
      <p:sp>
        <p:nvSpPr>
          <p:cNvPr id="15" name="Rectangle 14"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5512296" y="5048469"/>
            <a:ext cx="1579984" cy="288032"/>
          </a:xfrm>
          <a:prstGeom prst="rect">
            <a:avLst/>
          </a:prstGeom>
          <a:noFill/>
          <a:ln w="25400" cap="flat" cmpd="sng" algn="ctr">
            <a:solidFill>
              <a:sysClr val="windowText" lastClr="000000"/>
            </a:solidFill>
            <a:prstDash val="solid"/>
          </a:ln>
          <a:effectLst/>
        </p:spPr>
        <p:txBody>
          <a:bodyPr rtlCol="0" anchor="ctr"/>
          <a:lstStyle/>
          <a:p>
            <a:pPr lvl="0" algn="ctr" fontAlgn="auto">
              <a:spcBef>
                <a:spcPts val="0"/>
              </a:spcBef>
              <a:spcAft>
                <a:spcPts val="0"/>
              </a:spcAft>
              <a:defRPr/>
            </a:pPr>
            <a:r>
              <a:rPr lang="en-CA" sz="1400" b="0" kern="0">
                <a:solidFill>
                  <a:prstClr val="black"/>
                </a:solidFill>
                <a:latin typeface="Segoe UI" pitchFamily="34" charset="0"/>
                <a:cs typeface="Segoe UI" pitchFamily="34" charset="0"/>
              </a:rPr>
              <a:t>Hyper-V Host 1</a:t>
            </a:r>
            <a:endParaRPr lang="en-CA" sz="1400" b="0" kern="0" dirty="0">
              <a:solidFill>
                <a:prstClr val="black"/>
              </a:solidFill>
              <a:latin typeface="Segoe UI" pitchFamily="34" charset="0"/>
              <a:cs typeface="Segoe UI" pitchFamily="34" charset="0"/>
            </a:endParaRPr>
          </a:p>
        </p:txBody>
      </p:sp>
      <p:sp>
        <p:nvSpPr>
          <p:cNvPr id="16" name="Rectangle 15"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7344308" y="5048469"/>
            <a:ext cx="1579984" cy="288032"/>
          </a:xfrm>
          <a:prstGeom prst="rect">
            <a:avLst/>
          </a:prstGeom>
          <a:noFill/>
          <a:ln w="25400" cap="flat" cmpd="sng" algn="ctr">
            <a:solidFill>
              <a:sysClr val="windowText" lastClr="000000"/>
            </a:solidFill>
            <a:prstDash val="solid"/>
          </a:ln>
          <a:effectLst/>
        </p:spPr>
        <p:txBody>
          <a:bodyPr rtlCol="0" anchor="ctr"/>
          <a:lstStyle/>
          <a:p>
            <a:pPr lvl="0" algn="ctr" fontAlgn="auto">
              <a:spcBef>
                <a:spcPts val="0"/>
              </a:spcBef>
              <a:spcAft>
                <a:spcPts val="0"/>
              </a:spcAft>
              <a:defRPr/>
            </a:pPr>
            <a:r>
              <a:rPr lang="en-CA" sz="1400" b="0" kern="0">
                <a:solidFill>
                  <a:prstClr val="black"/>
                </a:solidFill>
                <a:latin typeface="Segoe UI" pitchFamily="34" charset="0"/>
                <a:cs typeface="Segoe UI" pitchFamily="34" charset="0"/>
              </a:rPr>
              <a:t>Hyper-V Host 2</a:t>
            </a:r>
            <a:endParaRPr lang="en-CA" sz="1400" b="0" kern="0" dirty="0">
              <a:solidFill>
                <a:prstClr val="black"/>
              </a:solidFill>
              <a:latin typeface="Segoe UI" pitchFamily="34" charset="0"/>
              <a:cs typeface="Segoe UI" pitchFamily="34" charset="0"/>
            </a:endParaRPr>
          </a:p>
        </p:txBody>
      </p:sp>
      <p:sp>
        <p:nvSpPr>
          <p:cNvPr id="17" name="Rectangle 16"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5800328" y="4760437"/>
            <a:ext cx="1219944" cy="28803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b="0" kern="0">
                <a:solidFill>
                  <a:prstClr val="black"/>
                </a:solidFill>
                <a:latin typeface="Segoe UI" pitchFamily="34" charset="0"/>
                <a:cs typeface="Segoe UI" pitchFamily="34" charset="0"/>
              </a:rPr>
              <a:t>192.168.1.10</a:t>
            </a:r>
            <a:endParaRPr lang="en-CA" sz="1400" b="0" kern="0" dirty="0">
              <a:solidFill>
                <a:prstClr val="black"/>
              </a:solidFill>
              <a:latin typeface="Segoe UI" pitchFamily="34" charset="0"/>
              <a:cs typeface="Segoe UI" pitchFamily="34" charset="0"/>
            </a:endParaRPr>
          </a:p>
        </p:txBody>
      </p:sp>
      <p:sp>
        <p:nvSpPr>
          <p:cNvPr id="18" name="Rectangle 17"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7236296" y="4760437"/>
            <a:ext cx="1219944" cy="28803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b="0" kern="0">
                <a:solidFill>
                  <a:prstClr val="black"/>
                </a:solidFill>
                <a:latin typeface="Segoe UI" pitchFamily="34" charset="0"/>
                <a:cs typeface="Segoe UI" pitchFamily="34" charset="0"/>
              </a:rPr>
              <a:t>192.168.1.12</a:t>
            </a:r>
            <a:endParaRPr lang="en-CA" sz="1400" b="0" kern="0" dirty="0">
              <a:solidFill>
                <a:prstClr val="black"/>
              </a:solidFill>
              <a:latin typeface="Segoe UI" pitchFamily="34" charset="0"/>
              <a:cs typeface="Segoe UI" pitchFamily="34" charset="0"/>
            </a:endParaRPr>
          </a:p>
        </p:txBody>
      </p:sp>
      <p:cxnSp>
        <p:nvCxnSpPr>
          <p:cNvPr id="19" name="Straight Connector 18"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CxnSpPr/>
          <p:nvPr/>
        </p:nvCxnSpPr>
        <p:spPr>
          <a:xfrm>
            <a:off x="7884368" y="4439925"/>
            <a:ext cx="1008112" cy="608544"/>
          </a:xfrm>
          <a:prstGeom prst="line">
            <a:avLst/>
          </a:prstGeom>
          <a:noFill/>
          <a:ln w="9525" cap="flat" cmpd="sng" algn="ctr">
            <a:solidFill>
              <a:sysClr val="windowText" lastClr="000000"/>
            </a:solidFill>
            <a:prstDash val="solid"/>
          </a:ln>
          <a:effectLst/>
        </p:spPr>
      </p:cxnSp>
      <p:cxnSp>
        <p:nvCxnSpPr>
          <p:cNvPr id="20" name="Straight Connector 19"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CxnSpPr/>
          <p:nvPr/>
        </p:nvCxnSpPr>
        <p:spPr>
          <a:xfrm flipH="1">
            <a:off x="5580112" y="4371050"/>
            <a:ext cx="792088" cy="677419"/>
          </a:xfrm>
          <a:prstGeom prst="line">
            <a:avLst/>
          </a:prstGeom>
          <a:noFill/>
          <a:ln w="9525" cap="flat" cmpd="sng" algn="ctr">
            <a:solidFill>
              <a:sysClr val="windowText" lastClr="000000"/>
            </a:solidFill>
            <a:prstDash val="solid"/>
          </a:ln>
          <a:effectLst/>
        </p:spPr>
      </p:cxnSp>
      <p:sp>
        <p:nvSpPr>
          <p:cNvPr id="21" name="Oval 20"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5512296" y="5520045"/>
            <a:ext cx="643880" cy="576064"/>
          </a:xfrm>
          <a:prstGeom prst="ellipse">
            <a:avLst/>
          </a:prstGeom>
          <a:solidFill>
            <a:srgbClr val="00B0F0"/>
          </a:solidFill>
          <a:ln w="25400" cap="flat" cmpd="sng" algn="ctr">
            <a:noFill/>
            <a:prstDash val="solid"/>
          </a:ln>
          <a:effectLst/>
        </p:spPr>
        <p:txBody>
          <a:bodyPr rtlCol="0" anchor="ctr"/>
          <a:lstStyle/>
          <a:p>
            <a:pPr lvl="0" algn="ctr" fontAlgn="auto">
              <a:spcBef>
                <a:spcPts val="0"/>
              </a:spcBef>
              <a:spcAft>
                <a:spcPts val="0"/>
              </a:spcAft>
              <a:defRPr/>
            </a:pPr>
            <a:r>
              <a:rPr lang="en-CA" sz="1000" b="0" kern="0">
                <a:solidFill>
                  <a:prstClr val="white"/>
                </a:solidFill>
                <a:latin typeface="Segoe UI" pitchFamily="34" charset="0"/>
                <a:cs typeface="Segoe UI" pitchFamily="34" charset="0"/>
              </a:rPr>
              <a:t>SQL</a:t>
            </a:r>
            <a:endParaRPr lang="en-CA" sz="1000" b="0" kern="0" dirty="0">
              <a:solidFill>
                <a:prstClr val="white"/>
              </a:solidFill>
              <a:latin typeface="Segoe UI" pitchFamily="34" charset="0"/>
              <a:cs typeface="Segoe UI" pitchFamily="34" charset="0"/>
            </a:endParaRPr>
          </a:p>
        </p:txBody>
      </p:sp>
      <p:sp>
        <p:nvSpPr>
          <p:cNvPr id="22" name="Oval 21"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6340388" y="5520045"/>
            <a:ext cx="643880" cy="576064"/>
          </a:xfrm>
          <a:prstGeom prst="ellipse">
            <a:avLst/>
          </a:prstGeom>
          <a:solidFill>
            <a:srgbClr val="FF0000"/>
          </a:solidFill>
          <a:ln w="25400" cap="flat" cmpd="sng" algn="ctr">
            <a:noFill/>
            <a:prstDash val="solid"/>
          </a:ln>
          <a:effectLst/>
        </p:spPr>
        <p:txBody>
          <a:bodyPr rtlCol="0" anchor="ctr"/>
          <a:lstStyle/>
          <a:p>
            <a:pPr lvl="0" algn="ctr" fontAlgn="auto">
              <a:spcBef>
                <a:spcPts val="0"/>
              </a:spcBef>
              <a:spcAft>
                <a:spcPts val="0"/>
              </a:spcAft>
              <a:defRPr/>
            </a:pPr>
            <a:r>
              <a:rPr lang="en-CA" sz="1000" b="0" kern="0">
                <a:solidFill>
                  <a:prstClr val="white"/>
                </a:solidFill>
                <a:latin typeface="Segoe UI" pitchFamily="34" charset="0"/>
                <a:cs typeface="Segoe UI" pitchFamily="34" charset="0"/>
              </a:rPr>
              <a:t>SQL</a:t>
            </a:r>
            <a:endParaRPr lang="en-CA" sz="1000" b="0" kern="0" dirty="0">
              <a:solidFill>
                <a:prstClr val="white"/>
              </a:solidFill>
              <a:latin typeface="Segoe UI" pitchFamily="34" charset="0"/>
              <a:cs typeface="Segoe UI" pitchFamily="34" charset="0"/>
            </a:endParaRPr>
          </a:p>
        </p:txBody>
      </p:sp>
      <p:sp>
        <p:nvSpPr>
          <p:cNvPr id="23" name="Oval 22"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7392369" y="5520045"/>
            <a:ext cx="643880" cy="576064"/>
          </a:xfrm>
          <a:prstGeom prst="ellipse">
            <a:avLst/>
          </a:prstGeom>
          <a:solidFill>
            <a:srgbClr val="00B0F0"/>
          </a:solidFill>
          <a:ln w="25400" cap="flat" cmpd="sng" algn="ctr">
            <a:noFill/>
            <a:prstDash val="solid"/>
          </a:ln>
          <a:effectLst/>
        </p:spPr>
        <p:txBody>
          <a:bodyPr rtlCol="0" anchor="ctr"/>
          <a:lstStyle/>
          <a:p>
            <a:pPr lvl="0" algn="ctr" fontAlgn="auto">
              <a:spcBef>
                <a:spcPts val="0"/>
              </a:spcBef>
              <a:spcAft>
                <a:spcPts val="0"/>
              </a:spcAft>
              <a:defRPr/>
            </a:pPr>
            <a:r>
              <a:rPr lang="en-CA" sz="1000" b="0" kern="0">
                <a:solidFill>
                  <a:prstClr val="white"/>
                </a:solidFill>
                <a:latin typeface="Segoe UI" pitchFamily="34" charset="0"/>
                <a:cs typeface="Segoe UI" pitchFamily="34" charset="0"/>
              </a:rPr>
              <a:t>WEB</a:t>
            </a:r>
            <a:endParaRPr lang="en-CA" sz="1000" b="0" kern="0" dirty="0">
              <a:solidFill>
                <a:prstClr val="white"/>
              </a:solidFill>
              <a:latin typeface="Segoe UI" pitchFamily="34" charset="0"/>
              <a:cs typeface="Segoe UI" pitchFamily="34" charset="0"/>
            </a:endParaRPr>
          </a:p>
        </p:txBody>
      </p:sp>
      <p:sp>
        <p:nvSpPr>
          <p:cNvPr id="24" name="Oval 23"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8220461" y="5520045"/>
            <a:ext cx="643880" cy="576064"/>
          </a:xfrm>
          <a:prstGeom prst="ellipse">
            <a:avLst/>
          </a:prstGeom>
          <a:solidFill>
            <a:srgbClr val="FF0000"/>
          </a:solidFill>
          <a:ln w="25400" cap="flat" cmpd="sng" algn="ctr">
            <a:noFill/>
            <a:prstDash val="solid"/>
          </a:ln>
          <a:effectLst/>
        </p:spPr>
        <p:txBody>
          <a:bodyPr rtlCol="0" anchor="ctr"/>
          <a:lstStyle/>
          <a:p>
            <a:pPr lvl="0" algn="ctr" fontAlgn="auto">
              <a:spcBef>
                <a:spcPts val="0"/>
              </a:spcBef>
              <a:spcAft>
                <a:spcPts val="0"/>
              </a:spcAft>
              <a:defRPr/>
            </a:pPr>
            <a:r>
              <a:rPr lang="en-CA" sz="1000" b="0" kern="0">
                <a:solidFill>
                  <a:prstClr val="white"/>
                </a:solidFill>
                <a:latin typeface="Segoe UI" pitchFamily="34" charset="0"/>
                <a:cs typeface="Segoe UI" pitchFamily="34" charset="0"/>
              </a:rPr>
              <a:t>WEB</a:t>
            </a:r>
            <a:endParaRPr lang="en-CA" sz="1000" b="0" kern="0" dirty="0">
              <a:solidFill>
                <a:prstClr val="white"/>
              </a:solidFill>
              <a:latin typeface="Segoe UI" pitchFamily="34" charset="0"/>
              <a:cs typeface="Segoe UI" pitchFamily="34" charset="0"/>
            </a:endParaRPr>
          </a:p>
        </p:txBody>
      </p:sp>
      <p:sp>
        <p:nvSpPr>
          <p:cNvPr id="25" name="Rectangle 24"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5510200" y="6163925"/>
            <a:ext cx="789992" cy="288032"/>
          </a:xfrm>
          <a:prstGeom prst="rect">
            <a:avLst/>
          </a:prstGeom>
          <a:noFill/>
          <a:ln w="25400" cap="flat" cmpd="sng" algn="ctr">
            <a:noFill/>
            <a:prstDash val="solid"/>
          </a:ln>
          <a:effectLst/>
        </p:spPr>
        <p:txBody>
          <a:bodyPr rtlCol="0" anchor="ctr"/>
          <a:lstStyle/>
          <a:p>
            <a:pPr lvl="0" fontAlgn="auto">
              <a:spcBef>
                <a:spcPts val="0"/>
              </a:spcBef>
              <a:spcAft>
                <a:spcPts val="0"/>
              </a:spcAft>
              <a:defRPr/>
            </a:pPr>
            <a:r>
              <a:rPr lang="en-CA" sz="1200" b="0" kern="0">
                <a:solidFill>
                  <a:prstClr val="black"/>
                </a:solidFill>
                <a:latin typeface="Segoe UI" pitchFamily="34" charset="0"/>
                <a:cs typeface="Segoe UI" pitchFamily="34" charset="0"/>
              </a:rPr>
              <a:t>10.1.1.1</a:t>
            </a:r>
            <a:endParaRPr lang="en-CA" sz="1200" b="0" kern="0" dirty="0">
              <a:solidFill>
                <a:prstClr val="black"/>
              </a:solidFill>
              <a:latin typeface="Segoe UI" pitchFamily="34" charset="0"/>
              <a:cs typeface="Segoe UI" pitchFamily="34" charset="0"/>
            </a:endParaRPr>
          </a:p>
        </p:txBody>
      </p:sp>
      <p:sp>
        <p:nvSpPr>
          <p:cNvPr id="26" name="Rectangle 25"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6302288" y="6172309"/>
            <a:ext cx="789992" cy="288032"/>
          </a:xfrm>
          <a:prstGeom prst="rect">
            <a:avLst/>
          </a:prstGeom>
          <a:noFill/>
          <a:ln w="25400" cap="flat" cmpd="sng" algn="ctr">
            <a:noFill/>
            <a:prstDash val="solid"/>
          </a:ln>
          <a:effectLst/>
        </p:spPr>
        <p:txBody>
          <a:bodyPr rtlCol="0" anchor="ctr"/>
          <a:lstStyle/>
          <a:p>
            <a:pPr lvl="0" fontAlgn="auto">
              <a:spcBef>
                <a:spcPts val="0"/>
              </a:spcBef>
              <a:spcAft>
                <a:spcPts val="0"/>
              </a:spcAft>
              <a:defRPr/>
            </a:pPr>
            <a:r>
              <a:rPr lang="en-CA" sz="1200" b="0" kern="0">
                <a:solidFill>
                  <a:prstClr val="black"/>
                </a:solidFill>
                <a:latin typeface="Segoe UI" pitchFamily="34" charset="0"/>
                <a:cs typeface="Segoe UI" pitchFamily="34" charset="0"/>
              </a:rPr>
              <a:t>10.1.1.1</a:t>
            </a:r>
            <a:endParaRPr lang="en-CA" sz="1200" b="0" kern="0" dirty="0">
              <a:solidFill>
                <a:prstClr val="black"/>
              </a:solidFill>
              <a:latin typeface="Segoe UI" pitchFamily="34" charset="0"/>
              <a:cs typeface="Segoe UI" pitchFamily="34" charset="0"/>
            </a:endParaRPr>
          </a:p>
        </p:txBody>
      </p:sp>
      <p:sp>
        <p:nvSpPr>
          <p:cNvPr id="27" name="Rectangle 26"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7382408" y="6172309"/>
            <a:ext cx="789992" cy="288032"/>
          </a:xfrm>
          <a:prstGeom prst="rect">
            <a:avLst/>
          </a:prstGeom>
          <a:noFill/>
          <a:ln w="25400" cap="flat" cmpd="sng" algn="ctr">
            <a:noFill/>
            <a:prstDash val="solid"/>
          </a:ln>
          <a:effectLst/>
        </p:spPr>
        <p:txBody>
          <a:bodyPr rtlCol="0" anchor="ctr"/>
          <a:lstStyle/>
          <a:p>
            <a:pPr lvl="0" fontAlgn="auto">
              <a:spcBef>
                <a:spcPts val="0"/>
              </a:spcBef>
              <a:spcAft>
                <a:spcPts val="0"/>
              </a:spcAft>
              <a:defRPr/>
            </a:pPr>
            <a:r>
              <a:rPr lang="en-CA" sz="1200" b="0" kern="0">
                <a:solidFill>
                  <a:prstClr val="black"/>
                </a:solidFill>
                <a:latin typeface="Segoe UI" pitchFamily="34" charset="0"/>
                <a:cs typeface="Segoe UI" pitchFamily="34" charset="0"/>
              </a:rPr>
              <a:t>10.1.1.2</a:t>
            </a:r>
            <a:endParaRPr lang="en-CA" sz="1200" b="0" kern="0" dirty="0">
              <a:solidFill>
                <a:prstClr val="black"/>
              </a:solidFill>
              <a:latin typeface="Segoe UI" pitchFamily="34" charset="0"/>
              <a:cs typeface="Segoe UI" pitchFamily="34" charset="0"/>
            </a:endParaRPr>
          </a:p>
        </p:txBody>
      </p:sp>
      <p:sp>
        <p:nvSpPr>
          <p:cNvPr id="28" name="Rectangle 27"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8174496" y="6172309"/>
            <a:ext cx="789992" cy="288032"/>
          </a:xfrm>
          <a:prstGeom prst="rect">
            <a:avLst/>
          </a:prstGeom>
          <a:noFill/>
          <a:ln w="25400" cap="flat" cmpd="sng" algn="ctr">
            <a:noFill/>
            <a:prstDash val="solid"/>
          </a:ln>
          <a:effectLst/>
        </p:spPr>
        <p:txBody>
          <a:bodyPr rtlCol="0" anchor="ctr"/>
          <a:lstStyle/>
          <a:p>
            <a:pPr lvl="0" fontAlgn="auto">
              <a:spcBef>
                <a:spcPts val="0"/>
              </a:spcBef>
              <a:spcAft>
                <a:spcPts val="0"/>
              </a:spcAft>
              <a:defRPr/>
            </a:pPr>
            <a:r>
              <a:rPr lang="en-CA" sz="1200" b="0" kern="0">
                <a:solidFill>
                  <a:prstClr val="black"/>
                </a:solidFill>
                <a:latin typeface="Segoe UI" pitchFamily="34" charset="0"/>
                <a:cs typeface="Segoe UI" pitchFamily="34" charset="0"/>
              </a:rPr>
              <a:t>10.1.1.2</a:t>
            </a:r>
            <a:endParaRPr lang="en-CA" sz="1200" b="0" kern="0" dirty="0">
              <a:solidFill>
                <a:prstClr val="black"/>
              </a:solidFill>
              <a:latin typeface="Segoe UI" pitchFamily="34" charset="0"/>
              <a:cs typeface="Segoe UI" pitchFamily="34" charset="0"/>
            </a:endParaRPr>
          </a:p>
        </p:txBody>
      </p:sp>
      <p:cxnSp>
        <p:nvCxnSpPr>
          <p:cNvPr id="29" name="Straight Connector 28"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CxnSpPr/>
          <p:nvPr/>
        </p:nvCxnSpPr>
        <p:spPr>
          <a:xfrm>
            <a:off x="5834236" y="5339633"/>
            <a:ext cx="0" cy="180412"/>
          </a:xfrm>
          <a:prstGeom prst="line">
            <a:avLst/>
          </a:prstGeom>
          <a:noFill/>
          <a:ln w="19050" cap="flat" cmpd="sng" algn="ctr">
            <a:solidFill>
              <a:sysClr val="windowText" lastClr="000000"/>
            </a:solidFill>
            <a:prstDash val="solid"/>
          </a:ln>
          <a:effectLst/>
        </p:spPr>
      </p:cxnSp>
      <p:cxnSp>
        <p:nvCxnSpPr>
          <p:cNvPr id="30" name="Straight Connector 29"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CxnSpPr/>
          <p:nvPr/>
        </p:nvCxnSpPr>
        <p:spPr>
          <a:xfrm>
            <a:off x="6653409" y="5336501"/>
            <a:ext cx="0" cy="180412"/>
          </a:xfrm>
          <a:prstGeom prst="line">
            <a:avLst/>
          </a:prstGeom>
          <a:noFill/>
          <a:ln w="19050" cap="flat" cmpd="sng" algn="ctr">
            <a:solidFill>
              <a:sysClr val="windowText" lastClr="000000"/>
            </a:solidFill>
            <a:prstDash val="solid"/>
          </a:ln>
          <a:effectLst/>
        </p:spPr>
      </p:cxnSp>
      <p:cxnSp>
        <p:nvCxnSpPr>
          <p:cNvPr id="31" name="Straight Connector 30"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CxnSpPr/>
          <p:nvPr/>
        </p:nvCxnSpPr>
        <p:spPr>
          <a:xfrm>
            <a:off x="7714309" y="5339633"/>
            <a:ext cx="0" cy="180412"/>
          </a:xfrm>
          <a:prstGeom prst="line">
            <a:avLst/>
          </a:prstGeom>
          <a:noFill/>
          <a:ln w="19050" cap="flat" cmpd="sng" algn="ctr">
            <a:solidFill>
              <a:sysClr val="windowText" lastClr="000000"/>
            </a:solidFill>
            <a:prstDash val="solid"/>
          </a:ln>
          <a:effectLst/>
        </p:spPr>
      </p:cxnSp>
      <p:cxnSp>
        <p:nvCxnSpPr>
          <p:cNvPr id="32" name="Straight Connector 31"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CxnSpPr/>
          <p:nvPr/>
        </p:nvCxnSpPr>
        <p:spPr>
          <a:xfrm>
            <a:off x="8542401" y="5336501"/>
            <a:ext cx="0" cy="180412"/>
          </a:xfrm>
          <a:prstGeom prst="line">
            <a:avLst/>
          </a:prstGeom>
          <a:noFill/>
          <a:ln w="19050" cap="flat" cmpd="sng" algn="ctr">
            <a:solidFill>
              <a:sysClr val="windowText" lastClr="000000"/>
            </a:solidFill>
            <a:prstDash val="solid"/>
          </a:ln>
          <a:effectLst/>
        </p:spPr>
      </p:cxnSp>
      <p:sp>
        <p:nvSpPr>
          <p:cNvPr id="33" name="Rectangle 32"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SpPr/>
          <p:nvPr/>
        </p:nvSpPr>
        <p:spPr>
          <a:xfrm>
            <a:off x="5905196" y="6460341"/>
            <a:ext cx="2808312" cy="288032"/>
          </a:xfrm>
          <a:prstGeom prst="rect">
            <a:avLst/>
          </a:prstGeom>
          <a:noFill/>
          <a:ln w="25400" cap="flat" cmpd="sng" algn="ctr">
            <a:solidFill>
              <a:sysClr val="windowText" lastClr="000000"/>
            </a:solidFill>
            <a:prstDash val="solid"/>
          </a:ln>
          <a:effectLst/>
        </p:spPr>
        <p:txBody>
          <a:bodyPr rtlCol="0" anchor="ctr"/>
          <a:lstStyle/>
          <a:p>
            <a:pPr lvl="0" algn="ctr" fontAlgn="auto">
              <a:spcBef>
                <a:spcPts val="0"/>
              </a:spcBef>
              <a:spcAft>
                <a:spcPts val="0"/>
              </a:spcAft>
              <a:defRPr/>
            </a:pPr>
            <a:r>
              <a:rPr lang="en-CA" b="0" kern="0">
                <a:solidFill>
                  <a:prstClr val="black"/>
                </a:solidFill>
                <a:latin typeface="Segoe UI" pitchFamily="34" charset="0"/>
                <a:cs typeface="Segoe UI" pitchFamily="34" charset="0"/>
              </a:rPr>
              <a:t>CA spaces</a:t>
            </a:r>
            <a:endParaRPr lang="en-CA" b="0" kern="0" dirty="0">
              <a:solidFill>
                <a:prstClr val="black"/>
              </a:solidFill>
              <a:latin typeface="Segoe UI" pitchFamily="34" charset="0"/>
              <a:cs typeface="Segoe UI" pitchFamily="34" charset="0"/>
            </a:endParaRPr>
          </a:p>
        </p:txBody>
      </p:sp>
      <p:cxnSp>
        <p:nvCxnSpPr>
          <p:cNvPr id="34" name="Straight Arrow Connector 33"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CxnSpPr/>
          <p:nvPr/>
        </p:nvCxnSpPr>
        <p:spPr>
          <a:xfrm>
            <a:off x="2915816" y="5232013"/>
            <a:ext cx="216024" cy="0"/>
          </a:xfrm>
          <a:prstGeom prst="straightConnector1">
            <a:avLst/>
          </a:prstGeom>
          <a:noFill/>
          <a:ln w="9525" cap="flat" cmpd="sng" algn="ctr">
            <a:solidFill>
              <a:sysClr val="windowText" lastClr="000000"/>
            </a:solidFill>
            <a:prstDash val="solid"/>
            <a:tailEnd type="arrow"/>
          </a:ln>
          <a:effectLst/>
        </p:spPr>
      </p:cxnSp>
      <p:cxnSp>
        <p:nvCxnSpPr>
          <p:cNvPr id="35" name="Straight Arrow Connector 34" descr="Illustration that represents how to use network virtualization policies for tenants. A symbol of a cloud indicates those services running in the cloud: SQL and WEB, and their assigned public IP addresses. A table displays the policy settings for Blue Yonder Airlines and Woodgrove Bank. On the right, beneath a PA space heading, a cloud representing the datacenter network with two subordinate Hyper-V hosts: 1 and 2. These host the services for the two tenants."/>
          <p:cNvCxnSpPr/>
          <p:nvPr/>
        </p:nvCxnSpPr>
        <p:spPr>
          <a:xfrm>
            <a:off x="5220072" y="5232013"/>
            <a:ext cx="216024" cy="0"/>
          </a:xfrm>
          <a:prstGeom prst="straightConnector1">
            <a:avLst/>
          </a:prstGeom>
          <a:noFill/>
          <a:ln w="9525" cap="flat" cmpd="sng" algn="ctr">
            <a:solidFill>
              <a:sysClr val="windowText" lastClr="000000"/>
            </a:solidFill>
            <a:prstDash val="solid"/>
            <a:tailEnd type="arrow"/>
          </a:ln>
          <a:effectLst/>
        </p:spPr>
      </p:cxnSp>
    </p:spTree>
    <p:extLst>
      <p:ext uri="{BB962C8B-B14F-4D97-AF65-F5344CB8AC3E}">
        <p14:creationId xmlns:p14="http://schemas.microsoft.com/office/powerpoint/2010/main" val="120894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fd18294-fba1-459a-93cd-c059ec83a4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Implementing Network Controller</a:t>
            </a:r>
          </a:p>
        </p:txBody>
      </p:sp>
      <p:sp>
        <p:nvSpPr>
          <p:cNvPr id="3" name="Text Placeholder 2"/>
          <p:cNvSpPr>
            <a:spLocks noGrp="1"/>
          </p:cNvSpPr>
          <p:nvPr>
            <p:ph type="body" idx="1"/>
          </p:nvPr>
        </p:nvSpPr>
        <p:spPr/>
        <p:txBody>
          <a:bodyPr/>
          <a:lstStyle/>
          <a:p>
            <a:r>
              <a:rPr lang="en-US"/>
              <a:t>What is Network Controller?
Requirements for deploying Network Controller
Demonstration: Preparing to deploy Network Controller
The procedure for deploying Network Controller
Datacenter Firewall
Software Load Balancing
RAS Gateway
Demonstration: Deploying Network Controller</a:t>
            </a:r>
          </a:p>
        </p:txBody>
      </p:sp>
    </p:spTree>
    <p:extLst>
      <p:ext uri="{BB962C8B-B14F-4D97-AF65-F5344CB8AC3E}">
        <p14:creationId xmlns:p14="http://schemas.microsoft.com/office/powerpoint/2010/main" val="3833210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7499cd9-8986-4e92-8183-2e651feaec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Network Controller?</a:t>
            </a:r>
          </a:p>
        </p:txBody>
      </p:sp>
      <p:pic>
        <p:nvPicPr>
          <p:cNvPr id="4" name="Picture 2" descr="This slide illustrates Network Controller functionality. The Internet is represented by a cloud in the upper portion of the image. The datacenter consists of a router connected to a management tool running on a computer. The router is also connected to four Hyper-V switches and a Network Controller. &#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15" y="1000664"/>
            <a:ext cx="9000230" cy="5415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8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ef20acb-a9fa-4e30-925a-6204cb1d68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 for deploying Network Controller</a:t>
            </a:r>
          </a:p>
        </p:txBody>
      </p:sp>
      <p:sp>
        <p:nvSpPr>
          <p:cNvPr id="4" name="Content Placeholder 2"/>
          <p:cNvSpPr txBox="1">
            <a:spLocks/>
          </p:cNvSpPr>
          <p:nvPr/>
        </p:nvSpPr>
        <p:spPr>
          <a:xfrm>
            <a:off x="458788" y="1021214"/>
            <a:ext cx="8119156" cy="5608185"/>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You can deploy Network Controller only  to the Windows Server 2016 Datacenter edition</a:t>
            </a:r>
          </a:p>
          <a:p>
            <a:pPr lvl="0"/>
            <a:r>
              <a:rPr lang="en-GB" b="0" kern="0">
                <a:solidFill>
                  <a:srgbClr val="000000"/>
                </a:solidFill>
              </a:rPr>
              <a:t>The management client must be running Windows 10, Windows 8.1, or Windows 8</a:t>
            </a:r>
          </a:p>
          <a:p>
            <a:pPr lvl="0"/>
            <a:r>
              <a:rPr lang="en-GB" b="0" kern="0">
                <a:solidFill>
                  <a:srgbClr val="000000"/>
                </a:solidFill>
              </a:rPr>
              <a:t>You must configure dynamic DNS registration for Network Controller </a:t>
            </a:r>
          </a:p>
          <a:p>
            <a:pPr lvl="0"/>
            <a:r>
              <a:rPr lang="en-GB" b="0" kern="0">
                <a:solidFill>
                  <a:srgbClr val="000000"/>
                </a:solidFill>
              </a:rPr>
              <a:t>If virtual machines running Network Controller are joined to a domain, you must create appropriate Active Directory security groups</a:t>
            </a:r>
          </a:p>
          <a:p>
            <a:pPr lvl="0"/>
            <a:r>
              <a:rPr lang="en-GB" b="0" kern="0">
                <a:solidFill>
                  <a:srgbClr val="000000"/>
                </a:solidFill>
              </a:rPr>
              <a:t>If virtual machines running Network Controller are not joined to a domain, you must configure certificate-based authentication </a:t>
            </a:r>
          </a:p>
          <a:p>
            <a:pPr lvl="0"/>
            <a:endParaRPr lang="en-US" b="0" kern="0" dirty="0">
              <a:solidFill>
                <a:srgbClr val="000000"/>
              </a:solidFill>
            </a:endParaRPr>
          </a:p>
        </p:txBody>
      </p:sp>
    </p:spTree>
    <p:extLst>
      <p:ext uri="{BB962C8B-B14F-4D97-AF65-F5344CB8AC3E}">
        <p14:creationId xmlns:p14="http://schemas.microsoft.com/office/powerpoint/2010/main" val="358941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47531da-fa57-424a-b490-89f5f4ffa1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Preparing to deploy Network Controller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1"/>
            <a:r>
              <a:rPr lang="en-US" b="0" kern="0">
                <a:solidFill>
                  <a:srgbClr val="000000"/>
                </a:solidFill>
              </a:rPr>
              <a:t>Create AD DS security groups</a:t>
            </a:r>
            <a:endParaRPr lang="en-GB" b="0" kern="0">
              <a:solidFill>
                <a:srgbClr val="000000"/>
              </a:solidFill>
            </a:endParaRPr>
          </a:p>
          <a:p>
            <a:pPr lvl="1"/>
            <a:r>
              <a:rPr lang="en-US" b="0" kern="0">
                <a:solidFill>
                  <a:srgbClr val="000000"/>
                </a:solidFill>
              </a:rPr>
              <a:t>Request a certificate</a:t>
            </a:r>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69125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32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939ebf9-c672-45b8-bf4b-2c494107bb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procedure for deploying Network Controller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spcAft>
                <a:spcPts val="1200"/>
              </a:spcAft>
              <a:buFont typeface="+mj-lt"/>
              <a:buAutoNum type="arabicPeriod"/>
            </a:pPr>
            <a:r>
              <a:rPr lang="en-GB" b="0" kern="0">
                <a:solidFill>
                  <a:srgbClr val="000000"/>
                </a:solidFill>
              </a:rPr>
              <a:t>Install the Network Controller server role</a:t>
            </a:r>
          </a:p>
          <a:p>
            <a:pPr marL="514350" lvl="0" indent="-514350">
              <a:spcAft>
                <a:spcPts val="1200"/>
              </a:spcAft>
              <a:buFont typeface="+mj-lt"/>
              <a:buAutoNum type="arabicPeriod"/>
            </a:pPr>
            <a:r>
              <a:rPr lang="en-GB" b="0" kern="0">
                <a:solidFill>
                  <a:srgbClr val="000000"/>
                </a:solidFill>
              </a:rPr>
              <a:t>Configure the Network Controller cluster</a:t>
            </a:r>
          </a:p>
          <a:p>
            <a:pPr marL="514350" lvl="0" indent="-514350">
              <a:spcAft>
                <a:spcPts val="1200"/>
              </a:spcAft>
              <a:buFont typeface="+mj-lt"/>
              <a:buAutoNum type="arabicPeriod"/>
            </a:pPr>
            <a:r>
              <a:rPr lang="en-GB" b="0" kern="0">
                <a:solidFill>
                  <a:srgbClr val="000000"/>
                </a:solidFill>
              </a:rPr>
              <a:t>Configure the Network Controller application</a:t>
            </a:r>
          </a:p>
          <a:p>
            <a:pPr marL="514350" lvl="0" indent="-514350">
              <a:spcAft>
                <a:spcPts val="1200"/>
              </a:spcAft>
              <a:buFont typeface="+mj-lt"/>
              <a:buAutoNum type="arabicPeriod"/>
            </a:pPr>
            <a:r>
              <a:rPr lang="en-GB" b="0" kern="0">
                <a:solidFill>
                  <a:srgbClr val="000000"/>
                </a:solidFill>
              </a:rPr>
              <a:t>Validate the Network Controller deployment </a:t>
            </a:r>
          </a:p>
          <a:p>
            <a:pPr lvl="0"/>
            <a:endParaRPr lang="en-US" b="0" kern="0" dirty="0">
              <a:solidFill>
                <a:srgbClr val="000000"/>
              </a:solidFill>
            </a:endParaRPr>
          </a:p>
        </p:txBody>
      </p:sp>
    </p:spTree>
    <p:extLst>
      <p:ext uri="{BB962C8B-B14F-4D97-AF65-F5344CB8AC3E}">
        <p14:creationId xmlns:p14="http://schemas.microsoft.com/office/powerpoint/2010/main" val="242639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Overview of SDN
Implementing network virtualization
Implementing Network Controller</a:t>
            </a:r>
          </a:p>
        </p:txBody>
      </p:sp>
    </p:spTree>
    <p:extLst>
      <p:ext uri="{BB962C8B-B14F-4D97-AF65-F5344CB8AC3E}">
        <p14:creationId xmlns:p14="http://schemas.microsoft.com/office/powerpoint/2010/main" val="3273769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367e392-a6e8-4f20-9717-c33aff07d8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Datacenter Firewall</a:t>
            </a:r>
          </a:p>
        </p:txBody>
      </p:sp>
      <p:pic>
        <p:nvPicPr>
          <p:cNvPr id="4" name="Picture 2" descr="This slide Illustration is of the Network Controller using policies to manage a distributed firewall configuration. Under a box labeled Windows PowerShell, the Network Controller rectangle contains, in order from the top, Northbound Interface, Distributed Firewall Manager, and Southbound Interface. Two lines representing policy distribution descend toward a Hyper-V vSwitch, and the two Hyper-V hosts, which are labeled Hyper-V Host 1 and Hyper-V Host 2. Between the Hyper-V vSwitch and the Hyper-V hosts is a brick wall, indicating the firewall.&#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847725"/>
            <a:ext cx="6261100"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628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7495f57-8938-4171-a9d6-a70353792b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Load Balancing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Windows Server SLB provides the following features: </a:t>
            </a:r>
          </a:p>
          <a:p>
            <a:pPr lvl="1"/>
            <a:r>
              <a:rPr lang="en-GB" b="0" kern="0">
                <a:solidFill>
                  <a:srgbClr val="000000"/>
                </a:solidFill>
              </a:rPr>
              <a:t>Layer 4 load balancing for both “North-South” and “East-West” TCP/UDP traffic</a:t>
            </a:r>
          </a:p>
          <a:p>
            <a:pPr lvl="1"/>
            <a:r>
              <a:rPr lang="en-GB" b="0" kern="0">
                <a:solidFill>
                  <a:srgbClr val="000000"/>
                </a:solidFill>
              </a:rPr>
              <a:t>Public and internal network traffic load balancing</a:t>
            </a:r>
          </a:p>
          <a:p>
            <a:pPr lvl="1"/>
            <a:r>
              <a:rPr lang="en-GB" b="0" kern="0">
                <a:solidFill>
                  <a:srgbClr val="000000"/>
                </a:solidFill>
              </a:rPr>
              <a:t>Support for dynamic IP addresses on VLANs and on Hyper-V virtual networks</a:t>
            </a:r>
          </a:p>
          <a:p>
            <a:pPr lvl="1"/>
            <a:r>
              <a:rPr lang="en-GB" b="0" kern="0">
                <a:solidFill>
                  <a:srgbClr val="000000"/>
                </a:solidFill>
              </a:rPr>
              <a:t>Support for health probe</a:t>
            </a:r>
          </a:p>
          <a:p>
            <a:pPr lvl="0"/>
            <a:endParaRPr lang="en-US" b="0" kern="0" dirty="0">
              <a:solidFill>
                <a:srgbClr val="000000"/>
              </a:solidFill>
            </a:endParaRPr>
          </a:p>
        </p:txBody>
      </p:sp>
      <p:pic>
        <p:nvPicPr>
          <p:cNvPr id="5" name="Picture 4" descr="The first frame of the animation shows two host machines, each hosting a blue virtual machine and a red virtual machine. The host machines have provider addresses of 192.168.2.22 and 192.168.5.55. The blue virtual machines have customer addresses of 10.1.1.11 and 10.1.1.12. The red virtual machines on each host have same customer address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734" y="62531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294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5ce93fb-a2f6-48d1-8375-0415f06e0d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Load Balancing</a:t>
            </a:r>
          </a:p>
        </p:txBody>
      </p:sp>
      <p:pic>
        <p:nvPicPr>
          <p:cNvPr id="4" name="Picture 2" descr="Illustration of the Software Load Balancing (SLB) infrastructure. A client machine running System Center Virtual Machine Manager deploys and configures Network Controller and SLB multiplexer (MUX). Network Controller contains Health Monitor and SLB manager components. A router running equal-cost multi-path routing (ECMP) communicates with the SLB MUXs, running Border Gateway Protocol (BGP). These in turn communicate with hosts, running SLB host agents and dynamic IP addre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06" y="1752600"/>
            <a:ext cx="8787446"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The first frame of the animation shows two host machines, each hosting a blue virtual machine and a red virtual machine. The host machines have provider addresses of 192.168.2.22 and 192.168.5.55. The blue virtual machines have customer addresses of 10.1.1.11 and 10.1.1.12. The red virtual machines on each host have same customer addresse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7984" y="63293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399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9449947c-f48a-417a-9e71-3b1279315b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Load Balancing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Network Controller performs the following functions in SLB: </a:t>
            </a:r>
          </a:p>
          <a:p>
            <a:pPr lvl="1"/>
            <a:r>
              <a:rPr lang="en-GB" b="0" kern="0">
                <a:solidFill>
                  <a:srgbClr val="000000"/>
                </a:solidFill>
              </a:rPr>
              <a:t>Processes SLB commands that arrive via the Northbound API from a network management application</a:t>
            </a:r>
          </a:p>
          <a:p>
            <a:pPr lvl="1"/>
            <a:r>
              <a:rPr lang="en-GB" b="0" kern="0">
                <a:solidFill>
                  <a:srgbClr val="000000"/>
                </a:solidFill>
              </a:rPr>
              <a:t>Calculates policy for distribution to Hyper-V hosts and SLB MUXs</a:t>
            </a:r>
          </a:p>
          <a:p>
            <a:pPr lvl="1"/>
            <a:r>
              <a:rPr lang="en-GB" b="0" kern="0">
                <a:solidFill>
                  <a:srgbClr val="000000"/>
                </a:solidFill>
              </a:rPr>
              <a:t>Provides the health status of the SLB infrastructure</a:t>
            </a:r>
          </a:p>
          <a:p>
            <a:pPr lvl="1"/>
            <a:r>
              <a:rPr lang="en-GB" b="0" kern="0">
                <a:solidFill>
                  <a:srgbClr val="000000"/>
                </a:solidFill>
              </a:rPr>
              <a:t>Provides each MUX with each VIP</a:t>
            </a:r>
          </a:p>
          <a:p>
            <a:pPr lvl="1"/>
            <a:r>
              <a:rPr lang="en-GB" b="0" kern="0">
                <a:solidFill>
                  <a:srgbClr val="000000"/>
                </a:solidFill>
              </a:rPr>
              <a:t>Configures and controls the behavior of the VIP to dynamic IP mapping in the MUX</a:t>
            </a:r>
          </a:p>
          <a:p>
            <a:pPr lvl="0"/>
            <a:endParaRPr lang="en-GB" b="0" kern="0">
              <a:solidFill>
                <a:srgbClr val="000000"/>
              </a:solidFill>
            </a:endParaRPr>
          </a:p>
          <a:p>
            <a:pPr lvl="0"/>
            <a:endParaRPr lang="en-GB" b="0" kern="0">
              <a:solidFill>
                <a:srgbClr val="000000"/>
              </a:solidFill>
            </a:endParaRPr>
          </a:p>
          <a:p>
            <a:pPr lvl="0"/>
            <a:endParaRPr lang="en-US" b="0" kern="0" dirty="0">
              <a:solidFill>
                <a:srgbClr val="000000"/>
              </a:solidFill>
            </a:endParaRPr>
          </a:p>
        </p:txBody>
      </p:sp>
      <p:pic>
        <p:nvPicPr>
          <p:cNvPr id="5" name="Picture 4" descr="The first frame of the animation shows two host machines, each hosting a blue virtual machine and a red virtual machine. The host machines have provider addresses of 192.168.2.22 and 192.168.5.55. The blue virtual machines have customer addresses of 10.1.1.11 and 10.1.1.12. The red virtual machines on each host have same customer address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6084" y="627221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7442" y="627221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809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def7e57-4172-4bdd-923d-4bbe6944f5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RAS Gateway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RAS Gateway provides the following features: </a:t>
            </a:r>
          </a:p>
          <a:p>
            <a:pPr lvl="1"/>
            <a:r>
              <a:rPr lang="en-GB" b="0" kern="0">
                <a:solidFill>
                  <a:srgbClr val="000000"/>
                </a:solidFill>
              </a:rPr>
              <a:t>Site-to-site VPN</a:t>
            </a:r>
          </a:p>
          <a:p>
            <a:pPr lvl="1"/>
            <a:r>
              <a:rPr lang="en-GB" b="0" kern="0">
                <a:solidFill>
                  <a:srgbClr val="000000"/>
                </a:solidFill>
              </a:rPr>
              <a:t>Point-to-site VPN</a:t>
            </a:r>
          </a:p>
          <a:p>
            <a:pPr lvl="1"/>
            <a:r>
              <a:rPr lang="en-GB" b="0" kern="0">
                <a:solidFill>
                  <a:srgbClr val="000000"/>
                </a:solidFill>
              </a:rPr>
              <a:t>GRE tunneling</a:t>
            </a:r>
          </a:p>
          <a:p>
            <a:pPr lvl="1"/>
            <a:r>
              <a:rPr lang="en-GB" b="0" kern="0">
                <a:solidFill>
                  <a:srgbClr val="000000"/>
                </a:solidFill>
              </a:rPr>
              <a:t>Dynamic routing with BGP</a:t>
            </a:r>
          </a:p>
          <a:p>
            <a:pPr marL="0" lvl="0" indent="0">
              <a:spcBef>
                <a:spcPts val="1800"/>
              </a:spcBef>
              <a:spcAft>
                <a:spcPts val="600"/>
              </a:spcAft>
              <a:buNone/>
            </a:pPr>
            <a:r>
              <a:rPr lang="en-US" b="0" kern="0">
                <a:solidFill>
                  <a:srgbClr val="000000"/>
                </a:solidFill>
              </a:rPr>
              <a:t>Use RAS Gateway in the following scenarios:</a:t>
            </a:r>
          </a:p>
          <a:p>
            <a:pPr lvl="1"/>
            <a:r>
              <a:rPr lang="en-US" b="0" kern="0">
                <a:solidFill>
                  <a:srgbClr val="000000"/>
                </a:solidFill>
              </a:rPr>
              <a:t>Multitenant-aware VPN gateway</a:t>
            </a:r>
          </a:p>
          <a:p>
            <a:pPr lvl="1"/>
            <a:r>
              <a:rPr lang="en-US" b="0" kern="0">
                <a:solidFill>
                  <a:srgbClr val="000000"/>
                </a:solidFill>
              </a:rPr>
              <a:t>Multitenant-aware NAT gateway</a:t>
            </a:r>
          </a:p>
          <a:p>
            <a:pPr lvl="1"/>
            <a:r>
              <a:rPr lang="en-US" b="0" kern="0">
                <a:solidFill>
                  <a:srgbClr val="000000"/>
                </a:solidFill>
              </a:rPr>
              <a:t>Forwarding gateway for internal physical network access</a:t>
            </a:r>
          </a:p>
          <a:p>
            <a:pPr lvl="0"/>
            <a:endParaRPr lang="en-US" b="0" kern="0" dirty="0">
              <a:solidFill>
                <a:srgbClr val="000000"/>
              </a:solidFill>
            </a:endParaRPr>
          </a:p>
        </p:txBody>
      </p:sp>
      <p:pic>
        <p:nvPicPr>
          <p:cNvPr id="5" name="Picture 4" descr="The first frame of the animation shows two host machines, each hosting a blue virtual machine and a red virtual machine. The host machines have provider addresses of 192.168.2.22 and 192.168.5.55. The blue virtual machines have customer addresses of 10.1.1.11 and 10.1.1.12. The red virtual machines on each host have same customer address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584" y="611981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519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9bdc457-c4db-447e-8eb8-8b80aaa1d0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RAS Gateway</a:t>
            </a:r>
          </a:p>
        </p:txBody>
      </p:sp>
      <p:sp>
        <p:nvSpPr>
          <p:cNvPr id="4" name="Content Placeholder 2"/>
          <p:cNvSpPr txBox="1">
            <a:spLocks/>
          </p:cNvSpPr>
          <p:nvPr/>
        </p:nvSpPr>
        <p:spPr>
          <a:xfrm>
            <a:off x="458788" y="1021215"/>
            <a:ext cx="8119156" cy="5147356"/>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Network Controller enables you to automatically deploy VMs running RAS Gateway to support the following features: </a:t>
            </a:r>
          </a:p>
          <a:p>
            <a:pPr lvl="1"/>
            <a:r>
              <a:rPr lang="en-GB" b="0" kern="0">
                <a:solidFill>
                  <a:srgbClr val="000000"/>
                </a:solidFill>
              </a:rPr>
              <a:t>Addition and removal of gateway VMs</a:t>
            </a:r>
          </a:p>
          <a:p>
            <a:pPr lvl="1"/>
            <a:r>
              <a:rPr lang="en-GB" b="0" kern="0">
                <a:solidFill>
                  <a:srgbClr val="000000"/>
                </a:solidFill>
              </a:rPr>
              <a:t>Site-to-site VPN gateway connectivity by using IPsec</a:t>
            </a:r>
          </a:p>
          <a:p>
            <a:pPr lvl="1"/>
            <a:r>
              <a:rPr lang="en-GB" b="0" kern="0">
                <a:solidFill>
                  <a:srgbClr val="000000"/>
                </a:solidFill>
              </a:rPr>
              <a:t>Site-to-site VPN gateway connectivity by using GRE</a:t>
            </a:r>
          </a:p>
          <a:p>
            <a:pPr lvl="1"/>
            <a:r>
              <a:rPr lang="en-GB" b="0" kern="0">
                <a:solidFill>
                  <a:srgbClr val="000000"/>
                </a:solidFill>
              </a:rPr>
              <a:t>Point-to-site VPN gateway connectivity</a:t>
            </a:r>
          </a:p>
          <a:p>
            <a:pPr lvl="1"/>
            <a:r>
              <a:rPr lang="en-GB" b="0" kern="0">
                <a:solidFill>
                  <a:srgbClr val="000000"/>
                </a:solidFill>
              </a:rPr>
              <a:t>Layer 3 forwarding capability</a:t>
            </a:r>
          </a:p>
          <a:p>
            <a:pPr lvl="1"/>
            <a:r>
              <a:rPr lang="en-GB" b="0" kern="0">
                <a:solidFill>
                  <a:srgbClr val="000000"/>
                </a:solidFill>
              </a:rPr>
              <a:t>BGP routing</a:t>
            </a:r>
          </a:p>
          <a:p>
            <a:pPr lvl="0"/>
            <a:endParaRPr lang="en-US" b="0" kern="0" dirty="0">
              <a:solidFill>
                <a:srgbClr val="000000"/>
              </a:solidFill>
            </a:endParaRPr>
          </a:p>
        </p:txBody>
      </p:sp>
      <p:pic>
        <p:nvPicPr>
          <p:cNvPr id="5" name="Picture 4" descr="The first frame of the animation shows two host machines, each hosting a blue virtual machine and a red virtual machine. The host machines have provider addresses of 192.168.2.22 and 192.168.5.55. The blue virtual machines have customer addresses of 10.1.1.11 and 10.1.1.12. The red virtual machines on each host have same customer address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934" y="62531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0292" y="625316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499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637255c-0ac2-4af3-a308-b806d35b2f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Deploying Network Controller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1"/>
            <a:r>
              <a:rPr lang="en-US" b="0" kern="0">
                <a:solidFill>
                  <a:srgbClr val="000000"/>
                </a:solidFill>
              </a:rPr>
              <a:t>Add the Network Controller role</a:t>
            </a:r>
            <a:endParaRPr lang="en-GB" b="0" kern="0">
              <a:solidFill>
                <a:srgbClr val="000000"/>
              </a:solidFill>
            </a:endParaRPr>
          </a:p>
          <a:p>
            <a:pPr lvl="1"/>
            <a:r>
              <a:rPr lang="en-US" b="0" kern="0">
                <a:solidFill>
                  <a:srgbClr val="000000"/>
                </a:solidFill>
              </a:rPr>
              <a:t>Configure the Network Controller cluster</a:t>
            </a:r>
            <a:endParaRPr lang="en-GB" b="0" kern="0">
              <a:solidFill>
                <a:srgbClr val="000000"/>
              </a:solidFill>
            </a:endParaRPr>
          </a:p>
          <a:p>
            <a:pPr lvl="1"/>
            <a:r>
              <a:rPr lang="en-US" b="0" kern="0">
                <a:solidFill>
                  <a:srgbClr val="000000"/>
                </a:solidFill>
              </a:rPr>
              <a:t>Configure the Network Controller application</a:t>
            </a:r>
            <a:endParaRPr lang="en-GB" b="0" kern="0">
              <a:solidFill>
                <a:srgbClr val="000000"/>
              </a:solidFill>
            </a:endParaRPr>
          </a:p>
          <a:p>
            <a:pPr lvl="1"/>
            <a:r>
              <a:rPr lang="en-US" b="0" kern="0">
                <a:solidFill>
                  <a:srgbClr val="000000"/>
                </a:solidFill>
              </a:rPr>
              <a:t>Validate the deployment</a:t>
            </a:r>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11814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2191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4532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Deploying Network Controller</a:t>
            </a:r>
          </a:p>
        </p:txBody>
      </p:sp>
      <p:sp>
        <p:nvSpPr>
          <p:cNvPr id="3" name="Text Placeholder 2"/>
          <p:cNvSpPr>
            <a:spLocks noGrp="1"/>
          </p:cNvSpPr>
          <p:nvPr>
            <p:ph type="body" idx="1"/>
          </p:nvPr>
        </p:nvSpPr>
        <p:spPr/>
        <p:txBody>
          <a:bodyPr/>
          <a:lstStyle/>
          <a:p>
            <a:r>
              <a:rPr lang="en-US"/>
              <a:t>Exercise 1: Preparing to deploy Network Controller
Exercise 2: Deploying Network Controller</a:t>
            </a:r>
          </a:p>
        </p:txBody>
      </p:sp>
      <p:sp>
        <p:nvSpPr>
          <p:cNvPr id="4" name="TextBox 3"/>
          <p:cNvSpPr txBox="1"/>
          <p:nvPr/>
        </p:nvSpPr>
        <p:spPr>
          <a:xfrm>
            <a:off x="460375" y="2584314"/>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3136239"/>
            <a:ext cx="8124773" cy="2246769"/>
          </a:xfrm>
          <a:prstGeom prst="rect">
            <a:avLst/>
          </a:prstGeom>
          <a:noFill/>
        </p:spPr>
        <p:txBody>
          <a:bodyPr vert="horz" wrap="squar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20743C-LON-DC1</a:t>
            </a:r>
            <a:br>
              <a:rPr lang="en-US" sz="2800" dirty="0">
                <a:latin typeface="Segoe UI" panose="020B0502040204020203" pitchFamily="34" charset="0"/>
              </a:rPr>
            </a:br>
            <a:r>
              <a:rPr lang="en-US" sz="2800" dirty="0">
                <a:latin typeface="Segoe UI" panose="020B0502040204020203" pitchFamily="34" charset="0"/>
              </a:rPr>
              <a:t>				20743C-LON-SVR2</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Adatum\Administrator</a:t>
            </a:r>
          </a:p>
          <a:p>
            <a:r>
              <a:rPr lang="en-US" sz="2800" b="0" dirty="0">
                <a:latin typeface="Segoe UI" panose="020B0502040204020203" pitchFamily="34" charset="0"/>
              </a:rPr>
              <a:t>Password:</a:t>
            </a:r>
            <a:r>
              <a:rPr lang="en-US" sz="2800" dirty="0">
                <a:latin typeface="Segoe UI" panose="020B0502040204020203" pitchFamily="34" charset="0"/>
              </a:rPr>
              <a:t> 			Pa55w.rd</a:t>
            </a:r>
          </a:p>
          <a:p>
            <a:endParaRPr lang="en-US" sz="2800" b="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30 minutes</a:t>
            </a:r>
          </a:p>
        </p:txBody>
      </p:sp>
    </p:spTree>
    <p:extLst>
      <p:ext uri="{BB962C8B-B14F-4D97-AF65-F5344CB8AC3E}">
        <p14:creationId xmlns:p14="http://schemas.microsoft.com/office/powerpoint/2010/main" val="239092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Overview of SDN</a:t>
            </a:r>
          </a:p>
        </p:txBody>
      </p:sp>
      <p:sp>
        <p:nvSpPr>
          <p:cNvPr id="3" name="Text Placeholder 2"/>
          <p:cNvSpPr>
            <a:spLocks noGrp="1"/>
          </p:cNvSpPr>
          <p:nvPr>
            <p:ph type="body" idx="1"/>
          </p:nvPr>
        </p:nvSpPr>
        <p:spPr/>
        <p:txBody>
          <a:bodyPr/>
          <a:lstStyle/>
          <a:p>
            <a:r>
              <a:rPr lang="en-US"/>
              <a:t>What is SDN?
Benefits of SDN
Planning for SDN
Deploying SDN by using scripts</a:t>
            </a:r>
          </a:p>
        </p:txBody>
      </p:sp>
    </p:spTree>
    <p:extLst>
      <p:ext uri="{BB962C8B-B14F-4D97-AF65-F5344CB8AC3E}">
        <p14:creationId xmlns:p14="http://schemas.microsoft.com/office/powerpoint/2010/main" val="2692968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19663114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1815882"/>
          </a:xfrm>
          <a:prstGeom prst="rect">
            <a:avLst/>
          </a:prstGeom>
          <a:noFill/>
        </p:spPr>
        <p:txBody>
          <a:bodyPr vert="horz" wrap="square" rtlCol="0">
            <a:spAutoFit/>
          </a:bodyPr>
          <a:lstStyle/>
          <a:p>
            <a:pPr marL="0" marR="0">
              <a:spcBef>
                <a:spcPts val="600"/>
              </a:spcBef>
              <a:spcAft>
                <a:spcPts val="800"/>
              </a:spcAft>
            </a:pPr>
            <a:r>
              <a:rPr lang="en-US" sz="2800" b="0" dirty="0" err="1">
                <a:latin typeface="Segoe UI" panose="020B0502040204020203" pitchFamily="34" charset="0"/>
                <a:ea typeface="Calibri" panose="020F0502020204030204" pitchFamily="34" charset="0"/>
                <a:cs typeface="Times New Roman" panose="02020603050405020304" pitchFamily="18" charset="0"/>
              </a:rPr>
              <a:t>Adatum</a:t>
            </a:r>
            <a:r>
              <a:rPr lang="en-US" sz="2800" b="0" dirty="0">
                <a:latin typeface="Segoe UI" panose="020B0502040204020203" pitchFamily="34" charset="0"/>
                <a:ea typeface="Calibri" panose="020F0502020204030204" pitchFamily="34" charset="0"/>
                <a:cs typeface="Times New Roman" panose="02020603050405020304" pitchFamily="18" charset="0"/>
              </a:rPr>
              <a:t> Corporation intends to deploy and use Network Controller to manage network services and devices. You decide to set up a trial of the technology in a test lab.</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347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dirty="0"/>
              <a:t>In the lab, you used Windows PowerShell to manage Network Controller. What other tools could you use?
In the lab, you deployed Network Controller </a:t>
            </a:r>
            <a:br>
              <a:rPr lang="en-US" dirty="0"/>
            </a:br>
            <a:r>
              <a:rPr lang="en-US" dirty="0"/>
              <a:t>in a domain environment. In a non-domain environment, what steps must you take to </a:t>
            </a:r>
            <a:br>
              <a:rPr lang="en-US" dirty="0"/>
            </a:br>
            <a:r>
              <a:rPr lang="en-US" dirty="0"/>
              <a:t>provide for authentication?</a:t>
            </a:r>
          </a:p>
        </p:txBody>
      </p:sp>
    </p:spTree>
    <p:extLst>
      <p:ext uri="{BB962C8B-B14F-4D97-AF65-F5344CB8AC3E}">
        <p14:creationId xmlns:p14="http://schemas.microsoft.com/office/powerpoint/2010/main" val="402521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2873681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924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affa9e6-aa6a-4506-bb1b-6318866d6c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SDN?</a:t>
            </a:r>
          </a:p>
        </p:txBody>
      </p:sp>
      <p:sp>
        <p:nvSpPr>
          <p:cNvPr id="4" name="Content Placeholder 2"/>
          <p:cNvSpPr txBox="1">
            <a:spLocks/>
          </p:cNvSpPr>
          <p:nvPr/>
        </p:nvSpPr>
        <p:spPr>
          <a:xfrm>
            <a:off x="458788" y="1021215"/>
            <a:ext cx="8119156" cy="5147356"/>
          </a:xfrm>
          <a:prstGeom prst="rect">
            <a:avLst/>
          </a:prstGeom>
        </p:spPr>
        <p:txBody>
          <a:bodyPr>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SDN enables you to:</a:t>
            </a:r>
          </a:p>
          <a:p>
            <a:pPr lvl="1"/>
            <a:r>
              <a:rPr lang="en-US" sz="2000" b="0" kern="0">
                <a:solidFill>
                  <a:srgbClr val="000000"/>
                </a:solidFill>
              </a:rPr>
              <a:t>Virtualize the network layer in a datacenter</a:t>
            </a:r>
          </a:p>
          <a:p>
            <a:pPr lvl="1"/>
            <a:r>
              <a:rPr lang="en-US" sz="2000" b="0" kern="0">
                <a:solidFill>
                  <a:srgbClr val="000000"/>
                </a:solidFill>
              </a:rPr>
              <a:t>Define polices for the physical and virtual networks</a:t>
            </a:r>
          </a:p>
          <a:p>
            <a:pPr lvl="1">
              <a:spcAft>
                <a:spcPts val="1200"/>
              </a:spcAft>
            </a:pPr>
            <a:r>
              <a:rPr lang="en-US" sz="2000" b="0" kern="0">
                <a:solidFill>
                  <a:srgbClr val="000000"/>
                </a:solidFill>
              </a:rPr>
              <a:t>Manage the virtualized network infrastructure</a:t>
            </a:r>
          </a:p>
          <a:p>
            <a:pPr lvl="0"/>
            <a:r>
              <a:rPr lang="en-US" sz="2400" b="0" kern="0">
                <a:solidFill>
                  <a:srgbClr val="000000"/>
                </a:solidFill>
              </a:rPr>
              <a:t>The SDN solution includes:</a:t>
            </a:r>
          </a:p>
          <a:p>
            <a:pPr lvl="1"/>
            <a:r>
              <a:rPr lang="en-US" sz="2000" b="0" kern="0">
                <a:solidFill>
                  <a:srgbClr val="000000"/>
                </a:solidFill>
              </a:rPr>
              <a:t>Network Controller</a:t>
            </a:r>
            <a:endParaRPr lang="en-GB" sz="2000" b="0" kern="0">
              <a:solidFill>
                <a:srgbClr val="000000"/>
              </a:solidFill>
            </a:endParaRPr>
          </a:p>
          <a:p>
            <a:pPr lvl="1"/>
            <a:r>
              <a:rPr lang="en-US" sz="2000" b="0" kern="0">
                <a:solidFill>
                  <a:srgbClr val="000000"/>
                </a:solidFill>
              </a:rPr>
              <a:t>Hyper-V Network Virtualization</a:t>
            </a:r>
            <a:endParaRPr lang="en-GB" sz="2000" b="0" kern="0">
              <a:solidFill>
                <a:srgbClr val="000000"/>
              </a:solidFill>
            </a:endParaRPr>
          </a:p>
          <a:p>
            <a:pPr lvl="1"/>
            <a:r>
              <a:rPr lang="en-US" sz="2000" b="0" kern="0">
                <a:solidFill>
                  <a:srgbClr val="000000"/>
                </a:solidFill>
              </a:rPr>
              <a:t>Hyper-V Virtual Switch</a:t>
            </a:r>
            <a:endParaRPr lang="en-GB" sz="2000" b="0" kern="0">
              <a:solidFill>
                <a:srgbClr val="000000"/>
              </a:solidFill>
            </a:endParaRPr>
          </a:p>
          <a:p>
            <a:pPr lvl="1"/>
            <a:r>
              <a:rPr lang="en-US" sz="2000" b="0" kern="0">
                <a:solidFill>
                  <a:srgbClr val="000000"/>
                </a:solidFill>
              </a:rPr>
              <a:t>RRAS Multitenant Gateway</a:t>
            </a:r>
            <a:endParaRPr lang="en-GB" sz="2000" b="0" kern="0">
              <a:solidFill>
                <a:srgbClr val="000000"/>
              </a:solidFill>
            </a:endParaRPr>
          </a:p>
          <a:p>
            <a:pPr lvl="1"/>
            <a:r>
              <a:rPr lang="en-US" sz="2000" b="0" kern="0">
                <a:solidFill>
                  <a:srgbClr val="000000"/>
                </a:solidFill>
              </a:rPr>
              <a:t>NIC Teaming</a:t>
            </a:r>
          </a:p>
          <a:p>
            <a:pPr lvl="1"/>
            <a:r>
              <a:rPr lang="en-US" sz="2000" b="0" kern="0">
                <a:solidFill>
                  <a:srgbClr val="000000"/>
                </a:solidFill>
              </a:rPr>
              <a:t>Operations Manager</a:t>
            </a:r>
          </a:p>
          <a:p>
            <a:pPr lvl="1"/>
            <a:r>
              <a:rPr lang="en-US" sz="2000" b="0" kern="0">
                <a:solidFill>
                  <a:srgbClr val="000000"/>
                </a:solidFill>
              </a:rPr>
              <a:t>Virtual Machine Manager</a:t>
            </a:r>
          </a:p>
          <a:p>
            <a:pPr lvl="1"/>
            <a:r>
              <a:rPr lang="en-US" sz="2000" b="0" kern="0">
                <a:solidFill>
                  <a:srgbClr val="000000"/>
                </a:solidFill>
              </a:rPr>
              <a:t>Windows Server Gateway</a:t>
            </a:r>
          </a:p>
          <a:p>
            <a:pPr lvl="1"/>
            <a:endParaRPr lang="en-GB" sz="2000" b="0" kern="0" dirty="0">
              <a:solidFill>
                <a:srgbClr val="000000"/>
              </a:solidFill>
            </a:endParaRPr>
          </a:p>
        </p:txBody>
      </p:sp>
    </p:spTree>
    <p:extLst>
      <p:ext uri="{BB962C8B-B14F-4D97-AF65-F5344CB8AC3E}">
        <p14:creationId xmlns:p14="http://schemas.microsoft.com/office/powerpoint/2010/main" val="16697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134ec86e-3819-4ca2-b7ba-97097745ce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SDN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0"/>
              </a:spcAft>
            </a:pPr>
            <a:r>
              <a:rPr lang="en-US" b="0" kern="0">
                <a:solidFill>
                  <a:srgbClr val="000000"/>
                </a:solidFill>
              </a:rPr>
              <a:t>Challenges faced by many IT departments today include:</a:t>
            </a:r>
          </a:p>
          <a:p>
            <a:pPr lvl="1">
              <a:spcBef>
                <a:spcPts val="0"/>
              </a:spcBef>
            </a:pPr>
            <a:r>
              <a:rPr lang="en-US" sz="2600" b="0" kern="0">
                <a:solidFill>
                  <a:srgbClr val="000000"/>
                </a:solidFill>
              </a:rPr>
              <a:t>Resources are finite</a:t>
            </a:r>
            <a:endParaRPr lang="en-GB" sz="2600" b="0" kern="0">
              <a:solidFill>
                <a:srgbClr val="000000"/>
              </a:solidFill>
            </a:endParaRPr>
          </a:p>
          <a:p>
            <a:pPr lvl="1"/>
            <a:r>
              <a:rPr lang="en-US" sz="2600" b="0" kern="0">
                <a:solidFill>
                  <a:srgbClr val="000000"/>
                </a:solidFill>
              </a:rPr>
              <a:t>Resources are inflexible</a:t>
            </a:r>
            <a:endParaRPr lang="en-GB" sz="2600" b="0" kern="0">
              <a:solidFill>
                <a:srgbClr val="000000"/>
              </a:solidFill>
            </a:endParaRPr>
          </a:p>
          <a:p>
            <a:pPr lvl="1"/>
            <a:r>
              <a:rPr lang="en-US" sz="2600" b="0" kern="0">
                <a:solidFill>
                  <a:srgbClr val="000000"/>
                </a:solidFill>
              </a:rPr>
              <a:t>Mistakes are expensive</a:t>
            </a:r>
            <a:endParaRPr lang="en-GB" sz="2600" b="0" kern="0">
              <a:solidFill>
                <a:srgbClr val="000000"/>
              </a:solidFill>
            </a:endParaRPr>
          </a:p>
          <a:p>
            <a:pPr lvl="1">
              <a:spcAft>
                <a:spcPts val="1200"/>
              </a:spcAft>
            </a:pPr>
            <a:r>
              <a:rPr lang="en-US" sz="2600" b="0" kern="0">
                <a:solidFill>
                  <a:srgbClr val="000000"/>
                </a:solidFill>
              </a:rPr>
              <a:t>Networks are not always secure</a:t>
            </a:r>
            <a:endParaRPr lang="en-US" b="0" kern="0">
              <a:solidFill>
                <a:srgbClr val="000000"/>
              </a:solidFill>
            </a:endParaRPr>
          </a:p>
          <a:p>
            <a:pPr lvl="0"/>
            <a:r>
              <a:rPr lang="en-US" b="0" kern="0">
                <a:solidFill>
                  <a:srgbClr val="000000"/>
                </a:solidFill>
              </a:rPr>
              <a:t>SDN overcomes these challenges and enables you to be:</a:t>
            </a:r>
          </a:p>
          <a:p>
            <a:pPr lvl="1"/>
            <a:r>
              <a:rPr lang="en-US" sz="2600" b="0" kern="0">
                <a:solidFill>
                  <a:srgbClr val="000000"/>
                </a:solidFill>
              </a:rPr>
              <a:t>Flexible</a:t>
            </a:r>
          </a:p>
          <a:p>
            <a:pPr lvl="1"/>
            <a:r>
              <a:rPr lang="en-US" sz="2600" b="0" kern="0">
                <a:solidFill>
                  <a:srgbClr val="000000"/>
                </a:solidFill>
              </a:rPr>
              <a:t>Efficient</a:t>
            </a:r>
          </a:p>
          <a:p>
            <a:pPr lvl="1"/>
            <a:r>
              <a:rPr lang="en-US" sz="2600" b="0" kern="0">
                <a:solidFill>
                  <a:srgbClr val="000000"/>
                </a:solidFill>
              </a:rPr>
              <a:t>Scalable</a:t>
            </a:r>
            <a:endParaRPr lang="en-GB" sz="2600"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49740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ac2a2cb-1240-4b08-9fc4-a0610aeb07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for SDN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You must plan the following aspects of your Software Defined Networking configuration: </a:t>
            </a:r>
          </a:p>
          <a:p>
            <a:pPr lvl="1"/>
            <a:r>
              <a:rPr lang="en-GB" b="0" kern="0">
                <a:solidFill>
                  <a:srgbClr val="000000"/>
                </a:solidFill>
              </a:rPr>
              <a:t>Management and HNV Provider logical networks</a:t>
            </a:r>
          </a:p>
          <a:p>
            <a:pPr lvl="1"/>
            <a:r>
              <a:rPr lang="en-GB" b="0" kern="0">
                <a:solidFill>
                  <a:srgbClr val="000000"/>
                </a:solidFill>
              </a:rPr>
              <a:t>Logical networks for gateways and the SLB</a:t>
            </a:r>
          </a:p>
          <a:p>
            <a:pPr lvl="1"/>
            <a:r>
              <a:rPr lang="en-GB" b="0" kern="0">
                <a:solidFill>
                  <a:srgbClr val="000000"/>
                </a:solidFill>
              </a:rPr>
              <a:t>Logical networks required for RDMA-based storage</a:t>
            </a:r>
          </a:p>
          <a:p>
            <a:pPr lvl="1"/>
            <a:r>
              <a:rPr lang="en-GB" b="0" kern="0">
                <a:solidFill>
                  <a:srgbClr val="000000"/>
                </a:solidFill>
              </a:rPr>
              <a:t>Routing infrastructure</a:t>
            </a:r>
          </a:p>
          <a:p>
            <a:pPr lvl="1"/>
            <a:r>
              <a:rPr lang="en-GB" b="0" kern="0">
                <a:solidFill>
                  <a:srgbClr val="000000"/>
                </a:solidFill>
              </a:rPr>
              <a:t>Default gateways</a:t>
            </a:r>
          </a:p>
          <a:p>
            <a:pPr lvl="1"/>
            <a:r>
              <a:rPr lang="en-GB" b="0" kern="0">
                <a:solidFill>
                  <a:srgbClr val="000000"/>
                </a:solidFill>
              </a:rPr>
              <a:t>Network hardware</a:t>
            </a:r>
          </a:p>
          <a:p>
            <a:pPr lvl="0"/>
            <a:endParaRPr lang="en-US" b="0" kern="0" dirty="0">
              <a:solidFill>
                <a:srgbClr val="000000"/>
              </a:solidFill>
            </a:endParaRPr>
          </a:p>
        </p:txBody>
      </p:sp>
      <p:pic>
        <p:nvPicPr>
          <p:cNvPr id="5" name="Picture 4" descr="The first frame of the animation shows two host machines, each hosting a blue virtual machine and a red virtual machine. The host machines have provider addresses of 192.168.2.22 and 192.168.5.55. The blue virtual machines have customer addresses of 10.1.1.11 and 10.1.1.12. The red virtual machines on each host have same customer address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934" y="62531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47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e8e793a-28f9-40fa-9f45-0ae5c218be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for Software Defined Networking</a:t>
            </a:r>
          </a:p>
        </p:txBody>
      </p:sp>
      <p:pic>
        <p:nvPicPr>
          <p:cNvPr id="4" name="Picture 3" descr="The first frame of the animation shows two host machines, each hosting a blue virtual machine and a red virtual machine. The host machines have provider addresses of 192.168.2.22 and 192.168.5.55. The blue virtual machines have customer addresses of 10.1.1.11 and 10.1.1.12. The red virtual machines on each host have same customer address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934" y="644566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0292" y="644566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This slide has a layered diagram, with the lowest layer representing the physical switch subnets and VLAN trunk. Three colored rectangles represent each of the VLANs: management, transit, and HNV Provider. Four Hyper-V hosts are represented by four vertical rectangles above the physical switch subnets layer, and are divided horizontally into five layers, the lowest of which is the physical NIC layer. Two NICs are in each host. These are connected by colored lines to each of the VLANs previously mentioned. &#10;The next layer up represents the SDN-enabled virtual switch. A colored box represents each of the VLANs previously mentioned—one of each for each host. Colored lines connect these boxes to the physical NICs below. Above this layer is the Host virtual NICs layer. Each host has a virtual NIC. This is connected by a colored line to the management VLAN below. &#10;The next layer up is the SDN infrastructure layer. The hosts have a variety of SDN infrastructure VMs represented by colored boxes. Boxes are labeled NC to represent the Network Controller VM which is present on hosts 1 through 3. MUX VMs are present on Hosts 1 and 2. Hosts 2 through 4 have a gateway VM. These VMs have dashed lines connecting them to each of the virtual switches in the SDN-enabled virtual switch layer below. &#10;The final layer, labeled tenant workload VMs, has two tenants: Tenant 1 and Tenant 2. These are represented by rectangles that span the hosts. They contain tenant virtual machines indicated by small computer devices. These are connected together over a private network labeled 192.168.X.Y. &#1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18" y="1256911"/>
            <a:ext cx="8931682" cy="5175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705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6e587c9-48f8-45b2-9209-e01d515d47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SDN by using scripts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Use the following high-level procedure to deploy SDN:</a:t>
            </a:r>
          </a:p>
          <a:p>
            <a:pPr marL="514350" lvl="0" indent="-514350">
              <a:buFont typeface="+mj-lt"/>
              <a:buAutoNum type="arabicPeriod"/>
            </a:pPr>
            <a:r>
              <a:rPr lang="en-GB" b="0" kern="0">
                <a:solidFill>
                  <a:srgbClr val="000000"/>
                </a:solidFill>
              </a:rPr>
              <a:t>Install host networking and validate the configuration</a:t>
            </a:r>
          </a:p>
          <a:p>
            <a:pPr marL="514350" lvl="0" indent="-514350">
              <a:buFont typeface="+mj-lt"/>
              <a:buAutoNum type="arabicPeriod"/>
            </a:pPr>
            <a:r>
              <a:rPr lang="en-GB" b="0" kern="0">
                <a:solidFill>
                  <a:srgbClr val="000000"/>
                </a:solidFill>
              </a:rPr>
              <a:t>Run SDN Express scripts and validate setup</a:t>
            </a:r>
          </a:p>
          <a:p>
            <a:pPr marL="514350" lvl="0" indent="-514350">
              <a:buFont typeface="+mj-lt"/>
              <a:buAutoNum type="arabicPeriod"/>
            </a:pPr>
            <a:r>
              <a:rPr lang="en-GB" b="0" kern="0">
                <a:solidFill>
                  <a:srgbClr val="000000"/>
                </a:solidFill>
              </a:rPr>
              <a:t>Deploy a sample tenant workload and validate deployment</a:t>
            </a:r>
          </a:p>
          <a:p>
            <a:pPr lvl="0"/>
            <a:endParaRPr lang="en-US" b="0" kern="0" dirty="0">
              <a:solidFill>
                <a:srgbClr val="000000"/>
              </a:solidFill>
            </a:endParaRPr>
          </a:p>
        </p:txBody>
      </p:sp>
    </p:spTree>
    <p:extLst>
      <p:ext uri="{BB962C8B-B14F-4D97-AF65-F5344CB8AC3E}">
        <p14:creationId xmlns:p14="http://schemas.microsoft.com/office/powerpoint/2010/main" val="305316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f0725f9-6513-4d42-a805-2d66165f49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Implementing network virtualization</a:t>
            </a:r>
          </a:p>
        </p:txBody>
      </p:sp>
      <p:sp>
        <p:nvSpPr>
          <p:cNvPr id="3" name="Text Placeholder 2"/>
          <p:cNvSpPr>
            <a:spLocks noGrp="1"/>
          </p:cNvSpPr>
          <p:nvPr>
            <p:ph type="body" idx="1"/>
          </p:nvPr>
        </p:nvSpPr>
        <p:spPr/>
        <p:txBody>
          <a:bodyPr/>
          <a:lstStyle/>
          <a:p>
            <a:r>
              <a:rPr lang="en-US"/>
              <a:t>What is network virtualization?
Benefits of network virtualization
What is Generic Route Encapsulation?
What are network virtualization policies?</a:t>
            </a:r>
          </a:p>
        </p:txBody>
      </p:sp>
    </p:spTree>
    <p:extLst>
      <p:ext uri="{BB962C8B-B14F-4D97-AF65-F5344CB8AC3E}">
        <p14:creationId xmlns:p14="http://schemas.microsoft.com/office/powerpoint/2010/main" val="207277949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4303</Words>
  <Application>Microsoft Office PowerPoint</Application>
  <PresentationFormat>On-screen Show (4:3)</PresentationFormat>
  <Paragraphs>480</Paragraphs>
  <Slides>33</Slides>
  <Notes>33</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Courier New</vt:lpstr>
      <vt:lpstr>Verdana</vt:lpstr>
      <vt:lpstr>Wingdings</vt:lpstr>
      <vt:lpstr>Times New Roman</vt:lpstr>
      <vt:lpstr>Segoe UI</vt:lpstr>
      <vt:lpstr>Calibri</vt:lpstr>
      <vt:lpstr>Symbol</vt:lpstr>
      <vt:lpstr>NG_MOC_Core_ModuleNew2</vt:lpstr>
      <vt:lpstr>Module 8</vt:lpstr>
      <vt:lpstr>Module Overview</vt:lpstr>
      <vt:lpstr>Lesson 1: Overview of SDN</vt:lpstr>
      <vt:lpstr>What is SDN?</vt:lpstr>
      <vt:lpstr>Benefits of SDN</vt:lpstr>
      <vt:lpstr>Planning for SDN</vt:lpstr>
      <vt:lpstr>Planning for Software Defined Networking</vt:lpstr>
      <vt:lpstr>Deploying SDN by using scripts</vt:lpstr>
      <vt:lpstr>Lesson 2: Implementing network virtualization</vt:lpstr>
      <vt:lpstr>What is network virtualization?</vt:lpstr>
      <vt:lpstr>Benefits of network virtualization</vt:lpstr>
      <vt:lpstr>What is Generic Route Encapsulation?</vt:lpstr>
      <vt:lpstr>What are network virtualization policies?</vt:lpstr>
      <vt:lpstr>Lesson 3: Implementing Network Controller</vt:lpstr>
      <vt:lpstr>What is Network Controller?</vt:lpstr>
      <vt:lpstr>Requirements for deploying Network Controller</vt:lpstr>
      <vt:lpstr>Demonstration: Preparing to deploy Network Controller</vt:lpstr>
      <vt:lpstr>PowerPoint Presentation</vt:lpstr>
      <vt:lpstr>The procedure for deploying Network Controller</vt:lpstr>
      <vt:lpstr>Datacenter Firewall</vt:lpstr>
      <vt:lpstr>Software Load Balancing</vt:lpstr>
      <vt:lpstr>Software Load Balancing</vt:lpstr>
      <vt:lpstr>Software Load Balancing</vt:lpstr>
      <vt:lpstr>RAS Gateway</vt:lpstr>
      <vt:lpstr>RAS Gateway</vt:lpstr>
      <vt:lpstr>Demonstration: Deploying Network Controller</vt:lpstr>
      <vt:lpstr>PowerPoint Presentation</vt:lpstr>
      <vt:lpstr>PowerPoint Presentation</vt:lpstr>
      <vt:lpstr>Lab: Deploying Network Controller</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2018-01-02T21:01:10Z</dcterms:created>
  <dcterms:modified xsi:type="dcterms:W3CDTF">2018-01-02T21:01:19Z</dcterms:modified>
</cp:coreProperties>
</file>