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3" r:id="rId17"/>
    <p:sldId id="294"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95" r:id="rId36"/>
    <p:sldId id="296" r:id="rId37"/>
    <p:sldId id="297" r:id="rId38"/>
    <p:sldId id="288" r:id="rId39"/>
    <p:sldId id="289" r:id="rId40"/>
    <p:sldId id="291" r:id="rId41"/>
    <p:sldId id="292" r:id="rId42"/>
  </p:sldIdLst>
  <p:sldSz cx="9144000" cy="6858000" type="screen4x3"/>
  <p:notesSz cx="6858000" cy="9144000"/>
  <p:embeddedFontLst>
    <p:embeddedFont>
      <p:font typeface="Verdana" panose="020B0604030504040204" pitchFamily="34" charset="0"/>
      <p:regular r:id="rId44"/>
      <p:bold r:id="rId45"/>
      <p:italic r:id="rId46"/>
      <p:boldItalic r:id="rId47"/>
    </p:embeddedFont>
    <p:embeddedFont>
      <p:font typeface="Segoe UI" panose="020B0502040204020203" pitchFamily="3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56204" autoAdjust="0"/>
  </p:normalViewPr>
  <p:slideViewPr>
    <p:cSldViewPr>
      <p:cViewPr varScale="1">
        <p:scale>
          <a:sx n="110" d="100"/>
          <a:sy n="110" d="100"/>
        </p:scale>
        <p:origin x="2424" y="102"/>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9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E693C-6786-40CA-8774-DCF38E15E673}" type="datetimeFigureOut">
              <a:rPr lang="en-US" smtClean="0"/>
              <a:t>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E6E6E-909C-429D-9263-2A1C4010260C}" type="slidenum">
              <a:rPr lang="en-US" smtClean="0"/>
              <a:t>‹#›</a:t>
            </a:fld>
            <a:endParaRPr lang="en-US" dirty="0"/>
          </a:p>
        </p:txBody>
      </p:sp>
    </p:spTree>
    <p:extLst>
      <p:ext uri="{BB962C8B-B14F-4D97-AF65-F5344CB8AC3E}">
        <p14:creationId xmlns:p14="http://schemas.microsoft.com/office/powerpoint/2010/main" val="189510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aka.ms/Gyq2nr"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85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45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 </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Describe common remote access solutions and technologies.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Implement DirectAccess.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Implement Virtual Private Networks (VPNs).</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Office PowerPoint file </a:t>
            </a:r>
            <a:r>
              <a:rPr lang="en-US" sz="1000" b="1" dirty="0">
                <a:latin typeface="Arial"/>
                <a:ea typeface="Calibri"/>
                <a:cs typeface="Segoe UI"/>
              </a:rPr>
              <a:t>20743C_09.pptx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90000"/>
              </a:lnSpc>
              <a:spcAft>
                <a:spcPts val="720"/>
              </a:spcAft>
            </a:pPr>
            <a:r>
              <a:rPr lang="en-US" sz="1000" dirty="0">
                <a:effectLst/>
                <a:latin typeface="Arial"/>
                <a:ea typeface="Times New Roman"/>
                <a:cs typeface="Segoe UI"/>
              </a:rPr>
              <a:t>To prepare for this module, you should:</a:t>
            </a:r>
            <a:endParaRPr lang="en-US" sz="1000" dirty="0">
              <a:effectLst/>
              <a:latin typeface="Arial"/>
              <a:ea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r>
              <a:rPr lang="en-US" sz="1000" dirty="0">
                <a:effectLst/>
                <a:latin typeface="Arial"/>
                <a:ea typeface="Times New Roman"/>
                <a:cs typeface="Times New Roman"/>
              </a:rPr>
              <a:t>.</a:t>
            </a:r>
          </a:p>
          <a:p>
            <a:pPr>
              <a:lnSpc>
                <a:spcPct val="115000"/>
              </a:lnSpc>
              <a:spcAft>
                <a:spcPts val="1000"/>
              </a:spcAft>
            </a:pPr>
            <a:r>
              <a:rPr lang="en-CA"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BF1E6E6E-909C-429D-9263-2A1C4010260C}"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3823437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tunneling options.</a:t>
            </a:r>
          </a:p>
        </p:txBody>
      </p:sp>
      <p:sp>
        <p:nvSpPr>
          <p:cNvPr id="4" name="Slide Number Placeholder 3"/>
          <p:cNvSpPr>
            <a:spLocks noGrp="1"/>
          </p:cNvSpPr>
          <p:nvPr>
            <p:ph type="sldNum" sz="quarter" idx="10"/>
          </p:nvPr>
        </p:nvSpPr>
        <p:spPr/>
        <p:txBody>
          <a:bodyPr/>
          <a:lstStyle/>
          <a:p>
            <a:fld id="{BF1E6E6E-909C-429D-9263-2A1C4010260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3847500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Using the animated slide, explain how DirectAccess clients connect to intranet resources: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the first click, explain how the DirectAccess client tries to resolve the fully qualified domain name (FQDN) of the network location server URL.</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the second click, explain how the DirectAccess client establishes a connection with a network location server.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the third click, explain the process of checking the certificate revocation list (CRL) revocation status of the network location server certificate.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the fourth click, explain how, based on the successful connection of the network location server, the DirectAccess clients ignores DirectAccess rules in the </a:t>
            </a:r>
            <a:r>
              <a:rPr lang="en-CA" sz="1000" dirty="0">
                <a:effectLst/>
                <a:latin typeface="Arial"/>
                <a:ea typeface="Calibri"/>
                <a:cs typeface="Times New Roman"/>
              </a:rPr>
              <a:t>NRPT.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the fifth click, explain how the DirectAccess client attempts to locate and sign in to the Active Directory Domain Services (AD DS) domain by using a computer account.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the sixth click, explain how the DirectAccess client assigns a domain firewall profile, which ignores connection security tunnel rules and starts accessing intranet resources normally.</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CA" sz="1000" dirty="0">
                <a:effectLst/>
                <a:latin typeface="Arial"/>
                <a:ea typeface="Calibri"/>
                <a:cs typeface="Times New Roman"/>
              </a:rPr>
              <a:t>The seventh, and final click, shows the components that internal clients use in DirectAccess. This is the eighth step of the process.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789287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Use the animated slide to explain the following processes. </a:t>
            </a:r>
            <a:r>
              <a:rPr lang="en-US" sz="1000" dirty="0">
                <a:latin typeface="Arial"/>
                <a:ea typeface="Calibri"/>
                <a:cs typeface="Times New Roman"/>
              </a:rPr>
              <a:t>On the first three clicks, the client attempts to determine its location:</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the first click, the external client cannot communicate with the network location server, it starts to use NRPT and connection security rules.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the second click, the client tries to resolve the name of the NLS server. The DirectAccess client processes the name resolution request as defined in the DirectAccess exemption rules in the NRPT.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Click three, the DirectAccess client uses a combination of NRPT rules and connection security rules to locate and access intranet resources across the internet through the DirectAccess server.</a:t>
            </a:r>
            <a:endParaRPr lang="en-US" sz="1000" dirty="0">
              <a:latin typeface="Arial"/>
              <a:ea typeface="Calibri"/>
              <a:cs typeface="Times New Roman"/>
            </a:endParaRPr>
          </a:p>
          <a:p>
            <a:pPr marR="0" lvl="0">
              <a:lnSpc>
                <a:spcPct val="115000"/>
              </a:lnSpc>
              <a:spcBef>
                <a:spcPts val="0"/>
              </a:spcBef>
              <a:spcAft>
                <a:spcPts val="995"/>
              </a:spcAft>
              <a:tabLst>
                <a:tab pos="457200" algn="l"/>
              </a:tabLst>
            </a:pPr>
            <a:r>
              <a:rPr lang="en-US" sz="1000" dirty="0">
                <a:latin typeface="Arial"/>
                <a:ea typeface="Calibri"/>
                <a:cs typeface="Times New Roman"/>
              </a:rPr>
              <a:t>After starting up and determining its network location, the DirectAccess client attempts to locate and sign in to a domain controller. This process creates an IPsec tunnel or an infrastructure tunnel by using the IPsec tunnel mode and Encapsulating Security Payload (ESP) to the DirectAccess server. The process is as follows:</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the fourth click, the client attempts to access locate the AD DS domain controller through an infrastructure tunnel to the DirectAccess server. This in turn passes the query to the DNS server, which responds, and the response is sent back through the tunnel to the DA client. Subsequent domain sign-in traffic goes through the IPsec infrastructure tunnel. When a DirectAccess client user signs in, the domain sign-in traffic goes through the IPsec infrastructure tunnel.</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On click five, the client now attempts to access intranet resources. Intranet traffic is formatted and passes through the Intranet tunnel to the internal resources.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The final click displays the components used.</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Continue the process on the next slide.</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Times New Roman"/>
              </a:rPr>
              <a:t>It is not necessary to go through all the detail in the student handbook. You can just focus on the initial process of determination and connecting to resources.</a:t>
            </a:r>
          </a:p>
        </p:txBody>
      </p:sp>
      <p:sp>
        <p:nvSpPr>
          <p:cNvPr id="4" name="Slide Number Placeholder 3"/>
          <p:cNvSpPr>
            <a:spLocks noGrp="1"/>
          </p:cNvSpPr>
          <p:nvPr>
            <p:ph type="sldNum" sz="quarter" idx="10"/>
          </p:nvPr>
        </p:nvSpPr>
        <p:spPr/>
        <p:txBody>
          <a:bodyPr/>
          <a:lstStyle/>
          <a:p>
            <a:fld id="{BF1E6E6E-909C-429D-9263-2A1C4010260C}"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962353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List the prerequisites of the DirectAccess server.</a:t>
            </a:r>
          </a:p>
        </p:txBody>
      </p:sp>
      <p:sp>
        <p:nvSpPr>
          <p:cNvPr id="4" name="Slide Number Placeholder 3"/>
          <p:cNvSpPr>
            <a:spLocks noGrp="1"/>
          </p:cNvSpPr>
          <p:nvPr>
            <p:ph type="sldNum" sz="quarter" idx="10"/>
          </p:nvPr>
        </p:nvSpPr>
        <p:spPr/>
        <p:txBody>
          <a:bodyPr/>
          <a:lstStyle/>
          <a:p>
            <a:fld id="{BF1E6E6E-909C-429D-9263-2A1C4010260C}"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24915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the changes that they can make via the Getting Started Wizard. Inform them that you are going to demonstrate the changes in the following demonstration. Also, instruct students how to roll back the DirectAccess configuration if any DirectAccess setting is not configured correctly.</a:t>
            </a:r>
          </a:p>
        </p:txBody>
      </p:sp>
      <p:sp>
        <p:nvSpPr>
          <p:cNvPr id="4" name="Slide Number Placeholder 3"/>
          <p:cNvSpPr>
            <a:spLocks noGrp="1"/>
          </p:cNvSpPr>
          <p:nvPr>
            <p:ph type="sldNum" sz="quarter" idx="10"/>
          </p:nvPr>
        </p:nvSpPr>
        <p:spPr/>
        <p:txBody>
          <a:bodyPr/>
          <a:lstStyle/>
          <a:p>
            <a:fld id="{BF1E6E6E-909C-429D-9263-2A1C4010260C}"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150184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the demonstration, revert the virtual machines.</a:t>
            </a:r>
          </a:p>
          <a:p>
            <a:pPr>
              <a:lnSpc>
                <a:spcPct val="115000"/>
              </a:lnSpc>
              <a:spcAft>
                <a:spcPts val="1000"/>
              </a:spcAft>
            </a:pPr>
            <a:r>
              <a:rPr lang="en-US" sz="1000" dirty="0">
                <a:latin typeface="Arial"/>
                <a:ea typeface="Calibri"/>
                <a:cs typeface="Times New Roman"/>
              </a:rPr>
              <a:t>If you want to demonstrate connecting to internal resources, you must additionally start the </a:t>
            </a:r>
            <a:r>
              <a:rPr lang="en-US" sz="1000" b="1" dirty="0">
                <a:latin typeface="Arial"/>
                <a:ea typeface="Calibri"/>
                <a:cs typeface="Times New Roman"/>
              </a:rPr>
              <a:t>20743C-INET1</a:t>
            </a:r>
            <a:r>
              <a:rPr lang="en-US" sz="1000" dirty="0">
                <a:latin typeface="Arial"/>
                <a:ea typeface="Calibri"/>
                <a:cs typeface="Times New Roman"/>
              </a:rPr>
              <a:t> virtual machine.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 this demonstration session, you need to use the available virtual machine environment. Before you begin the demonstration, you must complete the following steps:</a:t>
            </a:r>
            <a:endParaRPr lang="en-US" sz="1000" dirty="0">
              <a:latin typeface="Arial"/>
              <a:ea typeface="Calibri"/>
              <a:cs typeface="Times New Roman"/>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On the host computer, start </a:t>
            </a:r>
            <a:r>
              <a:rPr lang="en-US" sz="1000" b="1" dirty="0">
                <a:latin typeface="Arial"/>
                <a:cs typeface="Times New Roman"/>
              </a:rPr>
              <a:t>Hyper-V Manager</a:t>
            </a:r>
            <a:r>
              <a:rPr lang="en-US" sz="1000" dirty="0">
                <a:effectLst/>
                <a:latin typeface="Arial"/>
                <a:ea typeface="Times New Roman"/>
                <a:cs typeface="Segoe UI"/>
              </a:rPr>
              <a:t>.</a:t>
            </a:r>
            <a:endParaRPr lang="en-US" sz="1000" dirty="0">
              <a:effectLst/>
              <a:latin typeface="Arial"/>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In Hyper-V Manager, click </a:t>
            </a:r>
            <a:r>
              <a:rPr lang="en-US" sz="1000" b="1" dirty="0">
                <a:latin typeface="Arial"/>
                <a:cs typeface="Times New Roman"/>
              </a:rPr>
              <a:t>20743C-LON-DC1</a:t>
            </a:r>
            <a:r>
              <a:rPr lang="en-US" sz="1000" dirty="0">
                <a:effectLst/>
                <a:latin typeface="Arial"/>
                <a:ea typeface="Times New Roman"/>
                <a:cs typeface="Segoe UI"/>
              </a:rPr>
              <a:t>, and then in the </a:t>
            </a:r>
            <a:r>
              <a:rPr lang="en-US" sz="1000" b="1" dirty="0">
                <a:effectLst/>
                <a:latin typeface="Arial"/>
                <a:ea typeface="Times New Roman"/>
                <a:cs typeface="Segoe UI"/>
              </a:rPr>
              <a:t>Actions</a:t>
            </a:r>
            <a:r>
              <a:rPr lang="en-US" sz="1000" dirty="0">
                <a:effectLst/>
                <a:latin typeface="Arial"/>
                <a:ea typeface="Times New Roman"/>
                <a:cs typeface="Segoe UI"/>
              </a:rPr>
              <a:t> pane, click </a:t>
            </a:r>
            <a:r>
              <a:rPr lang="en-US" sz="1000" b="1" dirty="0">
                <a:latin typeface="Arial"/>
                <a:cs typeface="Times New Roman"/>
              </a:rPr>
              <a:t>Start</a:t>
            </a:r>
            <a:r>
              <a:rPr lang="en-US" sz="1000" dirty="0">
                <a:effectLst/>
                <a:latin typeface="Arial"/>
                <a:ea typeface="Times New Roman"/>
                <a:cs typeface="Segoe UI"/>
              </a:rPr>
              <a:t>.</a:t>
            </a:r>
            <a:endParaRPr lang="en-US" sz="1000" dirty="0">
              <a:effectLst/>
              <a:latin typeface="Arial"/>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Segoe UI"/>
              </a:rPr>
              <a:t>Actions</a:t>
            </a:r>
            <a:r>
              <a:rPr lang="en-US" sz="1000" dirty="0">
                <a:effectLst/>
                <a:latin typeface="Arial"/>
                <a:ea typeface="Times New Roman"/>
                <a:cs typeface="Segoe UI"/>
              </a:rPr>
              <a:t> pane, click </a:t>
            </a:r>
            <a:r>
              <a:rPr lang="en-US" sz="1000" b="1" dirty="0">
                <a:latin typeface="Arial"/>
                <a:cs typeface="Times New Roman"/>
              </a:rPr>
              <a:t>Connect</a:t>
            </a:r>
            <a:r>
              <a:rPr lang="en-US" sz="1000" dirty="0">
                <a:effectLst/>
                <a:latin typeface="Arial"/>
                <a:ea typeface="Times New Roman"/>
                <a:cs typeface="Segoe UI"/>
              </a:rPr>
              <a:t>. Wait until the virtual machine starts. </a:t>
            </a:r>
            <a:endParaRPr lang="en-US" sz="1000" dirty="0">
              <a:effectLst/>
              <a:latin typeface="Arial"/>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Sign in by using the following credentials: </a:t>
            </a:r>
            <a:endParaRPr lang="en-US" sz="1000" dirty="0">
              <a:effectLst/>
              <a:latin typeface="Arial"/>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User</a:t>
            </a:r>
            <a:r>
              <a:rPr lang="en-US" sz="1000" dirty="0">
                <a:effectLst/>
                <a:latin typeface="Arial"/>
                <a:ea typeface="Times New Roman"/>
                <a:cs typeface="Segoe UI"/>
              </a:rPr>
              <a:t> name: </a:t>
            </a:r>
            <a:r>
              <a:rPr lang="en-US" sz="1000" b="1" dirty="0">
                <a:effectLst/>
                <a:latin typeface="Arial"/>
                <a:ea typeface="Times New Roman"/>
                <a:cs typeface="Times New Roman"/>
              </a:rPr>
              <a:t>Administrator</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Password</a:t>
            </a:r>
            <a:r>
              <a:rPr lang="en-US" sz="1000" dirty="0">
                <a:effectLst/>
                <a:latin typeface="Arial"/>
                <a:ea typeface="Times New Roman"/>
                <a:cs typeface="Segoe UI"/>
              </a:rPr>
              <a:t>: </a:t>
            </a:r>
            <a:r>
              <a:rPr lang="en-US" sz="1000" b="1" dirty="0">
                <a:effectLst/>
                <a:latin typeface="Arial"/>
                <a:ea typeface="Times New Roman"/>
                <a:cs typeface="Times New Roman"/>
              </a:rPr>
              <a:t>Pa55w.rd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Domain</a:t>
            </a:r>
            <a:r>
              <a:rPr lang="en-US" sz="1000" dirty="0">
                <a:effectLst/>
                <a:latin typeface="Arial"/>
                <a:ea typeface="Times New Roman"/>
                <a:cs typeface="Segoe UI"/>
              </a:rPr>
              <a:t>: </a:t>
            </a:r>
            <a:r>
              <a:rPr lang="en-US" sz="1000" b="1" dirty="0">
                <a:effectLst/>
                <a:latin typeface="Arial"/>
                <a:ea typeface="Times New Roman"/>
                <a:cs typeface="Times New Roman"/>
              </a:rPr>
              <a:t>Adatum</a:t>
            </a:r>
            <a:endParaRPr lang="en-US" sz="1000" dirty="0">
              <a:effectLst/>
              <a:latin typeface="Arial"/>
              <a:ea typeface="Times New Roman"/>
              <a:cs typeface="Times New Roman"/>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Repeat steps 2 through 4 for </a:t>
            </a:r>
            <a:r>
              <a:rPr lang="en-US" sz="1000" b="1" dirty="0">
                <a:latin typeface="Arial"/>
                <a:cs typeface="Times New Roman"/>
              </a:rPr>
              <a:t>20743C-LON-CL1</a:t>
            </a:r>
            <a:r>
              <a:rPr lang="en-US" sz="1000" dirty="0">
                <a:effectLst/>
                <a:latin typeface="Arial"/>
                <a:ea typeface="Times New Roman"/>
                <a:cs typeface="Segoe UI"/>
              </a:rPr>
              <a:t> and </a:t>
            </a:r>
            <a:r>
              <a:rPr lang="en-US" sz="1000" b="1" dirty="0">
                <a:latin typeface="Arial"/>
                <a:cs typeface="Times New Roman"/>
              </a:rPr>
              <a:t>20743C-LON-RTR</a:t>
            </a:r>
            <a:r>
              <a:rPr lang="en-US" sz="1000" dirty="0">
                <a:effectLst/>
                <a:latin typeface="Arial"/>
                <a:ea typeface="Times New Roman"/>
                <a:cs typeface="Segoe UI"/>
              </a:rPr>
              <a:t>.</a:t>
            </a:r>
            <a:endParaRPr lang="en-US" sz="1000" dirty="0">
              <a:effectLst/>
              <a:latin typeface="Arial"/>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Calibri"/>
                <a:cs typeface="Times New Roman"/>
              </a:rPr>
              <a:t>Switch to </a:t>
            </a:r>
            <a:r>
              <a:rPr lang="en-US" sz="1000" b="1" dirty="0">
                <a:effectLst/>
                <a:latin typeface="Arial"/>
                <a:ea typeface="Calibri"/>
                <a:cs typeface="Times New Roman"/>
              </a:rPr>
              <a:t>LON-RTR</a:t>
            </a:r>
            <a:r>
              <a:rPr lang="en-US" sz="1000" dirty="0">
                <a:effectLst/>
                <a:latin typeface="Arial"/>
                <a:ea typeface="Calibri"/>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Calibri"/>
                <a:cs typeface="Times New Roman"/>
              </a:rPr>
              <a:t>Open </a:t>
            </a:r>
            <a:r>
              <a:rPr lang="en-US" sz="1000" b="1" dirty="0">
                <a:effectLst/>
                <a:latin typeface="Arial"/>
                <a:ea typeface="Calibri"/>
                <a:cs typeface="Times New Roman"/>
              </a:rPr>
              <a:t>Server Manager</a:t>
            </a:r>
            <a:r>
              <a:rPr lang="en-US" sz="1000" dirty="0">
                <a:effectLst/>
                <a:latin typeface="Arial"/>
                <a:ea typeface="Calibri"/>
                <a:cs typeface="Times New Roman"/>
              </a:rPr>
              <a:t>, click </a:t>
            </a:r>
            <a:r>
              <a:rPr lang="en-US" sz="1000" b="1" dirty="0">
                <a:effectLst/>
                <a:latin typeface="Arial"/>
                <a:ea typeface="Calibri"/>
                <a:cs typeface="Times New Roman"/>
              </a:rPr>
              <a:t>Tools</a:t>
            </a:r>
            <a:r>
              <a:rPr lang="en-US" sz="1000" dirty="0">
                <a:effectLst/>
                <a:latin typeface="Arial"/>
                <a:ea typeface="Calibri"/>
                <a:cs typeface="Times New Roman"/>
              </a:rPr>
              <a:t>, and then select </a:t>
            </a:r>
            <a:r>
              <a:rPr lang="en-US" sz="1000" b="1" dirty="0">
                <a:effectLst/>
                <a:latin typeface="Arial"/>
                <a:ea typeface="Calibri"/>
                <a:cs typeface="Times New Roman"/>
              </a:rPr>
              <a:t>Remote Access Management</a:t>
            </a:r>
            <a:r>
              <a:rPr lang="en-US" sz="1000" dirty="0">
                <a:effectLst/>
                <a:latin typeface="Arial"/>
                <a:ea typeface="Calibri"/>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Calibri"/>
                <a:cs typeface="Times New Roman"/>
              </a:rPr>
              <a:t>In the </a:t>
            </a:r>
            <a:r>
              <a:rPr lang="en-US" sz="1000" b="1" dirty="0">
                <a:effectLst/>
                <a:latin typeface="Arial"/>
                <a:ea typeface="Calibri"/>
                <a:cs typeface="Times New Roman"/>
              </a:rPr>
              <a:t>Remote Access Management </a:t>
            </a:r>
            <a:r>
              <a:rPr lang="en-US" sz="1000" dirty="0">
                <a:effectLst/>
                <a:latin typeface="Arial"/>
                <a:ea typeface="Calibri"/>
                <a:cs typeface="Times New Roman"/>
              </a:rPr>
              <a:t>console, under </a:t>
            </a:r>
            <a:r>
              <a:rPr lang="en-US" sz="1000" b="1" dirty="0">
                <a:effectLst/>
                <a:latin typeface="Arial"/>
                <a:ea typeface="Calibri"/>
                <a:cs typeface="Times New Roman"/>
              </a:rPr>
              <a:t>Configuration</a:t>
            </a:r>
            <a:r>
              <a:rPr lang="en-US" sz="1000" dirty="0">
                <a:effectLst/>
                <a:latin typeface="Arial"/>
                <a:ea typeface="Calibri"/>
                <a:cs typeface="Times New Roman"/>
              </a:rPr>
              <a:t>, click </a:t>
            </a:r>
            <a:r>
              <a:rPr lang="en-US" sz="1000" b="1" dirty="0">
                <a:effectLst/>
                <a:latin typeface="Arial"/>
                <a:ea typeface="Calibri"/>
                <a:cs typeface="Times New Roman"/>
              </a:rPr>
              <a:t>DirectAccess and VPN</a:t>
            </a:r>
            <a:r>
              <a:rPr lang="en-US" sz="1000" dirty="0">
                <a:effectLst/>
                <a:latin typeface="Arial"/>
                <a:ea typeface="Calibri"/>
                <a:cs typeface="Times New Roman"/>
              </a:rPr>
              <a:t>, and then click </a:t>
            </a:r>
            <a:r>
              <a:rPr lang="en-US" sz="1000" b="1" dirty="0">
                <a:effectLst/>
                <a:latin typeface="Arial"/>
                <a:ea typeface="Calibri"/>
                <a:cs typeface="Times New Roman"/>
              </a:rPr>
              <a:t>Run the Getting Started Wizard</a:t>
            </a:r>
            <a:r>
              <a:rPr lang="en-US" sz="1000" dirty="0">
                <a:effectLst/>
                <a:latin typeface="Arial"/>
                <a:ea typeface="Calibri"/>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Calibri"/>
                <a:cs typeface="Times New Roman"/>
              </a:rPr>
              <a:t>On the </a:t>
            </a:r>
            <a:r>
              <a:rPr lang="en-US" sz="1000" b="1" dirty="0">
                <a:effectLst/>
                <a:latin typeface="Arial"/>
                <a:ea typeface="Calibri"/>
                <a:cs typeface="Times New Roman"/>
              </a:rPr>
              <a:t>Configure Remote Access</a:t>
            </a:r>
            <a:r>
              <a:rPr lang="en-US" sz="1000" dirty="0">
                <a:effectLst/>
                <a:latin typeface="Arial"/>
                <a:ea typeface="Calibri"/>
                <a:cs typeface="Times New Roman"/>
              </a:rPr>
              <a:t> page, click </a:t>
            </a:r>
            <a:r>
              <a:rPr lang="en-US" sz="1000" b="1" dirty="0">
                <a:effectLst/>
                <a:latin typeface="Arial"/>
                <a:ea typeface="Calibri"/>
                <a:cs typeface="Times New Roman"/>
              </a:rPr>
              <a:t>Deploy DirectAccess only</a:t>
            </a:r>
            <a:r>
              <a:rPr lang="en-US" sz="1000" dirty="0">
                <a:effectLst/>
                <a:latin typeface="Arial"/>
                <a:ea typeface="Calibri"/>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Calibri"/>
                <a:cs typeface="Times New Roman"/>
              </a:rPr>
              <a:t>Verify that </a:t>
            </a:r>
            <a:r>
              <a:rPr lang="en-US" sz="1000" b="1" dirty="0">
                <a:effectLst/>
                <a:latin typeface="Arial"/>
                <a:ea typeface="Calibri"/>
                <a:cs typeface="Times New Roman"/>
              </a:rPr>
              <a:t>Edge</a:t>
            </a:r>
            <a:r>
              <a:rPr lang="en-US" sz="1000" dirty="0">
                <a:effectLst/>
                <a:latin typeface="Arial"/>
                <a:ea typeface="Calibri"/>
                <a:cs typeface="Times New Roman"/>
              </a:rPr>
              <a:t> is selected, and in the </a:t>
            </a:r>
            <a:r>
              <a:rPr lang="en-US" sz="1000" b="1" dirty="0">
                <a:effectLst/>
                <a:latin typeface="Arial"/>
                <a:ea typeface="Calibri"/>
                <a:cs typeface="Times New Roman"/>
              </a:rPr>
              <a:t>Type the public name or IPv4 address used by clients to connect to the Remote Access server</a:t>
            </a:r>
            <a:r>
              <a:rPr lang="en-US" sz="1000" dirty="0">
                <a:effectLst/>
                <a:latin typeface="Arial"/>
                <a:ea typeface="Calibri"/>
                <a:cs typeface="Times New Roman"/>
              </a:rPr>
              <a:t> text box, type </a:t>
            </a:r>
            <a:r>
              <a:rPr lang="en-US" sz="1000" b="1" dirty="0">
                <a:effectLst/>
                <a:latin typeface="Arial"/>
                <a:ea typeface="Calibri"/>
                <a:cs typeface="Times New Roman"/>
              </a:rPr>
              <a:t>131.107.0.200</a:t>
            </a:r>
            <a:r>
              <a:rPr lang="en-US" sz="1000" dirty="0">
                <a:effectLst/>
                <a:latin typeface="Arial"/>
                <a:ea typeface="Calibri"/>
                <a:cs typeface="Times New Roman"/>
              </a:rPr>
              <a:t>, and then click </a:t>
            </a:r>
            <a:r>
              <a:rPr lang="en-US" sz="1000" b="1" dirty="0">
                <a:effectLst/>
                <a:latin typeface="Arial"/>
                <a:ea typeface="Calibri"/>
                <a:cs typeface="Times New Roman"/>
              </a:rPr>
              <a:t>Next</a:t>
            </a:r>
            <a:r>
              <a:rPr lang="en-US" sz="1000" dirty="0">
                <a:effectLst/>
                <a:latin typeface="Arial"/>
                <a:ea typeface="Calibri"/>
                <a:cs typeface="Times New Roman"/>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409084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On the </a:t>
            </a:r>
            <a:r>
              <a:rPr lang="en-US" sz="1000" b="1" dirty="0">
                <a:solidFill>
                  <a:prstClr val="black"/>
                </a:solidFill>
                <a:latin typeface="Arial"/>
                <a:ea typeface="Calibri"/>
                <a:cs typeface="Times New Roman"/>
              </a:rPr>
              <a:t>Configure Remote Access </a:t>
            </a:r>
            <a:r>
              <a:rPr lang="en-US" sz="1000" dirty="0">
                <a:solidFill>
                  <a:prstClr val="black"/>
                </a:solidFill>
                <a:latin typeface="Arial"/>
                <a:ea typeface="Calibri"/>
                <a:cs typeface="Times New Roman"/>
              </a:rPr>
              <a:t>page, click the </a:t>
            </a:r>
            <a:r>
              <a:rPr lang="en-US" sz="1000" b="1" dirty="0">
                <a:solidFill>
                  <a:prstClr val="black"/>
                </a:solidFill>
                <a:latin typeface="Arial"/>
                <a:ea typeface="Calibri"/>
                <a:cs typeface="Times New Roman"/>
              </a:rPr>
              <a:t>here</a:t>
            </a:r>
            <a:r>
              <a:rPr lang="en-US" sz="1000" dirty="0">
                <a:solidFill>
                  <a:prstClr val="black"/>
                </a:solidFill>
                <a:latin typeface="Arial"/>
                <a:ea typeface="Calibri"/>
                <a:cs typeface="Times New Roman"/>
              </a:rPr>
              <a:t> 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On the </a:t>
            </a:r>
            <a:r>
              <a:rPr lang="en-US" sz="1000" b="1" dirty="0">
                <a:solidFill>
                  <a:prstClr val="black"/>
                </a:solidFill>
                <a:latin typeface="Arial"/>
                <a:ea typeface="Calibri"/>
                <a:cs typeface="Times New Roman"/>
              </a:rPr>
              <a:t>Remote Access Review</a:t>
            </a:r>
            <a:r>
              <a:rPr lang="en-US" sz="1000" dirty="0">
                <a:solidFill>
                  <a:prstClr val="black"/>
                </a:solidFill>
                <a:latin typeface="Arial"/>
                <a:ea typeface="Calibri"/>
                <a:cs typeface="Times New Roman"/>
              </a:rPr>
              <a:t> page, verify that two Group Policy Objects (GPOs) have been created: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prstClr val="black"/>
                </a:solidFill>
                <a:latin typeface="Arial"/>
                <a:ea typeface="Calibri"/>
                <a:cs typeface="Times New Roman"/>
              </a:rPr>
              <a:t>DirectAccess Server Settings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prstClr val="black"/>
                </a:solidFill>
                <a:latin typeface="Arial"/>
                <a:ea typeface="Calibri"/>
                <a:cs typeface="Times New Roman"/>
              </a:rPr>
              <a:t>DirectAccess Client Settings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Next to </a:t>
            </a:r>
            <a:r>
              <a:rPr lang="en-US" sz="1000" b="1" dirty="0">
                <a:solidFill>
                  <a:prstClr val="black"/>
                </a:solidFill>
                <a:latin typeface="Arial"/>
                <a:ea typeface="Calibri"/>
                <a:cs typeface="Times New Roman"/>
              </a:rPr>
              <a:t>Remote</a:t>
            </a:r>
            <a:r>
              <a:rPr lang="en-US" sz="1000" dirty="0">
                <a:solidFill>
                  <a:prstClr val="black"/>
                </a:solidFill>
                <a:latin typeface="Arial"/>
                <a:ea typeface="Calibri"/>
                <a:cs typeface="Times New Roman"/>
              </a:rPr>
              <a:t> </a:t>
            </a:r>
            <a:r>
              <a:rPr lang="en-US" sz="1000" b="1" dirty="0">
                <a:solidFill>
                  <a:prstClr val="black"/>
                </a:solidFill>
                <a:latin typeface="Arial"/>
                <a:ea typeface="Calibri"/>
                <a:cs typeface="Times New Roman"/>
              </a:rPr>
              <a:t>Clients</a:t>
            </a:r>
            <a:r>
              <a:rPr lang="en-US" sz="1000" dirty="0">
                <a:solidFill>
                  <a:prstClr val="black"/>
                </a:solidFill>
                <a:latin typeface="Arial"/>
                <a:ea typeface="Calibri"/>
                <a:cs typeface="Times New Roman"/>
              </a:rPr>
              <a:t>, click </a:t>
            </a:r>
            <a:r>
              <a:rPr lang="en-US" sz="1000" b="1" dirty="0">
                <a:solidFill>
                  <a:prstClr val="black"/>
                </a:solidFill>
                <a:latin typeface="Arial"/>
                <a:ea typeface="Calibri"/>
                <a:cs typeface="Times New Roman"/>
              </a:rPr>
              <a:t>Change</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In the </a:t>
            </a:r>
            <a:r>
              <a:rPr lang="en-US" sz="1000" b="1" dirty="0">
                <a:solidFill>
                  <a:prstClr val="black"/>
                </a:solidFill>
                <a:latin typeface="Arial"/>
                <a:ea typeface="Calibri"/>
                <a:cs typeface="Times New Roman"/>
              </a:rPr>
              <a:t>Remote Access Setup </a:t>
            </a:r>
            <a:r>
              <a:rPr lang="en-US" sz="1000" dirty="0">
                <a:solidFill>
                  <a:prstClr val="black"/>
                </a:solidFill>
                <a:latin typeface="Arial"/>
                <a:ea typeface="Calibri"/>
                <a:cs typeface="Times New Roman"/>
              </a:rPr>
              <a:t>window, click </a:t>
            </a:r>
            <a:r>
              <a:rPr lang="en-US" sz="1000" b="1" dirty="0">
                <a:solidFill>
                  <a:prstClr val="black"/>
                </a:solidFill>
                <a:latin typeface="Arial"/>
                <a:ea typeface="Calibri"/>
                <a:cs typeface="Times New Roman"/>
              </a:rPr>
              <a:t>Domain Computers (ADATUM\Domain Computers)</a:t>
            </a:r>
            <a:r>
              <a:rPr lang="en-US" sz="1000" dirty="0">
                <a:solidFill>
                  <a:prstClr val="black"/>
                </a:solidFill>
                <a:latin typeface="Arial"/>
                <a:ea typeface="Calibri"/>
                <a:cs typeface="Times New Roman"/>
              </a:rPr>
              <a:t>, click </a:t>
            </a:r>
            <a:r>
              <a:rPr lang="en-US" sz="1000" b="1" dirty="0">
                <a:solidFill>
                  <a:prstClr val="black"/>
                </a:solidFill>
                <a:latin typeface="Arial"/>
                <a:ea typeface="Calibri"/>
                <a:cs typeface="Times New Roman"/>
              </a:rPr>
              <a:t>Remove</a:t>
            </a:r>
            <a:r>
              <a:rPr lang="en-US" sz="1000" dirty="0">
                <a:solidFill>
                  <a:prstClr val="black"/>
                </a:solidFill>
                <a:latin typeface="Arial"/>
                <a:ea typeface="Calibri"/>
                <a:cs typeface="Times New Roman"/>
              </a:rPr>
              <a:t>, and then click </a:t>
            </a:r>
            <a:r>
              <a:rPr lang="en-US" sz="1000" b="1" dirty="0">
                <a:solidFill>
                  <a:prstClr val="black"/>
                </a:solidFill>
                <a:latin typeface="Arial"/>
                <a:ea typeface="Calibri"/>
                <a:cs typeface="Times New Roman"/>
              </a:rPr>
              <a:t>Add</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In the </a:t>
            </a:r>
            <a:r>
              <a:rPr lang="en-US" sz="1000" b="1" dirty="0">
                <a:solidFill>
                  <a:prstClr val="black"/>
                </a:solidFill>
                <a:latin typeface="Arial"/>
                <a:ea typeface="Calibri"/>
                <a:cs typeface="Times New Roman"/>
              </a:rPr>
              <a:t>Select</a:t>
            </a:r>
            <a:r>
              <a:rPr lang="en-US" sz="1000" dirty="0">
                <a:solidFill>
                  <a:prstClr val="black"/>
                </a:solidFill>
                <a:latin typeface="Arial"/>
                <a:ea typeface="Calibri"/>
                <a:cs typeface="Times New Roman"/>
              </a:rPr>
              <a:t> </a:t>
            </a:r>
            <a:r>
              <a:rPr lang="en-US" sz="1000" b="1" dirty="0">
                <a:solidFill>
                  <a:prstClr val="black"/>
                </a:solidFill>
                <a:latin typeface="Arial"/>
                <a:ea typeface="Calibri"/>
                <a:cs typeface="Times New Roman"/>
              </a:rPr>
              <a:t>Groups</a:t>
            </a:r>
            <a:r>
              <a:rPr lang="en-US" sz="1000" dirty="0">
                <a:solidFill>
                  <a:prstClr val="black"/>
                </a:solidFill>
                <a:latin typeface="Arial"/>
                <a:ea typeface="Calibri"/>
                <a:cs typeface="Times New Roman"/>
              </a:rPr>
              <a:t> window, type </a:t>
            </a:r>
            <a:r>
              <a:rPr lang="en-US" sz="1000" b="1" dirty="0">
                <a:solidFill>
                  <a:prstClr val="black"/>
                </a:solidFill>
                <a:latin typeface="Arial"/>
                <a:ea typeface="Calibri"/>
                <a:cs typeface="Times New Roman"/>
              </a:rPr>
              <a:t>DA_Clients</a:t>
            </a:r>
            <a:r>
              <a:rPr lang="en-US" sz="1000" dirty="0">
                <a:solidFill>
                  <a:prstClr val="black"/>
                </a:solidFill>
                <a:latin typeface="Arial"/>
                <a:ea typeface="Calibri"/>
                <a:cs typeface="Times New Roman"/>
              </a:rPr>
              <a:t>, and then click </a:t>
            </a:r>
            <a:r>
              <a:rPr lang="en-US" sz="1000" b="1" dirty="0">
                <a:solidFill>
                  <a:prstClr val="black"/>
                </a:solidFill>
                <a:latin typeface="Arial"/>
                <a:ea typeface="Calibri"/>
                <a:cs typeface="Times New Roman"/>
              </a:rPr>
              <a:t>OK</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Clear the </a:t>
            </a:r>
            <a:r>
              <a:rPr lang="en-US" sz="1000" b="1" dirty="0">
                <a:solidFill>
                  <a:prstClr val="black"/>
                </a:solidFill>
                <a:latin typeface="Arial"/>
                <a:ea typeface="Calibri"/>
                <a:cs typeface="Times New Roman"/>
              </a:rPr>
              <a:t>Enable DirectAccess for mobile computers only</a:t>
            </a:r>
            <a:r>
              <a:rPr lang="en-US" sz="1000" dirty="0">
                <a:solidFill>
                  <a:prstClr val="black"/>
                </a:solidFill>
                <a:latin typeface="Arial"/>
                <a:ea typeface="Calibri"/>
                <a:cs typeface="Times New Roman"/>
              </a:rPr>
              <a:t> check box, and click </a:t>
            </a:r>
            <a:r>
              <a:rPr lang="en-US" sz="1000" b="1" dirty="0">
                <a:solidFill>
                  <a:prstClr val="black"/>
                </a:solidFill>
                <a:latin typeface="Arial"/>
                <a:ea typeface="Calibri"/>
                <a:cs typeface="Times New Roman"/>
              </a:rPr>
              <a:t>Next</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On the </a:t>
            </a:r>
            <a:r>
              <a:rPr lang="en-US" sz="1000" b="1" dirty="0">
                <a:solidFill>
                  <a:prstClr val="black"/>
                </a:solidFill>
                <a:latin typeface="Arial"/>
                <a:ea typeface="Calibri"/>
                <a:cs typeface="Times New Roman"/>
              </a:rPr>
              <a:t>DirectAccess Client Setup</a:t>
            </a:r>
            <a:r>
              <a:rPr lang="en-US" sz="1000" dirty="0">
                <a:solidFill>
                  <a:prstClr val="black"/>
                </a:solidFill>
                <a:latin typeface="Arial"/>
                <a:ea typeface="Calibri"/>
                <a:cs typeface="Times New Roman"/>
              </a:rPr>
              <a:t> page, in the </a:t>
            </a:r>
            <a:r>
              <a:rPr lang="en-US" sz="1000" b="1" dirty="0">
                <a:solidFill>
                  <a:prstClr val="black"/>
                </a:solidFill>
                <a:latin typeface="Arial"/>
                <a:ea typeface="Calibri"/>
                <a:cs typeface="Times New Roman"/>
              </a:rPr>
              <a:t>DirectAccess connection name</a:t>
            </a:r>
            <a:r>
              <a:rPr lang="en-US" sz="1000" dirty="0">
                <a:solidFill>
                  <a:prstClr val="black"/>
                </a:solidFill>
                <a:latin typeface="Arial"/>
                <a:ea typeface="Calibri"/>
                <a:cs typeface="Times New Roman"/>
              </a:rPr>
              <a:t> text box, type </a:t>
            </a:r>
            <a:r>
              <a:rPr lang="en-US" sz="1000" b="1" dirty="0">
                <a:solidFill>
                  <a:prstClr val="black"/>
                </a:solidFill>
                <a:latin typeface="Arial"/>
                <a:ea typeface="Calibri"/>
                <a:cs typeface="Times New Roman"/>
              </a:rPr>
              <a:t>Windows 10 Workplace Connection</a:t>
            </a:r>
            <a:r>
              <a:rPr lang="en-US" sz="1000" dirty="0">
                <a:solidFill>
                  <a:prstClr val="black"/>
                </a:solidFill>
                <a:latin typeface="Arial"/>
                <a:ea typeface="Calibri"/>
                <a:cs typeface="Times New Roman"/>
              </a:rPr>
              <a:t>, and then click </a:t>
            </a:r>
            <a:r>
              <a:rPr lang="en-US" sz="1000" b="1" dirty="0">
                <a:solidFill>
                  <a:prstClr val="black"/>
                </a:solidFill>
                <a:latin typeface="Arial"/>
                <a:ea typeface="Calibri"/>
                <a:cs typeface="Times New Roman"/>
              </a:rPr>
              <a:t>Finish</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On the </a:t>
            </a:r>
            <a:r>
              <a:rPr lang="en-US" sz="1000" b="1" dirty="0">
                <a:solidFill>
                  <a:prstClr val="black"/>
                </a:solidFill>
                <a:latin typeface="Arial"/>
                <a:ea typeface="Calibri"/>
                <a:cs typeface="Times New Roman"/>
              </a:rPr>
              <a:t>Remote Access Review</a:t>
            </a:r>
            <a:r>
              <a:rPr lang="en-US" sz="1000" dirty="0">
                <a:solidFill>
                  <a:prstClr val="black"/>
                </a:solidFill>
                <a:latin typeface="Arial"/>
                <a:ea typeface="Calibri"/>
                <a:cs typeface="Times New Roman"/>
              </a:rPr>
              <a:t> page, click </a:t>
            </a:r>
            <a:r>
              <a:rPr lang="en-US" sz="1000" b="1" dirty="0">
                <a:solidFill>
                  <a:prstClr val="black"/>
                </a:solidFill>
                <a:latin typeface="Arial"/>
                <a:ea typeface="Calibri"/>
                <a:cs typeface="Times New Roman"/>
              </a:rPr>
              <a:t>OK</a:t>
            </a:r>
            <a:r>
              <a:rPr lang="en-US" sz="1000" dirty="0">
                <a:solidFill>
                  <a:prstClr val="black"/>
                </a:solidFill>
                <a:latin typeface="Arial"/>
                <a:ea typeface="Calibri"/>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On the </a:t>
            </a:r>
            <a:r>
              <a:rPr lang="en-US" sz="1000" b="1" dirty="0">
                <a:solidFill>
                  <a:prstClr val="black"/>
                </a:solidFill>
                <a:latin typeface="Arial"/>
                <a:ea typeface="Calibri"/>
                <a:cs typeface="Times New Roman"/>
              </a:rPr>
              <a:t>Configure Remote Access</a:t>
            </a:r>
            <a:r>
              <a:rPr lang="en-US" sz="1000" dirty="0">
                <a:solidFill>
                  <a:prstClr val="black"/>
                </a:solidFill>
                <a:latin typeface="Arial"/>
                <a:ea typeface="Calibri"/>
                <a:cs typeface="Times New Roman"/>
              </a:rPr>
              <a:t> page, to finish the </a:t>
            </a:r>
            <a:r>
              <a:rPr lang="en-US" sz="1000" b="1" dirty="0">
                <a:solidFill>
                  <a:prstClr val="black"/>
                </a:solidFill>
                <a:latin typeface="Arial"/>
                <a:ea typeface="Calibri"/>
                <a:cs typeface="Times New Roman"/>
              </a:rPr>
              <a:t>DirectAccess wizard</a:t>
            </a:r>
            <a:r>
              <a:rPr lang="en-US" sz="1000" dirty="0">
                <a:solidFill>
                  <a:prstClr val="black"/>
                </a:solidFill>
                <a:latin typeface="Arial"/>
                <a:ea typeface="Calibri"/>
                <a:cs typeface="Times New Roman"/>
              </a:rPr>
              <a:t>, click </a:t>
            </a:r>
            <a:r>
              <a:rPr lang="en-US" sz="1000" b="1" dirty="0">
                <a:solidFill>
                  <a:prstClr val="black"/>
                </a:solidFill>
                <a:latin typeface="Arial"/>
                <a:ea typeface="Calibri"/>
                <a:cs typeface="Times New Roman"/>
              </a:rPr>
              <a:t>Finish</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In the </a:t>
            </a:r>
            <a:r>
              <a:rPr lang="en-US" sz="1000" b="1" dirty="0">
                <a:solidFill>
                  <a:prstClr val="black"/>
                </a:solidFill>
                <a:latin typeface="Arial"/>
                <a:ea typeface="Calibri"/>
                <a:cs typeface="Times New Roman"/>
              </a:rPr>
              <a:t>Applying Getting Started Wizard Settings</a:t>
            </a:r>
            <a:r>
              <a:rPr lang="en-US" sz="1000" dirty="0">
                <a:solidFill>
                  <a:prstClr val="black"/>
                </a:solidFill>
                <a:latin typeface="Arial"/>
                <a:ea typeface="Calibri"/>
                <a:cs typeface="Times New Roman"/>
              </a:rPr>
              <a:t> dialog box, click </a:t>
            </a:r>
            <a:r>
              <a:rPr lang="en-US" sz="1000" b="1" dirty="0">
                <a:solidFill>
                  <a:prstClr val="black"/>
                </a:solidFill>
                <a:latin typeface="Arial"/>
                <a:ea typeface="Calibri"/>
                <a:cs typeface="Times New Roman"/>
              </a:rPr>
              <a:t>Close</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Click </a:t>
            </a:r>
            <a:r>
              <a:rPr lang="en-US" sz="1000" b="1" dirty="0">
                <a:solidFill>
                  <a:prstClr val="black"/>
                </a:solidFill>
                <a:latin typeface="Arial"/>
                <a:ea typeface="Calibri"/>
                <a:cs typeface="Times New Roman"/>
              </a:rPr>
              <a:t>Start</a:t>
            </a:r>
            <a:r>
              <a:rPr lang="en-US" sz="1000" dirty="0">
                <a:solidFill>
                  <a:prstClr val="black"/>
                </a:solidFill>
                <a:latin typeface="Arial"/>
                <a:ea typeface="Calibri"/>
                <a:cs typeface="Times New Roman"/>
              </a:rPr>
              <a:t>, and then click </a:t>
            </a:r>
            <a:r>
              <a:rPr lang="en-US" sz="1000" b="1" dirty="0">
                <a:solidFill>
                  <a:prstClr val="black"/>
                </a:solidFill>
                <a:latin typeface="Arial"/>
                <a:ea typeface="Calibri"/>
                <a:cs typeface="Times New Roman"/>
              </a:rPr>
              <a:t>Windows PowerShell</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Calibri"/>
                <a:cs typeface="Times New Roman"/>
              </a:rPr>
              <a:t>At the command prompt in the Windows PowerShell command-line interface, type the following cmdlet, and then press Enter:</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Calibri"/>
                <a:cs typeface="Times New Roman"/>
              </a:rPr>
              <a:t>Restart-Computer</a:t>
            </a:r>
            <a:endParaRPr lang="en-US" sz="1000" b="1"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Switch to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Times New Roman"/>
              </a:rPr>
              <a:t>. </a:t>
            </a:r>
            <a:r>
              <a:rPr lang="en-IN" sz="1000" dirty="0">
                <a:solidFill>
                  <a:prstClr val="black"/>
                </a:solidFill>
                <a:latin typeface="Arial"/>
                <a:ea typeface="Times New Roman"/>
                <a:cs typeface="Times New Roman"/>
              </a:rPr>
              <a:t>When you configured the DirectAccess server, the wizard created two Group Policies and linked them to the domain. To apply them, restart </a:t>
            </a:r>
            <a:r>
              <a:rPr lang="en-US" sz="1000" b="1" dirty="0">
                <a:solidFill>
                  <a:prstClr val="black"/>
                </a:solidFill>
                <a:latin typeface="Arial"/>
                <a:ea typeface="Times New Roman"/>
                <a:cs typeface="Times New Roman"/>
              </a:rPr>
              <a:t>LON-CL1</a:t>
            </a:r>
            <a:r>
              <a:rPr lang="en-IN" sz="1000" dirty="0">
                <a:solidFill>
                  <a:prstClr val="black"/>
                </a:solidFill>
                <a:latin typeface="Arial"/>
                <a:ea typeface="Times New Roman"/>
                <a:cs typeface="Times New Roman"/>
              </a:rPr>
              <a:t>, and then sign in as </a:t>
            </a:r>
            <a:r>
              <a:rPr lang="en-US" sz="1000" b="1" dirty="0">
                <a:solidFill>
                  <a:prstClr val="black"/>
                </a:solidFill>
                <a:latin typeface="Arial"/>
                <a:ea typeface="Times New Roman"/>
                <a:cs typeface="Times New Roman"/>
              </a:rPr>
              <a:t>Adatum\Administrator</a:t>
            </a:r>
            <a:r>
              <a:rPr lang="en-IN" sz="1000" dirty="0">
                <a:solidFill>
                  <a:prstClr val="black"/>
                </a:solidFill>
                <a:latin typeface="Arial"/>
                <a:ea typeface="Times New Roman"/>
                <a:cs typeface="Times New Roman"/>
              </a:rPr>
              <a:t> with the password </a:t>
            </a:r>
            <a:r>
              <a:rPr lang="en-US" sz="1000" b="1" dirty="0">
                <a:solidFill>
                  <a:prstClr val="black"/>
                </a:solidFill>
                <a:latin typeface="Arial"/>
                <a:ea typeface="Times New Roman"/>
                <a:cs typeface="Times New Roman"/>
              </a:rPr>
              <a:t>Pa55w.rd</a:t>
            </a:r>
            <a:r>
              <a:rPr lang="en-IN" sz="1000" dirty="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16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441997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9"/>
            </a:pPr>
            <a:r>
              <a:rPr lang="en-IN" sz="1000" dirty="0">
                <a:solidFill>
                  <a:prstClr val="black"/>
                </a:solidFill>
                <a:latin typeface="Arial"/>
                <a:ea typeface="Times New Roman"/>
                <a:cs typeface="Times New Roman"/>
              </a:rPr>
              <a:t>On </a:t>
            </a:r>
            <a:r>
              <a:rPr lang="en-US" sz="1000" b="1" dirty="0">
                <a:solidFill>
                  <a:prstClr val="black"/>
                </a:solidFill>
                <a:latin typeface="Arial"/>
                <a:ea typeface="Times New Roman"/>
                <a:cs typeface="Times New Roman"/>
              </a:rPr>
              <a:t>LON-CL1</a:t>
            </a:r>
            <a:r>
              <a:rPr lang="en-IN" sz="1000" dirty="0">
                <a:solidFill>
                  <a:prstClr val="black"/>
                </a:solidFill>
                <a:latin typeface="Arial"/>
                <a:ea typeface="Times New Roman"/>
                <a:cs typeface="Times New Roman"/>
              </a:rPr>
              <a:t>, right-click the </a:t>
            </a:r>
            <a:r>
              <a:rPr lang="en-US" sz="1000" b="1" dirty="0">
                <a:solidFill>
                  <a:prstClr val="black"/>
                </a:solidFill>
                <a:latin typeface="Arial"/>
                <a:ea typeface="Times New Roman"/>
                <a:cs typeface="Times New Roman"/>
              </a:rPr>
              <a:t>Start</a:t>
            </a:r>
            <a:r>
              <a:rPr lang="en-IN" sz="1000" dirty="0">
                <a:solidFill>
                  <a:prstClr val="black"/>
                </a:solidFill>
                <a:latin typeface="Arial"/>
                <a:ea typeface="Times New Roman"/>
                <a:cs typeface="Times New Roman"/>
              </a:rPr>
              <a:t> button, and then click </a:t>
            </a:r>
            <a:r>
              <a:rPr lang="en-US" sz="1000" b="1" dirty="0">
                <a:solidFill>
                  <a:prstClr val="black"/>
                </a:solidFill>
                <a:latin typeface="Arial"/>
                <a:ea typeface="Times New Roman"/>
                <a:cs typeface="Times New Roman"/>
              </a:rPr>
              <a:t>Command Prompt</a:t>
            </a:r>
            <a:r>
              <a:rPr lang="en-IN" sz="1000" dirty="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IN" sz="1000" dirty="0">
                <a:solidFill>
                  <a:prstClr val="black"/>
                </a:solidFill>
                <a:latin typeface="Arial"/>
                <a:ea typeface="Times New Roman"/>
                <a:cs typeface="Times New Roman"/>
              </a:rPr>
              <a:t>At the command prompt, type the following command, and then press Enter:</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gpupdate /force</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you receive a Group Policy processing error, disable and then enable the Ethernet network connection and repeat step 20.</a:t>
            </a:r>
          </a:p>
          <a:p>
            <a:pPr marL="342900" lvl="0" indent="-342900">
              <a:lnSpc>
                <a:spcPct val="115000"/>
              </a:lnSpc>
              <a:spcAft>
                <a:spcPts val="995"/>
              </a:spcAft>
              <a:buFont typeface="+mj-lt"/>
              <a:buAutoNum type="arabicPeriod" startAt="20"/>
            </a:pPr>
            <a:r>
              <a:rPr lang="en-IN" sz="1000" dirty="0">
                <a:solidFill>
                  <a:prstClr val="black"/>
                </a:solidFill>
                <a:latin typeface="Arial"/>
                <a:ea typeface="Times New Roman"/>
                <a:cs typeface="Times New Roman"/>
              </a:rPr>
              <a:t>At the command prompt, type the following command, and then press Enter:</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gpresult /R</a:t>
            </a: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Times New Roman"/>
              </a:rPr>
              <a:t>Look through the resulting output that the command generated. Under the Computer Settings section, verify that the DirectAccess Client Settings</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GPO is applied.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DirectAccess Client Settings GPO is not applied, restart </a:t>
            </a:r>
            <a:r>
              <a:rPr lang="en-US" sz="1000" b="1" dirty="0">
                <a:solidFill>
                  <a:prstClr val="black"/>
                </a:solidFill>
                <a:latin typeface="Arial"/>
                <a:ea typeface="Calibri"/>
                <a:cs typeface="Times New Roman"/>
              </a:rPr>
              <a:t>LON-CL1</a:t>
            </a:r>
            <a:r>
              <a:rPr lang="en-US" sz="1000" dirty="0">
                <a:solidFill>
                  <a:prstClr val="black"/>
                </a:solidFill>
                <a:latin typeface="Arial"/>
                <a:ea typeface="Calibri"/>
                <a:cs typeface="Times New Roman"/>
              </a:rPr>
              <a:t>, and then repeat steps </a:t>
            </a:r>
            <a:br>
              <a:rPr lang="en-US" sz="1000" dirty="0">
                <a:solidFill>
                  <a:prstClr val="black"/>
                </a:solidFill>
                <a:latin typeface="Arial"/>
                <a:ea typeface="Calibri"/>
                <a:cs typeface="Times New Roman"/>
              </a:rPr>
            </a:br>
            <a:r>
              <a:rPr lang="en-US" sz="1000" dirty="0">
                <a:solidFill>
                  <a:prstClr val="black"/>
                </a:solidFill>
                <a:latin typeface="Arial"/>
                <a:ea typeface="Calibri"/>
                <a:cs typeface="Times New Roman"/>
              </a:rPr>
              <a:t>18-22 on </a:t>
            </a:r>
            <a:r>
              <a:rPr lang="en-US" sz="1000" b="1" dirty="0">
                <a:solidFill>
                  <a:prstClr val="black"/>
                </a:solidFill>
                <a:latin typeface="Arial"/>
                <a:ea typeface="Calibri"/>
                <a:cs typeface="Times New Roman"/>
              </a:rPr>
              <a:t>LON-CL1</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22"/>
            </a:pPr>
            <a:r>
              <a:rPr lang="en-IN" sz="1000" dirty="0">
                <a:solidFill>
                  <a:prstClr val="black"/>
                </a:solidFill>
                <a:latin typeface="Arial"/>
                <a:ea typeface="Times New Roman"/>
                <a:cs typeface="Times New Roman"/>
              </a:rPr>
              <a:t>At the command prompt, type the following command, and then press Enter:</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b="1" dirty="0">
                <a:solidFill>
                  <a:prstClr val="black"/>
                </a:solidFill>
                <a:latin typeface="Arial"/>
                <a:ea typeface="Times New Roman"/>
                <a:cs typeface="Times New Roman"/>
              </a:rPr>
              <a:t>netsh name show effectivepolicy </a:t>
            </a:r>
          </a:p>
          <a:p>
            <a:pPr marL="342900" lvl="0" indent="-342900">
              <a:lnSpc>
                <a:spcPct val="115000"/>
              </a:lnSpc>
              <a:spcAft>
                <a:spcPts val="995"/>
              </a:spcAft>
              <a:buFont typeface="+mj-lt"/>
              <a:buAutoNum type="arabicPeriod" startAt="23"/>
            </a:pPr>
            <a:r>
              <a:rPr lang="en-IN" sz="1000" dirty="0">
                <a:solidFill>
                  <a:prstClr val="black"/>
                </a:solidFill>
                <a:latin typeface="Arial"/>
                <a:ea typeface="Times New Roman"/>
                <a:cs typeface="Times New Roman"/>
              </a:rPr>
              <a:t>Verify that</a:t>
            </a:r>
            <a:r>
              <a:rPr lang="en-US" sz="1000" dirty="0">
                <a:solidFill>
                  <a:prstClr val="black"/>
                </a:solidFill>
                <a:latin typeface="Arial"/>
                <a:ea typeface="Calibri"/>
                <a:cs typeface="Times New Roman"/>
              </a:rPr>
              <a:t> the</a:t>
            </a:r>
            <a:r>
              <a:rPr lang="en-US" sz="1000" dirty="0">
                <a:solidFill>
                  <a:prstClr val="black"/>
                </a:solidFill>
                <a:latin typeface="Arial"/>
                <a:ea typeface="Times New Roman"/>
                <a:cs typeface="Times New Roman"/>
              </a:rPr>
              <a:t> </a:t>
            </a:r>
            <a:r>
              <a:rPr lang="en-US" sz="1000" dirty="0">
                <a:solidFill>
                  <a:prstClr val="black"/>
                </a:solidFill>
                <a:latin typeface="Arial"/>
                <a:ea typeface="Calibri"/>
                <a:cs typeface="Times New Roman"/>
              </a:rPr>
              <a:t>“</a:t>
            </a:r>
            <a:r>
              <a:rPr lang="en-IN" sz="1000" dirty="0">
                <a:solidFill>
                  <a:prstClr val="black"/>
                </a:solidFill>
                <a:latin typeface="Arial"/>
                <a:ea typeface="Calibri"/>
                <a:cs typeface="Times New Roman"/>
              </a:rPr>
              <a:t>DNS Effective Name Resolution Policy Table Settings”</a:t>
            </a:r>
            <a:r>
              <a:rPr lang="en-US" sz="1000" dirty="0">
                <a:solidFill>
                  <a:prstClr val="black"/>
                </a:solidFill>
                <a:latin typeface="Arial"/>
                <a:ea typeface="Calibri"/>
                <a:cs typeface="Times New Roman"/>
              </a:rPr>
              <a:t> message appears</a:t>
            </a:r>
            <a:r>
              <a:rPr lang="en-IN"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BF1E6E6E-909C-429D-9263-2A1C4010260C}" type="slidenum">
              <a:rPr lang="en-US" smtClean="0"/>
              <a:t>17</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54343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that the Getting Started Wizard might be simpler to use, but does not address all requirements. The next topic discusses how to use more advanced configuration options. </a:t>
            </a:r>
          </a:p>
        </p:txBody>
      </p:sp>
      <p:sp>
        <p:nvSpPr>
          <p:cNvPr id="4" name="Slide Number Placeholder 3"/>
          <p:cNvSpPr>
            <a:spLocks noGrp="1"/>
          </p:cNvSpPr>
          <p:nvPr>
            <p:ph type="sldNum" sz="quarter" idx="10"/>
          </p:nvPr>
        </p:nvSpPr>
        <p:spPr/>
        <p:txBody>
          <a:bodyPr/>
          <a:lstStyle/>
          <a:p>
            <a:fld id="{BF1E6E6E-909C-429D-9263-2A1C4010260C}"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535234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advanced DirectAccess options to the students. </a:t>
            </a:r>
          </a:p>
        </p:txBody>
      </p:sp>
      <p:sp>
        <p:nvSpPr>
          <p:cNvPr id="4" name="Slide Number Placeholder 3"/>
          <p:cNvSpPr>
            <a:spLocks noGrp="1"/>
          </p:cNvSpPr>
          <p:nvPr>
            <p:ph type="sldNum" sz="quarter" idx="10"/>
          </p:nvPr>
        </p:nvSpPr>
        <p:spPr/>
        <p:txBody>
          <a:bodyPr/>
          <a:lstStyle/>
          <a:p>
            <a:fld id="{BF1E6E6E-909C-429D-9263-2A1C4010260C}"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42842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BF1E6E6E-909C-429D-9263-2A1C4010260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217217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students the different options for monitoring DirectAccess components. </a:t>
            </a:r>
          </a:p>
          <a:p>
            <a:pPr>
              <a:lnSpc>
                <a:spcPct val="115000"/>
              </a:lnSpc>
              <a:spcAft>
                <a:spcPts val="1000"/>
              </a:spcAft>
            </a:pPr>
            <a:r>
              <a:rPr lang="en-US" sz="1000" dirty="0">
                <a:latin typeface="Arial"/>
                <a:ea typeface="Calibri"/>
                <a:cs typeface="Times New Roman"/>
              </a:rPr>
              <a:t>Also, explain troubleshooting options. </a:t>
            </a:r>
          </a:p>
        </p:txBody>
      </p:sp>
      <p:sp>
        <p:nvSpPr>
          <p:cNvPr id="4" name="Slide Number Placeholder 3"/>
          <p:cNvSpPr>
            <a:spLocks noGrp="1"/>
          </p:cNvSpPr>
          <p:nvPr>
            <p:ph type="sldNum" sz="quarter" idx="10"/>
          </p:nvPr>
        </p:nvSpPr>
        <p:spPr/>
        <p:txBody>
          <a:bodyPr/>
          <a:lstStyle/>
          <a:p>
            <a:fld id="{BF1E6E6E-909C-429D-9263-2A1C4010260C}"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149195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three additional slides. </a:t>
            </a:r>
          </a:p>
          <a:p>
            <a:pPr>
              <a:lnSpc>
                <a:spcPct val="115000"/>
              </a:lnSpc>
              <a:spcAft>
                <a:spcPts val="1000"/>
              </a:spcAft>
            </a:pPr>
            <a:r>
              <a:rPr lang="en-US" sz="1000" dirty="0">
                <a:latin typeface="Arial"/>
                <a:ea typeface="Calibri"/>
                <a:cs typeface="Times New Roman"/>
              </a:rPr>
              <a:t>Go through the numbered procedure. Remind students about standard networking and GPO troubleshooting techniques and tools because these are relevant for DirectAccess troubleshooting.</a:t>
            </a:r>
          </a:p>
          <a:p>
            <a:pPr>
              <a:lnSpc>
                <a:spcPct val="115000"/>
              </a:lnSpc>
              <a:spcAft>
                <a:spcPts val="1000"/>
              </a:spcAft>
            </a:pPr>
            <a:r>
              <a:rPr lang="en-US" sz="1000" dirty="0">
                <a:latin typeface="Arial"/>
                <a:ea typeface="Calibri"/>
                <a:cs typeface="Times New Roman"/>
              </a:rPr>
              <a:t>Use the following slides to discuss the </a:t>
            </a:r>
            <a:r>
              <a:rPr lang="en-US" sz="1000" b="1" dirty="0">
                <a:latin typeface="Arial"/>
                <a:ea typeface="Calibri"/>
                <a:cs typeface="Times New Roman"/>
              </a:rPr>
              <a:t>netsh</a:t>
            </a:r>
            <a:r>
              <a:rPr lang="en-US" sz="1000" dirty="0">
                <a:latin typeface="Arial"/>
                <a:ea typeface="Calibri"/>
                <a:cs typeface="Times New Roman"/>
              </a:rPr>
              <a:t> and Windows PowerShell cmdlets. </a:t>
            </a:r>
          </a:p>
        </p:txBody>
      </p:sp>
      <p:sp>
        <p:nvSpPr>
          <p:cNvPr id="4" name="Slide Number Placeholder 3"/>
          <p:cNvSpPr>
            <a:spLocks noGrp="1"/>
          </p:cNvSpPr>
          <p:nvPr>
            <p:ph type="sldNum" sz="quarter" idx="10"/>
          </p:nvPr>
        </p:nvSpPr>
        <p:spPr/>
        <p:txBody>
          <a:bodyPr/>
          <a:lstStyle/>
          <a:p>
            <a:fld id="{BF1E6E6E-909C-429D-9263-2A1C4010260C}"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98923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Consider demonstrating these commands.</a:t>
            </a:r>
          </a:p>
        </p:txBody>
      </p:sp>
      <p:sp>
        <p:nvSpPr>
          <p:cNvPr id="4" name="Slide Number Placeholder 3"/>
          <p:cNvSpPr>
            <a:spLocks noGrp="1"/>
          </p:cNvSpPr>
          <p:nvPr>
            <p:ph type="sldNum" sz="quarter" idx="10"/>
          </p:nvPr>
        </p:nvSpPr>
        <p:spPr/>
        <p:txBody>
          <a:bodyPr/>
          <a:lstStyle/>
          <a:p>
            <a:fld id="{BF1E6E6E-909C-429D-9263-2A1C4010260C}"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4232698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Consider demonstrating these cmdlets.</a:t>
            </a:r>
          </a:p>
        </p:txBody>
      </p:sp>
      <p:sp>
        <p:nvSpPr>
          <p:cNvPr id="4" name="Slide Number Placeholder 3"/>
          <p:cNvSpPr>
            <a:spLocks noGrp="1"/>
          </p:cNvSpPr>
          <p:nvPr>
            <p:ph type="sldNum" sz="quarter" idx="10"/>
          </p:nvPr>
        </p:nvSpPr>
        <p:spPr/>
        <p:txBody>
          <a:bodyPr/>
          <a:lstStyle/>
          <a:p>
            <a:fld id="{BF1E6E6E-909C-429D-9263-2A1C4010260C}"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118661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SSTP VPN tunneling protocol supports VPN Reconnect.</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endParaRPr lang="en-US" sz="1000" b="1"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348988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Describe how an enterprise can use a virtual private network (VPN) connection to connect remote network clients. Present the slide while explaining the benefits of using a public network (the internet) to securely tunnel into an organization’s local area network (LAN) and gain access to resources.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709214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Discuss the different support options for each of the client protocols. You might want to discuss the following port requirements for each VPN protocol:</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To implement Point-to-Point Tunneling Protocol (PPTP), you must configure your firewall to pass Transmission Control Protocol (TCP) port 1723 and IP protocol ID 47.</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To implement Layer Two Tunneling Protocol (L2TP), you must configure your firewall to pass User Datagram Protocol (UDP) port 500, UDP port 1701, UDP port 4500, and IP protocol ID 50.</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To implement Secure Socket Tunneling Protocol (SSTP), you must configure your firewall to pass TCP port 443.</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To implement Internet Key Exchange version 2 (IKEv2), you must configure your firewall to pass UDP port 500.</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3749433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each of the different authentication protocols, and explain why you would not want to allow the use of Password Authentication Protocol (PAP), Challenge Handshake Authentication Protocol (CHAP), and Microsoft Challenge Handshake Authentication Protocol (MS-CHAP v2) as options for a Routing and Remote Access service solution. This is because of nonexistent or weak encryption.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MS-CHAP v2 could be useful to support earlier Windows operating system clients that are incapable of using newer, stronger authentication methods. CHAP could be useful to support some non-Microsoft–based client authentication protocols.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Explain Extensible Authentication Protocol (EAP) to students</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BF1E6E6E-909C-429D-9263-2A1C4010260C}"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79740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the importance of, and best practices for, renaming LAN connections to reflect their scope (public or private). Discuss the use of internal DHCP versus a static pool. Facilitate a discussion with students about remaining configuration requirements.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Ask students to consider the following:</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Why would you use a RADIUS server instead of the VPN server for authentication? (Typically because you have multiple VPN servers, or to centralize accounting and logging.)</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Do you require a relay agent? (Is your DHCP server on a different LAN segment?)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818385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Describe the NPS role service. Your students should understand that policies created on Routing and Remote Access servers are local to the server that is hosting the role. In the case of NPS as a RADIUS server, an environment with numerous Remote Access Service (RAS) servers can store all the policies in one place–the NPS RADIUS server. This removes the need to duplicate the policies on individual RAS servers.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Detailed logging and accounting also is available when you use the RADIUS authentication and authorization service</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Segoe UI"/>
              </a:rPr>
              <a:t>RADIUS offers central policy management for Remote Access. It also is used for Connection Authorization policies for Remote Desktop Server.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Segoe UI"/>
              </a:rPr>
              <a:t> You might want to draw a diagram that shows the relationship between these elements. Use this link to see a sample diagram of RADIUS Proxy, refer to: </a:t>
            </a:r>
            <a:r>
              <a:rPr lang="en-US" sz="1000" u="sng" dirty="0">
                <a:latin typeface="Arial"/>
                <a:ea typeface="Calibri"/>
                <a:cs typeface="Segoe UI"/>
                <a:hlinkClick r:id="rId3"/>
              </a:rPr>
              <a:t>http://aka.ms/Gyq2nr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spend some time discussing network policies. Define network policy as a set of conditions, constraints, and settings that allow you to designate who is authorized to connect to the network, and the circumstances under which they can connect. Ensure that the students understand the definition of a network policy, and the conditions, constraints, and settings of network policies. Discuss the two default policies in NPS in Windows Server 2016, which deny access to both Microsoft RAS and any other RAS server by default.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Segoe UI"/>
              </a:rPr>
              <a:t> Although the Network Policy and Access Services server role supports Network Access Protection (NAP), this is deprecated in Windows Server 2016. Therefore, it is best to focus the discussion on those elements of the role that still exist in Windows Server 2016.</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83370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main benefit from using DirectAccess over a VPN? (Choose two answers.)</a:t>
            </a:r>
          </a:p>
          <a:p>
            <a:pPr>
              <a:lnSpc>
                <a:spcPct val="115000"/>
              </a:lnSpc>
              <a:spcAft>
                <a:spcPts val="1000"/>
              </a:spcAft>
            </a:pPr>
            <a:r>
              <a:rPr lang="en-US" sz="1000" dirty="0">
                <a:latin typeface="Arial"/>
                <a:ea typeface="Calibri"/>
                <a:cs typeface="Times New Roman"/>
              </a:rPr>
              <a:t>(   ) Option 1: Faster</a:t>
            </a:r>
          </a:p>
          <a:p>
            <a:pPr>
              <a:lnSpc>
                <a:spcPct val="115000"/>
              </a:lnSpc>
              <a:spcAft>
                <a:spcPts val="1000"/>
              </a:spcAft>
            </a:pPr>
            <a:r>
              <a:rPr lang="en-US" sz="1000" dirty="0">
                <a:latin typeface="Arial"/>
                <a:ea typeface="Calibri"/>
                <a:cs typeface="Times New Roman"/>
              </a:rPr>
              <a:t>(   )  Option 2: A user does not have to initiate a connection</a:t>
            </a:r>
          </a:p>
          <a:p>
            <a:pPr>
              <a:lnSpc>
                <a:spcPct val="115000"/>
              </a:lnSpc>
              <a:spcAft>
                <a:spcPts val="1000"/>
              </a:spcAft>
            </a:pPr>
            <a:r>
              <a:rPr lang="en-US" sz="1000" dirty="0">
                <a:latin typeface="Arial"/>
                <a:ea typeface="Calibri"/>
                <a:cs typeface="Times New Roman"/>
              </a:rPr>
              <a:t>(   ) Option 3: DirectAccess requires more user configuration</a:t>
            </a:r>
          </a:p>
          <a:p>
            <a:pPr>
              <a:lnSpc>
                <a:spcPct val="115000"/>
              </a:lnSpc>
              <a:spcAft>
                <a:spcPts val="1000"/>
              </a:spcAft>
            </a:pPr>
            <a:r>
              <a:rPr lang="en-US" sz="1000" dirty="0">
                <a:latin typeface="Arial"/>
                <a:ea typeface="Calibri"/>
                <a:cs typeface="Times New Roman"/>
              </a:rPr>
              <a:t>(   ) Option 4: With DirectAccess, a user does not have to remember one connection for an internal connection and another for an external connection</a:t>
            </a:r>
          </a:p>
          <a:p>
            <a:pPr>
              <a:lnSpc>
                <a:spcPct val="115000"/>
              </a:lnSpc>
              <a:spcAft>
                <a:spcPts val="1000"/>
              </a:spcAft>
            </a:pPr>
            <a:r>
              <a:rPr lang="en-US" sz="1000" dirty="0">
                <a:latin typeface="Arial"/>
                <a:ea typeface="Calibri"/>
                <a:cs typeface="Times New Roman"/>
              </a:rPr>
              <a:t>(   ) Option 5: VPNs provide internal and external connectivity</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 Option 1: Faster</a:t>
            </a:r>
          </a:p>
          <a:p>
            <a:pPr>
              <a:lnSpc>
                <a:spcPct val="115000"/>
              </a:lnSpc>
              <a:spcAft>
                <a:spcPts val="1000"/>
              </a:spcAft>
            </a:pPr>
            <a:r>
              <a:rPr lang="en-US" sz="1000" dirty="0">
                <a:latin typeface="Arial"/>
                <a:ea typeface="Calibri"/>
                <a:cs typeface="Times New Roman"/>
              </a:rPr>
              <a:t>( √)  Option 2: A user does not have to initiate a connection</a:t>
            </a:r>
          </a:p>
          <a:p>
            <a:pPr>
              <a:lnSpc>
                <a:spcPct val="115000"/>
              </a:lnSpc>
              <a:spcAft>
                <a:spcPts val="1000"/>
              </a:spcAft>
            </a:pPr>
            <a:r>
              <a:rPr lang="en-US" sz="1000" dirty="0">
                <a:latin typeface="Arial"/>
                <a:ea typeface="Calibri"/>
                <a:cs typeface="Times New Roman"/>
              </a:rPr>
              <a:t>(   ) Option 3: DirectAccess requires more user configuration</a:t>
            </a:r>
          </a:p>
          <a:p>
            <a:pPr>
              <a:lnSpc>
                <a:spcPct val="115000"/>
              </a:lnSpc>
              <a:spcAft>
                <a:spcPts val="1000"/>
              </a:spcAft>
            </a:pPr>
            <a:r>
              <a:rPr lang="en-US" sz="1000" dirty="0">
                <a:latin typeface="Arial"/>
                <a:ea typeface="Calibri"/>
                <a:cs typeface="Times New Roman"/>
              </a:rPr>
              <a:t>( √) Option 4: With DirectAccess, a user does not have to remember one connection for an internal connection and another for an external connection</a:t>
            </a:r>
          </a:p>
          <a:p>
            <a:pPr>
              <a:lnSpc>
                <a:spcPct val="115000"/>
              </a:lnSpc>
              <a:spcAft>
                <a:spcPts val="1000"/>
              </a:spcAft>
            </a:pPr>
            <a:r>
              <a:rPr lang="en-US" sz="1000" dirty="0">
                <a:latin typeface="Arial"/>
                <a:ea typeface="Calibri"/>
                <a:cs typeface="Times New Roman"/>
              </a:rPr>
              <a:t>(   ) Option 5: VPNs provide internal and external connectivity</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endParaRPr lang="en-US" sz="1000" b="1"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38309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Step through the diagram with your students.</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604607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or demonstrate the process of setting up a VPN. You will not be able to test it unless you configure the server for VPN access.</a:t>
            </a:r>
          </a:p>
        </p:txBody>
      </p:sp>
      <p:sp>
        <p:nvSpPr>
          <p:cNvPr id="4" name="Slide Number Placeholder 3"/>
          <p:cNvSpPr>
            <a:spLocks noGrp="1"/>
          </p:cNvSpPr>
          <p:nvPr>
            <p:ph type="sldNum" sz="quarter" idx="10"/>
          </p:nvPr>
        </p:nvSpPr>
        <p:spPr/>
        <p:txBody>
          <a:bodyPr/>
          <a:lstStyle/>
          <a:p>
            <a:fld id="{BF1E6E6E-909C-429D-9263-2A1C4010260C}"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4220542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benefit of storing RAS configurations as an executable file that you can send through email, place on removable media, or access from file shares, as compared to manually configuring connection objects. Also, discuss the benefits of the troubleshooting process.</a:t>
            </a:r>
          </a:p>
          <a:p>
            <a:pPr>
              <a:lnSpc>
                <a:spcPct val="115000"/>
              </a:lnSpc>
              <a:spcAft>
                <a:spcPts val="1000"/>
              </a:spcAft>
            </a:pPr>
            <a:r>
              <a:rPr lang="en-US" sz="1000" dirty="0">
                <a:solidFill>
                  <a:srgbClr val="000000"/>
                </a:solidFill>
                <a:latin typeface="Arial"/>
                <a:ea typeface="Calibri"/>
                <a:cs typeface="Times New Roman"/>
              </a:rPr>
              <a:t>Ensure that students understand that because the CMAK wizard creates an executable as the finished product, there are different methods available for distributing a connection profile to users—such as using GPOs.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071772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these advanced VPN profile options.</a:t>
            </a:r>
          </a:p>
        </p:txBody>
      </p:sp>
      <p:sp>
        <p:nvSpPr>
          <p:cNvPr id="4" name="Slide Number Placeholder 3"/>
          <p:cNvSpPr>
            <a:spLocks noGrp="1"/>
          </p:cNvSpPr>
          <p:nvPr>
            <p:ph type="sldNum" sz="quarter" idx="10"/>
          </p:nvPr>
        </p:nvSpPr>
        <p:spPr/>
        <p:txBody>
          <a:bodyPr/>
          <a:lstStyle/>
          <a:p>
            <a:fld id="{BF1E6E6E-909C-429D-9263-2A1C4010260C}"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3562213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the demonstration, revert all the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 this demonstration session, you need to use the available virtual machine environment. Before you begin the demonstration, you must complete the following steps:</a:t>
            </a:r>
            <a:endParaRPr lang="en-US" sz="1000" dirty="0">
              <a:latin typeface="Arial"/>
              <a:ea typeface="Calibri"/>
              <a:cs typeface="Times New Roman"/>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On the host computer, start </a:t>
            </a:r>
            <a:r>
              <a:rPr lang="en-US" sz="1000" b="1" dirty="0">
                <a:latin typeface="Arial"/>
                <a:cs typeface="Times New Roman"/>
              </a:rPr>
              <a:t>Hyper-V Manager</a:t>
            </a:r>
            <a:r>
              <a:rPr lang="en-US" sz="1000" dirty="0">
                <a:effectLst/>
                <a:latin typeface="Arial"/>
                <a:ea typeface="Times New Roman"/>
                <a:cs typeface="Segoe UI"/>
              </a:rPr>
              <a:t>.</a:t>
            </a:r>
            <a:endParaRPr lang="en-US" sz="1000" dirty="0">
              <a:effectLst/>
              <a:latin typeface="Arial"/>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In Hyper-V Manager, click </a:t>
            </a:r>
            <a:r>
              <a:rPr lang="en-US" sz="1000" b="1" dirty="0">
                <a:latin typeface="Arial"/>
                <a:cs typeface="Times New Roman"/>
              </a:rPr>
              <a:t>20743C-LON-DC1</a:t>
            </a:r>
            <a:r>
              <a:rPr lang="en-US" sz="1000" dirty="0">
                <a:effectLst/>
                <a:latin typeface="Arial"/>
                <a:ea typeface="Times New Roman"/>
                <a:cs typeface="Segoe UI"/>
              </a:rPr>
              <a:t>, and then in the </a:t>
            </a:r>
            <a:r>
              <a:rPr lang="en-US" sz="1000" b="1" dirty="0">
                <a:effectLst/>
                <a:latin typeface="Arial"/>
                <a:ea typeface="Times New Roman"/>
                <a:cs typeface="Segoe UI"/>
              </a:rPr>
              <a:t>Actions</a:t>
            </a:r>
            <a:r>
              <a:rPr lang="en-US" sz="1000" dirty="0">
                <a:effectLst/>
                <a:latin typeface="Arial"/>
                <a:ea typeface="Times New Roman"/>
                <a:cs typeface="Segoe UI"/>
              </a:rPr>
              <a:t> pane, click </a:t>
            </a:r>
            <a:r>
              <a:rPr lang="en-US" sz="1000" b="1" dirty="0">
                <a:latin typeface="Arial"/>
                <a:cs typeface="Times New Roman"/>
              </a:rPr>
              <a:t>Start</a:t>
            </a:r>
            <a:r>
              <a:rPr lang="en-US" sz="1000" dirty="0">
                <a:effectLst/>
                <a:latin typeface="Arial"/>
                <a:ea typeface="Times New Roman"/>
                <a:cs typeface="Segoe UI"/>
              </a:rPr>
              <a:t>.</a:t>
            </a:r>
            <a:endParaRPr lang="en-US" sz="1000" dirty="0">
              <a:effectLst/>
              <a:latin typeface="Arial"/>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Segoe UI"/>
              </a:rPr>
              <a:t>Actions</a:t>
            </a:r>
            <a:r>
              <a:rPr lang="en-US" sz="1000" dirty="0">
                <a:effectLst/>
                <a:latin typeface="Arial"/>
                <a:ea typeface="Times New Roman"/>
                <a:cs typeface="Segoe UI"/>
              </a:rPr>
              <a:t> pane, click </a:t>
            </a:r>
            <a:r>
              <a:rPr lang="en-US" sz="1000" b="1" dirty="0">
                <a:latin typeface="Arial"/>
                <a:cs typeface="Times New Roman"/>
              </a:rPr>
              <a:t>Connect</a:t>
            </a:r>
            <a:r>
              <a:rPr lang="en-US" sz="1000" dirty="0">
                <a:effectLst/>
                <a:latin typeface="Arial"/>
                <a:ea typeface="Times New Roman"/>
                <a:cs typeface="Segoe UI"/>
              </a:rPr>
              <a:t>. Wait until the virtual machine starts. </a:t>
            </a:r>
            <a:endParaRPr lang="en-US" sz="1000" dirty="0">
              <a:effectLst/>
              <a:latin typeface="Arial"/>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Sign in by using the following credentials: </a:t>
            </a:r>
            <a:endParaRPr lang="en-US" sz="1000" dirty="0">
              <a:effectLst/>
              <a:latin typeface="Arial"/>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User</a:t>
            </a:r>
            <a:r>
              <a:rPr lang="en-US" sz="1000" dirty="0">
                <a:effectLst/>
                <a:latin typeface="Arial"/>
                <a:ea typeface="Times New Roman"/>
                <a:cs typeface="Segoe UI"/>
              </a:rPr>
              <a:t> name: </a:t>
            </a:r>
            <a:r>
              <a:rPr lang="en-US" sz="1000" b="1" dirty="0">
                <a:effectLst/>
                <a:latin typeface="Arial"/>
                <a:ea typeface="Times New Roman"/>
                <a:cs typeface="Times New Roman"/>
              </a:rPr>
              <a:t>Administrator</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Password</a:t>
            </a:r>
            <a:r>
              <a:rPr lang="en-US" sz="1000" dirty="0">
                <a:effectLst/>
                <a:latin typeface="Arial"/>
                <a:ea typeface="Times New Roman"/>
                <a:cs typeface="Segoe UI"/>
              </a:rPr>
              <a:t>: </a:t>
            </a:r>
            <a:r>
              <a:rPr lang="en-US" sz="1000" b="1" dirty="0">
                <a:effectLst/>
                <a:latin typeface="Arial"/>
                <a:ea typeface="Times New Roman"/>
                <a:cs typeface="Times New Roman"/>
              </a:rPr>
              <a:t>Pa55w.rd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Domain</a:t>
            </a:r>
            <a:r>
              <a:rPr lang="en-US" sz="1000" dirty="0">
                <a:effectLst/>
                <a:latin typeface="Arial"/>
                <a:ea typeface="Times New Roman"/>
                <a:cs typeface="Segoe UI"/>
              </a:rPr>
              <a:t>: </a:t>
            </a:r>
            <a:r>
              <a:rPr lang="en-US" sz="1000" b="1" dirty="0">
                <a:effectLst/>
                <a:latin typeface="Arial"/>
                <a:ea typeface="Times New Roman"/>
                <a:cs typeface="Times New Roman"/>
              </a:rPr>
              <a:t>Adatum</a:t>
            </a:r>
            <a:endParaRPr lang="en-US" sz="1000" dirty="0">
              <a:effectLst/>
              <a:latin typeface="Arial"/>
              <a:ea typeface="Times New Roman"/>
              <a:cs typeface="Times New Roman"/>
            </a:endParaRPr>
          </a:p>
          <a:p>
            <a:pPr marL="342900" marR="0" lvl="0" indent="-342900">
              <a:spcBef>
                <a:spcPts val="0"/>
              </a:spcBef>
              <a:spcAft>
                <a:spcPts val="995"/>
              </a:spcAft>
              <a:buFont typeface="+mj-lt"/>
              <a:buAutoNum type="arabicPeriod"/>
            </a:pPr>
            <a:r>
              <a:rPr lang="en-US" sz="1000" dirty="0">
                <a:effectLst/>
                <a:latin typeface="Arial"/>
                <a:ea typeface="Times New Roman"/>
                <a:cs typeface="Segoe UI"/>
              </a:rPr>
              <a:t>Repeat steps 2 through 4 for </a:t>
            </a:r>
            <a:r>
              <a:rPr lang="en-US" sz="1000" b="1" dirty="0">
                <a:latin typeface="Arial"/>
                <a:cs typeface="Times New Roman"/>
              </a:rPr>
              <a:t>20743C-LON-CL1</a:t>
            </a:r>
            <a:r>
              <a:rPr lang="en-US" sz="1000" dirty="0">
                <a:effectLst/>
                <a:latin typeface="Arial"/>
                <a:ea typeface="Times New Roman"/>
                <a:cs typeface="Segoe UI"/>
              </a:rPr>
              <a:t> and </a:t>
            </a:r>
            <a:r>
              <a:rPr lang="en-US" sz="1000" b="1" dirty="0">
                <a:latin typeface="Arial"/>
                <a:cs typeface="Times New Roman"/>
              </a:rPr>
              <a:t>20743C-LON-RTR</a:t>
            </a:r>
            <a:r>
              <a:rPr lang="en-US" sz="1000" dirty="0">
                <a:effectLst/>
                <a:latin typeface="Arial"/>
                <a:ea typeface="Times New Roman"/>
                <a:cs typeface="Segoe UI"/>
              </a:rPr>
              <a:t>.</a:t>
            </a:r>
            <a:endParaRPr lang="en-US" sz="1000" dirty="0">
              <a:effectLst/>
              <a:latin typeface="Arial"/>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solidFill>
                  <a:srgbClr val="000000"/>
                </a:solidFill>
                <a:effectLst/>
                <a:latin typeface="Arial"/>
                <a:ea typeface="Times New Roman"/>
                <a:cs typeface="Segoe UI"/>
              </a:rPr>
              <a:t>Configure a VPN server</a:t>
            </a:r>
            <a:endParaRPr lang="en-US"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Switch to </a:t>
            </a:r>
            <a:r>
              <a:rPr lang="en-US" sz="1000" b="1" dirty="0">
                <a:effectLst/>
                <a:latin typeface="Arial"/>
                <a:ea typeface="Times New Roman"/>
                <a:cs typeface="Times New Roman"/>
              </a:rPr>
              <a:t>LON-RTR</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Open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 click the</a:t>
            </a:r>
            <a:r>
              <a:rPr lang="en-US" sz="1000" b="1" dirty="0">
                <a:effectLst/>
                <a:latin typeface="Arial"/>
                <a:ea typeface="Times New Roman"/>
                <a:cs typeface="Times New Roman"/>
              </a:rPr>
              <a:t> Tools</a:t>
            </a:r>
            <a:r>
              <a:rPr lang="en-US" sz="1000" dirty="0">
                <a:effectLst/>
                <a:latin typeface="Arial"/>
                <a:ea typeface="Times New Roman"/>
                <a:cs typeface="Times New Roman"/>
              </a:rPr>
              <a:t> menu, and then select </a:t>
            </a:r>
            <a:r>
              <a:rPr lang="en-US" sz="1000" b="1" dirty="0">
                <a:effectLst/>
                <a:latin typeface="Arial"/>
                <a:ea typeface="Times New Roman"/>
                <a:cs typeface="Times New Roman"/>
              </a:rPr>
              <a:t>Remote Access Management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Configuration</a:t>
            </a:r>
            <a:r>
              <a:rPr lang="en-US" sz="1000" dirty="0">
                <a:effectLst/>
                <a:latin typeface="Arial"/>
                <a:ea typeface="Times New Roman"/>
                <a:cs typeface="Times New Roman"/>
              </a:rPr>
              <a:t> pane, click </a:t>
            </a:r>
            <a:r>
              <a:rPr lang="en-US" sz="1000" b="1" dirty="0">
                <a:effectLst/>
                <a:latin typeface="Arial"/>
                <a:ea typeface="Times New Roman"/>
                <a:cs typeface="Times New Roman"/>
              </a:rPr>
              <a:t>DirectAccess and VPN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under Configure Remote Access, click the </a:t>
            </a:r>
            <a:r>
              <a:rPr lang="en-US" sz="1000" b="1" dirty="0">
                <a:effectLst/>
                <a:latin typeface="Arial"/>
                <a:ea typeface="Times New Roman"/>
                <a:cs typeface="Times New Roman"/>
              </a:rPr>
              <a:t>Run the Getting Started Wizard </a:t>
            </a:r>
            <a:r>
              <a:rPr lang="en-US" sz="1000" dirty="0">
                <a:effectLst/>
                <a:latin typeface="Arial"/>
                <a:ea typeface="Times New Roman"/>
                <a:cs typeface="Times New Roman"/>
              </a:rPr>
              <a:t>link.</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Configure Remote Access </a:t>
            </a:r>
            <a:r>
              <a:rPr lang="en-US" sz="1000" dirty="0">
                <a:effectLst/>
                <a:latin typeface="Arial"/>
                <a:ea typeface="Times New Roman"/>
                <a:cs typeface="Times New Roman"/>
              </a:rPr>
              <a:t>page, click </a:t>
            </a:r>
            <a:r>
              <a:rPr lang="en-US" sz="1000" b="1" dirty="0">
                <a:effectLst/>
                <a:latin typeface="Arial"/>
                <a:ea typeface="Times New Roman"/>
                <a:cs typeface="Times New Roman"/>
              </a:rPr>
              <a:t>Deploy VPN only</a:t>
            </a:r>
            <a:r>
              <a:rPr lang="en-US" sz="1000" dirty="0">
                <a:effectLst/>
                <a:latin typeface="Arial"/>
                <a:ea typeface="Times New Roman"/>
                <a:cs typeface="Times New Roman"/>
              </a:rPr>
              <a:t>. This will bring up a separate</a:t>
            </a:r>
            <a:r>
              <a:rPr lang="en-US" sz="1000" b="1" dirty="0">
                <a:effectLst/>
                <a:latin typeface="Arial"/>
                <a:ea typeface="Times New Roman"/>
                <a:cs typeface="Times New Roman"/>
              </a:rPr>
              <a:t> Routing and Remote Access</a:t>
            </a:r>
            <a:r>
              <a:rPr lang="en-US" sz="1000" dirty="0">
                <a:effectLst/>
                <a:latin typeface="Arial"/>
                <a:ea typeface="Times New Roman"/>
                <a:cs typeface="Times New Roman"/>
              </a:rPr>
              <a:t> </a:t>
            </a:r>
            <a:r>
              <a:rPr lang="en-US" sz="1000" b="1" dirty="0">
                <a:effectLst/>
                <a:latin typeface="Arial"/>
                <a:ea typeface="Times New Roman"/>
                <a:cs typeface="Times New Roman"/>
              </a:rPr>
              <a:t>Console</a:t>
            </a:r>
            <a:r>
              <a:rPr lang="en-US" sz="1000" dirty="0">
                <a:effectLst/>
                <a:latin typeface="Arial"/>
                <a:ea typeface="Times New Roman"/>
                <a:cs typeface="Times New Roman"/>
              </a:rPr>
              <a:t>.</a:t>
            </a:r>
          </a:p>
          <a:p>
            <a:pPr marL="34290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Routing and Remote Access</a:t>
            </a:r>
            <a:r>
              <a:rPr lang="en-US" sz="1000" dirty="0">
                <a:effectLst/>
                <a:latin typeface="Arial"/>
                <a:ea typeface="Times New Roman"/>
                <a:cs typeface="Times New Roman"/>
              </a:rPr>
              <a:t> </a:t>
            </a:r>
            <a:r>
              <a:rPr lang="en-US" sz="1000" b="1" dirty="0">
                <a:effectLst/>
                <a:latin typeface="Arial"/>
                <a:ea typeface="Times New Roman"/>
                <a:cs typeface="Times New Roman"/>
              </a:rPr>
              <a:t>Console</a:t>
            </a:r>
            <a:r>
              <a:rPr lang="en-US" sz="1000" dirty="0">
                <a:effectLst/>
                <a:latin typeface="Arial"/>
                <a:ea typeface="Times New Roman"/>
                <a:cs typeface="Times New Roman"/>
              </a:rPr>
              <a:t>, right-click </a:t>
            </a:r>
            <a:r>
              <a:rPr lang="en-US" sz="1000" b="1" dirty="0">
                <a:effectLst/>
                <a:latin typeface="Arial"/>
                <a:ea typeface="Times New Roman"/>
                <a:cs typeface="Times New Roman"/>
              </a:rPr>
              <a:t>LON-RTR</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Configure </a:t>
            </a:r>
            <a:r>
              <a:rPr lang="en-US" sz="1000" b="1" dirty="0">
                <a:solidFill>
                  <a:prstClr val="black"/>
                </a:solidFill>
                <a:latin typeface="Arial"/>
                <a:ea typeface="Times New Roman"/>
                <a:cs typeface="Times New Roman"/>
              </a:rPr>
              <a:t>and Enable Routing and Remote Access</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BF1E6E6E-909C-429D-9263-2A1C4010260C}"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599219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Routing and Remote Access Server Setup Wizard</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Configuration</a:t>
            </a:r>
            <a:r>
              <a:rPr lang="en-US" sz="1000" dirty="0">
                <a:solidFill>
                  <a:prstClr val="black"/>
                </a:solidFill>
                <a:latin typeface="Arial"/>
                <a:ea typeface="Times New Roman"/>
                <a:cs typeface="Times New Roman"/>
              </a:rPr>
              <a:t> page, ensure that </a:t>
            </a:r>
            <a:r>
              <a:rPr lang="en-US" sz="1000" b="1" dirty="0">
                <a:solidFill>
                  <a:prstClr val="black"/>
                </a:solidFill>
                <a:latin typeface="Arial"/>
                <a:ea typeface="Times New Roman"/>
                <a:cs typeface="Times New Roman"/>
              </a:rPr>
              <a:t>Remote access (dial-up or VPN)</a:t>
            </a:r>
            <a:r>
              <a:rPr lang="en-US" sz="1000" dirty="0">
                <a:solidFill>
                  <a:prstClr val="black"/>
                </a:solidFill>
                <a:latin typeface="Arial"/>
                <a:ea typeface="Times New Roman"/>
                <a:cs typeface="Times New Roman"/>
              </a:rPr>
              <a:t> is selected,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Remote Access</a:t>
            </a:r>
            <a:r>
              <a:rPr lang="en-US" sz="1000" dirty="0">
                <a:solidFill>
                  <a:prstClr val="black"/>
                </a:solidFill>
                <a:latin typeface="Arial"/>
                <a:ea typeface="Times New Roman"/>
                <a:cs typeface="Times New Roman"/>
              </a:rPr>
              <a:t> page, click the </a:t>
            </a:r>
            <a:r>
              <a:rPr lang="en-US" sz="1000" b="1" dirty="0">
                <a:solidFill>
                  <a:prstClr val="black"/>
                </a:solidFill>
                <a:latin typeface="Arial"/>
                <a:ea typeface="Times New Roman"/>
                <a:cs typeface="Times New Roman"/>
              </a:rPr>
              <a:t>VPN</a:t>
            </a:r>
            <a:r>
              <a:rPr lang="en-US" sz="1000" dirty="0">
                <a:solidFill>
                  <a:prstClr val="black"/>
                </a:solidFill>
                <a:latin typeface="Arial"/>
                <a:ea typeface="Times New Roman"/>
                <a:cs typeface="Times New Roman"/>
              </a:rPr>
              <a:t> check box,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VPN Connection</a:t>
            </a:r>
            <a:r>
              <a:rPr lang="en-US" sz="1000" dirty="0">
                <a:solidFill>
                  <a:prstClr val="black"/>
                </a:solidFill>
                <a:latin typeface="Arial"/>
                <a:ea typeface="Times New Roman"/>
                <a:cs typeface="Times New Roman"/>
              </a:rPr>
              <a:t> page, highlight the Network Interface value that has the 131.107.0.200 address,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IP Address Assignment</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Managing Multiple Remote Access Servers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a:t>
            </a:r>
            <a:r>
              <a:rPr lang="en-US" sz="1000" b="1" dirty="0">
                <a:solidFill>
                  <a:prstClr val="black"/>
                </a:solidFill>
                <a:latin typeface="Arial"/>
                <a:ea typeface="Times New Roman"/>
                <a:cs typeface="Times New Roman"/>
              </a:rPr>
              <a:t> Routing and Remote Access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at the second prompt.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From Server Manager, click the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menu item, and the open the </a:t>
            </a:r>
            <a:r>
              <a:rPr lang="en-US" sz="1000" b="1" dirty="0">
                <a:solidFill>
                  <a:prstClr val="black"/>
                </a:solidFill>
                <a:latin typeface="Arial"/>
                <a:ea typeface="Times New Roman"/>
                <a:cs typeface="Times New Roman"/>
              </a:rPr>
              <a:t>Network Policy Server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Expand </a:t>
            </a:r>
            <a:r>
              <a:rPr lang="en-US" sz="1000" b="1" dirty="0">
                <a:solidFill>
                  <a:prstClr val="black"/>
                </a:solidFill>
                <a:latin typeface="Arial"/>
                <a:ea typeface="Times New Roman"/>
                <a:cs typeface="Times New Roman"/>
              </a:rPr>
              <a:t>Policies</a:t>
            </a:r>
            <a:r>
              <a:rPr lang="en-US" sz="1000" dirty="0">
                <a:solidFill>
                  <a:prstClr val="black"/>
                </a:solidFill>
                <a:latin typeface="Arial"/>
                <a:ea typeface="Times New Roman"/>
                <a:cs typeface="Times New Roman"/>
              </a:rPr>
              <a:t>, and click </a:t>
            </a:r>
            <a:r>
              <a:rPr lang="en-US" sz="1000" b="1" dirty="0">
                <a:solidFill>
                  <a:prstClr val="black"/>
                </a:solidFill>
                <a:latin typeface="Arial"/>
                <a:ea typeface="Times New Roman"/>
                <a:cs typeface="Times New Roman"/>
              </a:rPr>
              <a:t>Network Policies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Right-click </a:t>
            </a:r>
            <a:r>
              <a:rPr lang="en-US" sz="1000" b="1" dirty="0">
                <a:solidFill>
                  <a:prstClr val="black"/>
                </a:solidFill>
                <a:latin typeface="Arial"/>
                <a:ea typeface="Times New Roman"/>
                <a:cs typeface="Times New Roman"/>
              </a:rPr>
              <a:t>Connections to Microsoft Routing and Remote Access server</a:t>
            </a:r>
            <a:r>
              <a:rPr lang="en-US" sz="1000" dirty="0">
                <a:solidFill>
                  <a:prstClr val="black"/>
                </a:solidFill>
                <a:latin typeface="Arial"/>
                <a:ea typeface="Times New Roman"/>
                <a:cs typeface="Times New Roman"/>
              </a:rPr>
              <a:t>, and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Access Permission </a:t>
            </a:r>
            <a:r>
              <a:rPr lang="en-US" sz="1000" dirty="0">
                <a:solidFill>
                  <a:prstClr val="black"/>
                </a:solidFill>
                <a:latin typeface="Arial"/>
                <a:ea typeface="Times New Roman"/>
                <a:cs typeface="Times New Roman"/>
              </a:rPr>
              <a:t>section, click </a:t>
            </a:r>
            <a:r>
              <a:rPr lang="en-US" sz="1000" b="1" dirty="0">
                <a:solidFill>
                  <a:prstClr val="black"/>
                </a:solidFill>
                <a:latin typeface="Arial"/>
                <a:ea typeface="Times New Roman"/>
                <a:cs typeface="Times New Roman"/>
              </a:rPr>
              <a:t>Grant access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Close all open windows.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Times New Roman"/>
              </a:rPr>
              <a:t> and then click the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Times New Roman"/>
              </a:rPr>
              <a:t> icon.</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At the command prompt in the Windows PowerShell command-line interface, type the following cmdlet, and then press Enter:</a:t>
            </a:r>
          </a:p>
          <a:p>
            <a:pPr lvl="1">
              <a:lnSpc>
                <a:spcPct val="115000"/>
              </a:lnSpc>
              <a:spcBef>
                <a:spcPts val="600"/>
              </a:spcBef>
              <a:spcAft>
                <a:spcPts val="995"/>
              </a:spcAft>
            </a:pPr>
            <a:r>
              <a:rPr lang="en-US" sz="1000" b="1" dirty="0">
                <a:solidFill>
                  <a:prstClr val="black"/>
                </a:solidFill>
                <a:latin typeface="Arial"/>
                <a:ea typeface="Times New Roman"/>
                <a:cs typeface="Times New Roman"/>
              </a:rPr>
              <a:t>Restart-Computer</a:t>
            </a: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Times New Roman"/>
              </a:rPr>
              <a:t>Sign in </a:t>
            </a:r>
            <a:r>
              <a:rPr lang="en-US" sz="1000" dirty="0">
                <a:solidFill>
                  <a:prstClr val="black"/>
                </a:solidFill>
                <a:latin typeface="Arial"/>
                <a:ea typeface="Times New Roman"/>
                <a:cs typeface="Times New Roman"/>
              </a:rPr>
              <a:t>to</a:t>
            </a:r>
            <a:r>
              <a:rPr lang="en-US" sz="1000" dirty="0">
                <a:solidFill>
                  <a:srgbClr val="000000"/>
                </a:solidFill>
                <a:latin typeface="Arial"/>
                <a:ea typeface="Times New Roman"/>
                <a:cs typeface="Times New Roman"/>
              </a:rPr>
              <a:t> </a:t>
            </a:r>
            <a:r>
              <a:rPr lang="en-US" sz="1000" b="1" dirty="0">
                <a:solidFill>
                  <a:prstClr val="black"/>
                </a:solidFill>
                <a:latin typeface="Arial"/>
                <a:ea typeface="Times New Roman"/>
                <a:cs typeface="Times New Roman"/>
              </a:rPr>
              <a:t>LON-RTR</a:t>
            </a:r>
            <a:r>
              <a:rPr lang="en-US" sz="1000" dirty="0">
                <a:solidFill>
                  <a:srgbClr val="000000"/>
                </a:solidFill>
                <a:latin typeface="Arial"/>
                <a:ea typeface="Times New Roman"/>
                <a:cs typeface="Times New Roman"/>
              </a:rPr>
              <a:t> as </a:t>
            </a:r>
            <a:r>
              <a:rPr lang="en-US" sz="1000" b="1" dirty="0">
                <a:solidFill>
                  <a:prstClr val="black"/>
                </a:solidFill>
                <a:latin typeface="Arial"/>
                <a:ea typeface="Times New Roman"/>
                <a:cs typeface="Times New Roman"/>
              </a:rPr>
              <a:t>Adatum\Administrator</a:t>
            </a:r>
            <a:r>
              <a:rPr lang="en-US" sz="1000" dirty="0">
                <a:solidFill>
                  <a:srgbClr val="000000"/>
                </a:solidFill>
                <a:latin typeface="Arial"/>
                <a:ea typeface="Times New Roman"/>
                <a:cs typeface="Times New Roman"/>
              </a:rPr>
              <a:t> with the password of </a:t>
            </a:r>
            <a:r>
              <a:rPr lang="en-US" sz="1000" b="1" dirty="0">
                <a:solidFill>
                  <a:prstClr val="black"/>
                </a:solidFill>
                <a:latin typeface="Arial"/>
                <a:ea typeface="Times New Roman"/>
                <a:cs typeface="Times New Roman"/>
              </a:rPr>
              <a:t>Pa55w.rd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35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10184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srgbClr val="000000"/>
                </a:solidFill>
                <a:latin typeface="Arial"/>
                <a:ea typeface="Times New Roman"/>
                <a:cs typeface="Segoe UI"/>
              </a:rPr>
              <a:t>Configure a VPN client</a:t>
            </a:r>
            <a:endParaRPr lang="en-US"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Switch to </a:t>
            </a:r>
            <a:r>
              <a:rPr lang="en-US" sz="1000" b="1" dirty="0">
                <a:solidFill>
                  <a:prstClr val="black"/>
                </a:solidFill>
                <a:latin typeface="Arial"/>
                <a:ea typeface="Calibri"/>
                <a:cs typeface="Times New Roman"/>
              </a:rPr>
              <a:t>LON-CL1</a:t>
            </a:r>
            <a:r>
              <a:rPr lang="en-US" sz="1000" dirty="0">
                <a:solidFill>
                  <a:prstClr val="black"/>
                </a:solidFill>
                <a:latin typeface="Arial"/>
                <a:ea typeface="Calibri"/>
                <a:cs typeface="Times New Roman"/>
              </a:rPr>
              <a:t>, right-click </a:t>
            </a:r>
            <a:r>
              <a:rPr lang="en-US" sz="1000" b="1" dirty="0">
                <a:solidFill>
                  <a:prstClr val="black"/>
                </a:solidFill>
                <a:latin typeface="Arial"/>
                <a:ea typeface="Calibri"/>
                <a:cs typeface="Times New Roman"/>
              </a:rPr>
              <a:t>Start</a:t>
            </a:r>
            <a:r>
              <a:rPr lang="en-US" sz="1000" dirty="0">
                <a:solidFill>
                  <a:prstClr val="black"/>
                </a:solidFill>
                <a:latin typeface="Arial"/>
                <a:ea typeface="Calibri"/>
                <a:cs typeface="Times New Roman"/>
              </a:rPr>
              <a:t>, and then click </a:t>
            </a:r>
            <a:r>
              <a:rPr lang="en-US" sz="1000" b="1" dirty="0">
                <a:solidFill>
                  <a:prstClr val="black"/>
                </a:solidFill>
                <a:latin typeface="Arial"/>
                <a:ea typeface="Calibri"/>
                <a:cs typeface="Times New Roman"/>
              </a:rPr>
              <a:t>Network Connections</a:t>
            </a:r>
            <a:r>
              <a:rPr lang="en-IN"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a:ea typeface="Calibri"/>
                <a:cs typeface="Times New Roman"/>
              </a:rPr>
              <a:t>Right-click </a:t>
            </a:r>
            <a:r>
              <a:rPr lang="en-US" sz="1000" b="1" dirty="0">
                <a:solidFill>
                  <a:prstClr val="black"/>
                </a:solidFill>
                <a:latin typeface="Arial"/>
                <a:ea typeface="Calibri"/>
                <a:cs typeface="Times New Roman"/>
              </a:rPr>
              <a:t>Ethernet</a:t>
            </a:r>
            <a:r>
              <a:rPr lang="en-IN" sz="1000" dirty="0">
                <a:solidFill>
                  <a:prstClr val="black"/>
                </a:solidFill>
                <a:latin typeface="Arial"/>
                <a:ea typeface="Calibri"/>
                <a:cs typeface="Times New Roman"/>
              </a:rPr>
              <a:t>,</a:t>
            </a:r>
            <a:r>
              <a:rPr lang="en-IN" sz="1000" b="1" dirty="0">
                <a:solidFill>
                  <a:prstClr val="black"/>
                </a:solidFill>
                <a:latin typeface="Arial"/>
                <a:ea typeface="Calibri"/>
                <a:cs typeface="Times New Roman"/>
              </a:rPr>
              <a:t> </a:t>
            </a:r>
            <a:r>
              <a:rPr lang="en-IN" sz="1000" dirty="0">
                <a:solidFill>
                  <a:prstClr val="black"/>
                </a:solidFill>
                <a:latin typeface="Arial"/>
                <a:ea typeface="Calibri"/>
                <a:cs typeface="Times New Roman"/>
              </a:rPr>
              <a:t>and</a:t>
            </a:r>
            <a:r>
              <a:rPr lang="en-IN" sz="1000" b="1" dirty="0">
                <a:solidFill>
                  <a:prstClr val="black"/>
                </a:solidFill>
                <a:latin typeface="Arial"/>
                <a:ea typeface="Calibri"/>
                <a:cs typeface="Times New Roman"/>
              </a:rPr>
              <a:t> </a:t>
            </a:r>
            <a:r>
              <a:rPr lang="en-IN" sz="1000" dirty="0">
                <a:solidFill>
                  <a:prstClr val="black"/>
                </a:solidFill>
                <a:latin typeface="Arial"/>
                <a:ea typeface="Calibri"/>
                <a:cs typeface="Times New Roman"/>
              </a:rPr>
              <a:t>click </a:t>
            </a:r>
            <a:r>
              <a:rPr lang="en-US" sz="1000" b="1" dirty="0">
                <a:solidFill>
                  <a:prstClr val="black"/>
                </a:solidFill>
                <a:latin typeface="Arial"/>
                <a:ea typeface="Calibri"/>
                <a:cs typeface="Times New Roman"/>
              </a:rPr>
              <a:t>Disable</a:t>
            </a:r>
            <a:r>
              <a:rPr lang="en-IN"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a:ea typeface="Calibri"/>
                <a:cs typeface="Times New Roman"/>
              </a:rPr>
              <a:t>Right-click </a:t>
            </a:r>
            <a:r>
              <a:rPr lang="en-US" sz="1000" b="1" dirty="0">
                <a:solidFill>
                  <a:prstClr val="black"/>
                </a:solidFill>
                <a:latin typeface="Arial"/>
                <a:ea typeface="Calibri"/>
                <a:cs typeface="Times New Roman"/>
              </a:rPr>
              <a:t>Ethernet 2</a:t>
            </a:r>
            <a:r>
              <a:rPr lang="en-IN" sz="1000" dirty="0">
                <a:solidFill>
                  <a:prstClr val="black"/>
                </a:solidFill>
                <a:latin typeface="Arial"/>
                <a:ea typeface="Calibri"/>
                <a:cs typeface="Times New Roman"/>
              </a:rPr>
              <a:t>, and click </a:t>
            </a:r>
            <a:r>
              <a:rPr lang="en-US" sz="1000" b="1" dirty="0">
                <a:solidFill>
                  <a:prstClr val="black"/>
                </a:solidFill>
                <a:latin typeface="Arial"/>
                <a:ea typeface="Calibri"/>
                <a:cs typeface="Times New Roman"/>
              </a:rPr>
              <a:t>Enable</a:t>
            </a:r>
            <a:r>
              <a:rPr lang="en-IN"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a:ea typeface="Calibri"/>
                <a:cs typeface="Times New Roman"/>
              </a:rPr>
              <a:t>Right-click </a:t>
            </a:r>
            <a:r>
              <a:rPr lang="en-US" sz="1000" b="1" dirty="0">
                <a:solidFill>
                  <a:prstClr val="black"/>
                </a:solidFill>
                <a:latin typeface="Arial"/>
                <a:ea typeface="Calibri"/>
                <a:cs typeface="Times New Roman"/>
              </a:rPr>
              <a:t>Ethernet 2</a:t>
            </a:r>
            <a:r>
              <a:rPr lang="en-IN" sz="1000" dirty="0">
                <a:solidFill>
                  <a:prstClr val="black"/>
                </a:solidFill>
                <a:latin typeface="Arial"/>
                <a:ea typeface="Calibri"/>
                <a:cs typeface="Times New Roman"/>
              </a:rPr>
              <a:t>, and click </a:t>
            </a:r>
            <a:r>
              <a:rPr lang="en-US" sz="1000" b="1" dirty="0">
                <a:solidFill>
                  <a:prstClr val="black"/>
                </a:solidFill>
                <a:latin typeface="Arial"/>
                <a:ea typeface="Calibri"/>
                <a:cs typeface="Times New Roman"/>
              </a:rPr>
              <a:t>Properties</a:t>
            </a:r>
            <a:r>
              <a:rPr lang="en-IN"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a:ea typeface="Calibri"/>
                <a:cs typeface="Times New Roman"/>
              </a:rPr>
              <a:t>In the </a:t>
            </a:r>
            <a:r>
              <a:rPr lang="en-US" sz="1000" b="1" dirty="0">
                <a:solidFill>
                  <a:prstClr val="black"/>
                </a:solidFill>
                <a:latin typeface="Arial"/>
                <a:ea typeface="Calibri"/>
                <a:cs typeface="Times New Roman"/>
              </a:rPr>
              <a:t>Ethernet 2 Properties </a:t>
            </a:r>
            <a:r>
              <a:rPr lang="en-IN" sz="1000" dirty="0">
                <a:solidFill>
                  <a:prstClr val="black"/>
                </a:solidFill>
                <a:latin typeface="Arial"/>
                <a:ea typeface="Calibri"/>
                <a:cs typeface="Times New Roman"/>
              </a:rPr>
              <a:t>dialog box, double-click </a:t>
            </a:r>
            <a:r>
              <a:rPr lang="en-US" sz="1000" b="1" dirty="0">
                <a:solidFill>
                  <a:prstClr val="black"/>
                </a:solidFill>
                <a:latin typeface="Arial"/>
                <a:ea typeface="Calibri"/>
                <a:cs typeface="Times New Roman"/>
              </a:rPr>
              <a:t>Internet Protocol Version 4 (TCP/IPv4)</a:t>
            </a:r>
            <a:r>
              <a:rPr lang="en-IN"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a:ea typeface="Calibri"/>
                <a:cs typeface="Times New Roman"/>
              </a:rPr>
              <a:t>In the </a:t>
            </a:r>
            <a:r>
              <a:rPr lang="en-US" sz="1000" b="1" dirty="0">
                <a:solidFill>
                  <a:prstClr val="black"/>
                </a:solidFill>
                <a:latin typeface="Arial"/>
                <a:ea typeface="Calibri"/>
                <a:cs typeface="Times New Roman"/>
              </a:rPr>
              <a:t>Internet Protocol Version 4 (TCP/IPv4) Properties</a:t>
            </a:r>
            <a:r>
              <a:rPr lang="en-IN" sz="1000" dirty="0">
                <a:solidFill>
                  <a:prstClr val="black"/>
                </a:solidFill>
                <a:latin typeface="Arial"/>
                <a:ea typeface="Calibri"/>
                <a:cs typeface="Times New Roman"/>
              </a:rPr>
              <a:t> dialog box, ensure that the following displays, and then click </a:t>
            </a:r>
            <a:r>
              <a:rPr lang="en-US" sz="1000" b="1" dirty="0">
                <a:solidFill>
                  <a:prstClr val="black"/>
                </a:solidFill>
                <a:latin typeface="Arial"/>
                <a:ea typeface="Calibri"/>
                <a:cs typeface="Times New Roman"/>
              </a:rPr>
              <a:t>OK</a:t>
            </a:r>
            <a:r>
              <a:rPr lang="en-IN"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IN" sz="1000" dirty="0">
                <a:solidFill>
                  <a:prstClr val="black"/>
                </a:solidFill>
                <a:latin typeface="Arial"/>
                <a:ea typeface="Calibri"/>
                <a:cs typeface="Times New Roman"/>
              </a:rPr>
              <a:t>IP address: </a:t>
            </a:r>
            <a:r>
              <a:rPr lang="en-US" sz="1000" b="1" dirty="0">
                <a:solidFill>
                  <a:prstClr val="black"/>
                </a:solidFill>
                <a:latin typeface="Arial"/>
                <a:ea typeface="Calibri"/>
                <a:cs typeface="Times New Roman"/>
              </a:rPr>
              <a:t>131.107.0.2</a:t>
            </a:r>
            <a:endParaRPr lang="en-US" sz="1000" dirty="0">
              <a:solidFill>
                <a:prstClr val="black"/>
              </a:solidFill>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IN" sz="1000" dirty="0">
                <a:solidFill>
                  <a:prstClr val="black"/>
                </a:solidFill>
                <a:latin typeface="Arial"/>
                <a:ea typeface="Calibri"/>
                <a:cs typeface="Times New Roman"/>
              </a:rPr>
              <a:t>Subnet mask: </a:t>
            </a:r>
            <a:r>
              <a:rPr lang="en-US" sz="1000" b="1" dirty="0">
                <a:solidFill>
                  <a:prstClr val="black"/>
                </a:solidFill>
                <a:latin typeface="Arial"/>
                <a:ea typeface="Calibri"/>
                <a:cs typeface="Times New Roman"/>
              </a:rPr>
              <a:t>255.255.0.0</a:t>
            </a:r>
            <a:endParaRPr lang="en-US" sz="1000" dirty="0">
              <a:solidFill>
                <a:prstClr val="black"/>
              </a:solidFill>
              <a:latin typeface="Arial"/>
              <a:ea typeface="Times New Roman"/>
              <a:cs typeface="Times New Roman"/>
            </a:endParaRPr>
          </a:p>
          <a:p>
            <a:pPr marL="457200" lvl="0">
              <a:lnSpc>
                <a:spcPct val="115000"/>
              </a:lnSpc>
              <a:spcAft>
                <a:spcPts val="995"/>
              </a:spcAft>
            </a:pPr>
            <a:r>
              <a:rPr lang="en-IN" sz="1000" dirty="0">
                <a:solidFill>
                  <a:prstClr val="black"/>
                </a:solidFill>
                <a:latin typeface="Arial"/>
                <a:ea typeface="Calibri"/>
                <a:cs typeface="Times New Roman"/>
              </a:rPr>
              <a:t>If no changes are required, then in the </a:t>
            </a:r>
            <a:r>
              <a:rPr lang="en-US" sz="1000" b="1" dirty="0">
                <a:solidFill>
                  <a:prstClr val="black"/>
                </a:solidFill>
                <a:latin typeface="Arial"/>
                <a:ea typeface="Calibri"/>
                <a:cs typeface="Times New Roman"/>
              </a:rPr>
              <a:t>Internet Protocol Version 4 (TCP/IPv4) Properties</a:t>
            </a:r>
            <a:r>
              <a:rPr lang="en-US" sz="1000" dirty="0">
                <a:solidFill>
                  <a:prstClr val="black"/>
                </a:solidFill>
                <a:latin typeface="Arial"/>
                <a:ea typeface="Calibri"/>
                <a:cs typeface="Times New Roman"/>
              </a:rPr>
              <a:t> </a:t>
            </a:r>
            <a:r>
              <a:rPr lang="en-IN" sz="1000" dirty="0">
                <a:solidFill>
                  <a:prstClr val="black"/>
                </a:solidFill>
                <a:latin typeface="Arial"/>
                <a:ea typeface="Calibri"/>
                <a:cs typeface="Times New Roman"/>
              </a:rPr>
              <a:t>dialog box, click </a:t>
            </a:r>
            <a:r>
              <a:rPr lang="en-US" sz="1000" b="1" dirty="0">
                <a:solidFill>
                  <a:prstClr val="black"/>
                </a:solidFill>
                <a:latin typeface="Arial"/>
                <a:ea typeface="Calibri"/>
                <a:cs typeface="Times New Roman"/>
              </a:rPr>
              <a:t>Cancel</a:t>
            </a:r>
            <a:r>
              <a:rPr lang="en-IN"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tabLst>
                <a:tab pos="457200" algn="l"/>
              </a:tabLst>
            </a:pPr>
            <a:r>
              <a:rPr lang="en-IN" sz="1000" dirty="0">
                <a:solidFill>
                  <a:prstClr val="black"/>
                </a:solidFill>
                <a:latin typeface="Arial"/>
                <a:ea typeface="Calibri"/>
                <a:cs typeface="Times New Roman"/>
              </a:rPr>
              <a:t>In the </a:t>
            </a:r>
            <a:r>
              <a:rPr lang="en-US" sz="1000" b="1" dirty="0">
                <a:solidFill>
                  <a:prstClr val="black"/>
                </a:solidFill>
                <a:latin typeface="Arial"/>
                <a:ea typeface="Calibri"/>
                <a:cs typeface="Times New Roman"/>
              </a:rPr>
              <a:t>Ethernet 2 Properties </a:t>
            </a:r>
            <a:r>
              <a:rPr lang="en-IN" sz="1000" dirty="0">
                <a:solidFill>
                  <a:prstClr val="black"/>
                </a:solidFill>
                <a:latin typeface="Arial"/>
                <a:ea typeface="Calibri"/>
                <a:cs typeface="Times New Roman"/>
              </a:rPr>
              <a:t>dialog box, click </a:t>
            </a:r>
            <a:r>
              <a:rPr lang="en-US" sz="1000" b="1" dirty="0">
                <a:solidFill>
                  <a:prstClr val="black"/>
                </a:solidFill>
                <a:latin typeface="Arial"/>
                <a:ea typeface="Calibri"/>
                <a:cs typeface="Times New Roman"/>
              </a:rPr>
              <a:t>OK</a:t>
            </a:r>
            <a:r>
              <a:rPr lang="en-IN"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tabLst>
                <a:tab pos="457200" algn="l"/>
              </a:tabLst>
            </a:pPr>
            <a:r>
              <a:rPr lang="en-IN" sz="1000" dirty="0">
                <a:solidFill>
                  <a:prstClr val="black"/>
                </a:solidFill>
                <a:latin typeface="Arial"/>
                <a:ea typeface="Calibri"/>
                <a:cs typeface="Times New Roman"/>
              </a:rPr>
              <a:t>Close Network Connections.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tabLst>
                <a:tab pos="457200" algn="l"/>
              </a:tabLst>
            </a:pPr>
            <a:r>
              <a:rPr lang="en-US" sz="1000" dirty="0">
                <a:solidFill>
                  <a:prstClr val="black"/>
                </a:solidFill>
                <a:latin typeface="Arial"/>
                <a:ea typeface="Calibri"/>
                <a:cs typeface="Times New Roman"/>
              </a:rPr>
              <a:t>On </a:t>
            </a:r>
            <a:r>
              <a:rPr lang="en-US" sz="1000" b="1" dirty="0">
                <a:solidFill>
                  <a:prstClr val="black"/>
                </a:solidFill>
                <a:latin typeface="Arial"/>
                <a:ea typeface="Calibri"/>
                <a:cs typeface="Times New Roman"/>
              </a:rPr>
              <a:t>LON-CL1</a:t>
            </a:r>
            <a:r>
              <a:rPr lang="en-US" sz="1000" dirty="0">
                <a:solidFill>
                  <a:prstClr val="black"/>
                </a:solidFill>
                <a:latin typeface="Arial"/>
                <a:ea typeface="Calibri"/>
                <a:cs typeface="Times New Roman"/>
              </a:rPr>
              <a:t>, on the </a:t>
            </a:r>
            <a:r>
              <a:rPr lang="en-US" sz="1000" b="1" dirty="0">
                <a:solidFill>
                  <a:prstClr val="black"/>
                </a:solidFill>
                <a:latin typeface="Arial"/>
                <a:ea typeface="Calibri"/>
                <a:cs typeface="Times New Roman"/>
              </a:rPr>
              <a:t>Start</a:t>
            </a:r>
            <a:r>
              <a:rPr lang="en-US" sz="1000" dirty="0">
                <a:solidFill>
                  <a:prstClr val="black"/>
                </a:solidFill>
                <a:latin typeface="Arial"/>
                <a:ea typeface="Calibri"/>
                <a:cs typeface="Times New Roman"/>
              </a:rPr>
              <a:t> menu, click </a:t>
            </a:r>
            <a:r>
              <a:rPr lang="en-US" sz="1000" b="1" dirty="0">
                <a:solidFill>
                  <a:prstClr val="black"/>
                </a:solidFill>
                <a:latin typeface="Arial"/>
                <a:ea typeface="Calibri"/>
                <a:cs typeface="Times New Roman"/>
              </a:rPr>
              <a:t>Settings</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tabLst>
                <a:tab pos="457200" algn="l"/>
              </a:tabLst>
            </a:pPr>
            <a:r>
              <a:rPr lang="en-US" sz="1000" dirty="0">
                <a:solidFill>
                  <a:prstClr val="black"/>
                </a:solidFill>
                <a:latin typeface="Arial"/>
                <a:ea typeface="Calibri"/>
                <a:cs typeface="Times New Roman"/>
              </a:rPr>
              <a:t>In the </a:t>
            </a:r>
            <a:r>
              <a:rPr lang="en-US" sz="1000" b="1" dirty="0">
                <a:solidFill>
                  <a:prstClr val="black"/>
                </a:solidFill>
                <a:latin typeface="Arial"/>
                <a:ea typeface="Calibri"/>
                <a:cs typeface="Times New Roman"/>
              </a:rPr>
              <a:t>Settings</a:t>
            </a:r>
            <a:r>
              <a:rPr lang="en-US" sz="1000" dirty="0">
                <a:solidFill>
                  <a:prstClr val="black"/>
                </a:solidFill>
                <a:latin typeface="Arial"/>
                <a:ea typeface="Calibri"/>
                <a:cs typeface="Times New Roman"/>
              </a:rPr>
              <a:t> app, click the </a:t>
            </a:r>
            <a:r>
              <a:rPr lang="en-US" sz="1000" b="1" dirty="0">
                <a:solidFill>
                  <a:prstClr val="black"/>
                </a:solidFill>
                <a:latin typeface="Arial"/>
                <a:ea typeface="Calibri"/>
                <a:cs typeface="Times New Roman"/>
              </a:rPr>
              <a:t>Network &amp; Internet</a:t>
            </a:r>
            <a:r>
              <a:rPr lang="en-US" sz="1000" dirty="0">
                <a:solidFill>
                  <a:prstClr val="black"/>
                </a:solidFill>
                <a:latin typeface="Arial"/>
                <a:ea typeface="Calibri"/>
                <a:cs typeface="Times New Roman"/>
              </a:rPr>
              <a:t> category.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tabLst>
                <a:tab pos="457200" algn="l"/>
              </a:tabLst>
            </a:pPr>
            <a:r>
              <a:rPr lang="en-US" sz="1000" dirty="0">
                <a:solidFill>
                  <a:prstClr val="black"/>
                </a:solidFill>
                <a:latin typeface="Arial"/>
                <a:ea typeface="Calibri"/>
                <a:cs typeface="Times New Roman"/>
              </a:rPr>
              <a:t>In the </a:t>
            </a:r>
            <a:r>
              <a:rPr lang="en-US" sz="1000" b="1" dirty="0">
                <a:solidFill>
                  <a:prstClr val="black"/>
                </a:solidFill>
                <a:latin typeface="Arial"/>
                <a:ea typeface="Calibri"/>
                <a:cs typeface="Times New Roman"/>
              </a:rPr>
              <a:t>Network &amp; Internet</a:t>
            </a:r>
            <a:r>
              <a:rPr lang="en-US" sz="1000" dirty="0">
                <a:solidFill>
                  <a:prstClr val="black"/>
                </a:solidFill>
                <a:latin typeface="Arial"/>
                <a:ea typeface="Calibri"/>
                <a:cs typeface="Times New Roman"/>
              </a:rPr>
              <a:t> console tree, click the </a:t>
            </a:r>
            <a:r>
              <a:rPr lang="en-US" sz="1000" b="1" dirty="0">
                <a:solidFill>
                  <a:prstClr val="black"/>
                </a:solidFill>
                <a:latin typeface="Arial"/>
                <a:ea typeface="Calibri"/>
                <a:cs typeface="Times New Roman"/>
              </a:rPr>
              <a:t>VPN</a:t>
            </a:r>
            <a:r>
              <a:rPr lang="en-US" sz="1000" dirty="0">
                <a:solidFill>
                  <a:prstClr val="black"/>
                </a:solidFill>
                <a:latin typeface="Arial"/>
                <a:ea typeface="Calibri"/>
                <a:cs typeface="Times New Roman"/>
              </a:rPr>
              <a:t> tab.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tabLst>
                <a:tab pos="457200" algn="l"/>
              </a:tabLst>
            </a:pPr>
            <a:r>
              <a:rPr lang="en-US" sz="1000" dirty="0">
                <a:solidFill>
                  <a:prstClr val="black"/>
                </a:solidFill>
                <a:latin typeface="Arial"/>
                <a:ea typeface="Calibri"/>
                <a:cs typeface="Times New Roman"/>
              </a:rPr>
              <a:t>In the details pane, click the</a:t>
            </a:r>
            <a:r>
              <a:rPr lang="en-US" sz="1000" b="1" dirty="0">
                <a:solidFill>
                  <a:prstClr val="black"/>
                </a:solidFill>
                <a:latin typeface="Arial"/>
                <a:ea typeface="Calibri"/>
                <a:cs typeface="Times New Roman"/>
              </a:rPr>
              <a:t> Add a VPN connection</a:t>
            </a:r>
            <a:r>
              <a:rPr lang="en-US" sz="1000" dirty="0">
                <a:solidFill>
                  <a:prstClr val="black"/>
                </a:solidFill>
                <a:latin typeface="Arial"/>
                <a:ea typeface="Calibri"/>
                <a:cs typeface="Times New Roman"/>
              </a:rPr>
              <a:t> plus sign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tabLst>
                <a:tab pos="457200" algn="l"/>
              </a:tabLst>
            </a:pPr>
            <a:r>
              <a:rPr lang="en-US" sz="1000" dirty="0">
                <a:solidFill>
                  <a:prstClr val="black"/>
                </a:solidFill>
                <a:latin typeface="Arial"/>
                <a:ea typeface="Calibri"/>
                <a:cs typeface="Times New Roman"/>
              </a:rPr>
              <a:t>In the </a:t>
            </a:r>
            <a:r>
              <a:rPr lang="en-US" sz="1000" b="1" dirty="0">
                <a:solidFill>
                  <a:prstClr val="black"/>
                </a:solidFill>
                <a:latin typeface="Arial"/>
                <a:ea typeface="Calibri"/>
                <a:cs typeface="Times New Roman"/>
              </a:rPr>
              <a:t>Add a VPN connection</a:t>
            </a:r>
            <a:r>
              <a:rPr lang="en-US" sz="1000" dirty="0">
                <a:solidFill>
                  <a:prstClr val="black"/>
                </a:solidFill>
                <a:latin typeface="Arial"/>
                <a:ea typeface="Calibri"/>
                <a:cs typeface="Times New Roman"/>
              </a:rPr>
              <a:t> window, provide the following values, and then click </a:t>
            </a:r>
            <a:r>
              <a:rPr lang="en-US" sz="1000" b="1" dirty="0">
                <a:solidFill>
                  <a:prstClr val="black"/>
                </a:solidFill>
                <a:latin typeface="Arial"/>
                <a:ea typeface="Calibri"/>
                <a:cs typeface="Times New Roman"/>
              </a:rPr>
              <a:t>Save</a:t>
            </a:r>
            <a:r>
              <a:rPr lang="en-US" sz="1000" dirty="0">
                <a:solidFill>
                  <a:prstClr val="black"/>
                </a:solidFill>
                <a:latin typeface="Arial"/>
                <a:ea typeface="Calibri"/>
                <a:cs typeface="Times New Roman"/>
              </a:rPr>
              <a: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tabLst>
                <a:tab pos="914400" algn="l"/>
              </a:tabLst>
            </a:pPr>
            <a:r>
              <a:rPr lang="en-US" sz="1000" dirty="0">
                <a:solidFill>
                  <a:prstClr val="black"/>
                </a:solidFill>
                <a:latin typeface="Arial"/>
                <a:ea typeface="Calibri"/>
                <a:cs typeface="Times New Roman"/>
              </a:rPr>
              <a:t>VPN provider: </a:t>
            </a:r>
            <a:r>
              <a:rPr lang="en-US" sz="1000" b="1" dirty="0">
                <a:solidFill>
                  <a:prstClr val="black"/>
                </a:solidFill>
                <a:latin typeface="Arial"/>
                <a:ea typeface="Calibri"/>
                <a:cs typeface="Times New Roman"/>
              </a:rPr>
              <a:t>Windows (built-in)</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tabLst>
                <a:tab pos="914400" algn="l"/>
              </a:tabLst>
            </a:pPr>
            <a:r>
              <a:rPr lang="en-US" sz="1000" dirty="0">
                <a:solidFill>
                  <a:prstClr val="black"/>
                </a:solidFill>
                <a:latin typeface="Arial"/>
                <a:ea typeface="Calibri"/>
                <a:cs typeface="Times New Roman"/>
              </a:rPr>
              <a:t>Connection name: </a:t>
            </a:r>
            <a:r>
              <a:rPr lang="en-US" sz="1000" b="1" dirty="0">
                <a:solidFill>
                  <a:prstClr val="black"/>
                </a:solidFill>
                <a:latin typeface="Arial"/>
                <a:ea typeface="Calibri"/>
                <a:cs typeface="Times New Roman"/>
              </a:rPr>
              <a:t>Adatum HQ VPN</a:t>
            </a:r>
          </a:p>
          <a:p>
            <a:pPr marL="742950" lvl="1" indent="-285750">
              <a:lnSpc>
                <a:spcPct val="115000"/>
              </a:lnSpc>
              <a:spcAft>
                <a:spcPts val="995"/>
              </a:spcAft>
              <a:buFont typeface="Courier New" panose="02070309020205020404" pitchFamily="49" charset="0"/>
              <a:buChar char="o"/>
              <a:tabLst>
                <a:tab pos="914400" algn="l"/>
              </a:tabLst>
            </a:pPr>
            <a:r>
              <a:rPr lang="en-US" sz="1000" dirty="0">
                <a:solidFill>
                  <a:prstClr val="black"/>
                </a:solidFill>
                <a:latin typeface="Arial"/>
                <a:ea typeface="Calibri"/>
                <a:cs typeface="Times New Roman"/>
              </a:rPr>
              <a:t>Server name or address: </a:t>
            </a:r>
            <a:r>
              <a:rPr lang="en-US" sz="1000" b="1" dirty="0">
                <a:solidFill>
                  <a:prstClr val="black"/>
                </a:solidFill>
                <a:latin typeface="Arial"/>
                <a:ea typeface="Calibri"/>
                <a:cs typeface="Times New Roman"/>
              </a:rPr>
              <a:t>131.107.0.200</a:t>
            </a:r>
            <a:endParaRPr lang="en-US" sz="1000" dirty="0">
              <a:solidFill>
                <a:prstClr val="black"/>
              </a:solidFill>
              <a:latin typeface="Arial"/>
              <a:ea typeface="Times New Roman"/>
              <a:cs typeface="Times New Roman"/>
            </a:endParaRPr>
          </a:p>
          <a:p>
            <a:pPr lvl="1">
              <a:lnSpc>
                <a:spcPct val="115000"/>
              </a:lnSpc>
              <a:spcAft>
                <a:spcPts val="995"/>
              </a:spcAft>
              <a:tabLst>
                <a:tab pos="914400" algn="l"/>
              </a:tabLs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36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3210991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srgbClr val="000000"/>
                </a:solidFill>
                <a:latin typeface="Arial"/>
                <a:ea typeface="Times New Roman"/>
                <a:cs typeface="Segoe UI"/>
              </a:rPr>
              <a:t>Test a VPN connection</a:t>
            </a:r>
            <a:endParaRPr lang="en-US"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Network &amp; Internet Settings app, click </a:t>
            </a:r>
            <a:r>
              <a:rPr lang="en-US" sz="1000" b="1" dirty="0">
                <a:solidFill>
                  <a:prstClr val="black"/>
                </a:solidFill>
                <a:latin typeface="Arial"/>
                <a:ea typeface="Times New Roman"/>
                <a:cs typeface="Times New Roman"/>
              </a:rPr>
              <a:t>Adatum HQ VPN</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Connect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Sign in as </a:t>
            </a:r>
            <a:r>
              <a:rPr lang="en-US" sz="1000" b="1" dirty="0">
                <a:solidFill>
                  <a:prstClr val="black"/>
                </a:solidFill>
                <a:latin typeface="Arial"/>
                <a:ea typeface="Times New Roman"/>
                <a:cs typeface="Times New Roman"/>
              </a:rPr>
              <a:t>Adatum\Administrator</a:t>
            </a:r>
            <a:r>
              <a:rPr lang="en-US" sz="1000" dirty="0">
                <a:solidFill>
                  <a:srgbClr val="000000"/>
                </a:solidFill>
                <a:latin typeface="Arial"/>
                <a:ea typeface="Times New Roman"/>
                <a:cs typeface="Times New Roman"/>
              </a:rPr>
              <a:t> with the password </a:t>
            </a:r>
            <a:r>
              <a:rPr lang="en-US" sz="1000" b="1" dirty="0">
                <a:solidFill>
                  <a:prstClr val="black"/>
                </a:solidFill>
                <a:latin typeface="Arial"/>
                <a:ea typeface="Times New Roman"/>
                <a:cs typeface="Times New Roman"/>
              </a:rPr>
              <a:t>Pa55w.rd</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NETWORK &amp; INTERNET Settings app, the </a:t>
            </a:r>
            <a:r>
              <a:rPr lang="en-US" sz="1000" b="1" dirty="0">
                <a:solidFill>
                  <a:prstClr val="black"/>
                </a:solidFill>
                <a:latin typeface="Arial"/>
                <a:ea typeface="Times New Roman"/>
                <a:cs typeface="Times New Roman"/>
              </a:rPr>
              <a:t>Adatum HQ VPN</a:t>
            </a:r>
            <a:r>
              <a:rPr lang="en-US" sz="1000" dirty="0">
                <a:solidFill>
                  <a:srgbClr val="000000"/>
                </a:solidFill>
                <a:latin typeface="Arial"/>
                <a:ea typeface="Times New Roman"/>
                <a:cs typeface="Times New Roman"/>
              </a:rPr>
              <a:t> should show a status of Connected.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Disconnect</a:t>
            </a:r>
            <a:r>
              <a:rPr lang="en-US" sz="1000" dirty="0">
                <a:solidFill>
                  <a:srgbClr val="000000"/>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BF1E6E6E-909C-429D-9263-2A1C4010260C}"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068173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Configure DirectAccess using the Getting Started Wizard</a:t>
            </a:r>
          </a:p>
          <a:p>
            <a:pPr>
              <a:lnSpc>
                <a:spcPct val="115000"/>
              </a:lnSpc>
              <a:spcAft>
                <a:spcPts val="1000"/>
              </a:spcAft>
            </a:pPr>
            <a:r>
              <a:rPr lang="en-US" sz="1000" dirty="0">
                <a:latin typeface="Arial"/>
                <a:ea typeface="Calibri"/>
                <a:cs typeface="Times New Roman"/>
              </a:rPr>
              <a:t>You decided to implement DirectAccess as a solution for remote clients that are not able to connect via VPN. Also, you want to address management problems, such as GPO application for remote clients. At the beginning, you will configure prerequisite components, and will configure DirectAccess Server.</a:t>
            </a:r>
          </a:p>
          <a:p>
            <a:pPr>
              <a:lnSpc>
                <a:spcPct val="115000"/>
              </a:lnSpc>
              <a:spcAft>
                <a:spcPts val="1000"/>
              </a:spcAft>
            </a:pPr>
            <a:r>
              <a:rPr lang="en-US" sz="1000" b="1" dirty="0">
                <a:latin typeface="Arial"/>
                <a:ea typeface="Calibri"/>
                <a:cs typeface="Times New Roman"/>
              </a:rPr>
              <a:t>Instructor Note: 20743C-INET1</a:t>
            </a:r>
            <a:r>
              <a:rPr lang="en-US" sz="1000" dirty="0">
                <a:latin typeface="Arial"/>
                <a:ea typeface="Calibri"/>
                <a:cs typeface="Times New Roman"/>
              </a:rPr>
              <a:t> is to provide DNS on the internet during the testing DirectAccess phase.</a:t>
            </a:r>
          </a:p>
          <a:p>
            <a:pPr>
              <a:lnSpc>
                <a:spcPct val="115000"/>
              </a:lnSpc>
              <a:spcAft>
                <a:spcPts val="1000"/>
              </a:spcAft>
            </a:pPr>
            <a:r>
              <a:rPr lang="en-US" sz="1000" b="1" dirty="0">
                <a:latin typeface="Arial"/>
                <a:ea typeface="Calibri"/>
                <a:cs typeface="Times New Roman"/>
              </a:rPr>
              <a:t>Exercise 2: Testing DirectAccess</a:t>
            </a:r>
          </a:p>
          <a:p>
            <a:pPr>
              <a:lnSpc>
                <a:spcPct val="115000"/>
              </a:lnSpc>
              <a:spcAft>
                <a:spcPts val="1000"/>
              </a:spcAft>
            </a:pPr>
            <a:r>
              <a:rPr lang="en-US" sz="1000" dirty="0">
                <a:latin typeface="Arial"/>
                <a:ea typeface="Calibri"/>
                <a:cs typeface="Times New Roman"/>
              </a:rPr>
              <a:t>You decide to test a client connected to the internet. </a:t>
            </a:r>
          </a:p>
        </p:txBody>
      </p:sp>
      <p:sp>
        <p:nvSpPr>
          <p:cNvPr id="4" name="Slide Number Placeholder 3"/>
          <p:cNvSpPr>
            <a:spLocks noGrp="1"/>
          </p:cNvSpPr>
          <p:nvPr>
            <p:ph type="sldNum" sz="quarter" idx="10"/>
          </p:nvPr>
        </p:nvSpPr>
        <p:spPr/>
        <p:txBody>
          <a:bodyPr/>
          <a:lstStyle/>
          <a:p>
            <a:fld id="{BF1E6E6E-909C-429D-9263-2A1C4010260C}"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7256522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F1E6E6E-909C-429D-9263-2A1C4010260C}"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54500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Quickly go over the change from slow dial-in networking to modern connectivity to the internet. Explain that the internet inherently is not secure, and you must secure all communications across.</a:t>
            </a:r>
          </a:p>
        </p:txBody>
      </p:sp>
      <p:sp>
        <p:nvSpPr>
          <p:cNvPr id="4" name="Slide Number Placeholder 3"/>
          <p:cNvSpPr>
            <a:spLocks noGrp="1"/>
          </p:cNvSpPr>
          <p:nvPr>
            <p:ph type="sldNum" sz="quarter" idx="10"/>
          </p:nvPr>
        </p:nvSpPr>
        <p:spPr/>
        <p:txBody>
          <a:bodyPr/>
          <a:lstStyle/>
          <a:p>
            <a:fld id="{BF1E6E6E-909C-429D-9263-2A1C4010260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867963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organization requires only selected computers to be able to connect from the internet to the corporate network resources using DirectAccess. </a:t>
            </a:r>
            <a:r>
              <a:rPr lang="en-US" sz="1000" dirty="0">
                <a:latin typeface="Arial"/>
                <a:ea typeface="Calibri"/>
                <a:cs typeface="Segoe UI"/>
              </a:rPr>
              <a:t>How will you configure the DirectAccess settings to meet the organization’s requirements?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only selected computers need to be provided with secure remote access from the internet to the corporate network resources, you can create computer groups and then configure appropriate membership for the clients that need secure remote access. After you configure group membership, you should configure DirectAccess to allow remote access for the computer group that you created.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you used the Getting Started Wizard to configure DirectAccess. In what situations is using the wizard inappropriate?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Getting Started Wizard is not suited for large deployments that need to support multisite access, that require a highly-available infrastructure, or that require support for computers running Windows 7 in a DirectAccess scenario.</a:t>
            </a:r>
          </a:p>
        </p:txBody>
      </p:sp>
      <p:sp>
        <p:nvSpPr>
          <p:cNvPr id="4" name="Slide Number Placeholder 3"/>
          <p:cNvSpPr>
            <a:spLocks noGrp="1"/>
          </p:cNvSpPr>
          <p:nvPr>
            <p:ph type="sldNum" sz="quarter" idx="10"/>
          </p:nvPr>
        </p:nvSpPr>
        <p:spPr/>
        <p:txBody>
          <a:bodyPr/>
          <a:lstStyle/>
          <a:p>
            <a:fld id="{BF1E6E6E-909C-429D-9263-2A1C4010260C}"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3021399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Users are complaining that they are unable to connect to the corporate network by using VPNs following recent firewall configuration changes. The team responsible for implementing security policies has determined that only TCP port 443 is allowed through into the internal network. Which tunneling protocol supports this restriction?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SSTP uses HTTPS over TCP port 443.</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main benefits of using DirectAccess for providing remote connectivity?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deploy the following remote access solutions: DirectAccess, VPN, and Web Application Proxy.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main benefits of using DirectAccess for providing remote connectivity?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main benefits of using DirectAccess for providing remote connectivity are as follows: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Always-on connectivity. When the user is connected to the internet, the user is also connected to the intranet.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Seamless user experience. Same user experience regardless of whether connected locally or remotely.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Bidirectional access. When the client computer is accessing the intranet, the computer is also connected and managed. </a:t>
            </a:r>
          </a:p>
          <a:p>
            <a:pPr marL="342900" indent="-342900">
              <a:lnSpc>
                <a:spcPct val="115000"/>
              </a:lnSpc>
              <a:spcAft>
                <a:spcPts val="995"/>
              </a:spcAft>
              <a:buFont typeface="Symbol"/>
              <a:buChar char=""/>
            </a:pPr>
            <a:r>
              <a:rPr lang="en-US" sz="1000" dirty="0">
                <a:solidFill>
                  <a:prstClr val="black"/>
                </a:solidFill>
                <a:latin typeface="Arial"/>
                <a:ea typeface="Times New Roman"/>
                <a:cs typeface="Times New Roman"/>
              </a:rPr>
              <a:t>Improved security. Administrators can set and control the intranet resources that are accessible through DirectAccess.</a:t>
            </a:r>
            <a:endParaRPr lang="en-US" sz="1000" dirty="0"/>
          </a:p>
          <a:p>
            <a:pPr marR="0" lvl="0">
              <a:lnSpc>
                <a:spcPct val="115000"/>
              </a:lnSpc>
              <a:spcBef>
                <a:spcPts val="0"/>
              </a:spcBef>
              <a:spcAft>
                <a:spcPts val="995"/>
              </a:spcAft>
            </a:pP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F1E6E6E-909C-429D-9263-2A1C4010260C}"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97066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two primary methods to manage remote access. Also, let the students know that they will learn more about DirectAccess and VPN later in the following two lessons in this module. Finally, point out that these methods are for remote connectivity.</a:t>
            </a:r>
          </a:p>
        </p:txBody>
      </p:sp>
      <p:sp>
        <p:nvSpPr>
          <p:cNvPr id="4" name="Slide Number Placeholder 3"/>
          <p:cNvSpPr>
            <a:spLocks noGrp="1"/>
          </p:cNvSpPr>
          <p:nvPr>
            <p:ph type="sldNum" sz="quarter" idx="10"/>
          </p:nvPr>
        </p:nvSpPr>
        <p:spPr/>
        <p:txBody>
          <a:bodyPr/>
          <a:lstStyle/>
          <a:p>
            <a:fld id="{BF1E6E6E-909C-429D-9263-2A1C4010260C}"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16629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explain the remote application access options for Windows 10 clients. Mention that you configure most functionality in Windows Server 2016.</a:t>
            </a:r>
          </a:p>
        </p:txBody>
      </p:sp>
      <p:sp>
        <p:nvSpPr>
          <p:cNvPr id="4" name="Slide Number Placeholder 3"/>
          <p:cNvSpPr>
            <a:spLocks noGrp="1"/>
          </p:cNvSpPr>
          <p:nvPr>
            <p:ph type="sldNum" sz="quarter" idx="10"/>
          </p:nvPr>
        </p:nvSpPr>
        <p:spPr/>
        <p:txBody>
          <a:bodyPr/>
          <a:lstStyle/>
          <a:p>
            <a:fld id="{BF1E6E6E-909C-429D-9263-2A1C4010260C}"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1413186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use of certificates in remote access scenarios with students. Explain the differences between self-signed certificates, certificates issued by a private CA, and certificates issued by a public CA.</a:t>
            </a:r>
          </a:p>
        </p:txBody>
      </p:sp>
      <p:sp>
        <p:nvSpPr>
          <p:cNvPr id="4" name="Slide Number Placeholder 3"/>
          <p:cNvSpPr>
            <a:spLocks noGrp="1"/>
          </p:cNvSpPr>
          <p:nvPr>
            <p:ph type="sldNum" sz="quarter" idx="10"/>
          </p:nvPr>
        </p:nvSpPr>
        <p:spPr/>
        <p:txBody>
          <a:bodyPr/>
          <a:lstStyle/>
          <a:p>
            <a:fld id="{BF1E6E6E-909C-429D-9263-2A1C4010260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331998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 you configure DirectAccess clients?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configure DirectAccess clients, use Group Policy. When you use the Configure Remote Access Wizard to configure DirectAccess, it creates two GPOs, one of which is linked to the client computers in the domain. This client GPO defines DirectAccess-related settings and is applied to DirectAccess clients.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does the DirectAccess client determine if it is connected to the intranet or the internet?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the DirectAccess client computer tries to locate the NLS server, if the DirectAccess client computer can contact the NLS server, the DirectAccess client computer assumes it is on the internal network. If the DirectAccess client computer cannot contact the NLS server, the DirectAccess client computer assumes it is on the internet. In organizations where DirectAccess is a business-critical solution, the NLS should be a highly-available web server, because NLS server availability is important for DirectAccess client computers to determine if they are located on an internal network or the internet.</a:t>
            </a:r>
          </a:p>
        </p:txBody>
      </p:sp>
      <p:sp>
        <p:nvSpPr>
          <p:cNvPr id="4" name="Slide Number Placeholder 3"/>
          <p:cNvSpPr>
            <a:spLocks noGrp="1"/>
          </p:cNvSpPr>
          <p:nvPr>
            <p:ph type="sldNum" sz="quarter" idx="10"/>
          </p:nvPr>
        </p:nvSpPr>
        <p:spPr/>
        <p:txBody>
          <a:bodyPr/>
          <a:lstStyle/>
          <a:p>
            <a:fld id="{BF1E6E6E-909C-429D-9263-2A1C4010260C}"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55307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DirectAccess and explain each of the components.</a:t>
            </a:r>
          </a:p>
        </p:txBody>
      </p:sp>
      <p:sp>
        <p:nvSpPr>
          <p:cNvPr id="4" name="Slide Number Placeholder 3"/>
          <p:cNvSpPr>
            <a:spLocks noGrp="1"/>
          </p:cNvSpPr>
          <p:nvPr>
            <p:ph type="sldNum" sz="quarter" idx="10"/>
          </p:nvPr>
        </p:nvSpPr>
        <p:spPr/>
        <p:txBody>
          <a:bodyPr/>
          <a:lstStyle/>
          <a:p>
            <a:fld id="{BF1E6E6E-909C-429D-9263-2A1C4010260C}"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9: Implementing remote access</a:t>
            </a:r>
          </a:p>
        </p:txBody>
      </p:sp>
    </p:spTree>
    <p:extLst>
      <p:ext uri="{BB962C8B-B14F-4D97-AF65-F5344CB8AC3E}">
        <p14:creationId xmlns:p14="http://schemas.microsoft.com/office/powerpoint/2010/main" val="2393724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863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5.emf"/><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6.emf"/></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9.png"/><Relationship Id="rId12"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emf"/><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9</a:t>
            </a:r>
          </a:p>
        </p:txBody>
      </p:sp>
      <p:sp>
        <p:nvSpPr>
          <p:cNvPr id="3" name="Subtitle 2"/>
          <p:cNvSpPr>
            <a:spLocks noGrp="1"/>
          </p:cNvSpPr>
          <p:nvPr>
            <p:ph type="subTitle" sz="quarter" idx="1"/>
          </p:nvPr>
        </p:nvSpPr>
        <p:spPr/>
        <p:txBody>
          <a:bodyPr/>
          <a:lstStyle/>
          <a:p>
            <a:r>
              <a:rPr lang="en-US" dirty="0"/>
              <a:t>Implementing remote access
</a:t>
            </a:r>
          </a:p>
        </p:txBody>
      </p:sp>
    </p:spTree>
    <p:extLst>
      <p:ext uri="{BB962C8B-B14F-4D97-AF65-F5344CB8AC3E}">
        <p14:creationId xmlns:p14="http://schemas.microsoft.com/office/powerpoint/2010/main" val="1879038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17b7ba3-3cdf-4210-8cff-db6625493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DirectAccess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DirectAccess tunnelling protocols include:</a:t>
            </a:r>
          </a:p>
          <a:p>
            <a:r>
              <a:rPr lang="en-GB" dirty="0"/>
              <a:t>ISATAP</a:t>
            </a:r>
          </a:p>
          <a:p>
            <a:r>
              <a:rPr lang="en-GB" dirty="0"/>
              <a:t>6to4</a:t>
            </a:r>
          </a:p>
          <a:p>
            <a:r>
              <a:rPr lang="en-GB" dirty="0"/>
              <a:t>Teredo</a:t>
            </a:r>
          </a:p>
          <a:p>
            <a:r>
              <a:rPr lang="en-GB" dirty="0"/>
              <a:t>IP-HTTPS</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06" y="619468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48" y="61946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92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5312b54-6e48-40bd-bd52-f4fd87dbde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DirectAccess works for internal clients</a:t>
            </a:r>
          </a:p>
        </p:txBody>
      </p:sp>
      <p:grpSp>
        <p:nvGrpSpPr>
          <p:cNvPr id="71" name="Group 70" descr="This is the last frame of the build. This frame shows the components used by internal clients in DirectAccess."/>
          <p:cNvGrpSpPr/>
          <p:nvPr/>
        </p:nvGrpSpPr>
        <p:grpSpPr>
          <a:xfrm>
            <a:off x="435160" y="786973"/>
            <a:ext cx="8521059" cy="5377497"/>
            <a:chOff x="435160" y="786973"/>
            <a:chExt cx="8521059" cy="5377497"/>
          </a:xfrm>
        </p:grpSpPr>
        <p:grpSp>
          <p:nvGrpSpPr>
            <p:cNvPr id="72" name="Group 71"/>
            <p:cNvGrpSpPr/>
            <p:nvPr/>
          </p:nvGrpSpPr>
          <p:grpSpPr>
            <a:xfrm>
              <a:off x="435160" y="786973"/>
              <a:ext cx="8521059" cy="5377497"/>
              <a:chOff x="435160" y="786973"/>
              <a:chExt cx="8521059" cy="5377497"/>
            </a:xfrm>
          </p:grpSpPr>
          <p:grpSp>
            <p:nvGrpSpPr>
              <p:cNvPr id="76" name="Group 75"/>
              <p:cNvGrpSpPr/>
              <p:nvPr/>
            </p:nvGrpSpPr>
            <p:grpSpPr>
              <a:xfrm>
                <a:off x="435160" y="786973"/>
                <a:ext cx="8521059" cy="5377497"/>
                <a:chOff x="653818" y="906241"/>
                <a:chExt cx="8521059" cy="5377497"/>
              </a:xfrm>
            </p:grpSpPr>
            <p:grpSp>
              <p:nvGrpSpPr>
                <p:cNvPr id="83" name="Group 81"/>
                <p:cNvGrpSpPr/>
                <p:nvPr/>
              </p:nvGrpSpPr>
              <p:grpSpPr>
                <a:xfrm>
                  <a:off x="3533889" y="1302989"/>
                  <a:ext cx="5367512" cy="4980749"/>
                  <a:chOff x="3533889" y="1089419"/>
                  <a:chExt cx="5367512" cy="4980749"/>
                </a:xfrm>
              </p:grpSpPr>
              <p:pic>
                <p:nvPicPr>
                  <p:cNvPr id="9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33889" y="1089419"/>
                    <a:ext cx="5367512" cy="4980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 name="AutoShape 10"/>
                  <p:cNvSpPr>
                    <a:spLocks noChangeArrowheads="1"/>
                  </p:cNvSpPr>
                  <p:nvPr/>
                </p:nvSpPr>
                <p:spPr bwMode="auto">
                  <a:xfrm>
                    <a:off x="5205802" y="4814290"/>
                    <a:ext cx="1925378"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Internal network resources</a:t>
                    </a:r>
                  </a:p>
                </p:txBody>
              </p:sp>
            </p:grpSp>
            <p:sp>
              <p:nvSpPr>
                <p:cNvPr id="84" name="AutoShape 10"/>
                <p:cNvSpPr>
                  <a:spLocks noChangeArrowheads="1"/>
                </p:cNvSpPr>
                <p:nvPr/>
              </p:nvSpPr>
              <p:spPr bwMode="auto">
                <a:xfrm>
                  <a:off x="653818" y="1191263"/>
                  <a:ext cx="1197668" cy="489418"/>
                </a:xfrm>
                <a:prstGeom prst="roundRect">
                  <a:avLst>
                    <a:gd name="adj" fmla="val 4167"/>
                  </a:avLst>
                </a:prstGeom>
                <a:solidFill>
                  <a:schemeClr val="accent1"/>
                </a:solid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Internet websites</a:t>
                  </a:r>
                </a:p>
              </p:txBody>
            </p:sp>
            <p:sp>
              <p:nvSpPr>
                <p:cNvPr id="85" name="AutoShape 10"/>
                <p:cNvSpPr>
                  <a:spLocks noChangeArrowheads="1"/>
                </p:cNvSpPr>
                <p:nvPr/>
              </p:nvSpPr>
              <p:spPr bwMode="auto">
                <a:xfrm>
                  <a:off x="2776913" y="2186018"/>
                  <a:ext cx="1477859"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DirectAccess  server</a:t>
                  </a:r>
                </a:p>
              </p:txBody>
            </p:sp>
            <p:sp>
              <p:nvSpPr>
                <p:cNvPr id="86" name="AutoShape 10"/>
                <p:cNvSpPr>
                  <a:spLocks noChangeArrowheads="1"/>
                </p:cNvSpPr>
                <p:nvPr/>
              </p:nvSpPr>
              <p:spPr bwMode="auto">
                <a:xfrm>
                  <a:off x="4683573" y="906241"/>
                  <a:ext cx="1816794"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Internal client computers</a:t>
                  </a:r>
                </a:p>
              </p:txBody>
            </p:sp>
            <p:sp>
              <p:nvSpPr>
                <p:cNvPr id="87" name="AutoShape 10"/>
                <p:cNvSpPr>
                  <a:spLocks noChangeArrowheads="1"/>
                </p:cNvSpPr>
                <p:nvPr/>
              </p:nvSpPr>
              <p:spPr bwMode="auto">
                <a:xfrm>
                  <a:off x="7465485" y="928734"/>
                  <a:ext cx="1709392" cy="774912"/>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AD DS domain controller</a:t>
                  </a:r>
                </a:p>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DNS server</a:t>
                  </a:r>
                </a:p>
              </p:txBody>
            </p:sp>
            <p:sp>
              <p:nvSpPr>
                <p:cNvPr id="88" name="AutoShape 10"/>
                <p:cNvSpPr>
                  <a:spLocks noChangeArrowheads="1"/>
                </p:cNvSpPr>
                <p:nvPr/>
              </p:nvSpPr>
              <p:spPr bwMode="auto">
                <a:xfrm>
                  <a:off x="7697151" y="4801825"/>
                  <a:ext cx="1161386" cy="291769"/>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NLS</a:t>
                  </a:r>
                </a:p>
              </p:txBody>
            </p:sp>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5516" y="2695852"/>
                  <a:ext cx="400930" cy="1164466"/>
                </a:xfrm>
                <a:prstGeom prst="rect">
                  <a:avLst/>
                </a:prstGeom>
              </p:spPr>
            </p:pic>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82542" y="1817352"/>
                  <a:ext cx="1018774" cy="594517"/>
                </a:xfrm>
                <a:prstGeom prst="rect">
                  <a:avLst/>
                </a:prstGeom>
              </p:spPr>
            </p:pic>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5418" y="1696555"/>
                  <a:ext cx="400930" cy="1164466"/>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11153" y="2455591"/>
                  <a:ext cx="641905" cy="290807"/>
                </a:xfrm>
                <a:prstGeom prst="rect">
                  <a:avLst/>
                </a:prstGeom>
              </p:spPr>
            </p:pic>
            <p:pic>
              <p:nvPicPr>
                <p:cNvPr id="93" name="Picture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73271" y="1880173"/>
                  <a:ext cx="579787" cy="625084"/>
                </a:xfrm>
                <a:prstGeom prst="rect">
                  <a:avLst/>
                </a:prstGeom>
              </p:spPr>
            </p:pic>
            <p:pic>
              <p:nvPicPr>
                <p:cNvPr id="94" name="Picture 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0016" y="3591797"/>
                  <a:ext cx="400930" cy="1164466"/>
                </a:xfrm>
                <a:prstGeom prst="rect">
                  <a:avLst/>
                </a:prstGeom>
              </p:spPr>
            </p:pic>
          </p:grpSp>
          <p:grpSp>
            <p:nvGrpSpPr>
              <p:cNvPr id="77" name="Group 76"/>
              <p:cNvGrpSpPr/>
              <p:nvPr/>
            </p:nvGrpSpPr>
            <p:grpSpPr>
              <a:xfrm>
                <a:off x="6162665" y="3733800"/>
                <a:ext cx="771535" cy="1164466"/>
                <a:chOff x="1932186" y="4629514"/>
                <a:chExt cx="771535" cy="1164466"/>
              </a:xfrm>
            </p:grpSpPr>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2186" y="4629514"/>
                  <a:ext cx="400930" cy="1164466"/>
                </a:xfrm>
                <a:prstGeom prst="rect">
                  <a:avLst/>
                </a:prstGeom>
              </p:spPr>
            </p:pic>
            <p:pic>
              <p:nvPicPr>
                <p:cNvPr id="82" name="Picture 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69993" y="5229706"/>
                  <a:ext cx="433728" cy="552216"/>
                </a:xfrm>
                <a:prstGeom prst="rect">
                  <a:avLst/>
                </a:prstGeom>
              </p:spPr>
            </p:pic>
          </p:grpSp>
          <p:grpSp>
            <p:nvGrpSpPr>
              <p:cNvPr id="78" name="Group 77"/>
              <p:cNvGrpSpPr/>
              <p:nvPr/>
            </p:nvGrpSpPr>
            <p:grpSpPr>
              <a:xfrm>
                <a:off x="5318652" y="3751759"/>
                <a:ext cx="668668" cy="1164466"/>
                <a:chOff x="1721622" y="3347927"/>
                <a:chExt cx="1386079" cy="2413816"/>
              </a:xfrm>
            </p:grpSpPr>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1622" y="3347927"/>
                  <a:ext cx="831086" cy="2413816"/>
                </a:xfrm>
                <a:prstGeom prst="rect">
                  <a:avLst/>
                </a:prstGeom>
              </p:spPr>
            </p:pic>
            <p:pic>
              <p:nvPicPr>
                <p:cNvPr id="80" name="Picture 7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7869" y="4448556"/>
                  <a:ext cx="939832" cy="1131218"/>
                </a:xfrm>
                <a:prstGeom prst="rect">
                  <a:avLst/>
                </a:prstGeom>
              </p:spPr>
            </p:pic>
          </p:grpSp>
        </p:grpSp>
        <p:pic>
          <p:nvPicPr>
            <p:cNvPr id="73" name="Picture 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03850" y="2847080"/>
              <a:ext cx="918632" cy="997450"/>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3850" y="1524000"/>
              <a:ext cx="400930" cy="1164466"/>
            </a:xfrm>
            <a:prstGeom prst="rect">
              <a:avLst/>
            </a:prstGeom>
          </p:spPr>
        </p:pic>
        <p:pic>
          <p:nvPicPr>
            <p:cNvPr id="75" name="Picture 7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19128" y="2054963"/>
              <a:ext cx="438816" cy="528176"/>
            </a:xfrm>
            <a:prstGeom prst="rect">
              <a:avLst/>
            </a:prstGeom>
          </p:spPr>
        </p:pic>
      </p:grpSp>
      <p:grpSp>
        <p:nvGrpSpPr>
          <p:cNvPr id="97" name="Group 96" descr="Illustration of the interactions among the components that DirectAccess requires to support internal client connections."/>
          <p:cNvGrpSpPr/>
          <p:nvPr/>
        </p:nvGrpSpPr>
        <p:grpSpPr>
          <a:xfrm>
            <a:off x="0" y="708660"/>
            <a:ext cx="9144000" cy="5623560"/>
            <a:chOff x="0" y="708660"/>
            <a:chExt cx="9144000" cy="5623560"/>
          </a:xfrm>
        </p:grpSpPr>
        <p:grpSp>
          <p:nvGrpSpPr>
            <p:cNvPr id="98" name="Group 97"/>
            <p:cNvGrpSpPr/>
            <p:nvPr/>
          </p:nvGrpSpPr>
          <p:grpSpPr>
            <a:xfrm>
              <a:off x="0" y="708660"/>
              <a:ext cx="9144000" cy="5623560"/>
              <a:chOff x="0" y="708660"/>
              <a:chExt cx="9144000" cy="5623560"/>
            </a:xfrm>
          </p:grpSpPr>
          <p:grpSp>
            <p:nvGrpSpPr>
              <p:cNvPr id="100" name="Group 99"/>
              <p:cNvGrpSpPr/>
              <p:nvPr/>
            </p:nvGrpSpPr>
            <p:grpSpPr>
              <a:xfrm>
                <a:off x="0" y="708660"/>
                <a:ext cx="9144000" cy="5623560"/>
                <a:chOff x="0" y="708660"/>
                <a:chExt cx="9144000" cy="5623560"/>
              </a:xfrm>
            </p:grpSpPr>
            <p:grpSp>
              <p:nvGrpSpPr>
                <p:cNvPr id="102" name="Group 101"/>
                <p:cNvGrpSpPr/>
                <p:nvPr/>
              </p:nvGrpSpPr>
              <p:grpSpPr>
                <a:xfrm>
                  <a:off x="0" y="708660"/>
                  <a:ext cx="9144000" cy="5623560"/>
                  <a:chOff x="0" y="708660"/>
                  <a:chExt cx="9144000" cy="5623560"/>
                </a:xfrm>
              </p:grpSpPr>
              <p:grpSp>
                <p:nvGrpSpPr>
                  <p:cNvPr id="107" name="Group 106"/>
                  <p:cNvGrpSpPr/>
                  <p:nvPr/>
                </p:nvGrpSpPr>
                <p:grpSpPr>
                  <a:xfrm>
                    <a:off x="0" y="708660"/>
                    <a:ext cx="9144000" cy="5623560"/>
                    <a:chOff x="0" y="708660"/>
                    <a:chExt cx="9144000" cy="5623560"/>
                  </a:xfrm>
                </p:grpSpPr>
                <p:grpSp>
                  <p:nvGrpSpPr>
                    <p:cNvPr id="109" name="Group 108"/>
                    <p:cNvGrpSpPr/>
                    <p:nvPr/>
                  </p:nvGrpSpPr>
                  <p:grpSpPr>
                    <a:xfrm>
                      <a:off x="0" y="708660"/>
                      <a:ext cx="9144000" cy="5623560"/>
                      <a:chOff x="0" y="708660"/>
                      <a:chExt cx="9144000" cy="5623560"/>
                    </a:xfrm>
                  </p:grpSpPr>
                  <p:grpSp>
                    <p:nvGrpSpPr>
                      <p:cNvPr id="111" name="Group 110"/>
                      <p:cNvGrpSpPr/>
                      <p:nvPr/>
                    </p:nvGrpSpPr>
                    <p:grpSpPr>
                      <a:xfrm>
                        <a:off x="0" y="708660"/>
                        <a:ext cx="9144000" cy="5623560"/>
                        <a:chOff x="9464040" y="4503420"/>
                        <a:chExt cx="9144000" cy="5623560"/>
                      </a:xfrm>
                    </p:grpSpPr>
                    <p:sp>
                      <p:nvSpPr>
                        <p:cNvPr id="117" name="Rectangle 116"/>
                        <p:cNvSpPr/>
                        <p:nvPr/>
                      </p:nvSpPr>
                      <p:spPr bwMode="auto">
                        <a:xfrm>
                          <a:off x="9464040" y="4503420"/>
                          <a:ext cx="9144000" cy="5623560"/>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IN" b="1" dirty="0">
                            <a:solidFill>
                              <a:srgbClr val="000000"/>
                            </a:solidFill>
                            <a:latin typeface="Segoe UI" pitchFamily="34" charset="0"/>
                            <a:ea typeface="Segoe UI" pitchFamily="34" charset="0"/>
                            <a:cs typeface="Segoe UI" pitchFamily="34" charset="0"/>
                          </a:endParaRPr>
                        </a:p>
                      </p:txBody>
                    </p:sp>
                    <p:sp>
                      <p:nvSpPr>
                        <p:cNvPr id="118" name="AutoShape 10"/>
                        <p:cNvSpPr>
                          <a:spLocks noChangeArrowheads="1"/>
                        </p:cNvSpPr>
                        <p:nvPr/>
                      </p:nvSpPr>
                      <p:spPr bwMode="auto">
                        <a:xfrm>
                          <a:off x="10149840" y="4833623"/>
                          <a:ext cx="1197668" cy="489418"/>
                        </a:xfrm>
                        <a:prstGeom prst="roundRect">
                          <a:avLst>
                            <a:gd name="adj" fmla="val 4167"/>
                          </a:avLst>
                        </a:prstGeom>
                        <a:solidFill>
                          <a:schemeClr val="accent1"/>
                        </a:solidFill>
                        <a:ln w="9525" algn="ctr">
                          <a:noFill/>
                          <a:round/>
                          <a:headEnd/>
                          <a:tailEnd/>
                        </a:ln>
                        <a:effectLst/>
                      </p:spPr>
                      <p:txBody>
                        <a:bodyPr wrap="square" anchor="ctr">
                          <a:spAutoFit/>
                        </a:bodyPr>
                        <a:lstStyle/>
                        <a:p>
                          <a:pPr algn="ct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Internet websites</a:t>
                          </a:r>
                        </a:p>
                      </p:txBody>
                    </p:sp>
                    <p:pic>
                      <p:nvPicPr>
                        <p:cNvPr id="11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69329" y="5001455"/>
                          <a:ext cx="5367512" cy="4980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 name="AutoShape 10"/>
                        <p:cNvSpPr>
                          <a:spLocks noChangeArrowheads="1"/>
                        </p:cNvSpPr>
                        <p:nvPr/>
                      </p:nvSpPr>
                      <p:spPr bwMode="auto">
                        <a:xfrm>
                          <a:off x="11978640" y="5819942"/>
                          <a:ext cx="1477859" cy="489418"/>
                        </a:xfrm>
                        <a:prstGeom prst="roundRect">
                          <a:avLst>
                            <a:gd name="adj" fmla="val 4167"/>
                          </a:avLst>
                        </a:prstGeom>
                        <a:noFill/>
                        <a:ln w="9525" algn="ctr">
                          <a:noFill/>
                          <a:round/>
                          <a:headEnd/>
                          <a:tailEnd/>
                        </a:ln>
                        <a:effectLst/>
                      </p:spPr>
                      <p:txBody>
                        <a:bodyPr wrap="square" anchor="ctr">
                          <a:spAutoFit/>
                        </a:bodyPr>
                        <a:lstStyle/>
                        <a:p>
                          <a:pPr algn="ct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DirectAccess  server</a:t>
                          </a:r>
                        </a:p>
                      </p:txBody>
                    </p:sp>
                    <p:sp>
                      <p:nvSpPr>
                        <p:cNvPr id="121" name="AutoShape 10"/>
                        <p:cNvSpPr>
                          <a:spLocks noChangeArrowheads="1"/>
                        </p:cNvSpPr>
                        <p:nvPr/>
                      </p:nvSpPr>
                      <p:spPr bwMode="auto">
                        <a:xfrm>
                          <a:off x="13883640" y="4556760"/>
                          <a:ext cx="1816794" cy="489418"/>
                        </a:xfrm>
                        <a:prstGeom prst="roundRect">
                          <a:avLst>
                            <a:gd name="adj" fmla="val 4167"/>
                          </a:avLst>
                        </a:prstGeom>
                        <a:noFill/>
                        <a:ln w="9525" algn="ctr">
                          <a:noFill/>
                          <a:round/>
                          <a:headEnd/>
                          <a:tailEnd/>
                        </a:ln>
                        <a:effectLst/>
                      </p:spPr>
                      <p:txBody>
                        <a:bodyPr wrap="square" anchor="ctr">
                          <a:spAutoFit/>
                        </a:bodyPr>
                        <a:lstStyle/>
                        <a:p>
                          <a:pPr algn="ct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Internal client computers</a:t>
                          </a:r>
                        </a:p>
                      </p:txBody>
                    </p:sp>
                    <p:sp>
                      <p:nvSpPr>
                        <p:cNvPr id="122" name="AutoShape 10"/>
                        <p:cNvSpPr>
                          <a:spLocks noChangeArrowheads="1"/>
                        </p:cNvSpPr>
                        <p:nvPr/>
                      </p:nvSpPr>
                      <p:spPr bwMode="auto">
                        <a:xfrm>
                          <a:off x="16517648" y="4571094"/>
                          <a:ext cx="1709392" cy="774912"/>
                        </a:xfrm>
                        <a:prstGeom prst="roundRect">
                          <a:avLst>
                            <a:gd name="adj" fmla="val 4167"/>
                          </a:avLst>
                        </a:prstGeom>
                        <a:noFill/>
                        <a:ln w="9525" algn="ctr">
                          <a:noFill/>
                          <a:round/>
                          <a:headEnd/>
                          <a:tailEnd/>
                        </a:ln>
                        <a:effectLst/>
                      </p:spPr>
                      <p:txBody>
                        <a:bodyPr wrap="square" anchor="ctr">
                          <a:spAutoFit/>
                        </a:bodyPr>
                        <a:lstStyle/>
                        <a:p>
                          <a:pPr algn="ct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AD DS domain controller</a:t>
                          </a:r>
                        </a:p>
                        <a:p>
                          <a:pPr algn="ct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DNS server</a:t>
                          </a:r>
                        </a:p>
                      </p:txBody>
                    </p:sp>
                    <p:sp>
                      <p:nvSpPr>
                        <p:cNvPr id="123" name="AutoShape 10"/>
                        <p:cNvSpPr>
                          <a:spLocks noChangeArrowheads="1"/>
                        </p:cNvSpPr>
                        <p:nvPr/>
                      </p:nvSpPr>
                      <p:spPr bwMode="auto">
                        <a:xfrm>
                          <a:off x="13629099" y="8944142"/>
                          <a:ext cx="1778541" cy="489418"/>
                        </a:xfrm>
                        <a:prstGeom prst="roundRect">
                          <a:avLst>
                            <a:gd name="adj" fmla="val 4167"/>
                          </a:avLst>
                        </a:prstGeom>
                        <a:noFill/>
                        <a:ln w="9525" algn="ctr">
                          <a:noFill/>
                          <a:round/>
                          <a:headEnd/>
                          <a:tailEnd/>
                        </a:ln>
                        <a:effectLst/>
                      </p:spPr>
                      <p:txBody>
                        <a:bodyPr wrap="square" anchor="ctr">
                          <a:spAutoFit/>
                        </a:bodyPr>
                        <a:lstStyle/>
                        <a:p>
                          <a:pPr algn="ct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CRL distribution point</a:t>
                          </a:r>
                        </a:p>
                      </p:txBody>
                    </p:sp>
                    <p:sp>
                      <p:nvSpPr>
                        <p:cNvPr id="124" name="AutoShape 10"/>
                        <p:cNvSpPr>
                          <a:spLocks noChangeArrowheads="1"/>
                        </p:cNvSpPr>
                        <p:nvPr/>
                      </p:nvSpPr>
                      <p:spPr bwMode="auto">
                        <a:xfrm>
                          <a:off x="16550640" y="8442960"/>
                          <a:ext cx="1161386" cy="687068"/>
                        </a:xfrm>
                        <a:prstGeom prst="roundRect">
                          <a:avLst>
                            <a:gd name="adj" fmla="val 4167"/>
                          </a:avLst>
                        </a:prstGeom>
                        <a:noFill/>
                        <a:ln w="9525" algn="ctr">
                          <a:noFill/>
                          <a:round/>
                          <a:headEnd/>
                          <a:tailEnd/>
                        </a:ln>
                        <a:effectLst/>
                      </p:spPr>
                      <p:txBody>
                        <a:bodyPr wrap="square" anchor="ctr">
                          <a:spAutoFit/>
                        </a:bodyPr>
                        <a:lstStyle/>
                        <a:p>
                          <a:pPr algn="ct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Network location server</a:t>
                          </a:r>
                        </a:p>
                      </p:txBody>
                    </p:sp>
                  </p:grpSp>
                  <p:grpSp>
                    <p:nvGrpSpPr>
                      <p:cNvPr id="112" name="Group 111"/>
                      <p:cNvGrpSpPr/>
                      <p:nvPr/>
                    </p:nvGrpSpPr>
                    <p:grpSpPr>
                      <a:xfrm>
                        <a:off x="1051451" y="1530214"/>
                        <a:ext cx="1158434" cy="2221545"/>
                        <a:chOff x="1349621" y="1212166"/>
                        <a:chExt cx="1158434" cy="2221545"/>
                      </a:xfrm>
                    </p:grpSpPr>
                    <p:pic>
                      <p:nvPicPr>
                        <p:cNvPr id="113" name="Picture 1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9423" y="2436261"/>
                          <a:ext cx="918632" cy="997450"/>
                        </a:xfrm>
                        <a:prstGeom prst="rect">
                          <a:avLst/>
                        </a:prstGeom>
                      </p:spPr>
                    </p:pic>
                    <p:grpSp>
                      <p:nvGrpSpPr>
                        <p:cNvPr id="114" name="Group 113"/>
                        <p:cNvGrpSpPr/>
                        <p:nvPr/>
                      </p:nvGrpSpPr>
                      <p:grpSpPr>
                        <a:xfrm>
                          <a:off x="1349621" y="1212166"/>
                          <a:ext cx="623845" cy="1164466"/>
                          <a:chOff x="1721622" y="3347927"/>
                          <a:chExt cx="1293164" cy="2413816"/>
                        </a:xfrm>
                      </p:grpSpPr>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1622" y="3347927"/>
                            <a:ext cx="831086" cy="2413816"/>
                          </a:xfrm>
                          <a:prstGeom prst="rect">
                            <a:avLst/>
                          </a:prstGeom>
                        </p:spPr>
                      </p:pic>
                      <p:pic>
                        <p:nvPicPr>
                          <p:cNvPr id="116" name="Picture 1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54489" y="4312091"/>
                            <a:ext cx="960297" cy="1155851"/>
                          </a:xfrm>
                          <a:prstGeom prst="rect">
                            <a:avLst/>
                          </a:prstGeom>
                        </p:spPr>
                      </p:pic>
                    </p:grpSp>
                  </p:grpSp>
                </p:grpSp>
                <p:pic>
                  <p:nvPicPr>
                    <p:cNvPr id="110" name="Picture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3116" y="2543452"/>
                      <a:ext cx="400930" cy="1164466"/>
                    </a:xfrm>
                    <a:prstGeom prst="rect">
                      <a:avLst/>
                    </a:prstGeom>
                  </p:spPr>
                </p:pic>
              </p:grpSp>
              <p:pic>
                <p:nvPicPr>
                  <p:cNvPr id="108" name="Picture 1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0142" y="1664952"/>
                    <a:ext cx="1018774" cy="594517"/>
                  </a:xfrm>
                  <a:prstGeom prst="rect">
                    <a:avLst/>
                  </a:prstGeom>
                </p:spPr>
              </p:pic>
            </p:grpSp>
            <p:grpSp>
              <p:nvGrpSpPr>
                <p:cNvPr id="103" name="Group 102"/>
                <p:cNvGrpSpPr/>
                <p:nvPr/>
              </p:nvGrpSpPr>
              <p:grpSpPr>
                <a:xfrm>
                  <a:off x="7703018" y="1544155"/>
                  <a:ext cx="863687" cy="1164466"/>
                  <a:chOff x="925861" y="4361137"/>
                  <a:chExt cx="863687" cy="1164466"/>
                </a:xfrm>
              </p:grpSpPr>
              <p:pic>
                <p:nvPicPr>
                  <p:cNvPr id="104" name="Picture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861" y="4361137"/>
                    <a:ext cx="400930" cy="1164466"/>
                  </a:xfrm>
                  <a:prstGeom prst="rect">
                    <a:avLst/>
                  </a:prstGeom>
                </p:spPr>
              </p:pic>
              <p:pic>
                <p:nvPicPr>
                  <p:cNvPr id="105" name="Picture 1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7643" y="5120173"/>
                    <a:ext cx="641905" cy="290807"/>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1889" y="4544755"/>
                    <a:ext cx="579787" cy="625084"/>
                  </a:xfrm>
                  <a:prstGeom prst="rect">
                    <a:avLst/>
                  </a:prstGeom>
                </p:spPr>
              </p:pic>
            </p:grpSp>
          </p:grpSp>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3439397"/>
                <a:ext cx="400930" cy="1164466"/>
              </a:xfrm>
              <a:prstGeom prst="rect">
                <a:avLst/>
              </a:prstGeom>
            </p:spPr>
          </p:pic>
        </p:grpSp>
        <p:pic>
          <p:nvPicPr>
            <p:cNvPr id="99" name="Picture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8406" y="3940934"/>
              <a:ext cx="400930" cy="1164466"/>
            </a:xfrm>
            <a:prstGeom prst="rect">
              <a:avLst/>
            </a:prstGeom>
          </p:spPr>
        </p:pic>
      </p:grpSp>
      <p:cxnSp>
        <p:nvCxnSpPr>
          <p:cNvPr id="125" name="Straight Arrow Connector 124" descr="This is the fourth of the six frames. In this frame, the DirectAccess client attempts to locate and sign in to AD DS domain using a computer account."/>
          <p:cNvCxnSpPr/>
          <p:nvPr/>
        </p:nvCxnSpPr>
        <p:spPr bwMode="auto">
          <a:xfrm>
            <a:off x="6217923" y="1905000"/>
            <a:ext cx="1130777" cy="11677"/>
          </a:xfrm>
          <a:prstGeom prst="straightConnector1">
            <a:avLst/>
          </a:prstGeom>
          <a:ln w="38100">
            <a:solidFill>
              <a:srgbClr val="FF0000"/>
            </a:solidFill>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cxnSp>
        <p:nvCxnSpPr>
          <p:cNvPr id="126" name="Straight Arrow Connector 125" descr="This is the third of the six frames. In this frame, the process of checking CRL revocation status of NLS certificate is displayed."/>
          <p:cNvCxnSpPr/>
          <p:nvPr/>
        </p:nvCxnSpPr>
        <p:spPr bwMode="auto">
          <a:xfrm flipH="1">
            <a:off x="5269336" y="2478199"/>
            <a:ext cx="192603" cy="1273560"/>
          </a:xfrm>
          <a:prstGeom prst="straightConnector1">
            <a:avLst/>
          </a:prstGeom>
          <a:ln w="38100">
            <a:solidFill>
              <a:srgbClr val="FF0000"/>
            </a:solidFill>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cxnSp>
        <p:nvCxnSpPr>
          <p:cNvPr id="127" name="Straight Arrow Connector 126" descr="This is the third of six frames. In this frame, the DirectAccess client establishes connection with NLS."/>
          <p:cNvCxnSpPr/>
          <p:nvPr/>
        </p:nvCxnSpPr>
        <p:spPr bwMode="auto">
          <a:xfrm>
            <a:off x="5993608" y="2413073"/>
            <a:ext cx="1325590" cy="1059456"/>
          </a:xfrm>
          <a:prstGeom prst="straightConnector1">
            <a:avLst/>
          </a:prstGeom>
          <a:ln w="38100">
            <a:solidFill>
              <a:srgbClr val="FF0000"/>
            </a:solidFill>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cxnSp>
        <p:nvCxnSpPr>
          <p:cNvPr id="128" name="Straight Arrow Connector 127" descr="This is the first of the six frames. In this frame, the DirectAccess client tries to resolve the FQDN of the network location server (NLS) URL."/>
          <p:cNvCxnSpPr/>
          <p:nvPr/>
        </p:nvCxnSpPr>
        <p:spPr bwMode="auto">
          <a:xfrm>
            <a:off x="6217555" y="2149724"/>
            <a:ext cx="1130777" cy="11677"/>
          </a:xfrm>
          <a:prstGeom prst="straightConnector1">
            <a:avLst/>
          </a:prstGeom>
          <a:ln w="38100">
            <a:solidFill>
              <a:srgbClr val="FF0000"/>
            </a:solidFill>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grpSp>
        <p:nvGrpSpPr>
          <p:cNvPr id="129" name="Group 54" descr="This is the fifth of the six frames. In this frame, the DirectAccess client assigns the domain firewall profile, which ignores Connection Security Tunnel Rules and start accessing intranet resources normally."/>
          <p:cNvGrpSpPr/>
          <p:nvPr/>
        </p:nvGrpSpPr>
        <p:grpSpPr>
          <a:xfrm>
            <a:off x="5513667" y="1339382"/>
            <a:ext cx="1805531" cy="704225"/>
            <a:chOff x="1083568" y="4470700"/>
            <a:chExt cx="2059777" cy="704225"/>
          </a:xfrm>
        </p:grpSpPr>
        <p:pic>
          <p:nvPicPr>
            <p:cNvPr id="130" name="Picture 129"/>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1083568" y="4679426"/>
              <a:ext cx="429865" cy="49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AutoShape 10"/>
            <p:cNvSpPr>
              <a:spLocks noChangeArrowheads="1"/>
            </p:cNvSpPr>
            <p:nvPr/>
          </p:nvSpPr>
          <p:spPr bwMode="auto">
            <a:xfrm>
              <a:off x="1635510" y="4470700"/>
              <a:ext cx="1507835" cy="489418"/>
            </a:xfrm>
            <a:prstGeom prst="roundRect">
              <a:avLst>
                <a:gd name="adj" fmla="val 4167"/>
              </a:avLst>
            </a:prstGeom>
            <a:noFill/>
            <a:ln w="9525" algn="ctr">
              <a:noFill/>
              <a:round/>
              <a:headEnd/>
              <a:tailEnd/>
            </a:ln>
            <a:effectLst/>
          </p:spPr>
          <p:txBody>
            <a:bodyPr wrap="square" anchor="ctr">
              <a:spAutoFit/>
            </a:bodyPr>
            <a:lstStyle/>
            <a:p>
              <a:pPr algn="ct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Connection security rules</a:t>
              </a:r>
            </a:p>
          </p:txBody>
        </p:sp>
      </p:grpSp>
      <p:grpSp>
        <p:nvGrpSpPr>
          <p:cNvPr id="132" name="Group 61" descr="Illustration that shows the interactions among the components that DirectAccess requires to support internal client connections."/>
          <p:cNvGrpSpPr/>
          <p:nvPr/>
        </p:nvGrpSpPr>
        <p:grpSpPr>
          <a:xfrm>
            <a:off x="4586346" y="2323901"/>
            <a:ext cx="823854" cy="816512"/>
            <a:chOff x="746024" y="4634994"/>
            <a:chExt cx="823854" cy="816512"/>
          </a:xfrm>
        </p:grpSpPr>
        <p:pic>
          <p:nvPicPr>
            <p:cNvPr id="133" name="Picture 132"/>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960278" y="4634994"/>
              <a:ext cx="376805" cy="49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 name="AutoShape 10" descr="DirectAccess client tries to resolve the FQDN of the network location server (NLS) URL"/>
            <p:cNvSpPr>
              <a:spLocks noChangeArrowheads="1"/>
            </p:cNvSpPr>
            <p:nvPr/>
          </p:nvSpPr>
          <p:spPr bwMode="auto">
            <a:xfrm>
              <a:off x="746024" y="5159737"/>
              <a:ext cx="823854" cy="291769"/>
            </a:xfrm>
            <a:prstGeom prst="roundRect">
              <a:avLst>
                <a:gd name="adj" fmla="val 4167"/>
              </a:avLst>
            </a:prstGeom>
            <a:noFill/>
            <a:ln w="9525" algn="ctr">
              <a:noFill/>
              <a:round/>
              <a:headEnd/>
              <a:tailEnd/>
            </a:ln>
            <a:effectLst/>
          </p:spPr>
          <p:txBody>
            <a:bodyPr wrap="square" anchor="ctr">
              <a:spAutoFit/>
            </a:bodyPr>
            <a:lstStyle/>
            <a:p>
              <a:pPr algn="ct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NRPT</a:t>
              </a:r>
            </a:p>
          </p:txBody>
        </p:sp>
      </p:grpSp>
      <p:pic>
        <p:nvPicPr>
          <p:cNvPr id="135" name="Picture 5" descr="Illustration that shows the interactions among the components that DirectAccess requires to support internal client connection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9958" y="62579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4" descr="This is a build slide with six frames. The default build shows the components that DirectAccess requires to support internal client connections."/>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8600" y="6257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1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72400" y="3926702"/>
            <a:ext cx="463264" cy="557602"/>
          </a:xfrm>
          <a:prstGeom prst="rect">
            <a:avLst/>
          </a:prstGeom>
        </p:spPr>
      </p:pic>
    </p:spTree>
    <p:extLst>
      <p:ext uri="{BB962C8B-B14F-4D97-AF65-F5344CB8AC3E}">
        <p14:creationId xmlns:p14="http://schemas.microsoft.com/office/powerpoint/2010/main" val="40682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3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2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9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2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26"/>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25"/>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name="58ed19ff-49db-4709-858b-54b04fd809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DirectAccess works for external clients</a:t>
            </a:r>
          </a:p>
        </p:txBody>
      </p:sp>
      <p:grpSp>
        <p:nvGrpSpPr>
          <p:cNvPr id="5" name="Group 170"/>
          <p:cNvGrpSpPr/>
          <p:nvPr/>
        </p:nvGrpSpPr>
        <p:grpSpPr>
          <a:xfrm>
            <a:off x="30684" y="4749120"/>
            <a:ext cx="1296000" cy="967959"/>
            <a:chOff x="993063" y="4129898"/>
            <a:chExt cx="1478496" cy="967959"/>
          </a:xfrm>
        </p:grpSpPr>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83567" y="4602358"/>
              <a:ext cx="429865" cy="49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10"/>
            <p:cNvSpPr>
              <a:spLocks noChangeArrowheads="1"/>
            </p:cNvSpPr>
            <p:nvPr/>
          </p:nvSpPr>
          <p:spPr bwMode="auto">
            <a:xfrm>
              <a:off x="993063" y="4129898"/>
              <a:ext cx="1478496" cy="475300"/>
            </a:xfrm>
            <a:prstGeom prst="roundRect">
              <a:avLst>
                <a:gd name="adj" fmla="val 4167"/>
              </a:avLst>
            </a:prstGeom>
            <a:noFill/>
            <a:ln w="9525" algn="ctr">
              <a:noFill/>
              <a:round/>
              <a:headEnd/>
              <a:tailEnd/>
            </a:ln>
            <a:effectLst/>
          </p:spPr>
          <p:txBody>
            <a:bodyPr wrap="square" anchor="ctr">
              <a:noAutofit/>
            </a:bodyPr>
            <a:lstStyle/>
            <a:p>
              <a:pPr fontAlgn="base">
                <a:lnSpc>
                  <a:spcPct val="90000"/>
                </a:lnSpc>
                <a:spcBef>
                  <a:spcPct val="40000"/>
                </a:spcBef>
                <a:spcAft>
                  <a:spcPct val="0"/>
                </a:spcAft>
                <a:defRPr/>
              </a:pPr>
              <a:r>
                <a:rPr lang="en-IN" sz="1350" b="1" dirty="0">
                  <a:solidFill>
                    <a:srgbClr val="000000"/>
                  </a:solidFill>
                  <a:latin typeface="Segoe UI" pitchFamily="34" charset="0"/>
                  <a:ea typeface="Segoe UI" pitchFamily="34" charset="0"/>
                  <a:cs typeface="Segoe UI" pitchFamily="34" charset="0"/>
                </a:rPr>
                <a:t>Connection security rules</a:t>
              </a:r>
              <a:endParaRPr lang="en-US" sz="1350" b="1" dirty="0">
                <a:solidFill>
                  <a:srgbClr val="000000"/>
                </a:solidFill>
                <a:latin typeface="Segoe UI" pitchFamily="34" charset="0"/>
                <a:ea typeface="Segoe UI" pitchFamily="34" charset="0"/>
                <a:cs typeface="Segoe UI" pitchFamily="34" charset="0"/>
              </a:endParaRPr>
            </a:p>
          </p:txBody>
        </p:sp>
      </p:grpSp>
      <p:grpSp>
        <p:nvGrpSpPr>
          <p:cNvPr id="8" name="Group 171"/>
          <p:cNvGrpSpPr/>
          <p:nvPr/>
        </p:nvGrpSpPr>
        <p:grpSpPr>
          <a:xfrm>
            <a:off x="448050" y="5428538"/>
            <a:ext cx="823854" cy="734210"/>
            <a:chOff x="904532" y="4401747"/>
            <a:chExt cx="823854" cy="734210"/>
          </a:xfrm>
        </p:grpSpPr>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33898" y="4640458"/>
              <a:ext cx="376805" cy="49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10"/>
            <p:cNvSpPr>
              <a:spLocks noChangeArrowheads="1"/>
            </p:cNvSpPr>
            <p:nvPr/>
          </p:nvSpPr>
          <p:spPr bwMode="auto">
            <a:xfrm>
              <a:off x="904532" y="4401747"/>
              <a:ext cx="823854" cy="291769"/>
            </a:xfrm>
            <a:prstGeom prst="roundRect">
              <a:avLst>
                <a:gd name="adj" fmla="val 4167"/>
              </a:avLst>
            </a:prstGeom>
            <a:noFill/>
            <a:ln w="9525" algn="ctr">
              <a:noFill/>
              <a:round/>
              <a:headEnd/>
              <a:tailEnd/>
            </a:ln>
            <a:effectLst/>
          </p:spPr>
          <p:txBody>
            <a:bodyPr wrap="square" anchor="ctr">
              <a:no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NRPT</a:t>
              </a:r>
            </a:p>
          </p:txBody>
        </p:sp>
      </p:grpSp>
      <p:sp>
        <p:nvSpPr>
          <p:cNvPr id="11" name="AutoShape 10"/>
          <p:cNvSpPr>
            <a:spLocks noChangeArrowheads="1"/>
          </p:cNvSpPr>
          <p:nvPr/>
        </p:nvSpPr>
        <p:spPr bwMode="auto">
          <a:xfrm>
            <a:off x="983027" y="5977727"/>
            <a:ext cx="1130705" cy="687068"/>
          </a:xfrm>
          <a:prstGeom prst="roundRect">
            <a:avLst>
              <a:gd name="adj" fmla="val 4167"/>
            </a:avLst>
          </a:prstGeom>
          <a:noFill/>
          <a:ln w="9525" algn="ctr">
            <a:noFill/>
            <a:round/>
            <a:headEnd/>
            <a:tailEnd/>
          </a:ln>
          <a:effectLst/>
        </p:spPr>
        <p:txBody>
          <a:bodyPr wrap="square" anchor="ctr">
            <a:no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External client computers</a:t>
            </a:r>
          </a:p>
        </p:txBody>
      </p:sp>
      <p:sp>
        <p:nvSpPr>
          <p:cNvPr id="12" name="AutoShape 10"/>
          <p:cNvSpPr>
            <a:spLocks noChangeArrowheads="1"/>
          </p:cNvSpPr>
          <p:nvPr/>
        </p:nvSpPr>
        <p:spPr bwMode="auto">
          <a:xfrm>
            <a:off x="681655" y="971119"/>
            <a:ext cx="1321958" cy="291769"/>
          </a:xfrm>
          <a:prstGeom prst="roundRect">
            <a:avLst>
              <a:gd name="adj" fmla="val 4167"/>
            </a:avLst>
          </a:prstGeom>
          <a:noFill/>
          <a:ln w="9525" algn="ctr">
            <a:noFill/>
            <a:round/>
            <a:headEnd/>
            <a:tailEnd/>
          </a:ln>
          <a:effectLst/>
        </p:spPr>
        <p:txBody>
          <a:bodyPr wrap="square" anchor="ctr">
            <a:no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DNS server</a:t>
            </a:r>
          </a:p>
        </p:txBody>
      </p:sp>
      <p:grpSp>
        <p:nvGrpSpPr>
          <p:cNvPr id="13" name="Group 12"/>
          <p:cNvGrpSpPr/>
          <p:nvPr/>
        </p:nvGrpSpPr>
        <p:grpSpPr>
          <a:xfrm>
            <a:off x="981632" y="1307485"/>
            <a:ext cx="1017802" cy="1164466"/>
            <a:chOff x="-3669" y="4300965"/>
            <a:chExt cx="1017802" cy="1164466"/>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9" y="4300965"/>
              <a:ext cx="400930" cy="1164466"/>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228" y="5060001"/>
              <a:ext cx="641905" cy="290807"/>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146" y="4484583"/>
              <a:ext cx="579787" cy="625084"/>
            </a:xfrm>
            <a:prstGeom prst="rect">
              <a:avLst/>
            </a:prstGeom>
          </p:spPr>
        </p:pic>
      </p:gr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993" y="5297778"/>
            <a:ext cx="1018774" cy="594517"/>
          </a:xfrm>
          <a:prstGeom prst="rect">
            <a:avLst/>
          </a:prstGeom>
        </p:spPr>
      </p:pic>
      <p:sp>
        <p:nvSpPr>
          <p:cNvPr id="18" name="AutoShape 10"/>
          <p:cNvSpPr>
            <a:spLocks noChangeArrowheads="1"/>
          </p:cNvSpPr>
          <p:nvPr/>
        </p:nvSpPr>
        <p:spPr bwMode="auto">
          <a:xfrm rot="18701885">
            <a:off x="2023008" y="4475003"/>
            <a:ext cx="1380340" cy="291769"/>
          </a:xfrm>
          <a:prstGeom prst="roundRect">
            <a:avLst>
              <a:gd name="adj" fmla="val 4167"/>
            </a:avLst>
          </a:prstGeom>
          <a:noFill/>
          <a:ln w="9525" algn="ctr">
            <a:noFill/>
            <a:round/>
            <a:headEnd/>
            <a:tailEnd/>
          </a:ln>
          <a:effectLst/>
        </p:spPr>
        <p:txBody>
          <a:bodyPr wrap="square" anchor="ctr">
            <a:no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Infrastructure</a:t>
            </a:r>
          </a:p>
        </p:txBody>
      </p:sp>
      <p:grpSp>
        <p:nvGrpSpPr>
          <p:cNvPr id="19" name="Group 18" descr="This is the last frame of the build. This frame shows the components used by internal clients in DirectAccess."/>
          <p:cNvGrpSpPr/>
          <p:nvPr/>
        </p:nvGrpSpPr>
        <p:grpSpPr>
          <a:xfrm>
            <a:off x="1203850" y="809466"/>
            <a:ext cx="7752369" cy="5355004"/>
            <a:chOff x="1203850" y="809466"/>
            <a:chExt cx="7752369" cy="5355004"/>
          </a:xfrm>
        </p:grpSpPr>
        <p:grpSp>
          <p:nvGrpSpPr>
            <p:cNvPr id="20" name="Group 19"/>
            <p:cNvGrpSpPr/>
            <p:nvPr/>
          </p:nvGrpSpPr>
          <p:grpSpPr>
            <a:xfrm>
              <a:off x="2558255" y="809466"/>
              <a:ext cx="6397964" cy="5355004"/>
              <a:chOff x="2558255" y="809466"/>
              <a:chExt cx="6397964" cy="5355004"/>
            </a:xfrm>
          </p:grpSpPr>
          <p:grpSp>
            <p:nvGrpSpPr>
              <p:cNvPr id="22" name="Group 21"/>
              <p:cNvGrpSpPr/>
              <p:nvPr/>
            </p:nvGrpSpPr>
            <p:grpSpPr>
              <a:xfrm>
                <a:off x="2558255" y="809466"/>
                <a:ext cx="6397964" cy="5355004"/>
                <a:chOff x="2776913" y="928734"/>
                <a:chExt cx="6397964" cy="5355004"/>
              </a:xfrm>
            </p:grpSpPr>
            <p:grpSp>
              <p:nvGrpSpPr>
                <p:cNvPr id="29" name="Group 81"/>
                <p:cNvGrpSpPr/>
                <p:nvPr/>
              </p:nvGrpSpPr>
              <p:grpSpPr>
                <a:xfrm>
                  <a:off x="3533889" y="1302989"/>
                  <a:ext cx="5367512" cy="4980749"/>
                  <a:chOff x="3533889" y="1089419"/>
                  <a:chExt cx="5367512" cy="4980749"/>
                </a:xfrm>
              </p:grpSpPr>
              <p:pic>
                <p:nvPicPr>
                  <p:cNvPr id="38"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533889" y="1089419"/>
                    <a:ext cx="5367512" cy="4980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AutoShape 10"/>
                  <p:cNvSpPr>
                    <a:spLocks noChangeArrowheads="1"/>
                  </p:cNvSpPr>
                  <p:nvPr/>
                </p:nvSpPr>
                <p:spPr bwMode="auto">
                  <a:xfrm>
                    <a:off x="5205802" y="4814290"/>
                    <a:ext cx="1925378"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Internal network resources</a:t>
                    </a:r>
                  </a:p>
                </p:txBody>
              </p:sp>
            </p:grpSp>
            <p:sp>
              <p:nvSpPr>
                <p:cNvPr id="30" name="AutoShape 10"/>
                <p:cNvSpPr>
                  <a:spLocks noChangeArrowheads="1"/>
                </p:cNvSpPr>
                <p:nvPr/>
              </p:nvSpPr>
              <p:spPr bwMode="auto">
                <a:xfrm>
                  <a:off x="2776913" y="2186018"/>
                  <a:ext cx="1477859"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DirectAccess  server</a:t>
                  </a:r>
                </a:p>
              </p:txBody>
            </p:sp>
            <p:sp>
              <p:nvSpPr>
                <p:cNvPr id="31" name="AutoShape 10"/>
                <p:cNvSpPr>
                  <a:spLocks noChangeArrowheads="1"/>
                </p:cNvSpPr>
                <p:nvPr/>
              </p:nvSpPr>
              <p:spPr bwMode="auto">
                <a:xfrm>
                  <a:off x="7465485" y="928734"/>
                  <a:ext cx="1709392" cy="774912"/>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AD DS domain controller</a:t>
                  </a:r>
                </a:p>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DNS server</a:t>
                  </a:r>
                </a:p>
              </p:txBody>
            </p:sp>
            <p:sp>
              <p:nvSpPr>
                <p:cNvPr id="32" name="AutoShape 10"/>
                <p:cNvSpPr>
                  <a:spLocks noChangeArrowheads="1"/>
                </p:cNvSpPr>
                <p:nvPr/>
              </p:nvSpPr>
              <p:spPr bwMode="auto">
                <a:xfrm>
                  <a:off x="7697151" y="4801825"/>
                  <a:ext cx="1161386" cy="291769"/>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NLS</a:t>
                  </a:r>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5516" y="2695852"/>
                  <a:ext cx="400930" cy="1164466"/>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5418" y="1696555"/>
                  <a:ext cx="400930" cy="1164466"/>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11153" y="2455591"/>
                  <a:ext cx="641905" cy="290807"/>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73271" y="1880173"/>
                  <a:ext cx="579787" cy="625084"/>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0016" y="3591797"/>
                  <a:ext cx="400930" cy="1164466"/>
                </a:xfrm>
                <a:prstGeom prst="rect">
                  <a:avLst/>
                </a:prstGeom>
              </p:spPr>
            </p:pic>
          </p:grpSp>
          <p:grpSp>
            <p:nvGrpSpPr>
              <p:cNvPr id="23" name="Group 22"/>
              <p:cNvGrpSpPr/>
              <p:nvPr/>
            </p:nvGrpSpPr>
            <p:grpSpPr>
              <a:xfrm>
                <a:off x="6162665" y="3733800"/>
                <a:ext cx="771535" cy="1164466"/>
                <a:chOff x="1932186" y="4629514"/>
                <a:chExt cx="771535" cy="1164466"/>
              </a:xfrm>
            </p:grpSpPr>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2186" y="4629514"/>
                  <a:ext cx="400930" cy="1164466"/>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69993" y="5229706"/>
                  <a:ext cx="433728" cy="552216"/>
                </a:xfrm>
                <a:prstGeom prst="rect">
                  <a:avLst/>
                </a:prstGeom>
              </p:spPr>
            </p:pic>
          </p:grpSp>
          <p:grpSp>
            <p:nvGrpSpPr>
              <p:cNvPr id="24" name="Group 23"/>
              <p:cNvGrpSpPr/>
              <p:nvPr/>
            </p:nvGrpSpPr>
            <p:grpSpPr>
              <a:xfrm>
                <a:off x="5318652" y="3751759"/>
                <a:ext cx="668668" cy="1164466"/>
                <a:chOff x="1721622" y="3347927"/>
                <a:chExt cx="1386079" cy="2413816"/>
              </a:xfrm>
            </p:grpSpPr>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1622" y="3347927"/>
                  <a:ext cx="831086" cy="2413816"/>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67869" y="4448556"/>
                  <a:ext cx="939832" cy="1131218"/>
                </a:xfrm>
                <a:prstGeom prst="rect">
                  <a:avLst/>
                </a:prstGeom>
              </p:spPr>
            </p:pic>
          </p:grpSp>
        </p:grpSp>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03850" y="2847080"/>
              <a:ext cx="918632" cy="997450"/>
            </a:xfrm>
            <a:prstGeom prst="rect">
              <a:avLst/>
            </a:prstGeom>
          </p:spPr>
        </p:pic>
      </p:grpSp>
      <p:pic>
        <p:nvPicPr>
          <p:cNvPr id="40" name="Picture 4" descr="This is a build slide with six frames. The default build shows the components that DirectAccess requires to support internal client connection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600" y="6257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72400" y="3926702"/>
            <a:ext cx="463264" cy="557602"/>
          </a:xfrm>
          <a:prstGeom prst="rect">
            <a:avLst/>
          </a:prstGeom>
        </p:spPr>
      </p:pic>
      <p:pic>
        <p:nvPicPr>
          <p:cNvPr id="42" name="Picture 4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7965604">
            <a:off x="1915018" y="4301959"/>
            <a:ext cx="1056357" cy="245924"/>
          </a:xfrm>
          <a:prstGeom prst="rect">
            <a:avLst/>
          </a:prstGeom>
        </p:spPr>
      </p:pic>
      <p:pic>
        <p:nvPicPr>
          <p:cNvPr id="43" name="Picture 4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9351089">
            <a:off x="2370910" y="5186468"/>
            <a:ext cx="1056357" cy="245924"/>
          </a:xfrm>
          <a:prstGeom prst="rect">
            <a:avLst/>
          </a:prstGeom>
        </p:spPr>
      </p:pic>
      <p:sp>
        <p:nvSpPr>
          <p:cNvPr id="44" name="AutoShape 10"/>
          <p:cNvSpPr>
            <a:spLocks noChangeArrowheads="1"/>
          </p:cNvSpPr>
          <p:nvPr/>
        </p:nvSpPr>
        <p:spPr bwMode="auto">
          <a:xfrm rot="20076976">
            <a:off x="2607753" y="5443796"/>
            <a:ext cx="1029610" cy="291302"/>
          </a:xfrm>
          <a:prstGeom prst="roundRect">
            <a:avLst>
              <a:gd name="adj" fmla="val 4167"/>
            </a:avLst>
          </a:prstGeom>
          <a:noFill/>
          <a:ln w="9525" algn="ctr">
            <a:noFill/>
            <a:round/>
            <a:headEnd/>
            <a:tailEnd/>
          </a:ln>
          <a:effectLst/>
        </p:spPr>
        <p:txBody>
          <a:bodyPr wrap="square" anchor="ctr">
            <a:no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Intranet</a:t>
            </a:r>
          </a:p>
        </p:txBody>
      </p:sp>
      <p:cxnSp>
        <p:nvCxnSpPr>
          <p:cNvPr id="45" name="Straight Connector 44"/>
          <p:cNvCxnSpPr/>
          <p:nvPr/>
        </p:nvCxnSpPr>
        <p:spPr bwMode="auto">
          <a:xfrm flipH="1">
            <a:off x="2251459" y="4059974"/>
            <a:ext cx="5184170" cy="1657105"/>
          </a:xfrm>
          <a:prstGeom prst="line">
            <a:avLst/>
          </a:prstGeom>
          <a:ln>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grpSp>
        <p:nvGrpSpPr>
          <p:cNvPr id="46" name="Group 45"/>
          <p:cNvGrpSpPr>
            <a:grpSpLocks noChangeAspect="1"/>
          </p:cNvGrpSpPr>
          <p:nvPr/>
        </p:nvGrpSpPr>
        <p:grpSpPr>
          <a:xfrm>
            <a:off x="6986526" y="3791870"/>
            <a:ext cx="594568" cy="594568"/>
            <a:chOff x="7759185" y="3876159"/>
            <a:chExt cx="1371600" cy="1371600"/>
          </a:xfrm>
        </p:grpSpPr>
        <p:sp>
          <p:nvSpPr>
            <p:cNvPr id="47" name="Oval 46"/>
            <p:cNvSpPr/>
            <p:nvPr/>
          </p:nvSpPr>
          <p:spPr bwMode="auto">
            <a:xfrm>
              <a:off x="7759185" y="3876159"/>
              <a:ext cx="1371600" cy="1371600"/>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cxnSp>
        <p:nvCxnSpPr>
          <p:cNvPr id="49" name="Straight Arrow Connector 48" descr="This is the first of the six frames. In this frame, the DirectAccess client tries to resolve the FQDN of the network location server (NLS) URL."/>
          <p:cNvCxnSpPr/>
          <p:nvPr/>
        </p:nvCxnSpPr>
        <p:spPr bwMode="auto">
          <a:xfrm flipV="1">
            <a:off x="806089" y="5763214"/>
            <a:ext cx="531624" cy="161979"/>
          </a:xfrm>
          <a:prstGeom prst="straightConnector1">
            <a:avLst/>
          </a:prstGeom>
          <a:ln w="38100">
            <a:solidFill>
              <a:srgbClr val="FF0000"/>
            </a:solidFill>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cxnSp>
        <p:nvCxnSpPr>
          <p:cNvPr id="50" name="Straight Arrow Connector 49" descr="This is the first of the six frames. In this frame, the DirectAccess client tries to resolve the FQDN of the network location server (NLS) URL."/>
          <p:cNvCxnSpPr/>
          <p:nvPr/>
        </p:nvCxnSpPr>
        <p:spPr bwMode="auto">
          <a:xfrm flipH="1" flipV="1">
            <a:off x="1170247" y="2605939"/>
            <a:ext cx="183894" cy="2568135"/>
          </a:xfrm>
          <a:prstGeom prst="straightConnector1">
            <a:avLst/>
          </a:prstGeom>
          <a:ln w="38100">
            <a:solidFill>
              <a:srgbClr val="FF0000"/>
            </a:solidFill>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sp>
        <p:nvSpPr>
          <p:cNvPr id="51" name="Curved Down Arrow 50"/>
          <p:cNvSpPr/>
          <p:nvPr/>
        </p:nvSpPr>
        <p:spPr bwMode="auto">
          <a:xfrm rot="20228013">
            <a:off x="815679" y="2996860"/>
            <a:ext cx="3931633" cy="1202739"/>
          </a:xfrm>
          <a:prstGeom prst="curved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cxnSp>
        <p:nvCxnSpPr>
          <p:cNvPr id="52" name="Straight Connector 51"/>
          <p:cNvCxnSpPr/>
          <p:nvPr/>
        </p:nvCxnSpPr>
        <p:spPr bwMode="auto">
          <a:xfrm flipH="1">
            <a:off x="1961928" y="4728361"/>
            <a:ext cx="206763" cy="545512"/>
          </a:xfrm>
          <a:prstGeom prst="line">
            <a:avLst/>
          </a:prstGeom>
          <a:ln>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cxnSp>
        <p:nvCxnSpPr>
          <p:cNvPr id="53" name="Straight Connector 52"/>
          <p:cNvCxnSpPr>
            <a:endCxn id="42" idx="1"/>
          </p:cNvCxnSpPr>
          <p:nvPr/>
        </p:nvCxnSpPr>
        <p:spPr bwMode="auto">
          <a:xfrm flipH="1">
            <a:off x="2801793" y="3785774"/>
            <a:ext cx="218533" cy="251357"/>
          </a:xfrm>
          <a:prstGeom prst="line">
            <a:avLst/>
          </a:prstGeom>
          <a:ln>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cxnSp>
        <p:nvCxnSpPr>
          <p:cNvPr id="54" name="Straight Arrow Connector 53" descr="This is the first of the six frames. In this frame, the DirectAccess client tries to resolve the FQDN of the network location server (NLS) URL."/>
          <p:cNvCxnSpPr/>
          <p:nvPr/>
        </p:nvCxnSpPr>
        <p:spPr bwMode="auto">
          <a:xfrm flipV="1">
            <a:off x="3704836" y="2211924"/>
            <a:ext cx="3793980" cy="554158"/>
          </a:xfrm>
          <a:prstGeom prst="straightConnector1">
            <a:avLst/>
          </a:prstGeom>
          <a:ln w="38100">
            <a:solidFill>
              <a:srgbClr val="FF0000"/>
            </a:solidFill>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cxnSp>
        <p:nvCxnSpPr>
          <p:cNvPr id="55" name="Straight Connector 54"/>
          <p:cNvCxnSpPr>
            <a:endCxn id="17" idx="3"/>
          </p:cNvCxnSpPr>
          <p:nvPr/>
        </p:nvCxnSpPr>
        <p:spPr bwMode="auto">
          <a:xfrm flipH="1">
            <a:off x="2057767" y="5483073"/>
            <a:ext cx="471441" cy="111964"/>
          </a:xfrm>
          <a:prstGeom prst="line">
            <a:avLst/>
          </a:prstGeom>
          <a:ln>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cxnSp>
        <p:nvCxnSpPr>
          <p:cNvPr id="56" name="Straight Connector 55"/>
          <p:cNvCxnSpPr/>
          <p:nvPr/>
        </p:nvCxnSpPr>
        <p:spPr bwMode="auto">
          <a:xfrm flipH="1">
            <a:off x="3384434" y="4386438"/>
            <a:ext cx="1873366" cy="699852"/>
          </a:xfrm>
          <a:prstGeom prst="line">
            <a:avLst/>
          </a:prstGeom>
          <a:ln>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2368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5"/>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46"/>
                                        </p:tgtEl>
                                        <p:attrNameLst>
                                          <p:attrName>style.visibility</p:attrName>
                                        </p:attrNameLst>
                                      </p:cBhvr>
                                      <p:to>
                                        <p:strVal val="hidden"/>
                                      </p:to>
                                    </p:set>
                                  </p:childTnLst>
                                </p:cTn>
                              </p:par>
                            </p:childTnLst>
                          </p:cTn>
                        </p:par>
                        <p:par>
                          <p:cTn id="16" fill="hold">
                            <p:stCondLst>
                              <p:cond delay="0"/>
                            </p:stCondLst>
                            <p:childTnLst>
                              <p:par>
                                <p:cTn id="17" presetID="1" presetClass="entr" presetSubtype="0" fill="hold" nodeType="afterEffect">
                                  <p:stCondLst>
                                    <p:cond delay="1000"/>
                                  </p:stCondLst>
                                  <p:childTnLst>
                                    <p:set>
                                      <p:cBhvr>
                                        <p:cTn id="18" dur="1" fill="hold">
                                          <p:stCondLst>
                                            <p:cond delay="0"/>
                                          </p:stCondLst>
                                        </p:cTn>
                                        <p:tgtEl>
                                          <p:spTgt spid="49"/>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1000"/>
                                  </p:stCondLst>
                                  <p:childTnLst>
                                    <p:set>
                                      <p:cBhvr>
                                        <p:cTn id="21" dur="1" fill="hold">
                                          <p:stCondLst>
                                            <p:cond delay="0"/>
                                          </p:stCondLst>
                                        </p:cTn>
                                        <p:tgtEl>
                                          <p:spTgt spid="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49"/>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5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51"/>
                                        </p:tgtEl>
                                        <p:attrNameLst>
                                          <p:attrName>style.visibility</p:attrName>
                                        </p:attrNameLst>
                                      </p:cBhvr>
                                      <p:to>
                                        <p:strVal val="hidden"/>
                                      </p:to>
                                    </p:set>
                                  </p:childTnLst>
                                </p:cTn>
                              </p:par>
                            </p:childTnLst>
                          </p:cTn>
                        </p:par>
                        <p:par>
                          <p:cTn id="38" fill="hold">
                            <p:stCondLst>
                              <p:cond delay="0"/>
                            </p:stCondLst>
                            <p:childTnLst>
                              <p:par>
                                <p:cTn id="39" presetID="10" presetClass="entr" presetSubtype="0" fill="hold" nodeType="afterEffect">
                                  <p:stCondLst>
                                    <p:cond delay="100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53"/>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52"/>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54"/>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171c924b-7773-438b-a12e-ffb728c24a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and prerequisites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3000" dirty="0"/>
              <a:t>The DirectAccess server:</a:t>
            </a:r>
          </a:p>
          <a:p>
            <a:pPr lvl="1"/>
            <a:r>
              <a:rPr lang="en-GB" dirty="0"/>
              <a:t>Must be a domain member</a:t>
            </a:r>
          </a:p>
          <a:p>
            <a:pPr lvl="1"/>
            <a:r>
              <a:rPr lang="en-GB" dirty="0"/>
              <a:t>Must have at least one network adapter connected to the domain network</a:t>
            </a:r>
          </a:p>
          <a:p>
            <a:pPr lvl="1"/>
            <a:r>
              <a:rPr lang="en-GB" dirty="0"/>
              <a:t>Must have Windows Firewall enabled on all profiles</a:t>
            </a:r>
          </a:p>
          <a:p>
            <a:pPr lvl="1"/>
            <a:r>
              <a:rPr lang="en-GB" dirty="0"/>
              <a:t>Cannot be a domain controller</a:t>
            </a:r>
          </a:p>
          <a:p>
            <a:pPr marL="0" indent="0">
              <a:buNone/>
            </a:pPr>
            <a:endParaRPr lang="en-GB" dirty="0"/>
          </a:p>
          <a:p>
            <a:r>
              <a:rPr lang="en-GB" dirty="0"/>
              <a:t>You must deploy the DirectAccess server in one of the following network topologies:</a:t>
            </a:r>
          </a:p>
          <a:p>
            <a:pPr lvl="1"/>
            <a:r>
              <a:rPr lang="en-GB" dirty="0"/>
              <a:t>Edge</a:t>
            </a:r>
          </a:p>
          <a:p>
            <a:pPr lvl="1"/>
            <a:r>
              <a:rPr lang="en-GB" dirty="0"/>
              <a:t>Behind the firewall with two network adapters</a:t>
            </a:r>
          </a:p>
          <a:p>
            <a:pPr lvl="1"/>
            <a:r>
              <a:rPr lang="en-GB" dirty="0"/>
              <a:t>Behind the firewall with one network adapter</a:t>
            </a:r>
          </a:p>
          <a:p>
            <a:endParaRPr lang="en-US" dirty="0"/>
          </a:p>
        </p:txBody>
      </p:sp>
    </p:spTree>
    <p:extLst>
      <p:ext uri="{BB962C8B-B14F-4D97-AF65-F5344CB8AC3E}">
        <p14:creationId xmlns:p14="http://schemas.microsoft.com/office/powerpoint/2010/main" val="104373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a296e46-00f0-454d-8cb1-8d9e7027f6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Getting Started Wizard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Getting Started Wizard makes the following configuration changes:</a:t>
            </a:r>
          </a:p>
          <a:p>
            <a:r>
              <a:rPr lang="en-US" dirty="0"/>
              <a:t>GPO settings</a:t>
            </a:r>
          </a:p>
          <a:p>
            <a:pPr lvl="1"/>
            <a:r>
              <a:rPr lang="en-US" dirty="0"/>
              <a:t>DirectAccess Server Settings GPO</a:t>
            </a:r>
          </a:p>
          <a:p>
            <a:pPr lvl="1"/>
            <a:r>
              <a:rPr lang="en-US" dirty="0"/>
              <a:t>DirectAccess Client Settings GPO</a:t>
            </a:r>
          </a:p>
          <a:p>
            <a:r>
              <a:rPr lang="en-US" dirty="0"/>
              <a:t>DNS server settings</a:t>
            </a:r>
          </a:p>
          <a:p>
            <a:r>
              <a:rPr lang="en-US" dirty="0"/>
              <a:t>Remote clients</a:t>
            </a:r>
          </a:p>
          <a:p>
            <a:r>
              <a:rPr lang="en-US" dirty="0"/>
              <a:t>Remote access server</a:t>
            </a:r>
          </a:p>
          <a:p>
            <a:r>
              <a:rPr lang="en-US" dirty="0"/>
              <a:t>Infrastructure servers</a:t>
            </a:r>
          </a:p>
          <a:p>
            <a:pPr lvl="1"/>
            <a:endParaRPr lang="en-US" dirty="0"/>
          </a:p>
        </p:txBody>
      </p:sp>
    </p:spTree>
    <p:extLst>
      <p:ext uri="{BB962C8B-B14F-4D97-AF65-F5344CB8AC3E}">
        <p14:creationId xmlns:p14="http://schemas.microsoft.com/office/powerpoint/2010/main" val="390890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58816ed-4321-4860-9bf3-2f3641616d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DirectAccess with the Getting Started Wizard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p>
          <a:p>
            <a:r>
              <a:rPr lang="en-GB" dirty="0"/>
              <a:t>Configure DirectAccess using the Getting Started Wizard</a:t>
            </a:r>
          </a:p>
          <a:p>
            <a:r>
              <a:rPr lang="en-GB" dirty="0"/>
              <a:t>Verify that the DirectAccess client is configured</a:t>
            </a:r>
          </a:p>
          <a:p>
            <a:endParaRPr lang="en-US" dirty="0"/>
          </a:p>
        </p:txBody>
      </p:sp>
    </p:spTree>
    <p:extLst>
      <p:ext uri="{BB962C8B-B14F-4D97-AF65-F5344CB8AC3E}">
        <p14:creationId xmlns:p14="http://schemas.microsoft.com/office/powerpoint/2010/main" val="300680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751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700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1c53b58-3f6d-412e-848b-38aaeaaf32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the Getting Started Wizard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following limitations of using the Getting Started Wizard </a:t>
            </a:r>
            <a:r>
              <a:rPr lang="en-GB" dirty="0"/>
              <a:t>are identified:</a:t>
            </a:r>
          </a:p>
          <a:p>
            <a:r>
              <a:rPr lang="en-GB" dirty="0"/>
              <a:t>Uses self-signed certificates</a:t>
            </a:r>
          </a:p>
          <a:p>
            <a:r>
              <a:rPr lang="en-GB" dirty="0"/>
              <a:t>Based on network location server design</a:t>
            </a:r>
          </a:p>
          <a:p>
            <a:r>
              <a:rPr lang="en-GB" dirty="0"/>
              <a:t>No support for Windows 7 and earlier clients</a:t>
            </a:r>
          </a:p>
          <a:p>
            <a:pPr lvl="1"/>
            <a:endParaRPr lang="en-US" dirty="0"/>
          </a:p>
        </p:txBody>
      </p:sp>
    </p:spTree>
    <p:extLst>
      <p:ext uri="{BB962C8B-B14F-4D97-AF65-F5344CB8AC3E}">
        <p14:creationId xmlns:p14="http://schemas.microsoft.com/office/powerpoint/2010/main" val="419353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f2e3eb7-535a-4979-8423-1c201fdcb3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the limitations of the Getting Started Wizard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following list are the advanced options that you can use to configure DirectAccess:</a:t>
            </a:r>
          </a:p>
          <a:p>
            <a:r>
              <a:rPr lang="en-GB" dirty="0"/>
              <a:t>Scalable and customized PKI infrastructure</a:t>
            </a:r>
          </a:p>
          <a:p>
            <a:r>
              <a:rPr lang="en-GB" dirty="0"/>
              <a:t>Customized network configurations options</a:t>
            </a:r>
          </a:p>
          <a:p>
            <a:r>
              <a:rPr lang="en-GB" dirty="0"/>
              <a:t>Scalable and highly available server deployment</a:t>
            </a:r>
          </a:p>
          <a:p>
            <a:r>
              <a:rPr lang="en-GB" dirty="0"/>
              <a:t>Customized monitoring and troubleshooting</a:t>
            </a:r>
          </a:p>
          <a:p>
            <a:endParaRPr lang="en-GB" dirty="0"/>
          </a:p>
          <a:p>
            <a:pPr lvl="1"/>
            <a:endParaRPr lang="en-US" dirty="0"/>
          </a:p>
        </p:txBody>
      </p:sp>
    </p:spTree>
    <p:extLst>
      <p:ext uri="{BB962C8B-B14F-4D97-AF65-F5344CB8AC3E}">
        <p14:creationId xmlns:p14="http://schemas.microsoft.com/office/powerpoint/2010/main" val="14815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Remote access overview
Implementing DirectAccess
Implementing VPN</a:t>
            </a:r>
          </a:p>
        </p:txBody>
      </p:sp>
    </p:spTree>
    <p:extLst>
      <p:ext uri="{BB962C8B-B14F-4D97-AF65-F5344CB8AC3E}">
        <p14:creationId xmlns:p14="http://schemas.microsoft.com/office/powerpoint/2010/main" val="436674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2c4072c-5185-4764-aad1-7f7d6af9a2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DirectAccess</a:t>
            </a:r>
          </a:p>
        </p:txBody>
      </p:sp>
      <p:sp>
        <p:nvSpPr>
          <p:cNvPr id="4" name="Content Placeholder 2"/>
          <p:cNvSpPr>
            <a:spLocks noGrp="1"/>
          </p:cNvSpPr>
          <p:nvPr/>
        </p:nvSpPr>
        <p:spPr bwMode="auto">
          <a:xfrm>
            <a:off x="458788" y="1021215"/>
            <a:ext cx="8119156" cy="2797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Remote Access Management Console monitoring components include:</a:t>
            </a:r>
          </a:p>
          <a:p>
            <a:pPr lvl="1"/>
            <a:r>
              <a:rPr lang="en-US" dirty="0"/>
              <a:t>Dashboard</a:t>
            </a:r>
          </a:p>
          <a:p>
            <a:pPr lvl="1"/>
            <a:r>
              <a:rPr lang="en-US" dirty="0"/>
              <a:t>Operation status</a:t>
            </a:r>
          </a:p>
          <a:p>
            <a:pPr lvl="1"/>
            <a:r>
              <a:rPr lang="en-US" dirty="0"/>
              <a:t>Remote Access client status</a:t>
            </a:r>
          </a:p>
          <a:p>
            <a:pPr lvl="1"/>
            <a:r>
              <a:rPr lang="en-US" dirty="0"/>
              <a:t>Remote Access reporting</a:t>
            </a:r>
          </a:p>
        </p:txBody>
      </p:sp>
      <p:sp>
        <p:nvSpPr>
          <p:cNvPr id="5" name="Content Placeholder 2"/>
          <p:cNvSpPr txBox="1">
            <a:spLocks/>
          </p:cNvSpPr>
          <p:nvPr/>
        </p:nvSpPr>
        <p:spPr bwMode="auto">
          <a:xfrm>
            <a:off x="458788" y="4038599"/>
            <a:ext cx="8119156" cy="2282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US" sz="2800" b="0" dirty="0">
                <a:latin typeface="Segoe UI" pitchFamily="34" charset="0"/>
                <a:ea typeface="Segoe UI" pitchFamily="34" charset="0"/>
                <a:cs typeface="Segoe UI" pitchFamily="34" charset="0"/>
              </a:rPr>
              <a:t>You can troubleshoot DirectAccess connectivity by using:</a:t>
            </a:r>
          </a:p>
          <a:p>
            <a:pPr marL="458788" lvl="1" indent="-169863">
              <a:spcBef>
                <a:spcPts val="600"/>
              </a:spcBef>
              <a:buClr>
                <a:srgbClr val="0070C0"/>
              </a:buClr>
              <a:buSzPct val="80000"/>
              <a:buFont typeface="Arial" pitchFamily="34" charset="0"/>
              <a:buChar char="•"/>
            </a:pPr>
            <a:r>
              <a:rPr lang="en-US" sz="2400" b="0" dirty="0">
                <a:latin typeface="Segoe UI" pitchFamily="34" charset="0"/>
                <a:ea typeface="Segoe UI" pitchFamily="34" charset="0"/>
                <a:cs typeface="Segoe UI" pitchFamily="34" charset="0"/>
              </a:rPr>
              <a:t>A troubleshooting methodology</a:t>
            </a:r>
          </a:p>
          <a:p>
            <a:pPr marL="458788" lvl="1" indent="-169863">
              <a:spcBef>
                <a:spcPts val="600"/>
              </a:spcBef>
              <a:buClr>
                <a:srgbClr val="0070C0"/>
              </a:buClr>
              <a:buSzPct val="80000"/>
              <a:buFont typeface="Arial" pitchFamily="34" charset="0"/>
              <a:buChar char="•"/>
            </a:pPr>
            <a:r>
              <a:rPr lang="en-US" sz="2400" b="0" dirty="0">
                <a:latin typeface="Segoe UI" pitchFamily="34" charset="0"/>
                <a:ea typeface="Segoe UI" pitchFamily="34" charset="0"/>
                <a:cs typeface="Segoe UI" pitchFamily="34" charset="0"/>
              </a:rPr>
              <a:t>Command-line tools</a:t>
            </a:r>
          </a:p>
          <a:p>
            <a:pPr marL="458788" lvl="1" indent="-169863">
              <a:spcBef>
                <a:spcPts val="600"/>
              </a:spcBef>
              <a:buClr>
                <a:srgbClr val="0070C0"/>
              </a:buClr>
              <a:buSzPct val="80000"/>
              <a:buFont typeface="Arial" pitchFamily="34" charset="0"/>
              <a:buChar char="•"/>
            </a:pPr>
            <a:r>
              <a:rPr lang="en-US" sz="2400" b="0" dirty="0">
                <a:latin typeface="Segoe UI" pitchFamily="34" charset="0"/>
                <a:ea typeface="Segoe UI" pitchFamily="34" charset="0"/>
                <a:cs typeface="Segoe UI" pitchFamily="34" charset="0"/>
              </a:rPr>
              <a:t>GUI tools</a:t>
            </a:r>
          </a:p>
          <a:p>
            <a:endParaRPr lang="en-US" b="0" kern="0" dirty="0"/>
          </a:p>
          <a:p>
            <a:endParaRPr lang="en-US" b="0" kern="0" dirty="0"/>
          </a:p>
        </p:txBody>
      </p:sp>
    </p:spTree>
    <p:extLst>
      <p:ext uri="{BB962C8B-B14F-4D97-AF65-F5344CB8AC3E}">
        <p14:creationId xmlns:p14="http://schemas.microsoft.com/office/powerpoint/2010/main" val="3987256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c592fe1-037e-493b-a798-572ecd3180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DirectAccess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troubleshoot DirectAccess, verify the following:</a:t>
            </a:r>
          </a:p>
          <a:p>
            <a:pPr marL="514350" indent="-514350">
              <a:buFont typeface="+mj-lt"/>
              <a:buAutoNum type="arabicPeriod"/>
            </a:pPr>
            <a:r>
              <a:rPr lang="en-GB" dirty="0"/>
              <a:t>The client is running a supported operating system</a:t>
            </a:r>
          </a:p>
          <a:p>
            <a:pPr marL="514350" indent="-514350">
              <a:buFont typeface="+mj-lt"/>
              <a:buAutoNum type="arabicPeriod"/>
            </a:pPr>
            <a:r>
              <a:rPr lang="en-GB" dirty="0"/>
              <a:t>The client computer is part of an AD DS domain </a:t>
            </a:r>
          </a:p>
          <a:p>
            <a:pPr marL="514350" indent="-514350">
              <a:buFont typeface="+mj-lt"/>
              <a:buAutoNum type="arabicPeriod"/>
            </a:pPr>
            <a:r>
              <a:rPr lang="en-GB" dirty="0"/>
              <a:t>The client computer belongs to a suitable AD DS security group </a:t>
            </a:r>
          </a:p>
          <a:p>
            <a:pPr marL="514350" indent="-514350">
              <a:buFont typeface="+mj-lt"/>
              <a:buAutoNum type="arabicPeriod"/>
            </a:pPr>
            <a:r>
              <a:rPr lang="en-GB" dirty="0"/>
              <a:t>Client GPOs are applying</a:t>
            </a:r>
          </a:p>
          <a:p>
            <a:pPr marL="514350" indent="-514350">
              <a:buFont typeface="+mj-lt"/>
              <a:buAutoNum type="arabicPeriod"/>
            </a:pPr>
            <a:r>
              <a:rPr lang="en-GB" dirty="0"/>
              <a:t>The server configuration GPOs are applying</a:t>
            </a:r>
          </a:p>
          <a:p>
            <a:pPr marL="514350" indent="-514350">
              <a:buFont typeface="+mj-lt"/>
              <a:buAutoNum type="arabicPeriod"/>
            </a:pPr>
            <a:r>
              <a:rPr lang="en-GB" dirty="0"/>
              <a:t>IPv6 connectivity is working</a:t>
            </a:r>
          </a:p>
          <a:p>
            <a:pPr marL="514350" indent="-514350">
              <a:buFont typeface="+mj-lt"/>
              <a:buAutoNum type="arabicPeriod"/>
            </a:pPr>
            <a:r>
              <a:rPr lang="en-GB" dirty="0"/>
              <a:t>The DirectAccess client has IPv6 connectivity to the intranet DNS servers</a:t>
            </a:r>
          </a:p>
          <a:p>
            <a:pPr marL="514350" indent="-514350">
              <a:buFont typeface="+mj-lt"/>
              <a:buAutoNum type="arabicPeriod"/>
            </a:pPr>
            <a:r>
              <a:rPr lang="en-GB" dirty="0"/>
              <a:t>The DirectAccess client has correctly determined its location </a:t>
            </a:r>
          </a:p>
          <a:p>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467" y="64484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00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ce3a7ab-deb5-4ea4-8564-695914e6ce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DirectAccess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use the following netsh commands to help troubleshoot DirectAccess:</a:t>
            </a:r>
          </a:p>
          <a:p>
            <a:pPr lvl="1"/>
            <a:r>
              <a:rPr lang="en-US" b="1" dirty="0"/>
              <a:t>Netsh interface Teredo show state</a:t>
            </a:r>
          </a:p>
          <a:p>
            <a:pPr lvl="1"/>
            <a:r>
              <a:rPr lang="en-US" b="1" dirty="0"/>
              <a:t>Netsh interface httpstunnel show interface</a:t>
            </a:r>
          </a:p>
          <a:p>
            <a:pPr lvl="1"/>
            <a:r>
              <a:rPr lang="en-US" b="1" dirty="0"/>
              <a:t>Netsh namespace show policy</a:t>
            </a:r>
          </a:p>
          <a:p>
            <a:pPr lvl="1"/>
            <a:r>
              <a:rPr lang="en-US" b="1" dirty="0"/>
              <a:t>Netsh namespace show effectivepolicy</a:t>
            </a:r>
          </a:p>
          <a:p>
            <a:pPr lvl="1"/>
            <a:r>
              <a:rPr lang="en-US" b="1" dirty="0"/>
              <a:t>Netsh advfirewall show currentprofile</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822" y="646707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047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80175d5-df4e-4f89-91be-8f7e6a34ae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DirectAccess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the following Windows PowerShell cmdlets to help investigate DirectAccess client problems:</a:t>
            </a:r>
          </a:p>
          <a:p>
            <a:pPr lvl="1"/>
            <a:r>
              <a:rPr lang="en-GB" b="1" dirty="0"/>
              <a:t>Get-DAClientExperienceConfiguration</a:t>
            </a:r>
          </a:p>
          <a:p>
            <a:pPr lvl="1"/>
            <a:r>
              <a:rPr lang="en-GB" b="1" dirty="0"/>
              <a:t>Get-DAConnectionStatus</a:t>
            </a:r>
          </a:p>
          <a:p>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725" y="644599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67" y="644599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172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579770a-dd5d-48a7-bc9e-0e0057caae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VPN</a:t>
            </a:r>
          </a:p>
        </p:txBody>
      </p:sp>
      <p:sp>
        <p:nvSpPr>
          <p:cNvPr id="3" name="Text Placeholder 2"/>
          <p:cNvSpPr>
            <a:spLocks noGrp="1"/>
          </p:cNvSpPr>
          <p:nvPr>
            <p:ph type="body" idx="1"/>
          </p:nvPr>
        </p:nvSpPr>
        <p:spPr/>
        <p:txBody>
          <a:bodyPr/>
          <a:lstStyle/>
          <a:p>
            <a:r>
              <a:rPr lang="en-US" dirty="0"/>
              <a:t>VPN Scenarios
VPN tunneling protocols
Authentication options
Configuring a VPN infrastructure
Configuring a Network Policy Server
The process of configuring a VPN client
Advanced VPN features
Demonstration: Configuring VPNs</a:t>
            </a:r>
          </a:p>
        </p:txBody>
      </p:sp>
    </p:spTree>
    <p:extLst>
      <p:ext uri="{BB962C8B-B14F-4D97-AF65-F5344CB8AC3E}">
        <p14:creationId xmlns:p14="http://schemas.microsoft.com/office/powerpoint/2010/main" val="4233519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38adda7-3abf-432c-b155-b66f8a06c3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Scenarios</a:t>
            </a:r>
          </a:p>
        </p:txBody>
      </p:sp>
      <p:grpSp>
        <p:nvGrpSpPr>
          <p:cNvPr id="4" name="Group 3" descr="A diagram depicting a collection of different locations: a corporate headquarters, a small branch office, a home office, a remote user, a medium branch office, and a large branch office. An icon of a building of appropriate size and a server icon represent each location. Arrows and locks signifying secure virtual private network (VPN) connections join these locations through the Internet.&#10;&#10;&#10;&#10;"/>
          <p:cNvGrpSpPr/>
          <p:nvPr/>
        </p:nvGrpSpPr>
        <p:grpSpPr>
          <a:xfrm>
            <a:off x="11957" y="842687"/>
            <a:ext cx="9144000" cy="5861428"/>
            <a:chOff x="11957" y="842687"/>
            <a:chExt cx="9144000" cy="5861428"/>
          </a:xfrm>
        </p:grpSpPr>
        <p:grpSp>
          <p:nvGrpSpPr>
            <p:cNvPr id="5" name="Group 4" descr="A diagram depicting a collection of different locations: a corporate headquarters, a small branch office, a home office, a remote user, a medium branch office, and a large branch office. Arrows and locks signifying secure VPN connections join these locations through the Internet.&#10;&#10;"/>
            <p:cNvGrpSpPr/>
            <p:nvPr/>
          </p:nvGrpSpPr>
          <p:grpSpPr>
            <a:xfrm>
              <a:off x="11957" y="842687"/>
              <a:ext cx="9144000" cy="5861428"/>
              <a:chOff x="11957" y="842687"/>
              <a:chExt cx="9144000" cy="5861428"/>
            </a:xfrm>
          </p:grpSpPr>
          <p:sp>
            <p:nvSpPr>
              <p:cNvPr id="7" name="AutoShape 5"/>
              <p:cNvSpPr>
                <a:spLocks noChangeArrowheads="1"/>
              </p:cNvSpPr>
              <p:nvPr/>
            </p:nvSpPr>
            <p:spPr bwMode="auto">
              <a:xfrm>
                <a:off x="11957" y="842687"/>
                <a:ext cx="9144000" cy="677069"/>
              </a:xfrm>
              <a:prstGeom prst="roundRect">
                <a:avLst>
                  <a:gd name="adj" fmla="val 5634"/>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2000" b="0" dirty="0">
                    <a:latin typeface="Segoe UI" pitchFamily="34" charset="0"/>
                    <a:ea typeface="Segoe UI" pitchFamily="34" charset="0"/>
                    <a:cs typeface="Segoe UI" pitchFamily="34" charset="0"/>
                  </a:rPr>
                  <a:t>A VPN provides a point-to-point connection between components of a private network, through a public network such as the internet</a:t>
                </a:r>
              </a:p>
            </p:txBody>
          </p:sp>
          <p:grpSp>
            <p:nvGrpSpPr>
              <p:cNvPr id="8" name="Group 7"/>
              <p:cNvGrpSpPr/>
              <p:nvPr/>
            </p:nvGrpSpPr>
            <p:grpSpPr>
              <a:xfrm>
                <a:off x="772343" y="1377706"/>
                <a:ext cx="7561331" cy="5326409"/>
                <a:chOff x="772343" y="1601995"/>
                <a:chExt cx="7561331" cy="5326409"/>
              </a:xfrm>
            </p:grpSpPr>
            <p:grpSp>
              <p:nvGrpSpPr>
                <p:cNvPr id="9" name="Group 8"/>
                <p:cNvGrpSpPr/>
                <p:nvPr/>
              </p:nvGrpSpPr>
              <p:grpSpPr>
                <a:xfrm>
                  <a:off x="772343" y="1601995"/>
                  <a:ext cx="7561331" cy="5326409"/>
                  <a:chOff x="312446" y="576969"/>
                  <a:chExt cx="8440487" cy="6163537"/>
                </a:xfrm>
              </p:grpSpPr>
              <p:sp>
                <p:nvSpPr>
                  <p:cNvPr id="282" name="Line 74"/>
                  <p:cNvSpPr>
                    <a:spLocks noChangeShapeType="1"/>
                  </p:cNvSpPr>
                  <p:nvPr/>
                </p:nvSpPr>
                <p:spPr bwMode="auto">
                  <a:xfrm rot="1250189" flipH="1" flipV="1">
                    <a:off x="2304618" y="3469620"/>
                    <a:ext cx="1943291" cy="31333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83" name="Line 75"/>
                  <p:cNvSpPr>
                    <a:spLocks noChangeShapeType="1"/>
                  </p:cNvSpPr>
                  <p:nvPr/>
                </p:nvSpPr>
                <p:spPr bwMode="auto">
                  <a:xfrm rot="1250189">
                    <a:off x="4946650" y="5021263"/>
                    <a:ext cx="1835150" cy="317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84" name="Line 76"/>
                  <p:cNvSpPr>
                    <a:spLocks noChangeShapeType="1"/>
                  </p:cNvSpPr>
                  <p:nvPr/>
                </p:nvSpPr>
                <p:spPr bwMode="auto">
                  <a:xfrm rot="20349811" flipV="1">
                    <a:off x="4946993" y="3797663"/>
                    <a:ext cx="1685635" cy="2331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85" name="Line 77"/>
                  <p:cNvSpPr>
                    <a:spLocks noChangeShapeType="1"/>
                  </p:cNvSpPr>
                  <p:nvPr/>
                </p:nvSpPr>
                <p:spPr bwMode="auto">
                  <a:xfrm rot="20349811" flipH="1">
                    <a:off x="2208213" y="5013325"/>
                    <a:ext cx="1903412"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86" name="Line 78"/>
                  <p:cNvSpPr>
                    <a:spLocks noChangeShapeType="1"/>
                  </p:cNvSpPr>
                  <p:nvPr/>
                </p:nvSpPr>
                <p:spPr bwMode="auto">
                  <a:xfrm rot="1250189">
                    <a:off x="4490553" y="4862697"/>
                    <a:ext cx="322082" cy="88721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87" name="Line 79"/>
                  <p:cNvSpPr>
                    <a:spLocks noChangeShapeType="1"/>
                  </p:cNvSpPr>
                  <p:nvPr/>
                </p:nvSpPr>
                <p:spPr bwMode="auto">
                  <a:xfrm rot="20349811" flipV="1">
                    <a:off x="4475560" y="2846534"/>
                    <a:ext cx="358135" cy="92007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88" name="Text Box 82"/>
                  <p:cNvSpPr txBox="1">
                    <a:spLocks noChangeArrowheads="1"/>
                  </p:cNvSpPr>
                  <p:nvPr/>
                </p:nvSpPr>
                <p:spPr bwMode="auto">
                  <a:xfrm>
                    <a:off x="890194" y="1249317"/>
                    <a:ext cx="2504456" cy="547984"/>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Large branch office</a:t>
                    </a:r>
                  </a:p>
                </p:txBody>
              </p:sp>
              <p:sp>
                <p:nvSpPr>
                  <p:cNvPr id="289" name="Text Box 83"/>
                  <p:cNvSpPr txBox="1">
                    <a:spLocks noChangeArrowheads="1"/>
                  </p:cNvSpPr>
                  <p:nvPr/>
                </p:nvSpPr>
                <p:spPr bwMode="auto">
                  <a:xfrm>
                    <a:off x="312446" y="4017538"/>
                    <a:ext cx="2198688" cy="565184"/>
                  </a:xfrm>
                  <a:prstGeom prst="rect">
                    <a:avLst/>
                  </a:prstGeom>
                  <a:solidFill>
                    <a:schemeClr val="bg1"/>
                  </a:solid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Medium branch office</a:t>
                    </a:r>
                  </a:p>
                </p:txBody>
              </p:sp>
              <p:sp>
                <p:nvSpPr>
                  <p:cNvPr id="290" name="Text Box 84"/>
                  <p:cNvSpPr txBox="1">
                    <a:spLocks noChangeArrowheads="1"/>
                  </p:cNvSpPr>
                  <p:nvPr/>
                </p:nvSpPr>
                <p:spPr bwMode="auto">
                  <a:xfrm>
                    <a:off x="6570120" y="1729640"/>
                    <a:ext cx="2182813" cy="661567"/>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Small branch office</a:t>
                    </a:r>
                  </a:p>
                </p:txBody>
              </p:sp>
              <p:sp>
                <p:nvSpPr>
                  <p:cNvPr id="291" name="Text Box 85"/>
                  <p:cNvSpPr txBox="1">
                    <a:spLocks noChangeArrowheads="1"/>
                  </p:cNvSpPr>
                  <p:nvPr/>
                </p:nvSpPr>
                <p:spPr bwMode="auto">
                  <a:xfrm>
                    <a:off x="6473825" y="4384094"/>
                    <a:ext cx="2181225" cy="674688"/>
                  </a:xfrm>
                  <a:prstGeom prst="rect">
                    <a:avLst/>
                  </a:prstGeom>
                  <a:solidFill>
                    <a:schemeClr val="bg1"/>
                  </a:solid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Home office with VPN client</a:t>
                    </a:r>
                  </a:p>
                </p:txBody>
              </p:sp>
              <p:sp>
                <p:nvSpPr>
                  <p:cNvPr id="292" name="Text Box 86"/>
                  <p:cNvSpPr txBox="1">
                    <a:spLocks noChangeArrowheads="1"/>
                  </p:cNvSpPr>
                  <p:nvPr/>
                </p:nvSpPr>
                <p:spPr bwMode="auto">
                  <a:xfrm>
                    <a:off x="2896312" y="6353614"/>
                    <a:ext cx="3765550" cy="386892"/>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Remote user with VPN client</a:t>
                    </a:r>
                  </a:p>
                </p:txBody>
              </p:sp>
              <p:sp>
                <p:nvSpPr>
                  <p:cNvPr id="293" name="Text Box 87"/>
                  <p:cNvSpPr txBox="1">
                    <a:spLocks noChangeArrowheads="1"/>
                  </p:cNvSpPr>
                  <p:nvPr/>
                </p:nvSpPr>
                <p:spPr bwMode="auto">
                  <a:xfrm>
                    <a:off x="3725892" y="576969"/>
                    <a:ext cx="3101975" cy="521648"/>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Corporate headquarters</a:t>
                    </a:r>
                  </a:p>
                </p:txBody>
              </p:sp>
              <p:sp>
                <p:nvSpPr>
                  <p:cNvPr id="294" name="Text Box 88"/>
                  <p:cNvSpPr txBox="1">
                    <a:spLocks noChangeArrowheads="1"/>
                  </p:cNvSpPr>
                  <p:nvPr/>
                </p:nvSpPr>
                <p:spPr bwMode="auto">
                  <a:xfrm>
                    <a:off x="5202222" y="4149814"/>
                    <a:ext cx="935038" cy="417125"/>
                  </a:xfrm>
                  <a:prstGeom prst="rect">
                    <a:avLst/>
                  </a:prstGeom>
                  <a:solidFill>
                    <a:schemeClr val="bg1"/>
                  </a:solid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VPN</a:t>
                    </a:r>
                  </a:p>
                </p:txBody>
              </p:sp>
              <p:sp>
                <p:nvSpPr>
                  <p:cNvPr id="295" name="Rounded Rectangle 294"/>
                  <p:cNvSpPr>
                    <a:spLocks noChangeArrowheads="1"/>
                  </p:cNvSpPr>
                  <p:nvPr/>
                </p:nvSpPr>
                <p:spPr bwMode="auto">
                  <a:xfrm>
                    <a:off x="480359" y="2789746"/>
                    <a:ext cx="1219816" cy="597583"/>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VPN server</a:t>
                    </a:r>
                  </a:p>
                </p:txBody>
              </p:sp>
              <p:sp>
                <p:nvSpPr>
                  <p:cNvPr id="296" name="Rounded Rectangle 295"/>
                  <p:cNvSpPr>
                    <a:spLocks noChangeArrowheads="1"/>
                  </p:cNvSpPr>
                  <p:nvPr/>
                </p:nvSpPr>
                <p:spPr bwMode="auto">
                  <a:xfrm>
                    <a:off x="875944" y="5612219"/>
                    <a:ext cx="1177925" cy="890666"/>
                  </a:xfrm>
                  <a:prstGeom prst="roundRect">
                    <a:avLst>
                      <a:gd name="adj" fmla="val 4167"/>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round/>
                        <a:headEnd/>
                        <a:tailEnd/>
                      </a14:hiddenLine>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VPN</a:t>
                    </a:r>
                    <a:r>
                      <a:rPr lang="en-US" b="0" dirty="0">
                        <a:latin typeface="Segoe UI" pitchFamily="34" charset="0"/>
                        <a:ea typeface="Segoe UI" pitchFamily="34" charset="0"/>
                        <a:cs typeface="Segoe UI" pitchFamily="34" charset="0"/>
                      </a:rPr>
                      <a:t> </a:t>
                    </a:r>
                    <a:r>
                      <a:rPr lang="en-US" sz="1600" dirty="0">
                        <a:latin typeface="Segoe UI" pitchFamily="34" charset="0"/>
                        <a:ea typeface="Segoe UI" pitchFamily="34" charset="0"/>
                        <a:cs typeface="Segoe UI" pitchFamily="34" charset="0"/>
                      </a:rPr>
                      <a:t>server</a:t>
                    </a:r>
                  </a:p>
                </p:txBody>
              </p:sp>
              <p:sp>
                <p:nvSpPr>
                  <p:cNvPr id="297" name="Rounded Rectangle 296"/>
                  <p:cNvSpPr>
                    <a:spLocks noChangeArrowheads="1"/>
                  </p:cNvSpPr>
                  <p:nvPr/>
                </p:nvSpPr>
                <p:spPr bwMode="auto">
                  <a:xfrm>
                    <a:off x="3095560" y="1921924"/>
                    <a:ext cx="1177925" cy="888669"/>
                  </a:xfrm>
                  <a:prstGeom prst="roundRect">
                    <a:avLst>
                      <a:gd name="adj" fmla="val 4167"/>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round/>
                        <a:headEnd/>
                        <a:tailEnd/>
                      </a14:hiddenLine>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VPN</a:t>
                    </a:r>
                    <a:r>
                      <a:rPr lang="en-US" b="0" dirty="0">
                        <a:latin typeface="Segoe UI" pitchFamily="34" charset="0"/>
                        <a:ea typeface="Segoe UI" pitchFamily="34" charset="0"/>
                        <a:cs typeface="Segoe UI" pitchFamily="34" charset="0"/>
                      </a:rPr>
                      <a:t> </a:t>
                    </a:r>
                    <a:r>
                      <a:rPr lang="en-US" sz="1600" dirty="0">
                        <a:latin typeface="Segoe UI" pitchFamily="34" charset="0"/>
                        <a:ea typeface="Segoe UI" pitchFamily="34" charset="0"/>
                        <a:cs typeface="Segoe UI" pitchFamily="34" charset="0"/>
                      </a:rPr>
                      <a:t>server</a:t>
                    </a:r>
                    <a:endParaRPr lang="en-US" dirty="0">
                      <a:latin typeface="Segoe UI" pitchFamily="34" charset="0"/>
                      <a:ea typeface="Segoe UI" pitchFamily="34" charset="0"/>
                      <a:cs typeface="Segoe UI" pitchFamily="34" charset="0"/>
                    </a:endParaRPr>
                  </a:p>
                </p:txBody>
              </p:sp>
              <p:sp>
                <p:nvSpPr>
                  <p:cNvPr id="298" name="Rounded Rectangle 297"/>
                  <p:cNvSpPr>
                    <a:spLocks noChangeArrowheads="1"/>
                  </p:cNvSpPr>
                  <p:nvPr/>
                </p:nvSpPr>
                <p:spPr bwMode="auto">
                  <a:xfrm>
                    <a:off x="7042097" y="3347400"/>
                    <a:ext cx="1177925" cy="743657"/>
                  </a:xfrm>
                  <a:prstGeom prst="roundRect">
                    <a:avLst>
                      <a:gd name="adj" fmla="val 4167"/>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round/>
                        <a:headEnd/>
                        <a:tailEnd/>
                      </a14:hiddenLine>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VPN server</a:t>
                    </a:r>
                  </a:p>
                </p:txBody>
              </p:sp>
            </p:grpSp>
            <p:grpSp>
              <p:nvGrpSpPr>
                <p:cNvPr id="10" name="Group 9"/>
                <p:cNvGrpSpPr>
                  <a:grpSpLocks noChangeAspect="1"/>
                </p:cNvGrpSpPr>
                <p:nvPr/>
              </p:nvGrpSpPr>
              <p:grpSpPr>
                <a:xfrm>
                  <a:off x="6938429" y="3091195"/>
                  <a:ext cx="933586" cy="806127"/>
                  <a:chOff x="1433920" y="2776562"/>
                  <a:chExt cx="922903" cy="796903"/>
                </a:xfrm>
              </p:grpSpPr>
              <p:grpSp>
                <p:nvGrpSpPr>
                  <p:cNvPr id="268" name="Group 267"/>
                  <p:cNvGrpSpPr>
                    <a:grpSpLocks noChangeAspect="1"/>
                  </p:cNvGrpSpPr>
                  <p:nvPr/>
                </p:nvGrpSpPr>
                <p:grpSpPr bwMode="auto">
                  <a:xfrm>
                    <a:off x="1434485" y="2838452"/>
                    <a:ext cx="922338" cy="735013"/>
                    <a:chOff x="881" y="3595"/>
                    <a:chExt cx="581" cy="463"/>
                  </a:xfrm>
                </p:grpSpPr>
                <p:sp>
                  <p:nvSpPr>
                    <p:cNvPr id="270" name="Rectangle 269"/>
                    <p:cNvSpPr>
                      <a:spLocks noChangeArrowheads="1"/>
                    </p:cNvSpPr>
                    <p:nvPr/>
                  </p:nvSpPr>
                  <p:spPr bwMode="auto">
                    <a:xfrm>
                      <a:off x="881" y="3595"/>
                      <a:ext cx="581" cy="46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1" name="Freeform 270"/>
                    <p:cNvSpPr>
                      <a:spLocks/>
                    </p:cNvSpPr>
                    <p:nvPr/>
                  </p:nvSpPr>
                  <p:spPr bwMode="auto">
                    <a:xfrm>
                      <a:off x="1127" y="3606"/>
                      <a:ext cx="335" cy="452"/>
                    </a:xfrm>
                    <a:custGeom>
                      <a:avLst/>
                      <a:gdLst>
                        <a:gd name="T0" fmla="*/ 0 w 335"/>
                        <a:gd name="T1" fmla="*/ 452 h 452"/>
                        <a:gd name="T2" fmla="*/ 335 w 335"/>
                        <a:gd name="T3" fmla="*/ 452 h 452"/>
                        <a:gd name="T4" fmla="*/ 335 w 335"/>
                        <a:gd name="T5" fmla="*/ 0 h 452"/>
                        <a:gd name="T6" fmla="*/ 0 w 335"/>
                        <a:gd name="T7" fmla="*/ 452 h 452"/>
                      </a:gdLst>
                      <a:ahLst/>
                      <a:cxnLst>
                        <a:cxn ang="0">
                          <a:pos x="T0" y="T1"/>
                        </a:cxn>
                        <a:cxn ang="0">
                          <a:pos x="T2" y="T3"/>
                        </a:cxn>
                        <a:cxn ang="0">
                          <a:pos x="T4" y="T5"/>
                        </a:cxn>
                        <a:cxn ang="0">
                          <a:pos x="T6" y="T7"/>
                        </a:cxn>
                      </a:cxnLst>
                      <a:rect l="0" t="0" r="r" b="b"/>
                      <a:pathLst>
                        <a:path w="335" h="452">
                          <a:moveTo>
                            <a:pt x="0" y="452"/>
                          </a:moveTo>
                          <a:lnTo>
                            <a:pt x="335" y="452"/>
                          </a:lnTo>
                          <a:lnTo>
                            <a:pt x="335" y="0"/>
                          </a:lnTo>
                          <a:lnTo>
                            <a:pt x="0" y="452"/>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2" name="Rectangle 271"/>
                    <p:cNvSpPr>
                      <a:spLocks noChangeArrowheads="1"/>
                    </p:cNvSpPr>
                    <p:nvPr/>
                  </p:nvSpPr>
                  <p:spPr bwMode="auto">
                    <a:xfrm>
                      <a:off x="1279" y="3683"/>
                      <a:ext cx="50" cy="91"/>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3" name="Rectangle 272"/>
                    <p:cNvSpPr>
                      <a:spLocks noChangeArrowheads="1"/>
                    </p:cNvSpPr>
                    <p:nvPr/>
                  </p:nvSpPr>
                  <p:spPr bwMode="auto">
                    <a:xfrm>
                      <a:off x="1385" y="3683"/>
                      <a:ext cx="49" cy="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4" name="Rectangle 273"/>
                    <p:cNvSpPr>
                      <a:spLocks noChangeArrowheads="1"/>
                    </p:cNvSpPr>
                    <p:nvPr/>
                  </p:nvSpPr>
                  <p:spPr bwMode="auto">
                    <a:xfrm>
                      <a:off x="917" y="3683"/>
                      <a:ext cx="49" cy="91"/>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5" name="Rectangle 274"/>
                    <p:cNvSpPr>
                      <a:spLocks noChangeArrowheads="1"/>
                    </p:cNvSpPr>
                    <p:nvPr/>
                  </p:nvSpPr>
                  <p:spPr bwMode="auto">
                    <a:xfrm>
                      <a:off x="1022" y="3683"/>
                      <a:ext cx="50" cy="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6" name="Rectangle 275"/>
                    <p:cNvSpPr>
                      <a:spLocks noChangeArrowheads="1"/>
                    </p:cNvSpPr>
                    <p:nvPr/>
                  </p:nvSpPr>
                  <p:spPr bwMode="auto">
                    <a:xfrm>
                      <a:off x="1131" y="3683"/>
                      <a:ext cx="50" cy="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7" name="Rectangle 276"/>
                    <p:cNvSpPr>
                      <a:spLocks noChangeArrowheads="1"/>
                    </p:cNvSpPr>
                    <p:nvPr/>
                  </p:nvSpPr>
                  <p:spPr bwMode="auto">
                    <a:xfrm>
                      <a:off x="917" y="3819"/>
                      <a:ext cx="49" cy="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8" name="Rectangle 277"/>
                    <p:cNvSpPr>
                      <a:spLocks noChangeArrowheads="1"/>
                    </p:cNvSpPr>
                    <p:nvPr/>
                  </p:nvSpPr>
                  <p:spPr bwMode="auto">
                    <a:xfrm>
                      <a:off x="1022" y="3819"/>
                      <a:ext cx="50" cy="91"/>
                    </a:xfrm>
                    <a:prstGeom prst="rect">
                      <a:avLst/>
                    </a:prstGeom>
                    <a:solidFill>
                      <a:srgbClr val="DC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9" name="Rectangle 278"/>
                    <p:cNvSpPr>
                      <a:spLocks noChangeArrowheads="1"/>
                    </p:cNvSpPr>
                    <p:nvPr/>
                  </p:nvSpPr>
                  <p:spPr bwMode="auto">
                    <a:xfrm>
                      <a:off x="1131" y="3819"/>
                      <a:ext cx="50" cy="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0" name="Rectangle 279"/>
                    <p:cNvSpPr>
                      <a:spLocks noChangeArrowheads="1"/>
                    </p:cNvSpPr>
                    <p:nvPr/>
                  </p:nvSpPr>
                  <p:spPr bwMode="auto">
                    <a:xfrm>
                      <a:off x="1279" y="3819"/>
                      <a:ext cx="50" cy="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1" name="Rectangle 280"/>
                    <p:cNvSpPr>
                      <a:spLocks noChangeArrowheads="1"/>
                    </p:cNvSpPr>
                    <p:nvPr/>
                  </p:nvSpPr>
                  <p:spPr bwMode="auto">
                    <a:xfrm>
                      <a:off x="1385" y="3819"/>
                      <a:ext cx="49" cy="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69" name="Rectangle 268"/>
                  <p:cNvSpPr/>
                  <p:nvPr/>
                </p:nvSpPr>
                <p:spPr bwMode="auto">
                  <a:xfrm>
                    <a:off x="1433920" y="2776562"/>
                    <a:ext cx="922902" cy="51569"/>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1" name="Picture 10"/>
                <p:cNvPicPr>
                  <a:picLocks noChangeAspect="1"/>
                </p:cNvPicPr>
                <p:nvPr/>
              </p:nvPicPr>
              <p:blipFill>
                <a:blip r:embed="rId3"/>
                <a:stretch>
                  <a:fillRect/>
                </a:stretch>
              </p:blipFill>
              <p:spPr>
                <a:xfrm>
                  <a:off x="2091544" y="2508304"/>
                  <a:ext cx="906914" cy="1182665"/>
                </a:xfrm>
                <a:prstGeom prst="rect">
                  <a:avLst/>
                </a:prstGeom>
              </p:spPr>
            </p:pic>
            <p:pic>
              <p:nvPicPr>
                <p:cNvPr id="12" name="Picture 11"/>
                <p:cNvPicPr>
                  <a:picLocks noChangeAspect="1"/>
                </p:cNvPicPr>
                <p:nvPr/>
              </p:nvPicPr>
              <p:blipFill>
                <a:blip r:embed="rId4"/>
                <a:stretch>
                  <a:fillRect/>
                </a:stretch>
              </p:blipFill>
              <p:spPr>
                <a:xfrm>
                  <a:off x="4536810" y="1951621"/>
                  <a:ext cx="923742" cy="1625318"/>
                </a:xfrm>
                <a:prstGeom prst="rect">
                  <a:avLst/>
                </a:prstGeom>
              </p:spPr>
            </p:pic>
            <p:grpSp>
              <p:nvGrpSpPr>
                <p:cNvPr id="13" name="Group 12"/>
                <p:cNvGrpSpPr>
                  <a:grpSpLocks noChangeAspect="1"/>
                </p:cNvGrpSpPr>
                <p:nvPr/>
              </p:nvGrpSpPr>
              <p:grpSpPr bwMode="auto">
                <a:xfrm>
                  <a:off x="1372344" y="5083731"/>
                  <a:ext cx="609124" cy="930266"/>
                  <a:chOff x="1661" y="1751"/>
                  <a:chExt cx="643" cy="982"/>
                </a:xfrm>
              </p:grpSpPr>
              <p:sp>
                <p:nvSpPr>
                  <p:cNvPr id="223" name="AutoShape 3"/>
                  <p:cNvSpPr>
                    <a:spLocks noChangeAspect="1" noChangeArrowheads="1" noTextEdit="1"/>
                  </p:cNvSpPr>
                  <p:nvPr/>
                </p:nvSpPr>
                <p:spPr bwMode="auto">
                  <a:xfrm>
                    <a:off x="1661" y="1753"/>
                    <a:ext cx="643"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p:cNvSpPr>
                    <a:spLocks noChangeArrowheads="1"/>
                  </p:cNvSpPr>
                  <p:nvPr/>
                </p:nvSpPr>
                <p:spPr bwMode="auto">
                  <a:xfrm>
                    <a:off x="1663" y="1751"/>
                    <a:ext cx="641" cy="218"/>
                  </a:xfrm>
                  <a:prstGeom prst="rect">
                    <a:avLst/>
                  </a:prstGeom>
                  <a:solidFill>
                    <a:srgbClr val="2627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Rectangle 224"/>
                  <p:cNvSpPr>
                    <a:spLocks noChangeArrowheads="1"/>
                  </p:cNvSpPr>
                  <p:nvPr/>
                </p:nvSpPr>
                <p:spPr bwMode="auto">
                  <a:xfrm>
                    <a:off x="1663" y="1969"/>
                    <a:ext cx="641" cy="764"/>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Freeform 225"/>
                  <p:cNvSpPr>
                    <a:spLocks/>
                  </p:cNvSpPr>
                  <p:nvPr/>
                </p:nvSpPr>
                <p:spPr bwMode="auto">
                  <a:xfrm>
                    <a:off x="1849" y="1776"/>
                    <a:ext cx="271" cy="173"/>
                  </a:xfrm>
                  <a:custGeom>
                    <a:avLst/>
                    <a:gdLst>
                      <a:gd name="T0" fmla="*/ 135 w 271"/>
                      <a:gd name="T1" fmla="*/ 0 h 173"/>
                      <a:gd name="T2" fmla="*/ 0 w 271"/>
                      <a:gd name="T3" fmla="*/ 173 h 173"/>
                      <a:gd name="T4" fmla="*/ 271 w 271"/>
                      <a:gd name="T5" fmla="*/ 173 h 173"/>
                      <a:gd name="T6" fmla="*/ 135 w 271"/>
                      <a:gd name="T7" fmla="*/ 0 h 173"/>
                    </a:gdLst>
                    <a:ahLst/>
                    <a:cxnLst>
                      <a:cxn ang="0">
                        <a:pos x="T0" y="T1"/>
                      </a:cxn>
                      <a:cxn ang="0">
                        <a:pos x="T2" y="T3"/>
                      </a:cxn>
                      <a:cxn ang="0">
                        <a:pos x="T4" y="T5"/>
                      </a:cxn>
                      <a:cxn ang="0">
                        <a:pos x="T6" y="T7"/>
                      </a:cxn>
                    </a:cxnLst>
                    <a:rect l="0" t="0" r="r" b="b"/>
                    <a:pathLst>
                      <a:path w="271" h="173">
                        <a:moveTo>
                          <a:pt x="135" y="0"/>
                        </a:moveTo>
                        <a:lnTo>
                          <a:pt x="0" y="173"/>
                        </a:lnTo>
                        <a:lnTo>
                          <a:pt x="271" y="173"/>
                        </a:lnTo>
                        <a:lnTo>
                          <a:pt x="135" y="0"/>
                        </a:lnTo>
                        <a:close/>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Rectangle 226"/>
                  <p:cNvSpPr>
                    <a:spLocks noChangeArrowheads="1"/>
                  </p:cNvSpPr>
                  <p:nvPr/>
                </p:nvSpPr>
                <p:spPr bwMode="auto">
                  <a:xfrm>
                    <a:off x="2170" y="1885"/>
                    <a:ext cx="73" cy="64"/>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Freeform 227"/>
                  <p:cNvSpPr>
                    <a:spLocks/>
                  </p:cNvSpPr>
                  <p:nvPr/>
                </p:nvSpPr>
                <p:spPr bwMode="auto">
                  <a:xfrm>
                    <a:off x="2170" y="1819"/>
                    <a:ext cx="73" cy="59"/>
                  </a:xfrm>
                  <a:custGeom>
                    <a:avLst/>
                    <a:gdLst>
                      <a:gd name="T0" fmla="*/ 73 w 73"/>
                      <a:gd name="T1" fmla="*/ 59 h 59"/>
                      <a:gd name="T2" fmla="*/ 0 w 73"/>
                      <a:gd name="T3" fmla="*/ 59 h 59"/>
                      <a:gd name="T4" fmla="*/ 38 w 73"/>
                      <a:gd name="T5" fmla="*/ 0 h 59"/>
                      <a:gd name="T6" fmla="*/ 73 w 73"/>
                      <a:gd name="T7" fmla="*/ 59 h 59"/>
                    </a:gdLst>
                    <a:ahLst/>
                    <a:cxnLst>
                      <a:cxn ang="0">
                        <a:pos x="T0" y="T1"/>
                      </a:cxn>
                      <a:cxn ang="0">
                        <a:pos x="T2" y="T3"/>
                      </a:cxn>
                      <a:cxn ang="0">
                        <a:pos x="T4" y="T5"/>
                      </a:cxn>
                      <a:cxn ang="0">
                        <a:pos x="T6" y="T7"/>
                      </a:cxn>
                    </a:cxnLst>
                    <a:rect l="0" t="0" r="r" b="b"/>
                    <a:pathLst>
                      <a:path w="73" h="59">
                        <a:moveTo>
                          <a:pt x="73" y="59"/>
                        </a:moveTo>
                        <a:lnTo>
                          <a:pt x="0" y="59"/>
                        </a:lnTo>
                        <a:lnTo>
                          <a:pt x="38" y="0"/>
                        </a:lnTo>
                        <a:lnTo>
                          <a:pt x="73" y="59"/>
                        </a:lnTo>
                        <a:close/>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Rectangle 228"/>
                  <p:cNvSpPr>
                    <a:spLocks noChangeArrowheads="1"/>
                  </p:cNvSpPr>
                  <p:nvPr/>
                </p:nvSpPr>
                <p:spPr bwMode="auto">
                  <a:xfrm>
                    <a:off x="2190" y="1899"/>
                    <a:ext cx="34"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p:cNvSpPr>
                    <a:spLocks noChangeArrowheads="1"/>
                  </p:cNvSpPr>
                  <p:nvPr/>
                </p:nvSpPr>
                <p:spPr bwMode="auto">
                  <a:xfrm>
                    <a:off x="1724" y="1885"/>
                    <a:ext cx="75" cy="64"/>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1" name="Freeform 230"/>
                  <p:cNvSpPr>
                    <a:spLocks/>
                  </p:cNvSpPr>
                  <p:nvPr/>
                </p:nvSpPr>
                <p:spPr bwMode="auto">
                  <a:xfrm>
                    <a:off x="1724" y="1819"/>
                    <a:ext cx="75" cy="59"/>
                  </a:xfrm>
                  <a:custGeom>
                    <a:avLst/>
                    <a:gdLst>
                      <a:gd name="T0" fmla="*/ 75 w 75"/>
                      <a:gd name="T1" fmla="*/ 59 h 59"/>
                      <a:gd name="T2" fmla="*/ 0 w 75"/>
                      <a:gd name="T3" fmla="*/ 59 h 59"/>
                      <a:gd name="T4" fmla="*/ 37 w 75"/>
                      <a:gd name="T5" fmla="*/ 0 h 59"/>
                      <a:gd name="T6" fmla="*/ 75 w 75"/>
                      <a:gd name="T7" fmla="*/ 59 h 59"/>
                    </a:gdLst>
                    <a:ahLst/>
                    <a:cxnLst>
                      <a:cxn ang="0">
                        <a:pos x="T0" y="T1"/>
                      </a:cxn>
                      <a:cxn ang="0">
                        <a:pos x="T2" y="T3"/>
                      </a:cxn>
                      <a:cxn ang="0">
                        <a:pos x="T4" y="T5"/>
                      </a:cxn>
                      <a:cxn ang="0">
                        <a:pos x="T6" y="T7"/>
                      </a:cxn>
                    </a:cxnLst>
                    <a:rect l="0" t="0" r="r" b="b"/>
                    <a:pathLst>
                      <a:path w="75" h="59">
                        <a:moveTo>
                          <a:pt x="75" y="59"/>
                        </a:moveTo>
                        <a:lnTo>
                          <a:pt x="0" y="59"/>
                        </a:lnTo>
                        <a:lnTo>
                          <a:pt x="37" y="0"/>
                        </a:lnTo>
                        <a:lnTo>
                          <a:pt x="75" y="59"/>
                        </a:lnTo>
                        <a:close/>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2" name="Rectangle 231"/>
                  <p:cNvSpPr>
                    <a:spLocks noChangeArrowheads="1"/>
                  </p:cNvSpPr>
                  <p:nvPr/>
                </p:nvSpPr>
                <p:spPr bwMode="auto">
                  <a:xfrm>
                    <a:off x="1745" y="1899"/>
                    <a:ext cx="34"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3" name="Freeform 232"/>
                  <p:cNvSpPr>
                    <a:spLocks/>
                  </p:cNvSpPr>
                  <p:nvPr/>
                </p:nvSpPr>
                <p:spPr bwMode="auto">
                  <a:xfrm>
                    <a:off x="1956" y="1851"/>
                    <a:ext cx="55" cy="96"/>
                  </a:xfrm>
                  <a:custGeom>
                    <a:avLst/>
                    <a:gdLst>
                      <a:gd name="T0" fmla="*/ 16 w 31"/>
                      <a:gd name="T1" fmla="*/ 0 h 54"/>
                      <a:gd name="T2" fmla="*/ 0 w 31"/>
                      <a:gd name="T3" fmla="*/ 16 h 54"/>
                      <a:gd name="T4" fmla="*/ 0 w 31"/>
                      <a:gd name="T5" fmla="*/ 54 h 54"/>
                      <a:gd name="T6" fmla="*/ 31 w 31"/>
                      <a:gd name="T7" fmla="*/ 54 h 54"/>
                      <a:gd name="T8" fmla="*/ 31 w 31"/>
                      <a:gd name="T9" fmla="*/ 16 h 54"/>
                      <a:gd name="T10" fmla="*/ 16 w 31"/>
                      <a:gd name="T11" fmla="*/ 0 h 54"/>
                    </a:gdLst>
                    <a:ahLst/>
                    <a:cxnLst>
                      <a:cxn ang="0">
                        <a:pos x="T0" y="T1"/>
                      </a:cxn>
                      <a:cxn ang="0">
                        <a:pos x="T2" y="T3"/>
                      </a:cxn>
                      <a:cxn ang="0">
                        <a:pos x="T4" y="T5"/>
                      </a:cxn>
                      <a:cxn ang="0">
                        <a:pos x="T6" y="T7"/>
                      </a:cxn>
                      <a:cxn ang="0">
                        <a:pos x="T8" y="T9"/>
                      </a:cxn>
                      <a:cxn ang="0">
                        <a:pos x="T10" y="T11"/>
                      </a:cxn>
                    </a:cxnLst>
                    <a:rect l="0" t="0" r="r" b="b"/>
                    <a:pathLst>
                      <a:path w="31" h="54">
                        <a:moveTo>
                          <a:pt x="16" y="0"/>
                        </a:moveTo>
                        <a:cubicBezTo>
                          <a:pt x="7" y="0"/>
                          <a:pt x="0" y="7"/>
                          <a:pt x="0" y="16"/>
                        </a:cubicBezTo>
                        <a:cubicBezTo>
                          <a:pt x="0" y="54"/>
                          <a:pt x="0" y="54"/>
                          <a:pt x="0" y="54"/>
                        </a:cubicBezTo>
                        <a:cubicBezTo>
                          <a:pt x="31" y="54"/>
                          <a:pt x="31" y="54"/>
                          <a:pt x="31" y="54"/>
                        </a:cubicBezTo>
                        <a:cubicBezTo>
                          <a:pt x="31" y="16"/>
                          <a:pt x="31" y="16"/>
                          <a:pt x="31" y="16"/>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4" name="Freeform 233"/>
                  <p:cNvSpPr>
                    <a:spLocks/>
                  </p:cNvSpPr>
                  <p:nvPr/>
                </p:nvSpPr>
                <p:spPr bwMode="auto">
                  <a:xfrm>
                    <a:off x="1691" y="2042"/>
                    <a:ext cx="56" cy="94"/>
                  </a:xfrm>
                  <a:custGeom>
                    <a:avLst/>
                    <a:gdLst>
                      <a:gd name="T0" fmla="*/ 16 w 31"/>
                      <a:gd name="T1" fmla="*/ 0 h 53"/>
                      <a:gd name="T2" fmla="*/ 0 w 31"/>
                      <a:gd name="T3" fmla="*/ 15 h 53"/>
                      <a:gd name="T4" fmla="*/ 0 w 31"/>
                      <a:gd name="T5" fmla="*/ 53 h 53"/>
                      <a:gd name="T6" fmla="*/ 31 w 31"/>
                      <a:gd name="T7" fmla="*/ 53 h 53"/>
                      <a:gd name="T8" fmla="*/ 31 w 31"/>
                      <a:gd name="T9" fmla="*/ 15 h 53"/>
                      <a:gd name="T10" fmla="*/ 16 w 31"/>
                      <a:gd name="T11" fmla="*/ 0 h 53"/>
                    </a:gdLst>
                    <a:ahLst/>
                    <a:cxnLst>
                      <a:cxn ang="0">
                        <a:pos x="T0" y="T1"/>
                      </a:cxn>
                      <a:cxn ang="0">
                        <a:pos x="T2" y="T3"/>
                      </a:cxn>
                      <a:cxn ang="0">
                        <a:pos x="T4" y="T5"/>
                      </a:cxn>
                      <a:cxn ang="0">
                        <a:pos x="T6" y="T7"/>
                      </a:cxn>
                      <a:cxn ang="0">
                        <a:pos x="T8" y="T9"/>
                      </a:cxn>
                      <a:cxn ang="0">
                        <a:pos x="T10" y="T11"/>
                      </a:cxn>
                    </a:cxnLst>
                    <a:rect l="0" t="0" r="r" b="b"/>
                    <a:pathLst>
                      <a:path w="31" h="53">
                        <a:moveTo>
                          <a:pt x="16" y="0"/>
                        </a:moveTo>
                        <a:cubicBezTo>
                          <a:pt x="7" y="0"/>
                          <a:pt x="0" y="7"/>
                          <a:pt x="0" y="15"/>
                        </a:cubicBezTo>
                        <a:cubicBezTo>
                          <a:pt x="0" y="53"/>
                          <a:pt x="0" y="53"/>
                          <a:pt x="0" y="53"/>
                        </a:cubicBezTo>
                        <a:cubicBezTo>
                          <a:pt x="31" y="53"/>
                          <a:pt x="31" y="53"/>
                          <a:pt x="31" y="53"/>
                        </a:cubicBezTo>
                        <a:cubicBezTo>
                          <a:pt x="31" y="15"/>
                          <a:pt x="31" y="15"/>
                          <a:pt x="31" y="15"/>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5" name="Freeform 234"/>
                  <p:cNvSpPr>
                    <a:spLocks/>
                  </p:cNvSpPr>
                  <p:nvPr/>
                </p:nvSpPr>
                <p:spPr bwMode="auto">
                  <a:xfrm>
                    <a:off x="2218" y="2042"/>
                    <a:ext cx="56" cy="94"/>
                  </a:xfrm>
                  <a:custGeom>
                    <a:avLst/>
                    <a:gdLst>
                      <a:gd name="T0" fmla="*/ 16 w 31"/>
                      <a:gd name="T1" fmla="*/ 0 h 53"/>
                      <a:gd name="T2" fmla="*/ 0 w 31"/>
                      <a:gd name="T3" fmla="*/ 15 h 53"/>
                      <a:gd name="T4" fmla="*/ 0 w 31"/>
                      <a:gd name="T5" fmla="*/ 53 h 53"/>
                      <a:gd name="T6" fmla="*/ 31 w 31"/>
                      <a:gd name="T7" fmla="*/ 53 h 53"/>
                      <a:gd name="T8" fmla="*/ 31 w 31"/>
                      <a:gd name="T9" fmla="*/ 15 h 53"/>
                      <a:gd name="T10" fmla="*/ 16 w 31"/>
                      <a:gd name="T11" fmla="*/ 0 h 53"/>
                    </a:gdLst>
                    <a:ahLst/>
                    <a:cxnLst>
                      <a:cxn ang="0">
                        <a:pos x="T0" y="T1"/>
                      </a:cxn>
                      <a:cxn ang="0">
                        <a:pos x="T2" y="T3"/>
                      </a:cxn>
                      <a:cxn ang="0">
                        <a:pos x="T4" y="T5"/>
                      </a:cxn>
                      <a:cxn ang="0">
                        <a:pos x="T6" y="T7"/>
                      </a:cxn>
                      <a:cxn ang="0">
                        <a:pos x="T8" y="T9"/>
                      </a:cxn>
                      <a:cxn ang="0">
                        <a:pos x="T10" y="T11"/>
                      </a:cxn>
                    </a:cxnLst>
                    <a:rect l="0" t="0" r="r" b="b"/>
                    <a:pathLst>
                      <a:path w="31" h="53">
                        <a:moveTo>
                          <a:pt x="16" y="0"/>
                        </a:moveTo>
                        <a:cubicBezTo>
                          <a:pt x="7" y="0"/>
                          <a:pt x="0" y="7"/>
                          <a:pt x="0" y="15"/>
                        </a:cubicBezTo>
                        <a:cubicBezTo>
                          <a:pt x="0" y="53"/>
                          <a:pt x="0" y="53"/>
                          <a:pt x="0" y="53"/>
                        </a:cubicBezTo>
                        <a:cubicBezTo>
                          <a:pt x="31" y="53"/>
                          <a:pt x="31" y="53"/>
                          <a:pt x="31" y="53"/>
                        </a:cubicBezTo>
                        <a:cubicBezTo>
                          <a:pt x="31" y="15"/>
                          <a:pt x="31" y="15"/>
                          <a:pt x="31" y="15"/>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6" name="Freeform 235"/>
                  <p:cNvSpPr>
                    <a:spLocks/>
                  </p:cNvSpPr>
                  <p:nvPr/>
                </p:nvSpPr>
                <p:spPr bwMode="auto">
                  <a:xfrm>
                    <a:off x="2124" y="2042"/>
                    <a:ext cx="55" cy="94"/>
                  </a:xfrm>
                  <a:custGeom>
                    <a:avLst/>
                    <a:gdLst>
                      <a:gd name="T0" fmla="*/ 16 w 31"/>
                      <a:gd name="T1" fmla="*/ 0 h 53"/>
                      <a:gd name="T2" fmla="*/ 0 w 31"/>
                      <a:gd name="T3" fmla="*/ 15 h 53"/>
                      <a:gd name="T4" fmla="*/ 0 w 31"/>
                      <a:gd name="T5" fmla="*/ 53 h 53"/>
                      <a:gd name="T6" fmla="*/ 31 w 31"/>
                      <a:gd name="T7" fmla="*/ 53 h 53"/>
                      <a:gd name="T8" fmla="*/ 31 w 31"/>
                      <a:gd name="T9" fmla="*/ 15 h 53"/>
                      <a:gd name="T10" fmla="*/ 16 w 31"/>
                      <a:gd name="T11" fmla="*/ 0 h 53"/>
                    </a:gdLst>
                    <a:ahLst/>
                    <a:cxnLst>
                      <a:cxn ang="0">
                        <a:pos x="T0" y="T1"/>
                      </a:cxn>
                      <a:cxn ang="0">
                        <a:pos x="T2" y="T3"/>
                      </a:cxn>
                      <a:cxn ang="0">
                        <a:pos x="T4" y="T5"/>
                      </a:cxn>
                      <a:cxn ang="0">
                        <a:pos x="T6" y="T7"/>
                      </a:cxn>
                      <a:cxn ang="0">
                        <a:pos x="T8" y="T9"/>
                      </a:cxn>
                      <a:cxn ang="0">
                        <a:pos x="T10" y="T11"/>
                      </a:cxn>
                    </a:cxnLst>
                    <a:rect l="0" t="0" r="r" b="b"/>
                    <a:pathLst>
                      <a:path w="31" h="53">
                        <a:moveTo>
                          <a:pt x="16" y="0"/>
                        </a:moveTo>
                        <a:cubicBezTo>
                          <a:pt x="7" y="0"/>
                          <a:pt x="0" y="7"/>
                          <a:pt x="0" y="15"/>
                        </a:cubicBezTo>
                        <a:cubicBezTo>
                          <a:pt x="0" y="53"/>
                          <a:pt x="0" y="53"/>
                          <a:pt x="0" y="53"/>
                        </a:cubicBezTo>
                        <a:cubicBezTo>
                          <a:pt x="31" y="53"/>
                          <a:pt x="31" y="53"/>
                          <a:pt x="31" y="53"/>
                        </a:cubicBezTo>
                        <a:cubicBezTo>
                          <a:pt x="31" y="15"/>
                          <a:pt x="31" y="15"/>
                          <a:pt x="31" y="15"/>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7" name="Freeform 236"/>
                  <p:cNvSpPr>
                    <a:spLocks/>
                  </p:cNvSpPr>
                  <p:nvPr/>
                </p:nvSpPr>
                <p:spPr bwMode="auto">
                  <a:xfrm>
                    <a:off x="1790" y="2042"/>
                    <a:ext cx="53" cy="94"/>
                  </a:xfrm>
                  <a:custGeom>
                    <a:avLst/>
                    <a:gdLst>
                      <a:gd name="T0" fmla="*/ 15 w 30"/>
                      <a:gd name="T1" fmla="*/ 0 h 53"/>
                      <a:gd name="T2" fmla="*/ 0 w 30"/>
                      <a:gd name="T3" fmla="*/ 15 h 53"/>
                      <a:gd name="T4" fmla="*/ 0 w 30"/>
                      <a:gd name="T5" fmla="*/ 53 h 53"/>
                      <a:gd name="T6" fmla="*/ 30 w 30"/>
                      <a:gd name="T7" fmla="*/ 53 h 53"/>
                      <a:gd name="T8" fmla="*/ 30 w 30"/>
                      <a:gd name="T9" fmla="*/ 15 h 53"/>
                      <a:gd name="T10" fmla="*/ 15 w 30"/>
                      <a:gd name="T11" fmla="*/ 0 h 53"/>
                    </a:gdLst>
                    <a:ahLst/>
                    <a:cxnLst>
                      <a:cxn ang="0">
                        <a:pos x="T0" y="T1"/>
                      </a:cxn>
                      <a:cxn ang="0">
                        <a:pos x="T2" y="T3"/>
                      </a:cxn>
                      <a:cxn ang="0">
                        <a:pos x="T4" y="T5"/>
                      </a:cxn>
                      <a:cxn ang="0">
                        <a:pos x="T6" y="T7"/>
                      </a:cxn>
                      <a:cxn ang="0">
                        <a:pos x="T8" y="T9"/>
                      </a:cxn>
                      <a:cxn ang="0">
                        <a:pos x="T10" y="T11"/>
                      </a:cxn>
                    </a:cxnLst>
                    <a:rect l="0" t="0" r="r" b="b"/>
                    <a:pathLst>
                      <a:path w="30" h="53">
                        <a:moveTo>
                          <a:pt x="15" y="0"/>
                        </a:moveTo>
                        <a:cubicBezTo>
                          <a:pt x="7" y="0"/>
                          <a:pt x="0" y="7"/>
                          <a:pt x="0" y="15"/>
                        </a:cubicBezTo>
                        <a:cubicBezTo>
                          <a:pt x="0" y="53"/>
                          <a:pt x="0" y="53"/>
                          <a:pt x="0" y="53"/>
                        </a:cubicBezTo>
                        <a:cubicBezTo>
                          <a:pt x="30" y="53"/>
                          <a:pt x="30" y="53"/>
                          <a:pt x="30" y="53"/>
                        </a:cubicBezTo>
                        <a:cubicBezTo>
                          <a:pt x="30" y="15"/>
                          <a:pt x="30" y="15"/>
                          <a:pt x="30" y="15"/>
                        </a:cubicBezTo>
                        <a:cubicBezTo>
                          <a:pt x="30" y="7"/>
                          <a:pt x="24" y="0"/>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8" name="Freeform 237"/>
                  <p:cNvSpPr>
                    <a:spLocks/>
                  </p:cNvSpPr>
                  <p:nvPr/>
                </p:nvSpPr>
                <p:spPr bwMode="auto">
                  <a:xfrm>
                    <a:off x="1691" y="2205"/>
                    <a:ext cx="56" cy="97"/>
                  </a:xfrm>
                  <a:custGeom>
                    <a:avLst/>
                    <a:gdLst>
                      <a:gd name="T0" fmla="*/ 16 w 31"/>
                      <a:gd name="T1" fmla="*/ 0 h 54"/>
                      <a:gd name="T2" fmla="*/ 0 w 31"/>
                      <a:gd name="T3" fmla="*/ 16 h 54"/>
                      <a:gd name="T4" fmla="*/ 0 w 31"/>
                      <a:gd name="T5" fmla="*/ 54 h 54"/>
                      <a:gd name="T6" fmla="*/ 31 w 31"/>
                      <a:gd name="T7" fmla="*/ 54 h 54"/>
                      <a:gd name="T8" fmla="*/ 31 w 31"/>
                      <a:gd name="T9" fmla="*/ 16 h 54"/>
                      <a:gd name="T10" fmla="*/ 16 w 31"/>
                      <a:gd name="T11" fmla="*/ 0 h 54"/>
                    </a:gdLst>
                    <a:ahLst/>
                    <a:cxnLst>
                      <a:cxn ang="0">
                        <a:pos x="T0" y="T1"/>
                      </a:cxn>
                      <a:cxn ang="0">
                        <a:pos x="T2" y="T3"/>
                      </a:cxn>
                      <a:cxn ang="0">
                        <a:pos x="T4" y="T5"/>
                      </a:cxn>
                      <a:cxn ang="0">
                        <a:pos x="T6" y="T7"/>
                      </a:cxn>
                      <a:cxn ang="0">
                        <a:pos x="T8" y="T9"/>
                      </a:cxn>
                      <a:cxn ang="0">
                        <a:pos x="T10" y="T11"/>
                      </a:cxn>
                    </a:cxnLst>
                    <a:rect l="0" t="0" r="r" b="b"/>
                    <a:pathLst>
                      <a:path w="31" h="54">
                        <a:moveTo>
                          <a:pt x="16" y="0"/>
                        </a:moveTo>
                        <a:cubicBezTo>
                          <a:pt x="7" y="0"/>
                          <a:pt x="0" y="7"/>
                          <a:pt x="0" y="16"/>
                        </a:cubicBezTo>
                        <a:cubicBezTo>
                          <a:pt x="0" y="54"/>
                          <a:pt x="0" y="54"/>
                          <a:pt x="0" y="54"/>
                        </a:cubicBezTo>
                        <a:cubicBezTo>
                          <a:pt x="31" y="54"/>
                          <a:pt x="31" y="54"/>
                          <a:pt x="31" y="54"/>
                        </a:cubicBezTo>
                        <a:cubicBezTo>
                          <a:pt x="31" y="16"/>
                          <a:pt x="31" y="16"/>
                          <a:pt x="31" y="16"/>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9" name="Freeform 238"/>
                  <p:cNvSpPr>
                    <a:spLocks/>
                  </p:cNvSpPr>
                  <p:nvPr/>
                </p:nvSpPr>
                <p:spPr bwMode="auto">
                  <a:xfrm>
                    <a:off x="2218" y="2205"/>
                    <a:ext cx="56" cy="97"/>
                  </a:xfrm>
                  <a:custGeom>
                    <a:avLst/>
                    <a:gdLst>
                      <a:gd name="T0" fmla="*/ 16 w 31"/>
                      <a:gd name="T1" fmla="*/ 0 h 54"/>
                      <a:gd name="T2" fmla="*/ 0 w 31"/>
                      <a:gd name="T3" fmla="*/ 16 h 54"/>
                      <a:gd name="T4" fmla="*/ 0 w 31"/>
                      <a:gd name="T5" fmla="*/ 54 h 54"/>
                      <a:gd name="T6" fmla="*/ 31 w 31"/>
                      <a:gd name="T7" fmla="*/ 54 h 54"/>
                      <a:gd name="T8" fmla="*/ 31 w 31"/>
                      <a:gd name="T9" fmla="*/ 16 h 54"/>
                      <a:gd name="T10" fmla="*/ 16 w 31"/>
                      <a:gd name="T11" fmla="*/ 0 h 54"/>
                    </a:gdLst>
                    <a:ahLst/>
                    <a:cxnLst>
                      <a:cxn ang="0">
                        <a:pos x="T0" y="T1"/>
                      </a:cxn>
                      <a:cxn ang="0">
                        <a:pos x="T2" y="T3"/>
                      </a:cxn>
                      <a:cxn ang="0">
                        <a:pos x="T4" y="T5"/>
                      </a:cxn>
                      <a:cxn ang="0">
                        <a:pos x="T6" y="T7"/>
                      </a:cxn>
                      <a:cxn ang="0">
                        <a:pos x="T8" y="T9"/>
                      </a:cxn>
                      <a:cxn ang="0">
                        <a:pos x="T10" y="T11"/>
                      </a:cxn>
                    </a:cxnLst>
                    <a:rect l="0" t="0" r="r" b="b"/>
                    <a:pathLst>
                      <a:path w="31" h="54">
                        <a:moveTo>
                          <a:pt x="16" y="0"/>
                        </a:moveTo>
                        <a:cubicBezTo>
                          <a:pt x="7" y="0"/>
                          <a:pt x="0" y="7"/>
                          <a:pt x="0" y="16"/>
                        </a:cubicBezTo>
                        <a:cubicBezTo>
                          <a:pt x="0" y="54"/>
                          <a:pt x="0" y="54"/>
                          <a:pt x="0" y="54"/>
                        </a:cubicBezTo>
                        <a:cubicBezTo>
                          <a:pt x="31" y="54"/>
                          <a:pt x="31" y="54"/>
                          <a:pt x="31" y="54"/>
                        </a:cubicBezTo>
                        <a:cubicBezTo>
                          <a:pt x="31" y="16"/>
                          <a:pt x="31" y="16"/>
                          <a:pt x="31" y="16"/>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0" name="Freeform 239"/>
                  <p:cNvSpPr>
                    <a:spLocks/>
                  </p:cNvSpPr>
                  <p:nvPr/>
                </p:nvSpPr>
                <p:spPr bwMode="auto">
                  <a:xfrm>
                    <a:off x="2124" y="2205"/>
                    <a:ext cx="55" cy="97"/>
                  </a:xfrm>
                  <a:custGeom>
                    <a:avLst/>
                    <a:gdLst>
                      <a:gd name="T0" fmla="*/ 16 w 31"/>
                      <a:gd name="T1" fmla="*/ 0 h 54"/>
                      <a:gd name="T2" fmla="*/ 0 w 31"/>
                      <a:gd name="T3" fmla="*/ 16 h 54"/>
                      <a:gd name="T4" fmla="*/ 0 w 31"/>
                      <a:gd name="T5" fmla="*/ 54 h 54"/>
                      <a:gd name="T6" fmla="*/ 31 w 31"/>
                      <a:gd name="T7" fmla="*/ 54 h 54"/>
                      <a:gd name="T8" fmla="*/ 31 w 31"/>
                      <a:gd name="T9" fmla="*/ 16 h 54"/>
                      <a:gd name="T10" fmla="*/ 16 w 31"/>
                      <a:gd name="T11" fmla="*/ 0 h 54"/>
                    </a:gdLst>
                    <a:ahLst/>
                    <a:cxnLst>
                      <a:cxn ang="0">
                        <a:pos x="T0" y="T1"/>
                      </a:cxn>
                      <a:cxn ang="0">
                        <a:pos x="T2" y="T3"/>
                      </a:cxn>
                      <a:cxn ang="0">
                        <a:pos x="T4" y="T5"/>
                      </a:cxn>
                      <a:cxn ang="0">
                        <a:pos x="T6" y="T7"/>
                      </a:cxn>
                      <a:cxn ang="0">
                        <a:pos x="T8" y="T9"/>
                      </a:cxn>
                      <a:cxn ang="0">
                        <a:pos x="T10" y="T11"/>
                      </a:cxn>
                    </a:cxnLst>
                    <a:rect l="0" t="0" r="r" b="b"/>
                    <a:pathLst>
                      <a:path w="31" h="54">
                        <a:moveTo>
                          <a:pt x="16" y="0"/>
                        </a:moveTo>
                        <a:cubicBezTo>
                          <a:pt x="7" y="0"/>
                          <a:pt x="0" y="7"/>
                          <a:pt x="0" y="16"/>
                        </a:cubicBezTo>
                        <a:cubicBezTo>
                          <a:pt x="0" y="54"/>
                          <a:pt x="0" y="54"/>
                          <a:pt x="0" y="54"/>
                        </a:cubicBezTo>
                        <a:cubicBezTo>
                          <a:pt x="31" y="54"/>
                          <a:pt x="31" y="54"/>
                          <a:pt x="31" y="54"/>
                        </a:cubicBezTo>
                        <a:cubicBezTo>
                          <a:pt x="31" y="16"/>
                          <a:pt x="31" y="16"/>
                          <a:pt x="31" y="16"/>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1" name="Freeform 240"/>
                  <p:cNvSpPr>
                    <a:spLocks/>
                  </p:cNvSpPr>
                  <p:nvPr/>
                </p:nvSpPr>
                <p:spPr bwMode="auto">
                  <a:xfrm>
                    <a:off x="1790" y="2205"/>
                    <a:ext cx="53" cy="97"/>
                  </a:xfrm>
                  <a:custGeom>
                    <a:avLst/>
                    <a:gdLst>
                      <a:gd name="T0" fmla="*/ 15 w 30"/>
                      <a:gd name="T1" fmla="*/ 0 h 54"/>
                      <a:gd name="T2" fmla="*/ 0 w 30"/>
                      <a:gd name="T3" fmla="*/ 16 h 54"/>
                      <a:gd name="T4" fmla="*/ 0 w 30"/>
                      <a:gd name="T5" fmla="*/ 54 h 54"/>
                      <a:gd name="T6" fmla="*/ 30 w 30"/>
                      <a:gd name="T7" fmla="*/ 54 h 54"/>
                      <a:gd name="T8" fmla="*/ 30 w 30"/>
                      <a:gd name="T9" fmla="*/ 16 h 54"/>
                      <a:gd name="T10" fmla="*/ 15 w 30"/>
                      <a:gd name="T11" fmla="*/ 0 h 54"/>
                    </a:gdLst>
                    <a:ahLst/>
                    <a:cxnLst>
                      <a:cxn ang="0">
                        <a:pos x="T0" y="T1"/>
                      </a:cxn>
                      <a:cxn ang="0">
                        <a:pos x="T2" y="T3"/>
                      </a:cxn>
                      <a:cxn ang="0">
                        <a:pos x="T4" y="T5"/>
                      </a:cxn>
                      <a:cxn ang="0">
                        <a:pos x="T6" y="T7"/>
                      </a:cxn>
                      <a:cxn ang="0">
                        <a:pos x="T8" y="T9"/>
                      </a:cxn>
                      <a:cxn ang="0">
                        <a:pos x="T10" y="T11"/>
                      </a:cxn>
                    </a:cxnLst>
                    <a:rect l="0" t="0" r="r" b="b"/>
                    <a:pathLst>
                      <a:path w="30" h="54">
                        <a:moveTo>
                          <a:pt x="15" y="0"/>
                        </a:moveTo>
                        <a:cubicBezTo>
                          <a:pt x="7" y="0"/>
                          <a:pt x="0" y="7"/>
                          <a:pt x="0" y="16"/>
                        </a:cubicBezTo>
                        <a:cubicBezTo>
                          <a:pt x="0" y="54"/>
                          <a:pt x="0" y="54"/>
                          <a:pt x="0" y="54"/>
                        </a:cubicBezTo>
                        <a:cubicBezTo>
                          <a:pt x="30" y="54"/>
                          <a:pt x="30" y="54"/>
                          <a:pt x="30" y="54"/>
                        </a:cubicBezTo>
                        <a:cubicBezTo>
                          <a:pt x="30" y="16"/>
                          <a:pt x="30" y="16"/>
                          <a:pt x="30" y="16"/>
                        </a:cubicBezTo>
                        <a:cubicBezTo>
                          <a:pt x="30" y="7"/>
                          <a:pt x="24" y="0"/>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2" name="Freeform 241"/>
                  <p:cNvSpPr>
                    <a:spLocks/>
                  </p:cNvSpPr>
                  <p:nvPr/>
                </p:nvSpPr>
                <p:spPr bwMode="auto">
                  <a:xfrm>
                    <a:off x="1691" y="2371"/>
                    <a:ext cx="56" cy="95"/>
                  </a:xfrm>
                  <a:custGeom>
                    <a:avLst/>
                    <a:gdLst>
                      <a:gd name="T0" fmla="*/ 16 w 31"/>
                      <a:gd name="T1" fmla="*/ 0 h 53"/>
                      <a:gd name="T2" fmla="*/ 0 w 31"/>
                      <a:gd name="T3" fmla="*/ 15 h 53"/>
                      <a:gd name="T4" fmla="*/ 0 w 31"/>
                      <a:gd name="T5" fmla="*/ 53 h 53"/>
                      <a:gd name="T6" fmla="*/ 31 w 31"/>
                      <a:gd name="T7" fmla="*/ 53 h 53"/>
                      <a:gd name="T8" fmla="*/ 31 w 31"/>
                      <a:gd name="T9" fmla="*/ 15 h 53"/>
                      <a:gd name="T10" fmla="*/ 16 w 31"/>
                      <a:gd name="T11" fmla="*/ 0 h 53"/>
                    </a:gdLst>
                    <a:ahLst/>
                    <a:cxnLst>
                      <a:cxn ang="0">
                        <a:pos x="T0" y="T1"/>
                      </a:cxn>
                      <a:cxn ang="0">
                        <a:pos x="T2" y="T3"/>
                      </a:cxn>
                      <a:cxn ang="0">
                        <a:pos x="T4" y="T5"/>
                      </a:cxn>
                      <a:cxn ang="0">
                        <a:pos x="T6" y="T7"/>
                      </a:cxn>
                      <a:cxn ang="0">
                        <a:pos x="T8" y="T9"/>
                      </a:cxn>
                      <a:cxn ang="0">
                        <a:pos x="T10" y="T11"/>
                      </a:cxn>
                    </a:cxnLst>
                    <a:rect l="0" t="0" r="r" b="b"/>
                    <a:pathLst>
                      <a:path w="31" h="53">
                        <a:moveTo>
                          <a:pt x="16" y="0"/>
                        </a:moveTo>
                        <a:cubicBezTo>
                          <a:pt x="7" y="0"/>
                          <a:pt x="0" y="7"/>
                          <a:pt x="0" y="15"/>
                        </a:cubicBezTo>
                        <a:cubicBezTo>
                          <a:pt x="0" y="53"/>
                          <a:pt x="0" y="53"/>
                          <a:pt x="0" y="53"/>
                        </a:cubicBezTo>
                        <a:cubicBezTo>
                          <a:pt x="31" y="53"/>
                          <a:pt x="31" y="53"/>
                          <a:pt x="31" y="53"/>
                        </a:cubicBezTo>
                        <a:cubicBezTo>
                          <a:pt x="31" y="15"/>
                          <a:pt x="31" y="15"/>
                          <a:pt x="31" y="15"/>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3" name="Freeform 242"/>
                  <p:cNvSpPr>
                    <a:spLocks/>
                  </p:cNvSpPr>
                  <p:nvPr/>
                </p:nvSpPr>
                <p:spPr bwMode="auto">
                  <a:xfrm>
                    <a:off x="2218" y="2371"/>
                    <a:ext cx="56" cy="95"/>
                  </a:xfrm>
                  <a:custGeom>
                    <a:avLst/>
                    <a:gdLst>
                      <a:gd name="T0" fmla="*/ 16 w 31"/>
                      <a:gd name="T1" fmla="*/ 0 h 53"/>
                      <a:gd name="T2" fmla="*/ 0 w 31"/>
                      <a:gd name="T3" fmla="*/ 15 h 53"/>
                      <a:gd name="T4" fmla="*/ 0 w 31"/>
                      <a:gd name="T5" fmla="*/ 53 h 53"/>
                      <a:gd name="T6" fmla="*/ 31 w 31"/>
                      <a:gd name="T7" fmla="*/ 53 h 53"/>
                      <a:gd name="T8" fmla="*/ 31 w 31"/>
                      <a:gd name="T9" fmla="*/ 15 h 53"/>
                      <a:gd name="T10" fmla="*/ 16 w 31"/>
                      <a:gd name="T11" fmla="*/ 0 h 53"/>
                    </a:gdLst>
                    <a:ahLst/>
                    <a:cxnLst>
                      <a:cxn ang="0">
                        <a:pos x="T0" y="T1"/>
                      </a:cxn>
                      <a:cxn ang="0">
                        <a:pos x="T2" y="T3"/>
                      </a:cxn>
                      <a:cxn ang="0">
                        <a:pos x="T4" y="T5"/>
                      </a:cxn>
                      <a:cxn ang="0">
                        <a:pos x="T6" y="T7"/>
                      </a:cxn>
                      <a:cxn ang="0">
                        <a:pos x="T8" y="T9"/>
                      </a:cxn>
                      <a:cxn ang="0">
                        <a:pos x="T10" y="T11"/>
                      </a:cxn>
                    </a:cxnLst>
                    <a:rect l="0" t="0" r="r" b="b"/>
                    <a:pathLst>
                      <a:path w="31" h="53">
                        <a:moveTo>
                          <a:pt x="16" y="0"/>
                        </a:moveTo>
                        <a:cubicBezTo>
                          <a:pt x="7" y="0"/>
                          <a:pt x="0" y="7"/>
                          <a:pt x="0" y="15"/>
                        </a:cubicBezTo>
                        <a:cubicBezTo>
                          <a:pt x="0" y="53"/>
                          <a:pt x="0" y="53"/>
                          <a:pt x="0" y="53"/>
                        </a:cubicBezTo>
                        <a:cubicBezTo>
                          <a:pt x="31" y="53"/>
                          <a:pt x="31" y="53"/>
                          <a:pt x="31" y="53"/>
                        </a:cubicBezTo>
                        <a:cubicBezTo>
                          <a:pt x="31" y="15"/>
                          <a:pt x="31" y="15"/>
                          <a:pt x="31" y="15"/>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4" name="Freeform 243"/>
                  <p:cNvSpPr>
                    <a:spLocks/>
                  </p:cNvSpPr>
                  <p:nvPr/>
                </p:nvSpPr>
                <p:spPr bwMode="auto">
                  <a:xfrm>
                    <a:off x="2124" y="2371"/>
                    <a:ext cx="55" cy="95"/>
                  </a:xfrm>
                  <a:custGeom>
                    <a:avLst/>
                    <a:gdLst>
                      <a:gd name="T0" fmla="*/ 16 w 31"/>
                      <a:gd name="T1" fmla="*/ 0 h 53"/>
                      <a:gd name="T2" fmla="*/ 0 w 31"/>
                      <a:gd name="T3" fmla="*/ 15 h 53"/>
                      <a:gd name="T4" fmla="*/ 0 w 31"/>
                      <a:gd name="T5" fmla="*/ 53 h 53"/>
                      <a:gd name="T6" fmla="*/ 31 w 31"/>
                      <a:gd name="T7" fmla="*/ 53 h 53"/>
                      <a:gd name="T8" fmla="*/ 31 w 31"/>
                      <a:gd name="T9" fmla="*/ 15 h 53"/>
                      <a:gd name="T10" fmla="*/ 16 w 31"/>
                      <a:gd name="T11" fmla="*/ 0 h 53"/>
                    </a:gdLst>
                    <a:ahLst/>
                    <a:cxnLst>
                      <a:cxn ang="0">
                        <a:pos x="T0" y="T1"/>
                      </a:cxn>
                      <a:cxn ang="0">
                        <a:pos x="T2" y="T3"/>
                      </a:cxn>
                      <a:cxn ang="0">
                        <a:pos x="T4" y="T5"/>
                      </a:cxn>
                      <a:cxn ang="0">
                        <a:pos x="T6" y="T7"/>
                      </a:cxn>
                      <a:cxn ang="0">
                        <a:pos x="T8" y="T9"/>
                      </a:cxn>
                      <a:cxn ang="0">
                        <a:pos x="T10" y="T11"/>
                      </a:cxn>
                    </a:cxnLst>
                    <a:rect l="0" t="0" r="r" b="b"/>
                    <a:pathLst>
                      <a:path w="31" h="53">
                        <a:moveTo>
                          <a:pt x="16" y="0"/>
                        </a:moveTo>
                        <a:cubicBezTo>
                          <a:pt x="7" y="0"/>
                          <a:pt x="0" y="7"/>
                          <a:pt x="0" y="15"/>
                        </a:cubicBezTo>
                        <a:cubicBezTo>
                          <a:pt x="0" y="53"/>
                          <a:pt x="0" y="53"/>
                          <a:pt x="0" y="53"/>
                        </a:cubicBezTo>
                        <a:cubicBezTo>
                          <a:pt x="31" y="53"/>
                          <a:pt x="31" y="53"/>
                          <a:pt x="31" y="53"/>
                        </a:cubicBezTo>
                        <a:cubicBezTo>
                          <a:pt x="31" y="15"/>
                          <a:pt x="31" y="15"/>
                          <a:pt x="31" y="15"/>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5" name="Freeform 244"/>
                  <p:cNvSpPr>
                    <a:spLocks/>
                  </p:cNvSpPr>
                  <p:nvPr/>
                </p:nvSpPr>
                <p:spPr bwMode="auto">
                  <a:xfrm>
                    <a:off x="1790" y="2371"/>
                    <a:ext cx="53" cy="95"/>
                  </a:xfrm>
                  <a:custGeom>
                    <a:avLst/>
                    <a:gdLst>
                      <a:gd name="T0" fmla="*/ 15 w 30"/>
                      <a:gd name="T1" fmla="*/ 0 h 53"/>
                      <a:gd name="T2" fmla="*/ 0 w 30"/>
                      <a:gd name="T3" fmla="*/ 15 h 53"/>
                      <a:gd name="T4" fmla="*/ 0 w 30"/>
                      <a:gd name="T5" fmla="*/ 53 h 53"/>
                      <a:gd name="T6" fmla="*/ 30 w 30"/>
                      <a:gd name="T7" fmla="*/ 53 h 53"/>
                      <a:gd name="T8" fmla="*/ 30 w 30"/>
                      <a:gd name="T9" fmla="*/ 15 h 53"/>
                      <a:gd name="T10" fmla="*/ 15 w 30"/>
                      <a:gd name="T11" fmla="*/ 0 h 53"/>
                    </a:gdLst>
                    <a:ahLst/>
                    <a:cxnLst>
                      <a:cxn ang="0">
                        <a:pos x="T0" y="T1"/>
                      </a:cxn>
                      <a:cxn ang="0">
                        <a:pos x="T2" y="T3"/>
                      </a:cxn>
                      <a:cxn ang="0">
                        <a:pos x="T4" y="T5"/>
                      </a:cxn>
                      <a:cxn ang="0">
                        <a:pos x="T6" y="T7"/>
                      </a:cxn>
                      <a:cxn ang="0">
                        <a:pos x="T8" y="T9"/>
                      </a:cxn>
                      <a:cxn ang="0">
                        <a:pos x="T10" y="T11"/>
                      </a:cxn>
                    </a:cxnLst>
                    <a:rect l="0" t="0" r="r" b="b"/>
                    <a:pathLst>
                      <a:path w="30" h="53">
                        <a:moveTo>
                          <a:pt x="15" y="0"/>
                        </a:moveTo>
                        <a:cubicBezTo>
                          <a:pt x="7" y="0"/>
                          <a:pt x="0" y="7"/>
                          <a:pt x="0" y="15"/>
                        </a:cubicBezTo>
                        <a:cubicBezTo>
                          <a:pt x="0" y="53"/>
                          <a:pt x="0" y="53"/>
                          <a:pt x="0" y="53"/>
                        </a:cubicBezTo>
                        <a:cubicBezTo>
                          <a:pt x="30" y="53"/>
                          <a:pt x="30" y="53"/>
                          <a:pt x="30" y="53"/>
                        </a:cubicBezTo>
                        <a:cubicBezTo>
                          <a:pt x="30" y="15"/>
                          <a:pt x="30" y="15"/>
                          <a:pt x="30" y="15"/>
                        </a:cubicBezTo>
                        <a:cubicBezTo>
                          <a:pt x="30" y="7"/>
                          <a:pt x="24" y="0"/>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6" name="Freeform 245"/>
                  <p:cNvSpPr>
                    <a:spLocks/>
                  </p:cNvSpPr>
                  <p:nvPr/>
                </p:nvSpPr>
                <p:spPr bwMode="auto">
                  <a:xfrm>
                    <a:off x="1691" y="2535"/>
                    <a:ext cx="56" cy="96"/>
                  </a:xfrm>
                  <a:custGeom>
                    <a:avLst/>
                    <a:gdLst>
                      <a:gd name="T0" fmla="*/ 16 w 31"/>
                      <a:gd name="T1" fmla="*/ 0 h 54"/>
                      <a:gd name="T2" fmla="*/ 0 w 31"/>
                      <a:gd name="T3" fmla="*/ 16 h 54"/>
                      <a:gd name="T4" fmla="*/ 0 w 31"/>
                      <a:gd name="T5" fmla="*/ 54 h 54"/>
                      <a:gd name="T6" fmla="*/ 31 w 31"/>
                      <a:gd name="T7" fmla="*/ 54 h 54"/>
                      <a:gd name="T8" fmla="*/ 31 w 31"/>
                      <a:gd name="T9" fmla="*/ 16 h 54"/>
                      <a:gd name="T10" fmla="*/ 16 w 31"/>
                      <a:gd name="T11" fmla="*/ 0 h 54"/>
                    </a:gdLst>
                    <a:ahLst/>
                    <a:cxnLst>
                      <a:cxn ang="0">
                        <a:pos x="T0" y="T1"/>
                      </a:cxn>
                      <a:cxn ang="0">
                        <a:pos x="T2" y="T3"/>
                      </a:cxn>
                      <a:cxn ang="0">
                        <a:pos x="T4" y="T5"/>
                      </a:cxn>
                      <a:cxn ang="0">
                        <a:pos x="T6" y="T7"/>
                      </a:cxn>
                      <a:cxn ang="0">
                        <a:pos x="T8" y="T9"/>
                      </a:cxn>
                      <a:cxn ang="0">
                        <a:pos x="T10" y="T11"/>
                      </a:cxn>
                    </a:cxnLst>
                    <a:rect l="0" t="0" r="r" b="b"/>
                    <a:pathLst>
                      <a:path w="31" h="54">
                        <a:moveTo>
                          <a:pt x="16" y="0"/>
                        </a:moveTo>
                        <a:cubicBezTo>
                          <a:pt x="7" y="0"/>
                          <a:pt x="0" y="7"/>
                          <a:pt x="0" y="16"/>
                        </a:cubicBezTo>
                        <a:cubicBezTo>
                          <a:pt x="0" y="54"/>
                          <a:pt x="0" y="54"/>
                          <a:pt x="0" y="54"/>
                        </a:cubicBezTo>
                        <a:cubicBezTo>
                          <a:pt x="31" y="54"/>
                          <a:pt x="31" y="54"/>
                          <a:pt x="31" y="54"/>
                        </a:cubicBezTo>
                        <a:cubicBezTo>
                          <a:pt x="31" y="16"/>
                          <a:pt x="31" y="16"/>
                          <a:pt x="31" y="16"/>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7" name="Freeform 246"/>
                  <p:cNvSpPr>
                    <a:spLocks/>
                  </p:cNvSpPr>
                  <p:nvPr/>
                </p:nvSpPr>
                <p:spPr bwMode="auto">
                  <a:xfrm>
                    <a:off x="2218" y="2535"/>
                    <a:ext cx="56" cy="96"/>
                  </a:xfrm>
                  <a:custGeom>
                    <a:avLst/>
                    <a:gdLst>
                      <a:gd name="T0" fmla="*/ 16 w 31"/>
                      <a:gd name="T1" fmla="*/ 0 h 54"/>
                      <a:gd name="T2" fmla="*/ 0 w 31"/>
                      <a:gd name="T3" fmla="*/ 16 h 54"/>
                      <a:gd name="T4" fmla="*/ 0 w 31"/>
                      <a:gd name="T5" fmla="*/ 54 h 54"/>
                      <a:gd name="T6" fmla="*/ 31 w 31"/>
                      <a:gd name="T7" fmla="*/ 54 h 54"/>
                      <a:gd name="T8" fmla="*/ 31 w 31"/>
                      <a:gd name="T9" fmla="*/ 16 h 54"/>
                      <a:gd name="T10" fmla="*/ 16 w 31"/>
                      <a:gd name="T11" fmla="*/ 0 h 54"/>
                    </a:gdLst>
                    <a:ahLst/>
                    <a:cxnLst>
                      <a:cxn ang="0">
                        <a:pos x="T0" y="T1"/>
                      </a:cxn>
                      <a:cxn ang="0">
                        <a:pos x="T2" y="T3"/>
                      </a:cxn>
                      <a:cxn ang="0">
                        <a:pos x="T4" y="T5"/>
                      </a:cxn>
                      <a:cxn ang="0">
                        <a:pos x="T6" y="T7"/>
                      </a:cxn>
                      <a:cxn ang="0">
                        <a:pos x="T8" y="T9"/>
                      </a:cxn>
                      <a:cxn ang="0">
                        <a:pos x="T10" y="T11"/>
                      </a:cxn>
                    </a:cxnLst>
                    <a:rect l="0" t="0" r="r" b="b"/>
                    <a:pathLst>
                      <a:path w="31" h="54">
                        <a:moveTo>
                          <a:pt x="16" y="0"/>
                        </a:moveTo>
                        <a:cubicBezTo>
                          <a:pt x="7" y="0"/>
                          <a:pt x="0" y="7"/>
                          <a:pt x="0" y="16"/>
                        </a:cubicBezTo>
                        <a:cubicBezTo>
                          <a:pt x="0" y="54"/>
                          <a:pt x="0" y="54"/>
                          <a:pt x="0" y="54"/>
                        </a:cubicBezTo>
                        <a:cubicBezTo>
                          <a:pt x="31" y="54"/>
                          <a:pt x="31" y="54"/>
                          <a:pt x="31" y="54"/>
                        </a:cubicBezTo>
                        <a:cubicBezTo>
                          <a:pt x="31" y="16"/>
                          <a:pt x="31" y="16"/>
                          <a:pt x="31" y="16"/>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8" name="Freeform 247"/>
                  <p:cNvSpPr>
                    <a:spLocks/>
                  </p:cNvSpPr>
                  <p:nvPr/>
                </p:nvSpPr>
                <p:spPr bwMode="auto">
                  <a:xfrm>
                    <a:off x="2124" y="2535"/>
                    <a:ext cx="55" cy="96"/>
                  </a:xfrm>
                  <a:custGeom>
                    <a:avLst/>
                    <a:gdLst>
                      <a:gd name="T0" fmla="*/ 16 w 31"/>
                      <a:gd name="T1" fmla="*/ 0 h 54"/>
                      <a:gd name="T2" fmla="*/ 0 w 31"/>
                      <a:gd name="T3" fmla="*/ 16 h 54"/>
                      <a:gd name="T4" fmla="*/ 0 w 31"/>
                      <a:gd name="T5" fmla="*/ 54 h 54"/>
                      <a:gd name="T6" fmla="*/ 31 w 31"/>
                      <a:gd name="T7" fmla="*/ 54 h 54"/>
                      <a:gd name="T8" fmla="*/ 31 w 31"/>
                      <a:gd name="T9" fmla="*/ 16 h 54"/>
                      <a:gd name="T10" fmla="*/ 16 w 31"/>
                      <a:gd name="T11" fmla="*/ 0 h 54"/>
                    </a:gdLst>
                    <a:ahLst/>
                    <a:cxnLst>
                      <a:cxn ang="0">
                        <a:pos x="T0" y="T1"/>
                      </a:cxn>
                      <a:cxn ang="0">
                        <a:pos x="T2" y="T3"/>
                      </a:cxn>
                      <a:cxn ang="0">
                        <a:pos x="T4" y="T5"/>
                      </a:cxn>
                      <a:cxn ang="0">
                        <a:pos x="T6" y="T7"/>
                      </a:cxn>
                      <a:cxn ang="0">
                        <a:pos x="T8" y="T9"/>
                      </a:cxn>
                      <a:cxn ang="0">
                        <a:pos x="T10" y="T11"/>
                      </a:cxn>
                    </a:cxnLst>
                    <a:rect l="0" t="0" r="r" b="b"/>
                    <a:pathLst>
                      <a:path w="31" h="54">
                        <a:moveTo>
                          <a:pt x="16" y="0"/>
                        </a:moveTo>
                        <a:cubicBezTo>
                          <a:pt x="7" y="0"/>
                          <a:pt x="0" y="7"/>
                          <a:pt x="0" y="16"/>
                        </a:cubicBezTo>
                        <a:cubicBezTo>
                          <a:pt x="0" y="54"/>
                          <a:pt x="0" y="54"/>
                          <a:pt x="0" y="54"/>
                        </a:cubicBezTo>
                        <a:cubicBezTo>
                          <a:pt x="31" y="54"/>
                          <a:pt x="31" y="54"/>
                          <a:pt x="31" y="54"/>
                        </a:cubicBezTo>
                        <a:cubicBezTo>
                          <a:pt x="31" y="16"/>
                          <a:pt x="31" y="16"/>
                          <a:pt x="31" y="16"/>
                        </a:cubicBezTo>
                        <a:cubicBezTo>
                          <a:pt x="31" y="7"/>
                          <a:pt x="24"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9" name="Freeform 248"/>
                  <p:cNvSpPr>
                    <a:spLocks/>
                  </p:cNvSpPr>
                  <p:nvPr/>
                </p:nvSpPr>
                <p:spPr bwMode="auto">
                  <a:xfrm>
                    <a:off x="1790" y="2535"/>
                    <a:ext cx="53" cy="96"/>
                  </a:xfrm>
                  <a:custGeom>
                    <a:avLst/>
                    <a:gdLst>
                      <a:gd name="T0" fmla="*/ 15 w 30"/>
                      <a:gd name="T1" fmla="*/ 0 h 54"/>
                      <a:gd name="T2" fmla="*/ 0 w 30"/>
                      <a:gd name="T3" fmla="*/ 16 h 54"/>
                      <a:gd name="T4" fmla="*/ 0 w 30"/>
                      <a:gd name="T5" fmla="*/ 54 h 54"/>
                      <a:gd name="T6" fmla="*/ 30 w 30"/>
                      <a:gd name="T7" fmla="*/ 54 h 54"/>
                      <a:gd name="T8" fmla="*/ 30 w 30"/>
                      <a:gd name="T9" fmla="*/ 16 h 54"/>
                      <a:gd name="T10" fmla="*/ 15 w 30"/>
                      <a:gd name="T11" fmla="*/ 0 h 54"/>
                    </a:gdLst>
                    <a:ahLst/>
                    <a:cxnLst>
                      <a:cxn ang="0">
                        <a:pos x="T0" y="T1"/>
                      </a:cxn>
                      <a:cxn ang="0">
                        <a:pos x="T2" y="T3"/>
                      </a:cxn>
                      <a:cxn ang="0">
                        <a:pos x="T4" y="T5"/>
                      </a:cxn>
                      <a:cxn ang="0">
                        <a:pos x="T6" y="T7"/>
                      </a:cxn>
                      <a:cxn ang="0">
                        <a:pos x="T8" y="T9"/>
                      </a:cxn>
                      <a:cxn ang="0">
                        <a:pos x="T10" y="T11"/>
                      </a:cxn>
                    </a:cxnLst>
                    <a:rect l="0" t="0" r="r" b="b"/>
                    <a:pathLst>
                      <a:path w="30" h="54">
                        <a:moveTo>
                          <a:pt x="15" y="0"/>
                        </a:moveTo>
                        <a:cubicBezTo>
                          <a:pt x="7" y="0"/>
                          <a:pt x="0" y="7"/>
                          <a:pt x="0" y="16"/>
                        </a:cubicBezTo>
                        <a:cubicBezTo>
                          <a:pt x="0" y="54"/>
                          <a:pt x="0" y="54"/>
                          <a:pt x="0" y="54"/>
                        </a:cubicBezTo>
                        <a:cubicBezTo>
                          <a:pt x="30" y="54"/>
                          <a:pt x="30" y="54"/>
                          <a:pt x="30" y="54"/>
                        </a:cubicBezTo>
                        <a:cubicBezTo>
                          <a:pt x="30" y="16"/>
                          <a:pt x="30" y="16"/>
                          <a:pt x="30" y="16"/>
                        </a:cubicBezTo>
                        <a:cubicBezTo>
                          <a:pt x="30" y="7"/>
                          <a:pt x="24" y="0"/>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0" name="Rectangle 249"/>
                  <p:cNvSpPr>
                    <a:spLocks noChangeArrowheads="1"/>
                  </p:cNvSpPr>
                  <p:nvPr/>
                </p:nvSpPr>
                <p:spPr bwMode="auto">
                  <a:xfrm>
                    <a:off x="1663" y="1992"/>
                    <a:ext cx="641" cy="12"/>
                  </a:xfrm>
                  <a:prstGeom prst="rect">
                    <a:avLst/>
                  </a:prstGeom>
                  <a:solidFill>
                    <a:srgbClr val="2627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1" name="Freeform 250"/>
                  <p:cNvSpPr>
                    <a:spLocks/>
                  </p:cNvSpPr>
                  <p:nvPr/>
                </p:nvSpPr>
                <p:spPr bwMode="auto">
                  <a:xfrm>
                    <a:off x="1931" y="2022"/>
                    <a:ext cx="107" cy="114"/>
                  </a:xfrm>
                  <a:custGeom>
                    <a:avLst/>
                    <a:gdLst>
                      <a:gd name="T0" fmla="*/ 30 w 60"/>
                      <a:gd name="T1" fmla="*/ 0 h 64"/>
                      <a:gd name="T2" fmla="*/ 0 w 60"/>
                      <a:gd name="T3" fmla="*/ 30 h 64"/>
                      <a:gd name="T4" fmla="*/ 0 w 60"/>
                      <a:gd name="T5" fmla="*/ 64 h 64"/>
                      <a:gd name="T6" fmla="*/ 60 w 60"/>
                      <a:gd name="T7" fmla="*/ 64 h 64"/>
                      <a:gd name="T8" fmla="*/ 60 w 60"/>
                      <a:gd name="T9" fmla="*/ 30 h 64"/>
                      <a:gd name="T10" fmla="*/ 30 w 60"/>
                      <a:gd name="T11" fmla="*/ 0 h 64"/>
                    </a:gdLst>
                    <a:ahLst/>
                    <a:cxnLst>
                      <a:cxn ang="0">
                        <a:pos x="T0" y="T1"/>
                      </a:cxn>
                      <a:cxn ang="0">
                        <a:pos x="T2" y="T3"/>
                      </a:cxn>
                      <a:cxn ang="0">
                        <a:pos x="T4" y="T5"/>
                      </a:cxn>
                      <a:cxn ang="0">
                        <a:pos x="T6" y="T7"/>
                      </a:cxn>
                      <a:cxn ang="0">
                        <a:pos x="T8" y="T9"/>
                      </a:cxn>
                      <a:cxn ang="0">
                        <a:pos x="T10" y="T11"/>
                      </a:cxn>
                    </a:cxnLst>
                    <a:rect l="0" t="0" r="r" b="b"/>
                    <a:pathLst>
                      <a:path w="60" h="64">
                        <a:moveTo>
                          <a:pt x="30" y="0"/>
                        </a:moveTo>
                        <a:cubicBezTo>
                          <a:pt x="13" y="0"/>
                          <a:pt x="0" y="14"/>
                          <a:pt x="0" y="30"/>
                        </a:cubicBezTo>
                        <a:cubicBezTo>
                          <a:pt x="0" y="64"/>
                          <a:pt x="0" y="64"/>
                          <a:pt x="0" y="64"/>
                        </a:cubicBezTo>
                        <a:cubicBezTo>
                          <a:pt x="60" y="64"/>
                          <a:pt x="60" y="64"/>
                          <a:pt x="60" y="64"/>
                        </a:cubicBezTo>
                        <a:cubicBezTo>
                          <a:pt x="60" y="30"/>
                          <a:pt x="60" y="30"/>
                          <a:pt x="60" y="30"/>
                        </a:cubicBezTo>
                        <a:cubicBezTo>
                          <a:pt x="60" y="14"/>
                          <a:pt x="46" y="0"/>
                          <a:pt x="30"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2" name="Freeform 251"/>
                  <p:cNvSpPr>
                    <a:spLocks/>
                  </p:cNvSpPr>
                  <p:nvPr/>
                </p:nvSpPr>
                <p:spPr bwMode="auto">
                  <a:xfrm>
                    <a:off x="1865" y="2163"/>
                    <a:ext cx="235" cy="30"/>
                  </a:xfrm>
                  <a:custGeom>
                    <a:avLst/>
                    <a:gdLst>
                      <a:gd name="T0" fmla="*/ 235 w 235"/>
                      <a:gd name="T1" fmla="*/ 30 h 30"/>
                      <a:gd name="T2" fmla="*/ 0 w 235"/>
                      <a:gd name="T3" fmla="*/ 30 h 30"/>
                      <a:gd name="T4" fmla="*/ 41 w 235"/>
                      <a:gd name="T5" fmla="*/ 0 h 30"/>
                      <a:gd name="T6" fmla="*/ 194 w 235"/>
                      <a:gd name="T7" fmla="*/ 0 h 30"/>
                      <a:gd name="T8" fmla="*/ 235 w 235"/>
                      <a:gd name="T9" fmla="*/ 30 h 30"/>
                    </a:gdLst>
                    <a:ahLst/>
                    <a:cxnLst>
                      <a:cxn ang="0">
                        <a:pos x="T0" y="T1"/>
                      </a:cxn>
                      <a:cxn ang="0">
                        <a:pos x="T2" y="T3"/>
                      </a:cxn>
                      <a:cxn ang="0">
                        <a:pos x="T4" y="T5"/>
                      </a:cxn>
                      <a:cxn ang="0">
                        <a:pos x="T6" y="T7"/>
                      </a:cxn>
                      <a:cxn ang="0">
                        <a:pos x="T8" y="T9"/>
                      </a:cxn>
                    </a:cxnLst>
                    <a:rect l="0" t="0" r="r" b="b"/>
                    <a:pathLst>
                      <a:path w="235" h="30">
                        <a:moveTo>
                          <a:pt x="235" y="30"/>
                        </a:moveTo>
                        <a:lnTo>
                          <a:pt x="0" y="30"/>
                        </a:lnTo>
                        <a:lnTo>
                          <a:pt x="41" y="0"/>
                        </a:lnTo>
                        <a:lnTo>
                          <a:pt x="194" y="0"/>
                        </a:lnTo>
                        <a:lnTo>
                          <a:pt x="235" y="3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3" name="Rectangle 252"/>
                  <p:cNvSpPr>
                    <a:spLocks noChangeArrowheads="1"/>
                  </p:cNvSpPr>
                  <p:nvPr/>
                </p:nvSpPr>
                <p:spPr bwMode="auto">
                  <a:xfrm>
                    <a:off x="1941" y="2205"/>
                    <a:ext cx="9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4" name="Rectangle 253"/>
                  <p:cNvSpPr>
                    <a:spLocks noChangeArrowheads="1"/>
                  </p:cNvSpPr>
                  <p:nvPr/>
                </p:nvSpPr>
                <p:spPr bwMode="auto">
                  <a:xfrm>
                    <a:off x="1879" y="2205"/>
                    <a:ext cx="45"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5" name="Rectangle 254"/>
                  <p:cNvSpPr>
                    <a:spLocks noChangeArrowheads="1"/>
                  </p:cNvSpPr>
                  <p:nvPr/>
                </p:nvSpPr>
                <p:spPr bwMode="auto">
                  <a:xfrm>
                    <a:off x="1872" y="2252"/>
                    <a:ext cx="59" cy="3"/>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6" name="Rectangle 255"/>
                  <p:cNvSpPr>
                    <a:spLocks noChangeArrowheads="1"/>
                  </p:cNvSpPr>
                  <p:nvPr/>
                </p:nvSpPr>
                <p:spPr bwMode="auto">
                  <a:xfrm>
                    <a:off x="2047" y="2205"/>
                    <a:ext cx="44"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7" name="Rectangle 256"/>
                  <p:cNvSpPr>
                    <a:spLocks noChangeArrowheads="1"/>
                  </p:cNvSpPr>
                  <p:nvPr/>
                </p:nvSpPr>
                <p:spPr bwMode="auto">
                  <a:xfrm>
                    <a:off x="2040" y="2252"/>
                    <a:ext cx="59" cy="3"/>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8" name="Freeform 257"/>
                  <p:cNvSpPr>
                    <a:spLocks/>
                  </p:cNvSpPr>
                  <p:nvPr/>
                </p:nvSpPr>
                <p:spPr bwMode="auto">
                  <a:xfrm>
                    <a:off x="1865" y="2328"/>
                    <a:ext cx="235" cy="29"/>
                  </a:xfrm>
                  <a:custGeom>
                    <a:avLst/>
                    <a:gdLst>
                      <a:gd name="T0" fmla="*/ 235 w 235"/>
                      <a:gd name="T1" fmla="*/ 29 h 29"/>
                      <a:gd name="T2" fmla="*/ 0 w 235"/>
                      <a:gd name="T3" fmla="*/ 29 h 29"/>
                      <a:gd name="T4" fmla="*/ 41 w 235"/>
                      <a:gd name="T5" fmla="*/ 0 h 29"/>
                      <a:gd name="T6" fmla="*/ 194 w 235"/>
                      <a:gd name="T7" fmla="*/ 0 h 29"/>
                      <a:gd name="T8" fmla="*/ 235 w 235"/>
                      <a:gd name="T9" fmla="*/ 29 h 29"/>
                    </a:gdLst>
                    <a:ahLst/>
                    <a:cxnLst>
                      <a:cxn ang="0">
                        <a:pos x="T0" y="T1"/>
                      </a:cxn>
                      <a:cxn ang="0">
                        <a:pos x="T2" y="T3"/>
                      </a:cxn>
                      <a:cxn ang="0">
                        <a:pos x="T4" y="T5"/>
                      </a:cxn>
                      <a:cxn ang="0">
                        <a:pos x="T6" y="T7"/>
                      </a:cxn>
                      <a:cxn ang="0">
                        <a:pos x="T8" y="T9"/>
                      </a:cxn>
                    </a:cxnLst>
                    <a:rect l="0" t="0" r="r" b="b"/>
                    <a:pathLst>
                      <a:path w="235" h="29">
                        <a:moveTo>
                          <a:pt x="235" y="29"/>
                        </a:moveTo>
                        <a:lnTo>
                          <a:pt x="0" y="29"/>
                        </a:lnTo>
                        <a:lnTo>
                          <a:pt x="41" y="0"/>
                        </a:lnTo>
                        <a:lnTo>
                          <a:pt x="194" y="0"/>
                        </a:lnTo>
                        <a:lnTo>
                          <a:pt x="235" y="29"/>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9" name="Rectangle 258"/>
                  <p:cNvSpPr>
                    <a:spLocks noChangeArrowheads="1"/>
                  </p:cNvSpPr>
                  <p:nvPr/>
                </p:nvSpPr>
                <p:spPr bwMode="auto">
                  <a:xfrm>
                    <a:off x="1941" y="2371"/>
                    <a:ext cx="90"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0" name="Rectangle 259"/>
                  <p:cNvSpPr>
                    <a:spLocks noChangeArrowheads="1"/>
                  </p:cNvSpPr>
                  <p:nvPr/>
                </p:nvSpPr>
                <p:spPr bwMode="auto">
                  <a:xfrm>
                    <a:off x="1879" y="2371"/>
                    <a:ext cx="45"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1" name="Rectangle 260"/>
                  <p:cNvSpPr>
                    <a:spLocks noChangeArrowheads="1"/>
                  </p:cNvSpPr>
                  <p:nvPr/>
                </p:nvSpPr>
                <p:spPr bwMode="auto">
                  <a:xfrm>
                    <a:off x="1872" y="2416"/>
                    <a:ext cx="59" cy="5"/>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2" name="Rectangle 261"/>
                  <p:cNvSpPr>
                    <a:spLocks noChangeArrowheads="1"/>
                  </p:cNvSpPr>
                  <p:nvPr/>
                </p:nvSpPr>
                <p:spPr bwMode="auto">
                  <a:xfrm>
                    <a:off x="2047" y="2371"/>
                    <a:ext cx="4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3" name="Rectangle 262"/>
                  <p:cNvSpPr>
                    <a:spLocks noChangeArrowheads="1"/>
                  </p:cNvSpPr>
                  <p:nvPr/>
                </p:nvSpPr>
                <p:spPr bwMode="auto">
                  <a:xfrm>
                    <a:off x="2040" y="2416"/>
                    <a:ext cx="59" cy="5"/>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4" name="Freeform 263"/>
                  <p:cNvSpPr>
                    <a:spLocks/>
                  </p:cNvSpPr>
                  <p:nvPr/>
                </p:nvSpPr>
                <p:spPr bwMode="auto">
                  <a:xfrm>
                    <a:off x="1918" y="2510"/>
                    <a:ext cx="129" cy="159"/>
                  </a:xfrm>
                  <a:custGeom>
                    <a:avLst/>
                    <a:gdLst>
                      <a:gd name="T0" fmla="*/ 36 w 72"/>
                      <a:gd name="T1" fmla="*/ 0 h 89"/>
                      <a:gd name="T2" fmla="*/ 0 w 72"/>
                      <a:gd name="T3" fmla="*/ 36 h 89"/>
                      <a:gd name="T4" fmla="*/ 0 w 72"/>
                      <a:gd name="T5" fmla="*/ 89 h 89"/>
                      <a:gd name="T6" fmla="*/ 72 w 72"/>
                      <a:gd name="T7" fmla="*/ 89 h 89"/>
                      <a:gd name="T8" fmla="*/ 72 w 72"/>
                      <a:gd name="T9" fmla="*/ 36 h 89"/>
                      <a:gd name="T10" fmla="*/ 36 w 72"/>
                      <a:gd name="T11" fmla="*/ 0 h 89"/>
                    </a:gdLst>
                    <a:ahLst/>
                    <a:cxnLst>
                      <a:cxn ang="0">
                        <a:pos x="T0" y="T1"/>
                      </a:cxn>
                      <a:cxn ang="0">
                        <a:pos x="T2" y="T3"/>
                      </a:cxn>
                      <a:cxn ang="0">
                        <a:pos x="T4" y="T5"/>
                      </a:cxn>
                      <a:cxn ang="0">
                        <a:pos x="T6" y="T7"/>
                      </a:cxn>
                      <a:cxn ang="0">
                        <a:pos x="T8" y="T9"/>
                      </a:cxn>
                      <a:cxn ang="0">
                        <a:pos x="T10" y="T11"/>
                      </a:cxn>
                    </a:cxnLst>
                    <a:rect l="0" t="0" r="r" b="b"/>
                    <a:pathLst>
                      <a:path w="72" h="89">
                        <a:moveTo>
                          <a:pt x="36" y="0"/>
                        </a:moveTo>
                        <a:cubicBezTo>
                          <a:pt x="16" y="0"/>
                          <a:pt x="0" y="16"/>
                          <a:pt x="0" y="36"/>
                        </a:cubicBezTo>
                        <a:cubicBezTo>
                          <a:pt x="0" y="89"/>
                          <a:pt x="0" y="89"/>
                          <a:pt x="0" y="89"/>
                        </a:cubicBezTo>
                        <a:cubicBezTo>
                          <a:pt x="72" y="89"/>
                          <a:pt x="72" y="89"/>
                          <a:pt x="72" y="89"/>
                        </a:cubicBezTo>
                        <a:cubicBezTo>
                          <a:pt x="72" y="36"/>
                          <a:pt x="72" y="36"/>
                          <a:pt x="72" y="36"/>
                        </a:cubicBezTo>
                        <a:cubicBezTo>
                          <a:pt x="72" y="16"/>
                          <a:pt x="56" y="0"/>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5" name="Rectangle 264"/>
                  <p:cNvSpPr>
                    <a:spLocks noChangeArrowheads="1"/>
                  </p:cNvSpPr>
                  <p:nvPr/>
                </p:nvSpPr>
                <p:spPr bwMode="auto">
                  <a:xfrm>
                    <a:off x="1895" y="2678"/>
                    <a:ext cx="175" cy="14"/>
                  </a:xfrm>
                  <a:prstGeom prst="rect">
                    <a:avLst/>
                  </a:prstGeom>
                  <a:solidFill>
                    <a:srgbClr val="2627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6" name="Rectangle 265"/>
                  <p:cNvSpPr>
                    <a:spLocks noChangeArrowheads="1"/>
                  </p:cNvSpPr>
                  <p:nvPr/>
                </p:nvSpPr>
                <p:spPr bwMode="auto">
                  <a:xfrm>
                    <a:off x="1872" y="2699"/>
                    <a:ext cx="219" cy="14"/>
                  </a:xfrm>
                  <a:prstGeom prst="rect">
                    <a:avLst/>
                  </a:prstGeom>
                  <a:solidFill>
                    <a:srgbClr val="2627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7" name="Rectangle 266"/>
                  <p:cNvSpPr>
                    <a:spLocks noChangeArrowheads="1"/>
                  </p:cNvSpPr>
                  <p:nvPr/>
                </p:nvSpPr>
                <p:spPr bwMode="auto">
                  <a:xfrm>
                    <a:off x="1840" y="2720"/>
                    <a:ext cx="284" cy="13"/>
                  </a:xfrm>
                  <a:prstGeom prst="rect">
                    <a:avLst/>
                  </a:prstGeom>
                  <a:solidFill>
                    <a:srgbClr val="2627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4" name="Group 13"/>
                <p:cNvGrpSpPr>
                  <a:grpSpLocks noChangeAspect="1"/>
                </p:cNvGrpSpPr>
                <p:nvPr/>
              </p:nvGrpSpPr>
              <p:grpSpPr bwMode="auto">
                <a:xfrm>
                  <a:off x="1795762" y="2998572"/>
                  <a:ext cx="223319" cy="650240"/>
                  <a:chOff x="852" y="2588"/>
                  <a:chExt cx="521" cy="1517"/>
                </a:xfrm>
              </p:grpSpPr>
              <p:sp>
                <p:nvSpPr>
                  <p:cNvPr id="177"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Freeform 177"/>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Rectangle 17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Rectangle 179"/>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180"/>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3" name="Rectangle 182"/>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4" name="Freeform 183"/>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5" name="Rectangle 18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Rectangle 185"/>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Freeform 186"/>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Rectangle 18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189"/>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Rectangle 191"/>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Freeform 192"/>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Rectangle 19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Rectangle 194"/>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195"/>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8" name="Rectangle 197"/>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9" name="Freeform 198"/>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0" name="Rectangle 19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1" name="Rectangle 200"/>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2" name="Freeform 201"/>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3" name="Rectangle 202"/>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Rectangle 203"/>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Freeform 204"/>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205"/>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Freeform 206"/>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207"/>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Freeform 208"/>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209"/>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Freeform 210"/>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211"/>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Freeform 212"/>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213"/>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6" name="Freeform 215"/>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7" name="Rectangle 216"/>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8" name="Freeform 217"/>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Rectangle 218"/>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Freeform 219"/>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Rectangle 220"/>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Freeform 221"/>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5" name="Group 14"/>
                <p:cNvGrpSpPr>
                  <a:grpSpLocks noChangeAspect="1"/>
                </p:cNvGrpSpPr>
                <p:nvPr/>
              </p:nvGrpSpPr>
              <p:grpSpPr bwMode="auto">
                <a:xfrm>
                  <a:off x="2017795" y="5340452"/>
                  <a:ext cx="223319" cy="650240"/>
                  <a:chOff x="852" y="2588"/>
                  <a:chExt cx="521" cy="1517"/>
                </a:xfrm>
              </p:grpSpPr>
              <p:sp>
                <p:nvSpPr>
                  <p:cNvPr id="131"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Rectangle 132"/>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Rectangle 133"/>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Freeform 134"/>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6" name="Rectangle 135"/>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7" name="Rectangle 136"/>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8" name="Freeform 137"/>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Rectangle 138"/>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Rectangle 142"/>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Freeform 143"/>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Rectangle 144"/>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Rectangle 147"/>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Rectangle 148"/>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Freeform 149"/>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1" name="Rectangle 150"/>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2" name="Rectangle 151"/>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3" name="Freeform 152"/>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4" name="Rectangle 153"/>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5" name="Rectangle 154"/>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6" name="Freeform 155"/>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7" name="Rectangle 156"/>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8" name="Rectangle 157"/>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9" name="Freeform 158"/>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0" name="Freeform 159"/>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1" name="Freeform 160"/>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2" name="Freeform 161"/>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3" name="Freeform 162"/>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4" name="Freeform 163"/>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5" name="Freeform 164"/>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6" name="Freeform 165"/>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7" name="Freeform 166"/>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8" name="Freeform 167"/>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9" name="Rectangle 168"/>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0" name="Freeform 169"/>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Rectangle 170"/>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Freeform 171"/>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Rectangle 172"/>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Freeform 173"/>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Rectangle 174"/>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Freeform 175"/>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6" name="Group 15"/>
                <p:cNvGrpSpPr>
                  <a:grpSpLocks noChangeAspect="1"/>
                </p:cNvGrpSpPr>
                <p:nvPr/>
              </p:nvGrpSpPr>
              <p:grpSpPr bwMode="auto">
                <a:xfrm>
                  <a:off x="4258605" y="2873931"/>
                  <a:ext cx="223319" cy="650240"/>
                  <a:chOff x="852" y="2588"/>
                  <a:chExt cx="521" cy="1517"/>
                </a:xfrm>
              </p:grpSpPr>
              <p:sp>
                <p:nvSpPr>
                  <p:cNvPr id="85"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6" name="Freeform 85"/>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7" name="Rectangle 86"/>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8" name="Rectangle 87"/>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9" name="Freeform 88"/>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0" name="Rectangle 89"/>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1" name="Rectangle 90"/>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2" name="Freeform 91"/>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3" name="Rectangle 92"/>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4" name="Rectangle 93"/>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5" name="Freeform 94"/>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6" name="Rectangle 95"/>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7" name="Rectangle 96"/>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8" name="Freeform 97"/>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9" name="Rectangle 98"/>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0" name="Rectangle 99"/>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1" name="Freeform 100"/>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2" name="Rectangle 101"/>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3" name="Rectangle 102"/>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4" name="Freeform 103"/>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5" name="Rectangle 104"/>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6" name="Rectangle 105"/>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7" name="Freeform 106"/>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8" name="Rectangle 107"/>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9" name="Rectangle 108"/>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0" name="Freeform 109"/>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1" name="Rectangle 110"/>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2" name="Rectangle 111"/>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3" name="Freeform 112"/>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4" name="Freeform 113"/>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5" name="Freeform 114"/>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6" name="Freeform 115"/>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7" name="Freeform 116"/>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8" name="Freeform 117"/>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9" name="Freeform 118"/>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0" name="Freeform 119"/>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1" name="Freeform 120"/>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2" name="Freeform 121"/>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3" name="Rectangle 122"/>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7" name="Group 16"/>
                <p:cNvGrpSpPr>
                  <a:grpSpLocks noChangeAspect="1"/>
                </p:cNvGrpSpPr>
                <p:nvPr/>
              </p:nvGrpSpPr>
              <p:grpSpPr bwMode="auto">
                <a:xfrm>
                  <a:off x="6663982" y="3220625"/>
                  <a:ext cx="223319" cy="650240"/>
                  <a:chOff x="852" y="2588"/>
                  <a:chExt cx="521" cy="1517"/>
                </a:xfrm>
              </p:grpSpPr>
              <p:sp>
                <p:nvSpPr>
                  <p:cNvPr id="39"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Rectangle 41"/>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Freeform 42"/>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Rectangle 43"/>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 name="Freeform 45"/>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 name="Rectangle 46"/>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 name="Rectangle 4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 name="Freeform 48"/>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 name="Rectangle 49"/>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1" name="Rectangle 5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Rectangle 5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Freeform 54"/>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Rectangle 55"/>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Rectangle 5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Freeform 60"/>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Rectangle 61"/>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4" name="Freeform 63"/>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5" name="Rectangle 64"/>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6" name="Rectangle 6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Freeform 67"/>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Freeform 69"/>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Freeform 71"/>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Freeform 73"/>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Freeform 75"/>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Rectangle 76"/>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Freeform 77"/>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9" name="Rectangle 78"/>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0" name="Freeform 79"/>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1" name="Rectangle 80"/>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2" name="Freeform 81"/>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3" name="Rectangle 82"/>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4" name="Freeform 83"/>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8" name="Group 17"/>
                <p:cNvGrpSpPr>
                  <a:grpSpLocks noChangeAspect="1"/>
                </p:cNvGrpSpPr>
                <p:nvPr/>
              </p:nvGrpSpPr>
              <p:grpSpPr>
                <a:xfrm>
                  <a:off x="6504428" y="5361876"/>
                  <a:ext cx="1223581" cy="871993"/>
                  <a:chOff x="2833917" y="3179118"/>
                  <a:chExt cx="1223581" cy="871993"/>
                </a:xfrm>
              </p:grpSpPr>
              <p:sp>
                <p:nvSpPr>
                  <p:cNvPr id="32" name="Rectangle 31"/>
                  <p:cNvSpPr>
                    <a:spLocks noChangeArrowheads="1"/>
                  </p:cNvSpPr>
                  <p:nvPr/>
                </p:nvSpPr>
                <p:spPr bwMode="auto">
                  <a:xfrm>
                    <a:off x="3027788" y="3319216"/>
                    <a:ext cx="812731" cy="212453"/>
                  </a:xfrm>
                  <a:prstGeom prst="rect">
                    <a:avLst/>
                  </a:prstGeom>
                  <a:solidFill>
                    <a:srgbClr val="E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 name="Rectangle 32"/>
                  <p:cNvSpPr>
                    <a:spLocks noChangeArrowheads="1"/>
                  </p:cNvSpPr>
                  <p:nvPr/>
                </p:nvSpPr>
                <p:spPr bwMode="auto">
                  <a:xfrm>
                    <a:off x="3024397" y="3319216"/>
                    <a:ext cx="826217" cy="6145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2935517" y="3201195"/>
                    <a:ext cx="993936" cy="830500"/>
                  </a:xfrm>
                  <a:custGeom>
                    <a:avLst/>
                    <a:gdLst>
                      <a:gd name="T0" fmla="*/ 554 w 554"/>
                      <a:gd name="T1" fmla="*/ 214 h 473"/>
                      <a:gd name="T2" fmla="*/ 277 w 554"/>
                      <a:gd name="T3" fmla="*/ 0 h 473"/>
                      <a:gd name="T4" fmla="*/ 0 w 554"/>
                      <a:gd name="T5" fmla="*/ 214 h 473"/>
                      <a:gd name="T6" fmla="*/ 0 w 554"/>
                      <a:gd name="T7" fmla="*/ 473 h 473"/>
                      <a:gd name="T8" fmla="*/ 554 w 554"/>
                      <a:gd name="T9" fmla="*/ 473 h 473"/>
                      <a:gd name="T10" fmla="*/ 554 w 554"/>
                      <a:gd name="T11" fmla="*/ 214 h 473"/>
                    </a:gdLst>
                    <a:ahLst/>
                    <a:cxnLst>
                      <a:cxn ang="0">
                        <a:pos x="T0" y="T1"/>
                      </a:cxn>
                      <a:cxn ang="0">
                        <a:pos x="T2" y="T3"/>
                      </a:cxn>
                      <a:cxn ang="0">
                        <a:pos x="T4" y="T5"/>
                      </a:cxn>
                      <a:cxn ang="0">
                        <a:pos x="T6" y="T7"/>
                      </a:cxn>
                      <a:cxn ang="0">
                        <a:pos x="T8" y="T9"/>
                      </a:cxn>
                      <a:cxn ang="0">
                        <a:pos x="T10" y="T11"/>
                      </a:cxn>
                    </a:cxnLst>
                    <a:rect l="0" t="0" r="r" b="b"/>
                    <a:pathLst>
                      <a:path w="554" h="473">
                        <a:moveTo>
                          <a:pt x="554" y="214"/>
                        </a:moveTo>
                        <a:lnTo>
                          <a:pt x="277" y="0"/>
                        </a:lnTo>
                        <a:lnTo>
                          <a:pt x="0" y="214"/>
                        </a:lnTo>
                        <a:lnTo>
                          <a:pt x="0" y="473"/>
                        </a:lnTo>
                        <a:lnTo>
                          <a:pt x="554" y="473"/>
                        </a:lnTo>
                        <a:lnTo>
                          <a:pt x="554" y="214"/>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3021687" y="3720094"/>
                    <a:ext cx="240410" cy="16153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Rectangle 35"/>
                  <p:cNvSpPr>
                    <a:spLocks noChangeArrowheads="1"/>
                  </p:cNvSpPr>
                  <p:nvPr/>
                </p:nvSpPr>
                <p:spPr bwMode="auto">
                  <a:xfrm>
                    <a:off x="3610204" y="3720094"/>
                    <a:ext cx="240410" cy="16153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3339067" y="3698193"/>
                    <a:ext cx="190175" cy="3529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2833917" y="3179118"/>
                    <a:ext cx="1223581" cy="470558"/>
                  </a:xfrm>
                  <a:custGeom>
                    <a:avLst/>
                    <a:gdLst>
                      <a:gd name="T0" fmla="*/ 338 w 682"/>
                      <a:gd name="T1" fmla="*/ 30 h 268"/>
                      <a:gd name="T2" fmla="*/ 643 w 682"/>
                      <a:gd name="T3" fmla="*/ 268 h 268"/>
                      <a:gd name="T4" fmla="*/ 682 w 682"/>
                      <a:gd name="T5" fmla="*/ 268 h 268"/>
                      <a:gd name="T6" fmla="*/ 338 w 682"/>
                      <a:gd name="T7" fmla="*/ 0 h 268"/>
                      <a:gd name="T8" fmla="*/ 0 w 682"/>
                      <a:gd name="T9" fmla="*/ 259 h 268"/>
                      <a:gd name="T10" fmla="*/ 41 w 682"/>
                      <a:gd name="T11" fmla="*/ 259 h 268"/>
                      <a:gd name="T12" fmla="*/ 338 w 682"/>
                      <a:gd name="T13" fmla="*/ 30 h 268"/>
                    </a:gdLst>
                    <a:ahLst/>
                    <a:cxnLst>
                      <a:cxn ang="0">
                        <a:pos x="T0" y="T1"/>
                      </a:cxn>
                      <a:cxn ang="0">
                        <a:pos x="T2" y="T3"/>
                      </a:cxn>
                      <a:cxn ang="0">
                        <a:pos x="T4" y="T5"/>
                      </a:cxn>
                      <a:cxn ang="0">
                        <a:pos x="T6" y="T7"/>
                      </a:cxn>
                      <a:cxn ang="0">
                        <a:pos x="T8" y="T9"/>
                      </a:cxn>
                      <a:cxn ang="0">
                        <a:pos x="T10" y="T11"/>
                      </a:cxn>
                      <a:cxn ang="0">
                        <a:pos x="T12" y="T13"/>
                      </a:cxn>
                    </a:cxnLst>
                    <a:rect l="0" t="0" r="r" b="b"/>
                    <a:pathLst>
                      <a:path w="682" h="268">
                        <a:moveTo>
                          <a:pt x="338" y="30"/>
                        </a:moveTo>
                        <a:lnTo>
                          <a:pt x="643" y="268"/>
                        </a:lnTo>
                        <a:lnTo>
                          <a:pt x="682" y="268"/>
                        </a:lnTo>
                        <a:lnTo>
                          <a:pt x="338" y="0"/>
                        </a:lnTo>
                        <a:lnTo>
                          <a:pt x="0" y="259"/>
                        </a:lnTo>
                        <a:lnTo>
                          <a:pt x="41" y="259"/>
                        </a:lnTo>
                        <a:lnTo>
                          <a:pt x="338" y="3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9" name="Group 18"/>
                <p:cNvGrpSpPr>
                  <a:grpSpLocks noChangeAspect="1"/>
                </p:cNvGrpSpPr>
                <p:nvPr/>
              </p:nvGrpSpPr>
              <p:grpSpPr bwMode="auto">
                <a:xfrm flipH="1">
                  <a:off x="4645367" y="5728311"/>
                  <a:ext cx="505660" cy="775270"/>
                  <a:chOff x="6459" y="3437"/>
                  <a:chExt cx="889" cy="1363"/>
                </a:xfrm>
              </p:grpSpPr>
              <p:sp>
                <p:nvSpPr>
                  <p:cNvPr id="27"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Rectangle 27"/>
                  <p:cNvSpPr>
                    <a:spLocks noChangeArrowheads="1"/>
                  </p:cNvSpPr>
                  <p:nvPr/>
                </p:nvSpPr>
                <p:spPr bwMode="auto">
                  <a:xfrm>
                    <a:off x="6716" y="4747"/>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Freeform 28"/>
                  <p:cNvSpPr>
                    <a:spLocks/>
                  </p:cNvSpPr>
                  <p:nvPr/>
                </p:nvSpPr>
                <p:spPr bwMode="auto">
                  <a:xfrm>
                    <a:off x="6481" y="408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 name="Freeform 29"/>
                  <p:cNvSpPr>
                    <a:spLocks/>
                  </p:cNvSpPr>
                  <p:nvPr/>
                </p:nvSpPr>
                <p:spPr bwMode="auto">
                  <a:xfrm>
                    <a:off x="6559" y="414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 name="Rectangle 30"/>
                  <p:cNvSpPr>
                    <a:spLocks noChangeArrowheads="1"/>
                  </p:cNvSpPr>
                  <p:nvPr/>
                </p:nvSpPr>
                <p:spPr bwMode="auto">
                  <a:xfrm>
                    <a:off x="6866" y="460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163485" y="6051121"/>
                  <a:ext cx="636877" cy="645426"/>
                </a:xfrm>
                <a:prstGeom prst="rect">
                  <a:avLst/>
                </a:prstGeom>
              </p:spPr>
            </p:pic>
            <p:pic>
              <p:nvPicPr>
                <p:cNvPr id="21" name="Picture 20"/>
                <p:cNvPicPr>
                  <a:picLocks noChangeAspect="1"/>
                </p:cNvPicPr>
                <p:nvPr/>
              </p:nvPicPr>
              <p:blipFill>
                <a:blip r:embed="rId6"/>
                <a:stretch>
                  <a:fillRect/>
                </a:stretch>
              </p:blipFill>
              <p:spPr>
                <a:xfrm>
                  <a:off x="5136217" y="3745382"/>
                  <a:ext cx="1085940" cy="1085940"/>
                </a:xfrm>
                <a:prstGeom prst="rect">
                  <a:avLst/>
                </a:prstGeom>
              </p:spPr>
            </p:pic>
            <p:pic>
              <p:nvPicPr>
                <p:cNvPr id="22" name="Picture 21"/>
                <p:cNvPicPr>
                  <a:picLocks noChangeAspect="1"/>
                </p:cNvPicPr>
                <p:nvPr/>
              </p:nvPicPr>
              <p:blipFill>
                <a:blip r:embed="rId6"/>
                <a:stretch>
                  <a:fillRect/>
                </a:stretch>
              </p:blipFill>
              <p:spPr>
                <a:xfrm>
                  <a:off x="5136217" y="4866891"/>
                  <a:ext cx="1085940" cy="1085940"/>
                </a:xfrm>
                <a:prstGeom prst="rect">
                  <a:avLst/>
                </a:prstGeom>
              </p:spPr>
            </p:pic>
            <p:pic>
              <p:nvPicPr>
                <p:cNvPr id="23" name="Picture 22"/>
                <p:cNvPicPr>
                  <a:picLocks noChangeAspect="1"/>
                </p:cNvPicPr>
                <p:nvPr/>
              </p:nvPicPr>
              <p:blipFill>
                <a:blip r:embed="rId6"/>
                <a:stretch>
                  <a:fillRect/>
                </a:stretch>
              </p:blipFill>
              <p:spPr>
                <a:xfrm>
                  <a:off x="4145952" y="5122173"/>
                  <a:ext cx="1085940" cy="1085940"/>
                </a:xfrm>
                <a:prstGeom prst="rect">
                  <a:avLst/>
                </a:prstGeom>
              </p:spPr>
            </p:pic>
            <p:pic>
              <p:nvPicPr>
                <p:cNvPr id="24" name="Picture 23"/>
                <p:cNvPicPr>
                  <a:picLocks noChangeAspect="1"/>
                </p:cNvPicPr>
                <p:nvPr/>
              </p:nvPicPr>
              <p:blipFill>
                <a:blip r:embed="rId6"/>
                <a:stretch>
                  <a:fillRect/>
                </a:stretch>
              </p:blipFill>
              <p:spPr>
                <a:xfrm>
                  <a:off x="3079969" y="4740485"/>
                  <a:ext cx="1085940" cy="1085940"/>
                </a:xfrm>
                <a:prstGeom prst="rect">
                  <a:avLst/>
                </a:prstGeom>
              </p:spPr>
            </p:pic>
            <p:pic>
              <p:nvPicPr>
                <p:cNvPr id="25" name="Picture 24"/>
                <p:cNvPicPr>
                  <a:picLocks noChangeAspect="1"/>
                </p:cNvPicPr>
                <p:nvPr/>
              </p:nvPicPr>
              <p:blipFill>
                <a:blip r:embed="rId6"/>
                <a:stretch>
                  <a:fillRect/>
                </a:stretch>
              </p:blipFill>
              <p:spPr>
                <a:xfrm>
                  <a:off x="2938776" y="3672342"/>
                  <a:ext cx="1085940" cy="1085940"/>
                </a:xfrm>
                <a:prstGeom prst="rect">
                  <a:avLst/>
                </a:prstGeom>
              </p:spPr>
            </p:pic>
            <p:pic>
              <p:nvPicPr>
                <p:cNvPr id="26" name="Picture 25"/>
                <p:cNvPicPr>
                  <a:picLocks noChangeAspect="1"/>
                </p:cNvPicPr>
                <p:nvPr/>
              </p:nvPicPr>
              <p:blipFill>
                <a:blip r:embed="rId6"/>
                <a:stretch>
                  <a:fillRect/>
                </a:stretch>
              </p:blipFill>
              <p:spPr>
                <a:xfrm>
                  <a:off x="4145952" y="3480279"/>
                  <a:ext cx="1085940" cy="1085940"/>
                </a:xfrm>
                <a:prstGeom prst="rect">
                  <a:avLst/>
                </a:prstGeom>
              </p:spPr>
            </p:pic>
          </p:grpSp>
        </p:grpSp>
        <p:sp>
          <p:nvSpPr>
            <p:cNvPr id="6" name="Freeform 5"/>
            <p:cNvSpPr>
              <a:spLocks noChangeAspect="1" noEditPoints="1"/>
            </p:cNvSpPr>
            <p:nvPr/>
          </p:nvSpPr>
          <p:spPr bwMode="auto">
            <a:xfrm>
              <a:off x="4165909" y="4184787"/>
              <a:ext cx="846260" cy="921483"/>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Tree>
    <p:extLst>
      <p:ext uri="{BB962C8B-B14F-4D97-AF65-F5344CB8AC3E}">
        <p14:creationId xmlns:p14="http://schemas.microsoft.com/office/powerpoint/2010/main" val="16702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45d8713-6bf1-4e3d-bbc1-2275798b67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tunneling protocols</a:t>
            </a:r>
          </a:p>
        </p:txBody>
      </p:sp>
      <p:sp>
        <p:nvSpPr>
          <p:cNvPr id="4" name="Content Placeholder 2"/>
          <p:cNvSpPr>
            <a:spLocks noGrp="1"/>
          </p:cNvSpPr>
          <p:nvPr/>
        </p:nvSpPr>
        <p:spPr bwMode="auto">
          <a:xfrm>
            <a:off x="382588" y="948644"/>
            <a:ext cx="8304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a:t>Windows Server 2016 supports the following four VPN tunneling protocols:</a:t>
            </a:r>
          </a:p>
        </p:txBody>
      </p:sp>
      <p:graphicFrame>
        <p:nvGraphicFramePr>
          <p:cNvPr id="5" name="Table 4"/>
          <p:cNvGraphicFramePr>
            <a:graphicFrameLocks noGrp="1"/>
          </p:cNvGraphicFramePr>
          <p:nvPr>
            <p:extLst>
              <p:ext uri="{D42A27DB-BD31-4B8C-83A1-F6EECF244321}">
                <p14:modId xmlns:p14="http://schemas.microsoft.com/office/powerpoint/2010/main" val="2496447345"/>
              </p:ext>
            </p:extLst>
          </p:nvPr>
        </p:nvGraphicFramePr>
        <p:xfrm>
          <a:off x="203200" y="1896535"/>
          <a:ext cx="8692322" cy="4726830"/>
        </p:xfrm>
        <a:graphic>
          <a:graphicData uri="http://schemas.openxmlformats.org/drawingml/2006/table">
            <a:tbl>
              <a:tblPr firstRow="1" bandRow="1">
                <a:tableStyleId>{5940675A-B579-460E-94D1-54222C63F5DA}</a:tableStyleId>
              </a:tblPr>
              <a:tblGrid>
                <a:gridCol w="1574800">
                  <a:extLst>
                    <a:ext uri="{9D8B030D-6E8A-4147-A177-3AD203B41FA5}">
                      <a16:colId xmlns:a16="http://schemas.microsoft.com/office/drawing/2014/main" val="20000"/>
                    </a:ext>
                  </a:extLst>
                </a:gridCol>
                <a:gridCol w="2167467">
                  <a:extLst>
                    <a:ext uri="{9D8B030D-6E8A-4147-A177-3AD203B41FA5}">
                      <a16:colId xmlns:a16="http://schemas.microsoft.com/office/drawing/2014/main" val="20001"/>
                    </a:ext>
                  </a:extLst>
                </a:gridCol>
                <a:gridCol w="4950055">
                  <a:extLst>
                    <a:ext uri="{9D8B030D-6E8A-4147-A177-3AD203B41FA5}">
                      <a16:colId xmlns:a16="http://schemas.microsoft.com/office/drawing/2014/main" val="20002"/>
                    </a:ext>
                  </a:extLst>
                </a:gridCol>
              </a:tblGrid>
              <a:tr h="672609">
                <a:tc>
                  <a:txBody>
                    <a:bodyPr/>
                    <a:lstStyle/>
                    <a:p>
                      <a:r>
                        <a:rPr lang="en-IN" b="1" dirty="0">
                          <a:latin typeface="Segoe UI" panose="020B0502040204020203" pitchFamily="34" charset="0"/>
                          <a:cs typeface="Segoe UI" panose="020B0502040204020203" pitchFamily="34" charset="0"/>
                        </a:rPr>
                        <a:t>Tunnelling</a:t>
                      </a:r>
                      <a:r>
                        <a:rPr lang="en-IN" b="1" baseline="0" dirty="0">
                          <a:latin typeface="Segoe UI" panose="020B0502040204020203" pitchFamily="34" charset="0"/>
                          <a:cs typeface="Segoe UI" panose="020B0502040204020203" pitchFamily="34" charset="0"/>
                        </a:rPr>
                        <a:t> protocol</a:t>
                      </a:r>
                      <a:endParaRPr lang="en-IN" b="1" dirty="0">
                        <a:solidFill>
                          <a:schemeClr val="tx1"/>
                        </a:solidFill>
                        <a:latin typeface="Segoe UI" pitchFamily="34" charset="0"/>
                        <a:ea typeface="Segoe UI" pitchFamily="34" charset="0"/>
                        <a:cs typeface="Segoe UI" pitchFamily="34" charset="0"/>
                      </a:endParaRPr>
                    </a:p>
                  </a:txBody>
                  <a:tcPr/>
                </a:tc>
                <a:tc>
                  <a:txBody>
                    <a:bodyPr/>
                    <a:lstStyle/>
                    <a:p>
                      <a:r>
                        <a:rPr lang="en-IN" b="1" dirty="0">
                          <a:latin typeface="Segoe UI" panose="020B0502040204020203" pitchFamily="34" charset="0"/>
                          <a:cs typeface="Segoe UI" panose="020B0502040204020203" pitchFamily="34" charset="0"/>
                        </a:rPr>
                        <a:t>Firewall access</a:t>
                      </a:r>
                      <a:endParaRPr lang="en-IN" b="1" dirty="0">
                        <a:solidFill>
                          <a:schemeClr val="tx1"/>
                        </a:solidFill>
                        <a:latin typeface="Segoe UI" pitchFamily="34" charset="0"/>
                        <a:ea typeface="Segoe UI" pitchFamily="34" charset="0"/>
                        <a:cs typeface="Segoe UI" pitchFamily="34" charset="0"/>
                      </a:endParaRPr>
                    </a:p>
                  </a:txBody>
                  <a:tcPr/>
                </a:tc>
                <a:tc>
                  <a:txBody>
                    <a:bodyPr/>
                    <a:lstStyle/>
                    <a:p>
                      <a:r>
                        <a:rPr lang="en-IN" b="1" dirty="0">
                          <a:latin typeface="Segoe UI" panose="020B0502040204020203" pitchFamily="34" charset="0"/>
                          <a:cs typeface="Segoe UI" panose="020B0502040204020203" pitchFamily="34" charset="0"/>
                        </a:rPr>
                        <a:t>Description</a:t>
                      </a:r>
                      <a:endParaRPr lang="en-IN" b="1" dirty="0">
                        <a:solidFill>
                          <a:schemeClr val="tx1"/>
                        </a:solidFill>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0"/>
                  </a:ext>
                </a:extLst>
              </a:tr>
              <a:tr h="922110">
                <a:tc>
                  <a:txBody>
                    <a:bodyPr/>
                    <a:lstStyle/>
                    <a:p>
                      <a:r>
                        <a:rPr lang="en-IN" dirty="0">
                          <a:latin typeface="Segoe UI" panose="020B0502040204020203" pitchFamily="34" charset="0"/>
                          <a:cs typeface="Segoe UI" panose="020B0502040204020203" pitchFamily="34" charset="0"/>
                        </a:rPr>
                        <a:t>PPTP</a:t>
                      </a:r>
                      <a:endParaRPr lang="en-IN" dirty="0">
                        <a:latin typeface="Segoe UI" pitchFamily="34" charset="0"/>
                        <a:ea typeface="Segoe UI" pitchFamily="34" charset="0"/>
                        <a:cs typeface="Segoe UI" pitchFamily="34" charset="0"/>
                      </a:endParaRPr>
                    </a:p>
                  </a:txBody>
                  <a:tcPr/>
                </a:tc>
                <a:tc>
                  <a:txBody>
                    <a:bodyPr/>
                    <a:lstStyle/>
                    <a:p>
                      <a:r>
                        <a:rPr lang="en-IN" dirty="0">
                          <a:latin typeface="Segoe UI" panose="020B0502040204020203" pitchFamily="34" charset="0"/>
                          <a:cs typeface="Segoe UI" panose="020B0502040204020203" pitchFamily="34" charset="0"/>
                        </a:rPr>
                        <a:t>TCP port</a:t>
                      </a:r>
                      <a:r>
                        <a:rPr lang="en-IN" baseline="0" dirty="0">
                          <a:latin typeface="Segoe UI" panose="020B0502040204020203" pitchFamily="34" charset="0"/>
                          <a:cs typeface="Segoe UI" panose="020B0502040204020203" pitchFamily="34" charset="0"/>
                        </a:rPr>
                        <a:t> 1723</a:t>
                      </a:r>
                      <a:endParaRPr lang="en-IN" dirty="0">
                        <a:latin typeface="Segoe UI" pitchFamily="34" charset="0"/>
                        <a:ea typeface="Segoe UI" pitchFamily="34" charset="0"/>
                        <a:cs typeface="Segoe UI" pitchFamily="34" charset="0"/>
                      </a:endParaRPr>
                    </a:p>
                  </a:txBody>
                  <a:tcPr/>
                </a:tc>
                <a:tc>
                  <a:txBody>
                    <a:bodyPr/>
                    <a:lstStyle/>
                    <a:p>
                      <a:pPr marL="285750" indent="-285750">
                        <a:buClr>
                          <a:srgbClr val="0070C0"/>
                        </a:buClr>
                        <a:buFont typeface="Arial" panose="020B0604020202020204" pitchFamily="34" charset="0"/>
                        <a:buChar char="•"/>
                      </a:pPr>
                      <a:r>
                        <a:rPr lang="en-IN" dirty="0">
                          <a:latin typeface="Segoe UI" panose="020B0502040204020203" pitchFamily="34" charset="0"/>
                          <a:cs typeface="Segoe UI" panose="020B0502040204020203" pitchFamily="34" charset="0"/>
                        </a:rPr>
                        <a:t>Provides data confidentiality but not data integrity or data authentication</a:t>
                      </a:r>
                      <a:endParaRPr lang="en-IN"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1"/>
                  </a:ext>
                </a:extLst>
              </a:tr>
              <a:tr h="1249131">
                <a:tc>
                  <a:txBody>
                    <a:bodyPr/>
                    <a:lstStyle/>
                    <a:p>
                      <a:r>
                        <a:rPr lang="en-IN" dirty="0">
                          <a:latin typeface="Segoe UI" panose="020B0502040204020203" pitchFamily="34" charset="0"/>
                          <a:cs typeface="Segoe UI" panose="020B0502040204020203" pitchFamily="34" charset="0"/>
                        </a:rPr>
                        <a:t>L2TP/IPsec</a:t>
                      </a:r>
                      <a:endParaRPr lang="en-IN" dirty="0">
                        <a:latin typeface="Segoe UI" pitchFamily="34" charset="0"/>
                        <a:ea typeface="Segoe UI" pitchFamily="34" charset="0"/>
                        <a:cs typeface="Segoe UI" pitchFamily="34" charset="0"/>
                      </a:endParaRPr>
                    </a:p>
                  </a:txBody>
                  <a:tcPr/>
                </a:tc>
                <a:tc>
                  <a:txBody>
                    <a:bodyPr/>
                    <a:lstStyle/>
                    <a:p>
                      <a:r>
                        <a:rPr lang="en-IN" dirty="0">
                          <a:latin typeface="Segoe UI" panose="020B0502040204020203" pitchFamily="34" charset="0"/>
                          <a:cs typeface="Segoe UI" panose="020B0502040204020203" pitchFamily="34" charset="0"/>
                        </a:rPr>
                        <a:t>UDP port 500, UDP port 1701, UDP port</a:t>
                      </a:r>
                      <a:r>
                        <a:rPr lang="en-IN" baseline="0" dirty="0">
                          <a:latin typeface="Segoe UI" panose="020B0502040204020203" pitchFamily="34" charset="0"/>
                          <a:cs typeface="Segoe UI" panose="020B0502040204020203" pitchFamily="34" charset="0"/>
                        </a:rPr>
                        <a:t> 4500, and IP protocol ID 50</a:t>
                      </a:r>
                      <a:endParaRPr lang="en-IN" dirty="0">
                        <a:latin typeface="Segoe UI" pitchFamily="34" charset="0"/>
                        <a:ea typeface="Segoe UI" pitchFamily="34" charset="0"/>
                        <a:cs typeface="Segoe UI" pitchFamily="34" charset="0"/>
                      </a:endParaRPr>
                    </a:p>
                  </a:txBody>
                  <a:tcPr/>
                </a:tc>
                <a:tc>
                  <a:txBody>
                    <a:bodyPr/>
                    <a:lstStyle/>
                    <a:p>
                      <a:pPr marL="285750" indent="-285750">
                        <a:buClr>
                          <a:srgbClr val="0070C0"/>
                        </a:buClr>
                        <a:buFont typeface="Arial" panose="020B0604020202020204" pitchFamily="34" charset="0"/>
                        <a:buChar char="•"/>
                      </a:pPr>
                      <a:r>
                        <a:rPr lang="en-IN" dirty="0">
                          <a:latin typeface="Segoe UI" panose="020B0502040204020203" pitchFamily="34" charset="0"/>
                          <a:cs typeface="Segoe UI" panose="020B0502040204020203" pitchFamily="34" charset="0"/>
                        </a:rPr>
                        <a:t>Uses either certificates </a:t>
                      </a:r>
                      <a:r>
                        <a:rPr lang="en-IN" baseline="0" dirty="0">
                          <a:latin typeface="Segoe UI" panose="020B0502040204020203" pitchFamily="34" charset="0"/>
                          <a:cs typeface="Segoe UI" panose="020B0502040204020203" pitchFamily="34" charset="0"/>
                        </a:rPr>
                        <a:t>or preshared keys for authentication</a:t>
                      </a:r>
                    </a:p>
                    <a:p>
                      <a:pPr marL="285750" indent="-285750">
                        <a:buClr>
                          <a:srgbClr val="0070C0"/>
                        </a:buClr>
                        <a:buFont typeface="Arial" panose="020B0604020202020204" pitchFamily="34" charset="0"/>
                        <a:buChar char="•"/>
                      </a:pPr>
                      <a:r>
                        <a:rPr lang="en-IN" baseline="0" dirty="0">
                          <a:latin typeface="Segoe UI" panose="020B0502040204020203" pitchFamily="34" charset="0"/>
                          <a:cs typeface="Segoe UI" panose="020B0502040204020203" pitchFamily="34" charset="0"/>
                        </a:rPr>
                        <a:t>Certificate authentication is recommended</a:t>
                      </a:r>
                      <a:endParaRPr lang="en-IN"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2"/>
                  </a:ext>
                </a:extLst>
              </a:tr>
              <a:tr h="922110">
                <a:tc>
                  <a:txBody>
                    <a:bodyPr/>
                    <a:lstStyle/>
                    <a:p>
                      <a:r>
                        <a:rPr lang="en-IN" dirty="0">
                          <a:latin typeface="Segoe UI" panose="020B0502040204020203" pitchFamily="34" charset="0"/>
                          <a:cs typeface="Segoe UI" panose="020B0502040204020203" pitchFamily="34" charset="0"/>
                        </a:rPr>
                        <a:t>SSTP</a:t>
                      </a:r>
                      <a:endParaRPr lang="en-IN" dirty="0">
                        <a:latin typeface="Segoe UI" pitchFamily="34" charset="0"/>
                        <a:ea typeface="Segoe UI" pitchFamily="34" charset="0"/>
                        <a:cs typeface="Segoe UI" pitchFamily="34" charset="0"/>
                      </a:endParaRPr>
                    </a:p>
                  </a:txBody>
                  <a:tcPr/>
                </a:tc>
                <a:tc>
                  <a:txBody>
                    <a:bodyPr/>
                    <a:lstStyle/>
                    <a:p>
                      <a:r>
                        <a:rPr lang="en-IN" dirty="0">
                          <a:latin typeface="Segoe UI" panose="020B0502040204020203" pitchFamily="34" charset="0"/>
                          <a:cs typeface="Segoe UI" panose="020B0502040204020203" pitchFamily="34" charset="0"/>
                        </a:rPr>
                        <a:t>TCP port 443</a:t>
                      </a:r>
                      <a:endParaRPr lang="en-IN" dirty="0">
                        <a:latin typeface="Segoe UI" pitchFamily="34" charset="0"/>
                        <a:ea typeface="Segoe UI" pitchFamily="34" charset="0"/>
                        <a:cs typeface="Segoe UI" pitchFamily="34" charset="0"/>
                      </a:endParaRPr>
                    </a:p>
                  </a:txBody>
                  <a:tcPr/>
                </a:tc>
                <a:tc>
                  <a:txBody>
                    <a:bodyPr/>
                    <a:lstStyle/>
                    <a:p>
                      <a:pPr marL="285750" indent="-285750">
                        <a:buClr>
                          <a:srgbClr val="0070C0"/>
                        </a:buClr>
                        <a:buFont typeface="Arial" panose="020B0604020202020204" pitchFamily="34" charset="0"/>
                        <a:buChar char="•"/>
                      </a:pPr>
                      <a:r>
                        <a:rPr lang="en-IN" dirty="0">
                          <a:latin typeface="Segoe UI" panose="020B0502040204020203" pitchFamily="34" charset="0"/>
                          <a:cs typeface="Segoe UI" panose="020B0502040204020203" pitchFamily="34" charset="0"/>
                        </a:rPr>
                        <a:t>Uses SSL to provide data confidentiality,</a:t>
                      </a:r>
                      <a:r>
                        <a:rPr lang="en-IN" baseline="0" dirty="0">
                          <a:latin typeface="Segoe UI" panose="020B0502040204020203" pitchFamily="34" charset="0"/>
                          <a:cs typeface="Segoe UI" panose="020B0502040204020203" pitchFamily="34" charset="0"/>
                        </a:rPr>
                        <a:t> data integrity, and data authentication</a:t>
                      </a:r>
                      <a:endParaRPr lang="en-IN"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3"/>
                  </a:ext>
                </a:extLst>
              </a:tr>
              <a:tr h="960870">
                <a:tc>
                  <a:txBody>
                    <a:bodyPr/>
                    <a:lstStyle/>
                    <a:p>
                      <a:r>
                        <a:rPr lang="en-IN" dirty="0">
                          <a:latin typeface="Segoe UI" panose="020B0502040204020203" pitchFamily="34" charset="0"/>
                          <a:cs typeface="Segoe UI" panose="020B0502040204020203" pitchFamily="34" charset="0"/>
                        </a:rPr>
                        <a:t>IKEv2</a:t>
                      </a:r>
                      <a:endParaRPr lang="en-IN" dirty="0">
                        <a:latin typeface="Segoe UI" pitchFamily="34" charset="0"/>
                        <a:ea typeface="Segoe UI" pitchFamily="34" charset="0"/>
                        <a:cs typeface="Segoe UI" pitchFamily="34" charset="0"/>
                      </a:endParaRPr>
                    </a:p>
                  </a:txBody>
                  <a:tcPr/>
                </a:tc>
                <a:tc>
                  <a:txBody>
                    <a:bodyPr/>
                    <a:lstStyle/>
                    <a:p>
                      <a:r>
                        <a:rPr lang="en-IN" dirty="0">
                          <a:latin typeface="Segoe UI" panose="020B0502040204020203" pitchFamily="34" charset="0"/>
                          <a:cs typeface="Segoe UI" panose="020B0502040204020203" pitchFamily="34" charset="0"/>
                        </a:rPr>
                        <a:t>UDP port 500</a:t>
                      </a:r>
                      <a:endParaRPr lang="en-IN" dirty="0">
                        <a:latin typeface="Segoe UI" pitchFamily="34" charset="0"/>
                        <a:ea typeface="Segoe UI" pitchFamily="34" charset="0"/>
                        <a:cs typeface="Segoe UI" pitchFamily="34" charset="0"/>
                      </a:endParaRPr>
                    </a:p>
                  </a:txBody>
                  <a:tcPr/>
                </a:tc>
                <a:tc>
                  <a:txBody>
                    <a:bodyPr/>
                    <a:lstStyle/>
                    <a:p>
                      <a:pPr marL="285750" indent="-285750">
                        <a:buClr>
                          <a:srgbClr val="0070C0"/>
                        </a:buClr>
                        <a:buFont typeface="Arial" panose="020B0604020202020204" pitchFamily="34" charset="0"/>
                        <a:buChar char="•"/>
                      </a:pPr>
                      <a:r>
                        <a:rPr lang="en-IN" dirty="0">
                          <a:latin typeface="Segoe UI" panose="020B0502040204020203" pitchFamily="34" charset="0"/>
                          <a:cs typeface="Segoe UI" panose="020B0502040204020203" pitchFamily="34" charset="0"/>
                        </a:rPr>
                        <a:t>Supports</a:t>
                      </a:r>
                      <a:r>
                        <a:rPr lang="en-IN" baseline="0" dirty="0">
                          <a:latin typeface="Segoe UI" panose="020B0502040204020203" pitchFamily="34" charset="0"/>
                          <a:cs typeface="Segoe UI" panose="020B0502040204020203" pitchFamily="34" charset="0"/>
                        </a:rPr>
                        <a:t> the latest IPsec encryption algorithms to provide data confidentiality, data integrity, and data authentication</a:t>
                      </a:r>
                      <a:endParaRPr lang="en-IN"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862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ce6f367-753a-40be-a8a2-c09ee27e70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options</a:t>
            </a:r>
          </a:p>
        </p:txBody>
      </p:sp>
      <p:graphicFrame>
        <p:nvGraphicFramePr>
          <p:cNvPr id="4" name="Content Placeholder 5"/>
          <p:cNvGraphicFramePr>
            <a:graphicFrameLocks/>
          </p:cNvGraphicFramePr>
          <p:nvPr>
            <p:extLst>
              <p:ext uri="{D42A27DB-BD31-4B8C-83A1-F6EECF244321}">
                <p14:modId xmlns:p14="http://schemas.microsoft.com/office/powerpoint/2010/main" val="880697828"/>
              </p:ext>
            </p:extLst>
          </p:nvPr>
        </p:nvGraphicFramePr>
        <p:xfrm>
          <a:off x="489856" y="1016957"/>
          <a:ext cx="8311243" cy="5616491"/>
        </p:xfrm>
        <a:graphic>
          <a:graphicData uri="http://schemas.openxmlformats.org/drawingml/2006/table">
            <a:tbl>
              <a:tblPr firstRow="1" bandRow="1">
                <a:tableStyleId>{5940675A-B579-460E-94D1-54222C63F5DA}</a:tableStyleId>
              </a:tblPr>
              <a:tblGrid>
                <a:gridCol w="1415144">
                  <a:extLst>
                    <a:ext uri="{9D8B030D-6E8A-4147-A177-3AD203B41FA5}">
                      <a16:colId xmlns:a16="http://schemas.microsoft.com/office/drawing/2014/main" val="20000"/>
                    </a:ext>
                  </a:extLst>
                </a:gridCol>
                <a:gridCol w="3666624">
                  <a:extLst>
                    <a:ext uri="{9D8B030D-6E8A-4147-A177-3AD203B41FA5}">
                      <a16:colId xmlns:a16="http://schemas.microsoft.com/office/drawing/2014/main" val="20001"/>
                    </a:ext>
                  </a:extLst>
                </a:gridCol>
                <a:gridCol w="3229475">
                  <a:extLst>
                    <a:ext uri="{9D8B030D-6E8A-4147-A177-3AD203B41FA5}">
                      <a16:colId xmlns:a16="http://schemas.microsoft.com/office/drawing/2014/main" val="20002"/>
                    </a:ext>
                  </a:extLst>
                </a:gridCol>
              </a:tblGrid>
              <a:tr h="39387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1" u="none" strike="noStrike" cap="none" normalizeH="0" baseline="0" dirty="0">
                          <a:ln>
                            <a:noFill/>
                          </a:ln>
                          <a:effectLst/>
                          <a:latin typeface="Segoe UI" panose="020B0502040204020203" pitchFamily="34" charset="0"/>
                          <a:cs typeface="Segoe UI" panose="020B0502040204020203" pitchFamily="34" charset="0"/>
                        </a:rPr>
                        <a:t>Protocol </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600" b="1" u="none" strike="noStrike" cap="none" normalizeH="0" baseline="0" dirty="0">
                          <a:ln>
                            <a:noFill/>
                          </a:ln>
                          <a:effectLst/>
                          <a:latin typeface="Segoe UI" panose="020B0502040204020203" pitchFamily="34" charset="0"/>
                          <a:cs typeface="Segoe UI" panose="020B0502040204020203" pitchFamily="34" charset="0"/>
                        </a:rPr>
                        <a:t>Description</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600" b="1" u="none" strike="noStrike" cap="none" normalizeH="0" baseline="0" dirty="0">
                          <a:ln>
                            <a:noFill/>
                          </a:ln>
                          <a:effectLst/>
                          <a:latin typeface="Segoe UI" panose="020B0502040204020203" pitchFamily="34" charset="0"/>
                          <a:cs typeface="Segoe UI" panose="020B0502040204020203" pitchFamily="34" charset="0"/>
                        </a:rPr>
                        <a:t>Security level </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T="91440" marB="91440" anchor="ctr" horzOverflow="overflow"/>
                </a:tc>
                <a:extLst>
                  <a:ext uri="{0D108BD9-81ED-4DB2-BD59-A6C34878D82A}">
                    <a16:rowId xmlns:a16="http://schemas.microsoft.com/office/drawing/2014/main" val="10000"/>
                  </a:ext>
                </a:extLst>
              </a:tr>
              <a:tr h="138752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PAP</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Uses plaintext passwords; typically used if the remote access client and remote access server cannot negotiate a more secure form of validation</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The least secure authentication protocol</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extLst>
                  <a:ext uri="{0D108BD9-81ED-4DB2-BD59-A6C34878D82A}">
                    <a16:rowId xmlns:a16="http://schemas.microsoft.com/office/drawing/2014/main" val="10001"/>
                  </a:ext>
                </a:extLst>
              </a:tr>
              <a:tr h="145597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CHAP</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tc>
                  <a:txBody>
                    <a:bodyPr/>
                    <a:lstStyle/>
                    <a:p>
                      <a:pPr marL="0" marR="0" lvl="0" indent="0" algn="l" defTabSz="914400" rtl="0" eaLnBrk="1" fontAlgn="base" latinLnBrk="0" hangingPunct="1">
                        <a:lnSpc>
                          <a:spcPct val="100000"/>
                        </a:lnSpc>
                        <a:spcBef>
                          <a:spcPts val="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Uses the industry-standard MD5 hashing scheme; this is a challenge-response authentication protocol</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itchFamily="34" charset="0"/>
                          <a:cs typeface="Segoe UI" pitchFamily="34" charset="0"/>
                        </a:rPr>
                        <a:t>An improvement over PAP; that is, the password is not sent over the PPP link</a:t>
                      </a:r>
                    </a:p>
                  </a:txBody>
                  <a:tcPr marT="91440" marB="91440" horzOverflow="overflow"/>
                </a:tc>
                <a:extLst>
                  <a:ext uri="{0D108BD9-81ED-4DB2-BD59-A6C34878D82A}">
                    <a16:rowId xmlns:a16="http://schemas.microsoft.com/office/drawing/2014/main" val="10002"/>
                  </a:ext>
                </a:extLst>
              </a:tr>
              <a:tr h="114760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MS-CHAPv2 </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Provides two-way authentication, also known as mutual authentication; this is an upgrade of MS-CHAP</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The protocol provides stronger security than CHAP</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extLst>
                  <a:ext uri="{0D108BD9-81ED-4DB2-BD59-A6C34878D82A}">
                    <a16:rowId xmlns:a16="http://schemas.microsoft.com/office/drawing/2014/main" val="10003"/>
                  </a:ext>
                </a:extLst>
              </a:tr>
              <a:tr h="114582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EAP</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Allows for arbitrary authentication of a remote access connection through the use of authentication schemes, known as EAP types</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latin typeface="Segoe UI" panose="020B0502040204020203" pitchFamily="34" charset="0"/>
                          <a:cs typeface="Segoe UI" panose="020B0502040204020203" pitchFamily="34" charset="0"/>
                        </a:rPr>
                        <a:t>The strongest security protocol by providing the most flexibility in authentication variations</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155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71f6bdbe-b7aa-46b5-afb0-2c83beb7ba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VPN infrastructure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VPN server configuration requirements include:</a:t>
            </a:r>
          </a:p>
          <a:p>
            <a:r>
              <a:rPr lang="en-GB" sz="2400" dirty="0"/>
              <a:t>Two network interfaces (public and private)</a:t>
            </a:r>
          </a:p>
          <a:p>
            <a:r>
              <a:rPr lang="en-GB" sz="2400" dirty="0"/>
              <a:t>IP address allocation (static pool or DHCP)</a:t>
            </a:r>
          </a:p>
          <a:p>
            <a:r>
              <a:rPr lang="en-GB" sz="2400" dirty="0"/>
              <a:t>Authentication provider (NPS/RADIUS or the </a:t>
            </a:r>
            <a:br>
              <a:rPr lang="en-GB" sz="2400" dirty="0"/>
            </a:br>
            <a:r>
              <a:rPr lang="en-GB" sz="2400" dirty="0"/>
              <a:t>VPN server)</a:t>
            </a:r>
          </a:p>
          <a:p>
            <a:r>
              <a:rPr lang="en-GB" sz="2400" dirty="0"/>
              <a:t>DHCP relay agent considerations </a:t>
            </a:r>
          </a:p>
          <a:p>
            <a:r>
              <a:rPr lang="en-GB" sz="2400" dirty="0"/>
              <a:t>Membership in the Local Administrators group </a:t>
            </a:r>
            <a:br>
              <a:rPr lang="en-GB" sz="2400" dirty="0"/>
            </a:br>
            <a:r>
              <a:rPr lang="en-GB" sz="2400" dirty="0"/>
              <a:t>or equivalent </a:t>
            </a:r>
          </a:p>
          <a:p>
            <a:endParaRPr lang="en-US" dirty="0"/>
          </a:p>
        </p:txBody>
      </p:sp>
    </p:spTree>
    <p:extLst>
      <p:ext uri="{BB962C8B-B14F-4D97-AF65-F5344CB8AC3E}">
        <p14:creationId xmlns:p14="http://schemas.microsoft.com/office/powerpoint/2010/main" val="2822049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a63afc30-784e-4e75-a001-c1543a7a73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Network Policy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 Windows Server 2016 Network Policy Server provides the following functions:</a:t>
            </a:r>
          </a:p>
          <a:p>
            <a:pPr lvl="1"/>
            <a:r>
              <a:rPr lang="en-US" dirty="0"/>
              <a:t>RADIUS server</a:t>
            </a:r>
          </a:p>
          <a:p>
            <a:pPr lvl="2"/>
            <a:r>
              <a:rPr lang="en-US" dirty="0"/>
              <a:t>N</a:t>
            </a:r>
            <a:r>
              <a:rPr lang="en-IN" dirty="0"/>
              <a:t>PS performs centralized connection authentication, authorization, and accounting for wireless, authenticating switch, and dial-up and VPN connections</a:t>
            </a:r>
            <a:endParaRPr lang="en-US" dirty="0"/>
          </a:p>
          <a:p>
            <a:pPr lvl="1"/>
            <a:r>
              <a:rPr lang="en-US" dirty="0"/>
              <a:t>RADIUS proxy</a:t>
            </a:r>
          </a:p>
          <a:p>
            <a:pPr lvl="2"/>
            <a:r>
              <a:rPr lang="en-IN" dirty="0"/>
              <a:t>You configure connection request policies that indicate which connection requests that the NPS server will forward to other RADIUS servers and to which RADIUS servers you want to forward connection requests</a:t>
            </a:r>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48" y="61946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28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Remote access overview</a:t>
            </a:r>
          </a:p>
        </p:txBody>
      </p:sp>
      <p:sp>
        <p:nvSpPr>
          <p:cNvPr id="3" name="Text Placeholder 2"/>
          <p:cNvSpPr>
            <a:spLocks noGrp="1"/>
          </p:cNvSpPr>
          <p:nvPr>
            <p:ph type="body" idx="1"/>
          </p:nvPr>
        </p:nvSpPr>
        <p:spPr/>
        <p:txBody>
          <a:bodyPr/>
          <a:lstStyle/>
          <a:p>
            <a:r>
              <a:rPr lang="en-US" dirty="0"/>
              <a:t>Overview of remote access technologies
Remote access features in Windows Server 2016
Overview of remote applications access
When to deploy a PKI for remote access</a:t>
            </a:r>
          </a:p>
        </p:txBody>
      </p:sp>
    </p:spTree>
    <p:extLst>
      <p:ext uri="{BB962C8B-B14F-4D97-AF65-F5344CB8AC3E}">
        <p14:creationId xmlns:p14="http://schemas.microsoft.com/office/powerpoint/2010/main" val="314867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68af3225-52f9-443c-ab34-ab76ed6511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Network Policy Server</a:t>
            </a:r>
          </a:p>
        </p:txBody>
      </p:sp>
      <p:sp>
        <p:nvSpPr>
          <p:cNvPr id="4" name="Rectangle 3"/>
          <p:cNvSpPr>
            <a:spLocks noChangeArrowheads="1"/>
          </p:cNvSpPr>
          <p:nvPr/>
        </p:nvSpPr>
        <p:spPr bwMode="auto">
          <a:xfrm>
            <a:off x="1231900" y="2673350"/>
            <a:ext cx="6457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5" name="Text Box 9"/>
          <p:cNvSpPr txBox="1">
            <a:spLocks noChangeArrowheads="1"/>
          </p:cNvSpPr>
          <p:nvPr/>
        </p:nvSpPr>
        <p:spPr bwMode="auto">
          <a:xfrm>
            <a:off x="1195388" y="2133600"/>
            <a:ext cx="1447800" cy="720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85000"/>
              </a:lnSpc>
            </a:pPr>
            <a:r>
              <a:rPr lang="en-US" sz="1600" b="0" dirty="0">
                <a:solidFill>
                  <a:srgbClr val="CC0000"/>
                </a:solidFill>
                <a:latin typeface="Segoe UI" pitchFamily="34" charset="0"/>
                <a:ea typeface="Segoe UI" pitchFamily="34" charset="0"/>
                <a:cs typeface="Segoe UI" pitchFamily="34" charset="0"/>
              </a:rPr>
              <a:t>Are there policies to process?</a:t>
            </a:r>
          </a:p>
        </p:txBody>
      </p:sp>
      <p:sp>
        <p:nvSpPr>
          <p:cNvPr id="6" name="Text Box 10"/>
          <p:cNvSpPr txBox="1">
            <a:spLocks noChangeArrowheads="1"/>
          </p:cNvSpPr>
          <p:nvPr/>
        </p:nvSpPr>
        <p:spPr bwMode="auto">
          <a:xfrm>
            <a:off x="711200" y="1185446"/>
            <a:ext cx="9652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1" dirty="0">
                <a:latin typeface="Segoe UI" pitchFamily="34" charset="0"/>
                <a:ea typeface="Segoe UI" pitchFamily="34" charset="0"/>
                <a:cs typeface="Segoe UI" pitchFamily="34" charset="0"/>
              </a:rPr>
              <a:t>START</a:t>
            </a:r>
          </a:p>
        </p:txBody>
      </p:sp>
      <p:sp>
        <p:nvSpPr>
          <p:cNvPr id="7" name="Line 11"/>
          <p:cNvSpPr>
            <a:spLocks noChangeShapeType="1"/>
          </p:cNvSpPr>
          <p:nvPr/>
        </p:nvSpPr>
        <p:spPr bwMode="auto">
          <a:xfrm>
            <a:off x="1241425" y="2063750"/>
            <a:ext cx="1905000" cy="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8" name="Text Box 12"/>
          <p:cNvSpPr txBox="1">
            <a:spLocks noChangeArrowheads="1"/>
          </p:cNvSpPr>
          <p:nvPr/>
        </p:nvSpPr>
        <p:spPr bwMode="auto">
          <a:xfrm>
            <a:off x="3657600" y="2099203"/>
            <a:ext cx="1828800" cy="720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85000"/>
              </a:lnSpc>
            </a:pPr>
            <a:r>
              <a:rPr lang="en-US" sz="1600" b="0" dirty="0">
                <a:solidFill>
                  <a:srgbClr val="CC0000"/>
                </a:solidFill>
                <a:latin typeface="Segoe UI" pitchFamily="34" charset="0"/>
                <a:ea typeface="Segoe UI" pitchFamily="34" charset="0"/>
                <a:cs typeface="Segoe UI" pitchFamily="34" charset="0"/>
              </a:rPr>
              <a:t>Does connection attempt match policy conditions?</a:t>
            </a:r>
          </a:p>
        </p:txBody>
      </p:sp>
      <p:sp>
        <p:nvSpPr>
          <p:cNvPr id="9" name="Text Box 13"/>
          <p:cNvSpPr txBox="1">
            <a:spLocks noChangeArrowheads="1"/>
          </p:cNvSpPr>
          <p:nvPr/>
        </p:nvSpPr>
        <p:spPr bwMode="auto">
          <a:xfrm>
            <a:off x="1295400" y="1758950"/>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Yes</a:t>
            </a:r>
          </a:p>
        </p:txBody>
      </p:sp>
      <p:sp>
        <p:nvSpPr>
          <p:cNvPr id="10" name="Line 14"/>
          <p:cNvSpPr>
            <a:spLocks noChangeShapeType="1"/>
          </p:cNvSpPr>
          <p:nvPr/>
        </p:nvSpPr>
        <p:spPr bwMode="auto">
          <a:xfrm>
            <a:off x="1079500" y="2017713"/>
            <a:ext cx="0" cy="1747837"/>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1" name="Rectangle 10"/>
          <p:cNvSpPr>
            <a:spLocks noChangeArrowheads="1"/>
          </p:cNvSpPr>
          <p:nvPr/>
        </p:nvSpPr>
        <p:spPr bwMode="auto">
          <a:xfrm>
            <a:off x="850900" y="3810000"/>
            <a:ext cx="457200" cy="457200"/>
          </a:xfrm>
          <a:prstGeom prst="rect">
            <a:avLst/>
          </a:prstGeom>
          <a:solidFill>
            <a:srgbClr val="BBCDE3"/>
          </a:solidFill>
          <a:ln w="9525" algn="ctr">
            <a:solidFill>
              <a:schemeClr val="tx1"/>
            </a:solidFill>
            <a:miter lim="800000"/>
            <a:headEnd/>
            <a:tailEnd/>
          </a:ln>
          <a:effectLst>
            <a:outerShdw dist="35921" dir="2700000" algn="ctr" rotWithShape="0">
              <a:srgbClr val="B2B2B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2" name="Text Box 16"/>
          <p:cNvSpPr txBox="1">
            <a:spLocks noChangeArrowheads="1"/>
          </p:cNvSpPr>
          <p:nvPr/>
        </p:nvSpPr>
        <p:spPr bwMode="auto">
          <a:xfrm>
            <a:off x="1143000" y="4222176"/>
            <a:ext cx="1371600"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Reject connection attempt</a:t>
            </a:r>
          </a:p>
        </p:txBody>
      </p:sp>
      <p:sp>
        <p:nvSpPr>
          <p:cNvPr id="13" name="Line 17"/>
          <p:cNvSpPr>
            <a:spLocks noChangeShapeType="1"/>
          </p:cNvSpPr>
          <p:nvPr/>
        </p:nvSpPr>
        <p:spPr bwMode="auto">
          <a:xfrm flipH="1" flipV="1">
            <a:off x="1066800" y="4419600"/>
            <a:ext cx="12700" cy="182880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4" name="Line 18"/>
          <p:cNvSpPr>
            <a:spLocks noChangeShapeType="1"/>
          </p:cNvSpPr>
          <p:nvPr/>
        </p:nvSpPr>
        <p:spPr bwMode="auto">
          <a:xfrm>
            <a:off x="3746500" y="2093913"/>
            <a:ext cx="1676400" cy="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5" name="Text Box 19"/>
          <p:cNvSpPr txBox="1">
            <a:spLocks noChangeArrowheads="1"/>
          </p:cNvSpPr>
          <p:nvPr/>
        </p:nvSpPr>
        <p:spPr bwMode="auto">
          <a:xfrm>
            <a:off x="3730625" y="2937403"/>
            <a:ext cx="2782888" cy="720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85000"/>
              </a:lnSpc>
            </a:pPr>
            <a:r>
              <a:rPr lang="en-US" sz="1600" b="0" dirty="0">
                <a:solidFill>
                  <a:srgbClr val="CC0000"/>
                </a:solidFill>
                <a:latin typeface="Segoe UI" pitchFamily="34" charset="0"/>
                <a:ea typeface="Segoe UI" pitchFamily="34" charset="0"/>
                <a:cs typeface="Segoe UI" pitchFamily="34" charset="0"/>
              </a:rPr>
              <a:t>Is the remote access permission for the user account set to </a:t>
            </a:r>
            <a:r>
              <a:rPr lang="en-US" sz="1600" dirty="0">
                <a:solidFill>
                  <a:srgbClr val="CC0000"/>
                </a:solidFill>
                <a:latin typeface="Segoe UI" pitchFamily="34" charset="0"/>
                <a:ea typeface="Segoe UI" pitchFamily="34" charset="0"/>
                <a:cs typeface="Segoe UI" pitchFamily="34" charset="0"/>
              </a:rPr>
              <a:t>Deny Access</a:t>
            </a:r>
            <a:r>
              <a:rPr lang="en-US" sz="1600" b="0" dirty="0">
                <a:solidFill>
                  <a:srgbClr val="CC0000"/>
                </a:solidFill>
                <a:latin typeface="Segoe UI" pitchFamily="34" charset="0"/>
                <a:ea typeface="Segoe UI" pitchFamily="34" charset="0"/>
                <a:cs typeface="Segoe UI" pitchFamily="34" charset="0"/>
              </a:rPr>
              <a:t>?</a:t>
            </a:r>
          </a:p>
        </p:txBody>
      </p:sp>
      <p:sp>
        <p:nvSpPr>
          <p:cNvPr id="16" name="Text Box 20"/>
          <p:cNvSpPr txBox="1">
            <a:spLocks noChangeArrowheads="1"/>
          </p:cNvSpPr>
          <p:nvPr/>
        </p:nvSpPr>
        <p:spPr bwMode="auto">
          <a:xfrm>
            <a:off x="3581400" y="4138339"/>
            <a:ext cx="1676400" cy="13480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85000"/>
              </a:lnSpc>
            </a:pPr>
            <a:r>
              <a:rPr lang="en-US" sz="1600" b="0" dirty="0">
                <a:solidFill>
                  <a:srgbClr val="CC0000"/>
                </a:solidFill>
                <a:latin typeface="Segoe UI" pitchFamily="34" charset="0"/>
                <a:ea typeface="Segoe UI" pitchFamily="34" charset="0"/>
                <a:cs typeface="Segoe UI" pitchFamily="34" charset="0"/>
              </a:rPr>
              <a:t>Is the remote access permission for the user account set to </a:t>
            </a:r>
            <a:r>
              <a:rPr lang="en-US" sz="1600" dirty="0">
                <a:solidFill>
                  <a:srgbClr val="CC0000"/>
                </a:solidFill>
                <a:latin typeface="Segoe UI" pitchFamily="34" charset="0"/>
                <a:ea typeface="Segoe UI" pitchFamily="34" charset="0"/>
                <a:cs typeface="Segoe UI" pitchFamily="34" charset="0"/>
              </a:rPr>
              <a:t>Allow Access</a:t>
            </a:r>
            <a:r>
              <a:rPr lang="en-US" sz="1600" b="0" dirty="0">
                <a:solidFill>
                  <a:srgbClr val="CC0000"/>
                </a:solidFill>
                <a:latin typeface="Segoe UI" pitchFamily="34" charset="0"/>
                <a:ea typeface="Segoe UI" pitchFamily="34" charset="0"/>
                <a:cs typeface="Segoe UI" pitchFamily="34" charset="0"/>
              </a:rPr>
              <a:t>?</a:t>
            </a:r>
          </a:p>
        </p:txBody>
      </p:sp>
      <p:sp>
        <p:nvSpPr>
          <p:cNvPr id="17" name="Text Box 21"/>
          <p:cNvSpPr txBox="1">
            <a:spLocks noChangeArrowheads="1"/>
          </p:cNvSpPr>
          <p:nvPr/>
        </p:nvSpPr>
        <p:spPr bwMode="auto">
          <a:xfrm>
            <a:off x="3048000" y="2309813"/>
            <a:ext cx="9906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400" dirty="0">
                <a:latin typeface="Segoe UI" pitchFamily="34" charset="0"/>
                <a:ea typeface="Segoe UI" pitchFamily="34" charset="0"/>
                <a:cs typeface="Segoe UI" pitchFamily="34" charset="0"/>
              </a:rPr>
              <a:t>Yes</a:t>
            </a:r>
          </a:p>
        </p:txBody>
      </p:sp>
      <p:sp>
        <p:nvSpPr>
          <p:cNvPr id="18" name="Line 22"/>
          <p:cNvSpPr>
            <a:spLocks noChangeShapeType="1"/>
          </p:cNvSpPr>
          <p:nvPr/>
        </p:nvSpPr>
        <p:spPr bwMode="auto">
          <a:xfrm>
            <a:off x="3470275" y="2278063"/>
            <a:ext cx="0" cy="42545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9" name="Rectangle 18"/>
          <p:cNvSpPr>
            <a:spLocks noChangeArrowheads="1"/>
          </p:cNvSpPr>
          <p:nvPr/>
        </p:nvSpPr>
        <p:spPr bwMode="auto">
          <a:xfrm rot="2700822">
            <a:off x="3235325" y="1835150"/>
            <a:ext cx="457200" cy="457200"/>
          </a:xfrm>
          <a:prstGeom prst="rect">
            <a:avLst/>
          </a:prstGeom>
          <a:solidFill>
            <a:srgbClr val="ADE2A1"/>
          </a:solidFill>
          <a:ln w="9525" algn="ctr">
            <a:solidFill>
              <a:srgbClr val="333333"/>
            </a:solidFill>
            <a:miter lim="800000"/>
            <a:headEnd/>
            <a:tailEnd/>
          </a:ln>
          <a:effectLst>
            <a:outerShdw dist="35921" dir="2700000" algn="ctr" rotWithShape="0">
              <a:schemeClr val="bg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0" name="Line 24"/>
          <p:cNvSpPr>
            <a:spLocks noChangeShapeType="1"/>
          </p:cNvSpPr>
          <p:nvPr/>
        </p:nvSpPr>
        <p:spPr bwMode="auto">
          <a:xfrm>
            <a:off x="3470275" y="3138488"/>
            <a:ext cx="0" cy="53340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1" name="Text Box 25"/>
          <p:cNvSpPr txBox="1">
            <a:spLocks noChangeArrowheads="1"/>
          </p:cNvSpPr>
          <p:nvPr/>
        </p:nvSpPr>
        <p:spPr bwMode="auto">
          <a:xfrm>
            <a:off x="2778125" y="4370388"/>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Yes</a:t>
            </a:r>
          </a:p>
        </p:txBody>
      </p:sp>
      <p:sp>
        <p:nvSpPr>
          <p:cNvPr id="22" name="Line 26"/>
          <p:cNvSpPr>
            <a:spLocks noChangeShapeType="1"/>
          </p:cNvSpPr>
          <p:nvPr/>
        </p:nvSpPr>
        <p:spPr bwMode="auto">
          <a:xfrm>
            <a:off x="3470276" y="4333875"/>
            <a:ext cx="0" cy="1152525"/>
          </a:xfrm>
          <a:prstGeom prst="line">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3" name="Text Box 27"/>
          <p:cNvSpPr txBox="1">
            <a:spLocks noChangeArrowheads="1"/>
          </p:cNvSpPr>
          <p:nvPr/>
        </p:nvSpPr>
        <p:spPr bwMode="auto">
          <a:xfrm>
            <a:off x="3675063" y="1787525"/>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No</a:t>
            </a:r>
          </a:p>
        </p:txBody>
      </p:sp>
      <p:sp>
        <p:nvSpPr>
          <p:cNvPr id="24" name="Text Box 28"/>
          <p:cNvSpPr txBox="1">
            <a:spLocks noChangeArrowheads="1"/>
          </p:cNvSpPr>
          <p:nvPr/>
        </p:nvSpPr>
        <p:spPr bwMode="auto">
          <a:xfrm>
            <a:off x="5934075" y="1903413"/>
            <a:ext cx="148431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spcBef>
                <a:spcPct val="50000"/>
              </a:spcBef>
            </a:pPr>
            <a:r>
              <a:rPr lang="en-US" sz="1400" dirty="0">
                <a:latin typeface="Segoe UI" pitchFamily="34" charset="0"/>
                <a:ea typeface="Segoe UI" pitchFamily="34" charset="0"/>
                <a:cs typeface="Segoe UI" pitchFamily="34" charset="0"/>
              </a:rPr>
              <a:t>Go to next policy</a:t>
            </a:r>
          </a:p>
        </p:txBody>
      </p:sp>
      <p:sp>
        <p:nvSpPr>
          <p:cNvPr id="25" name="Line 29"/>
          <p:cNvSpPr>
            <a:spLocks noChangeShapeType="1"/>
          </p:cNvSpPr>
          <p:nvPr/>
        </p:nvSpPr>
        <p:spPr bwMode="auto">
          <a:xfrm flipH="1">
            <a:off x="5651500" y="1479550"/>
            <a:ext cx="7938" cy="404813"/>
          </a:xfrm>
          <a:prstGeom prst="line">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6" name="Line 30"/>
          <p:cNvSpPr>
            <a:spLocks noChangeShapeType="1"/>
          </p:cNvSpPr>
          <p:nvPr/>
        </p:nvSpPr>
        <p:spPr bwMode="auto">
          <a:xfrm>
            <a:off x="5680075" y="4183062"/>
            <a:ext cx="0" cy="769938"/>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7" name="Text Box 31"/>
          <p:cNvSpPr txBox="1">
            <a:spLocks noChangeArrowheads="1"/>
          </p:cNvSpPr>
          <p:nvPr/>
        </p:nvSpPr>
        <p:spPr bwMode="auto">
          <a:xfrm>
            <a:off x="5013325" y="5528846"/>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No</a:t>
            </a:r>
          </a:p>
        </p:txBody>
      </p:sp>
      <p:sp>
        <p:nvSpPr>
          <p:cNvPr id="28" name="Line 32"/>
          <p:cNvSpPr>
            <a:spLocks noChangeShapeType="1"/>
          </p:cNvSpPr>
          <p:nvPr/>
        </p:nvSpPr>
        <p:spPr bwMode="auto">
          <a:xfrm>
            <a:off x="5680075" y="5410200"/>
            <a:ext cx="19050" cy="838200"/>
          </a:xfrm>
          <a:prstGeom prst="line">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9" name="Line 33"/>
          <p:cNvSpPr>
            <a:spLocks noChangeShapeType="1"/>
          </p:cNvSpPr>
          <p:nvPr/>
        </p:nvSpPr>
        <p:spPr bwMode="auto">
          <a:xfrm>
            <a:off x="3465513" y="5486400"/>
            <a:ext cx="1873250" cy="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0" name="Line 34"/>
          <p:cNvSpPr>
            <a:spLocks noChangeShapeType="1"/>
          </p:cNvSpPr>
          <p:nvPr/>
        </p:nvSpPr>
        <p:spPr bwMode="auto">
          <a:xfrm flipH="1">
            <a:off x="1230313" y="3036888"/>
            <a:ext cx="1952625" cy="0"/>
          </a:xfrm>
          <a:prstGeom prst="line">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1" name="Rectangle 30"/>
          <p:cNvSpPr>
            <a:spLocks noChangeArrowheads="1"/>
          </p:cNvSpPr>
          <p:nvPr/>
        </p:nvSpPr>
        <p:spPr bwMode="auto">
          <a:xfrm rot="2700822">
            <a:off x="3233738" y="2803525"/>
            <a:ext cx="457200" cy="457200"/>
          </a:xfrm>
          <a:prstGeom prst="rect">
            <a:avLst/>
          </a:prstGeom>
          <a:solidFill>
            <a:srgbClr val="ADE2A1"/>
          </a:solidFill>
          <a:ln w="9525" algn="ctr">
            <a:solidFill>
              <a:srgbClr val="333333"/>
            </a:solidFill>
            <a:miter lim="800000"/>
            <a:headEnd/>
            <a:tailEnd/>
          </a:ln>
          <a:effectLst>
            <a:outerShdw dist="35921" dir="2700000" algn="ctr" rotWithShape="0">
              <a:schemeClr val="bg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2" name="Text Box 36"/>
          <p:cNvSpPr txBox="1">
            <a:spLocks noChangeArrowheads="1"/>
          </p:cNvSpPr>
          <p:nvPr/>
        </p:nvSpPr>
        <p:spPr bwMode="auto">
          <a:xfrm>
            <a:off x="2270125" y="2733675"/>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Yes</a:t>
            </a:r>
          </a:p>
        </p:txBody>
      </p:sp>
      <p:sp>
        <p:nvSpPr>
          <p:cNvPr id="33" name="Rectangle 32"/>
          <p:cNvSpPr>
            <a:spLocks noChangeArrowheads="1"/>
          </p:cNvSpPr>
          <p:nvPr/>
        </p:nvSpPr>
        <p:spPr bwMode="auto">
          <a:xfrm>
            <a:off x="7543800" y="3657600"/>
            <a:ext cx="457200" cy="457200"/>
          </a:xfrm>
          <a:prstGeom prst="rect">
            <a:avLst/>
          </a:prstGeom>
          <a:solidFill>
            <a:srgbClr val="BBCDE3"/>
          </a:solidFill>
          <a:ln w="9525" algn="ctr">
            <a:solidFill>
              <a:schemeClr val="tx1"/>
            </a:solidFill>
            <a:miter lim="800000"/>
            <a:headEnd/>
            <a:tailEnd/>
          </a:ln>
          <a:effectLst>
            <a:outerShdw dist="35921" dir="2700000" algn="ctr" rotWithShape="0">
              <a:srgbClr val="B2B2B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4" name="Rectangle 33"/>
          <p:cNvSpPr>
            <a:spLocks noChangeArrowheads="1"/>
          </p:cNvSpPr>
          <p:nvPr/>
        </p:nvSpPr>
        <p:spPr bwMode="auto">
          <a:xfrm>
            <a:off x="7056438" y="5181600"/>
            <a:ext cx="457200" cy="457200"/>
          </a:xfrm>
          <a:prstGeom prst="rect">
            <a:avLst/>
          </a:prstGeom>
          <a:solidFill>
            <a:srgbClr val="BBCDE3"/>
          </a:solidFill>
          <a:ln w="9525" algn="ctr">
            <a:solidFill>
              <a:schemeClr val="tx1"/>
            </a:solidFill>
            <a:miter lim="800000"/>
            <a:headEnd/>
            <a:tailEnd/>
          </a:ln>
          <a:effectLst>
            <a:outerShdw dist="35921" dir="2700000" algn="ctr" rotWithShape="0">
              <a:srgbClr val="B2B2B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5" name="Text Box 39"/>
          <p:cNvSpPr txBox="1">
            <a:spLocks noChangeArrowheads="1"/>
          </p:cNvSpPr>
          <p:nvPr/>
        </p:nvSpPr>
        <p:spPr bwMode="auto">
          <a:xfrm>
            <a:off x="5788025" y="4119027"/>
            <a:ext cx="2365375" cy="11387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85000"/>
              </a:lnSpc>
            </a:pPr>
            <a:r>
              <a:rPr lang="en-US" sz="1600" b="0" dirty="0">
                <a:solidFill>
                  <a:srgbClr val="CC0000"/>
                </a:solidFill>
                <a:latin typeface="Segoe UI" pitchFamily="34" charset="0"/>
                <a:ea typeface="Segoe UI" pitchFamily="34" charset="0"/>
                <a:cs typeface="Segoe UI" pitchFamily="34" charset="0"/>
              </a:rPr>
              <a:t>Is the remote access permission on the policy set to </a:t>
            </a:r>
            <a:r>
              <a:rPr lang="en-US" sz="1600" dirty="0">
                <a:solidFill>
                  <a:srgbClr val="CC0000"/>
                </a:solidFill>
                <a:latin typeface="Segoe UI" pitchFamily="34" charset="0"/>
                <a:ea typeface="Segoe UI" pitchFamily="34" charset="0"/>
                <a:cs typeface="Segoe UI" pitchFamily="34" charset="0"/>
              </a:rPr>
              <a:t>Deny remote access permission</a:t>
            </a:r>
            <a:r>
              <a:rPr lang="en-US" sz="1600" b="0" dirty="0">
                <a:solidFill>
                  <a:srgbClr val="CC0000"/>
                </a:solidFill>
                <a:latin typeface="Segoe UI" pitchFamily="34" charset="0"/>
                <a:ea typeface="Segoe UI" pitchFamily="34" charset="0"/>
                <a:cs typeface="Segoe UI" pitchFamily="34" charset="0"/>
              </a:rPr>
              <a:t>?</a:t>
            </a:r>
          </a:p>
        </p:txBody>
      </p:sp>
      <p:sp>
        <p:nvSpPr>
          <p:cNvPr id="36" name="Text Box 40"/>
          <p:cNvSpPr txBox="1">
            <a:spLocks noChangeArrowheads="1"/>
          </p:cNvSpPr>
          <p:nvPr/>
        </p:nvSpPr>
        <p:spPr bwMode="auto">
          <a:xfrm>
            <a:off x="5826125" y="5490627"/>
            <a:ext cx="2022475" cy="11387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85000"/>
              </a:lnSpc>
            </a:pPr>
            <a:r>
              <a:rPr lang="en-US" sz="1600" b="0" dirty="0">
                <a:solidFill>
                  <a:srgbClr val="CC0000"/>
                </a:solidFill>
                <a:latin typeface="Segoe UI" pitchFamily="34" charset="0"/>
                <a:ea typeface="Segoe UI" pitchFamily="34" charset="0"/>
                <a:cs typeface="Segoe UI" pitchFamily="34" charset="0"/>
              </a:rPr>
              <a:t>Does the connection attempt match the user object and profile settings?</a:t>
            </a:r>
          </a:p>
        </p:txBody>
      </p:sp>
      <p:sp>
        <p:nvSpPr>
          <p:cNvPr id="37" name="Line 41"/>
          <p:cNvSpPr>
            <a:spLocks noChangeShapeType="1"/>
          </p:cNvSpPr>
          <p:nvPr/>
        </p:nvSpPr>
        <p:spPr bwMode="auto">
          <a:xfrm>
            <a:off x="1081087" y="6248400"/>
            <a:ext cx="4633913" cy="0"/>
          </a:xfrm>
          <a:prstGeom prst="line">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8" name="Text Box 42"/>
          <p:cNvSpPr txBox="1">
            <a:spLocks noChangeArrowheads="1"/>
          </p:cNvSpPr>
          <p:nvPr/>
        </p:nvSpPr>
        <p:spPr bwMode="auto">
          <a:xfrm>
            <a:off x="5181600" y="4332288"/>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No</a:t>
            </a:r>
          </a:p>
        </p:txBody>
      </p:sp>
      <p:sp>
        <p:nvSpPr>
          <p:cNvPr id="39" name="Line 43"/>
          <p:cNvSpPr>
            <a:spLocks noChangeShapeType="1"/>
          </p:cNvSpPr>
          <p:nvPr/>
        </p:nvSpPr>
        <p:spPr bwMode="auto">
          <a:xfrm flipV="1">
            <a:off x="5632450" y="3962400"/>
            <a:ext cx="1835150" cy="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0" name="Text Box 44"/>
          <p:cNvSpPr txBox="1">
            <a:spLocks noChangeArrowheads="1"/>
          </p:cNvSpPr>
          <p:nvPr/>
        </p:nvSpPr>
        <p:spPr bwMode="auto">
          <a:xfrm>
            <a:off x="5867400" y="3684588"/>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Yes</a:t>
            </a:r>
          </a:p>
        </p:txBody>
      </p:sp>
      <p:sp>
        <p:nvSpPr>
          <p:cNvPr id="41" name="Text Box 45"/>
          <p:cNvSpPr txBox="1">
            <a:spLocks noChangeArrowheads="1"/>
          </p:cNvSpPr>
          <p:nvPr/>
        </p:nvSpPr>
        <p:spPr bwMode="auto">
          <a:xfrm>
            <a:off x="7480300" y="5149486"/>
            <a:ext cx="1282700" cy="6417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85000"/>
              </a:lnSpc>
            </a:pPr>
            <a:r>
              <a:rPr lang="en-US" sz="1400" dirty="0">
                <a:latin typeface="Segoe UI" pitchFamily="34" charset="0"/>
                <a:ea typeface="Segoe UI" pitchFamily="34" charset="0"/>
                <a:cs typeface="Segoe UI" pitchFamily="34" charset="0"/>
              </a:rPr>
              <a:t>Accept connection attempt</a:t>
            </a:r>
          </a:p>
        </p:txBody>
      </p:sp>
      <p:sp>
        <p:nvSpPr>
          <p:cNvPr id="42" name="Text Box 46"/>
          <p:cNvSpPr txBox="1">
            <a:spLocks noChangeArrowheads="1"/>
          </p:cNvSpPr>
          <p:nvPr/>
        </p:nvSpPr>
        <p:spPr bwMode="auto">
          <a:xfrm>
            <a:off x="8013700" y="3621088"/>
            <a:ext cx="1206500" cy="6417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85000"/>
              </a:lnSpc>
            </a:pPr>
            <a:r>
              <a:rPr lang="en-US" sz="1400" dirty="0">
                <a:latin typeface="Segoe UI" pitchFamily="34" charset="0"/>
                <a:ea typeface="Segoe UI" pitchFamily="34" charset="0"/>
                <a:cs typeface="Segoe UI" pitchFamily="34" charset="0"/>
              </a:rPr>
              <a:t>Reject connection attempt</a:t>
            </a:r>
          </a:p>
        </p:txBody>
      </p:sp>
      <p:sp>
        <p:nvSpPr>
          <p:cNvPr id="43" name="Text Box 47"/>
          <p:cNvSpPr txBox="1">
            <a:spLocks noChangeArrowheads="1"/>
          </p:cNvSpPr>
          <p:nvPr/>
        </p:nvSpPr>
        <p:spPr bwMode="auto">
          <a:xfrm>
            <a:off x="2765425" y="3271838"/>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No</a:t>
            </a:r>
          </a:p>
        </p:txBody>
      </p:sp>
      <p:sp>
        <p:nvSpPr>
          <p:cNvPr id="44" name="Line 48"/>
          <p:cNvSpPr>
            <a:spLocks noChangeShapeType="1"/>
          </p:cNvSpPr>
          <p:nvPr/>
        </p:nvSpPr>
        <p:spPr bwMode="auto">
          <a:xfrm>
            <a:off x="5449888" y="5410200"/>
            <a:ext cx="1601787" cy="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5" name="Text Box 49"/>
          <p:cNvSpPr txBox="1">
            <a:spLocks noChangeArrowheads="1"/>
          </p:cNvSpPr>
          <p:nvPr/>
        </p:nvSpPr>
        <p:spPr bwMode="auto">
          <a:xfrm>
            <a:off x="5943600" y="5105400"/>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Yes</a:t>
            </a:r>
          </a:p>
        </p:txBody>
      </p:sp>
      <p:sp>
        <p:nvSpPr>
          <p:cNvPr id="46" name="Rectangle 45"/>
          <p:cNvSpPr>
            <a:spLocks noChangeArrowheads="1"/>
          </p:cNvSpPr>
          <p:nvPr/>
        </p:nvSpPr>
        <p:spPr bwMode="auto">
          <a:xfrm rot="2700822">
            <a:off x="5449888" y="5163110"/>
            <a:ext cx="457200" cy="457200"/>
          </a:xfrm>
          <a:prstGeom prst="rect">
            <a:avLst/>
          </a:prstGeom>
          <a:solidFill>
            <a:srgbClr val="ADE2A1"/>
          </a:solidFill>
          <a:ln w="9525" algn="ctr">
            <a:solidFill>
              <a:srgbClr val="333333"/>
            </a:solidFill>
            <a:miter lim="800000"/>
            <a:headEnd/>
            <a:tailEnd/>
          </a:ln>
          <a:effectLst>
            <a:outerShdw dist="35921" dir="2700000" algn="ctr" rotWithShape="0">
              <a:schemeClr val="bg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7" name="Text Box 51"/>
          <p:cNvSpPr txBox="1">
            <a:spLocks noChangeArrowheads="1"/>
          </p:cNvSpPr>
          <p:nvPr/>
        </p:nvSpPr>
        <p:spPr bwMode="auto">
          <a:xfrm>
            <a:off x="639763" y="2259013"/>
            <a:ext cx="3460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No</a:t>
            </a:r>
          </a:p>
        </p:txBody>
      </p:sp>
      <p:sp>
        <p:nvSpPr>
          <p:cNvPr id="48" name="Rectangle 47"/>
          <p:cNvSpPr>
            <a:spLocks noChangeArrowheads="1"/>
          </p:cNvSpPr>
          <p:nvPr/>
        </p:nvSpPr>
        <p:spPr bwMode="auto">
          <a:xfrm>
            <a:off x="5427663" y="1835150"/>
            <a:ext cx="457200" cy="457200"/>
          </a:xfrm>
          <a:prstGeom prst="rect">
            <a:avLst/>
          </a:prstGeom>
          <a:solidFill>
            <a:srgbClr val="BBCDE3"/>
          </a:solidFill>
          <a:ln w="9525" algn="ctr">
            <a:solidFill>
              <a:schemeClr val="tx1"/>
            </a:solidFill>
            <a:miter lim="800000"/>
            <a:headEnd/>
            <a:tailEnd/>
          </a:ln>
          <a:effectLst>
            <a:outerShdw dist="35921" dir="2700000" algn="ctr" rotWithShape="0">
              <a:srgbClr val="B2B2B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9" name="Text Box 53"/>
          <p:cNvSpPr txBox="1">
            <a:spLocks noChangeArrowheads="1"/>
          </p:cNvSpPr>
          <p:nvPr/>
        </p:nvSpPr>
        <p:spPr bwMode="auto">
          <a:xfrm>
            <a:off x="4098925" y="3697288"/>
            <a:ext cx="9906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dirty="0">
                <a:latin typeface="Segoe UI" pitchFamily="34" charset="0"/>
                <a:ea typeface="Segoe UI" pitchFamily="34" charset="0"/>
                <a:cs typeface="Segoe UI" pitchFamily="34" charset="0"/>
              </a:rPr>
              <a:t>No</a:t>
            </a:r>
          </a:p>
        </p:txBody>
      </p:sp>
      <p:sp>
        <p:nvSpPr>
          <p:cNvPr id="50" name="Line 54"/>
          <p:cNvSpPr>
            <a:spLocks noChangeShapeType="1"/>
          </p:cNvSpPr>
          <p:nvPr/>
        </p:nvSpPr>
        <p:spPr bwMode="auto">
          <a:xfrm>
            <a:off x="3692525" y="3989388"/>
            <a:ext cx="1658938" cy="7937"/>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51" name="Rectangle 50"/>
          <p:cNvSpPr>
            <a:spLocks noChangeArrowheads="1"/>
          </p:cNvSpPr>
          <p:nvPr/>
        </p:nvSpPr>
        <p:spPr bwMode="auto">
          <a:xfrm rot="2700822">
            <a:off x="5441950" y="3756025"/>
            <a:ext cx="457200" cy="457200"/>
          </a:xfrm>
          <a:prstGeom prst="rect">
            <a:avLst/>
          </a:prstGeom>
          <a:solidFill>
            <a:srgbClr val="ADE2A1"/>
          </a:solidFill>
          <a:ln w="9525" algn="ctr">
            <a:solidFill>
              <a:srgbClr val="333333"/>
            </a:solidFill>
            <a:miter lim="800000"/>
            <a:headEnd/>
            <a:tailEnd/>
          </a:ln>
          <a:effectLst>
            <a:outerShdw dist="35921" dir="2700000" algn="ctr" rotWithShape="0">
              <a:schemeClr val="bg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52" name="Rectangle 51"/>
          <p:cNvSpPr>
            <a:spLocks noChangeArrowheads="1"/>
          </p:cNvSpPr>
          <p:nvPr/>
        </p:nvSpPr>
        <p:spPr bwMode="auto">
          <a:xfrm rot="2700822">
            <a:off x="855663" y="1839913"/>
            <a:ext cx="457200" cy="457200"/>
          </a:xfrm>
          <a:prstGeom prst="rect">
            <a:avLst/>
          </a:prstGeom>
          <a:solidFill>
            <a:srgbClr val="ADE2A1"/>
          </a:solidFill>
          <a:ln w="9525" algn="ctr">
            <a:solidFill>
              <a:srgbClr val="333333"/>
            </a:solidFill>
            <a:miter lim="800000"/>
            <a:headEnd/>
            <a:tailEnd/>
          </a:ln>
          <a:effectLst>
            <a:outerShdw dist="35921" dir="2700000" algn="ctr" rotWithShape="0">
              <a:schemeClr val="bg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53" name="Line 57"/>
          <p:cNvSpPr>
            <a:spLocks noChangeShapeType="1"/>
          </p:cNvSpPr>
          <p:nvPr/>
        </p:nvSpPr>
        <p:spPr bwMode="auto">
          <a:xfrm>
            <a:off x="1071563" y="1495425"/>
            <a:ext cx="4589462" cy="0"/>
          </a:xfrm>
          <a:prstGeom prst="line">
            <a:avLst/>
          </a:prstGeom>
          <a:noFill/>
          <a:ln w="381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54" name="Line 58"/>
          <p:cNvSpPr>
            <a:spLocks noChangeShapeType="1"/>
          </p:cNvSpPr>
          <p:nvPr/>
        </p:nvSpPr>
        <p:spPr bwMode="auto">
          <a:xfrm>
            <a:off x="1069975" y="1476375"/>
            <a:ext cx="9525" cy="244475"/>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55" name="Line 59"/>
          <p:cNvSpPr>
            <a:spLocks noChangeShapeType="1"/>
          </p:cNvSpPr>
          <p:nvPr/>
        </p:nvSpPr>
        <p:spPr bwMode="auto">
          <a:xfrm rot="16200000" flipH="1">
            <a:off x="869156" y="3398044"/>
            <a:ext cx="731838" cy="0"/>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56" name="Rectangle 55"/>
          <p:cNvSpPr>
            <a:spLocks noChangeArrowheads="1"/>
          </p:cNvSpPr>
          <p:nvPr/>
        </p:nvSpPr>
        <p:spPr bwMode="auto">
          <a:xfrm rot="2700822">
            <a:off x="3241675" y="3762375"/>
            <a:ext cx="457200" cy="457200"/>
          </a:xfrm>
          <a:prstGeom prst="rect">
            <a:avLst/>
          </a:prstGeom>
          <a:solidFill>
            <a:srgbClr val="ADE2A1"/>
          </a:solidFill>
          <a:ln w="9525" algn="ctr">
            <a:solidFill>
              <a:srgbClr val="333333"/>
            </a:solidFill>
            <a:miter lim="800000"/>
            <a:headEnd/>
            <a:tailEnd/>
          </a:ln>
          <a:effectLst>
            <a:outerShdw dist="35921" dir="2700000" algn="ctr" rotWithShape="0">
              <a:schemeClr val="bg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pic>
        <p:nvPicPr>
          <p:cNvPr id="57"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06" y="619468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48" y="61946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3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2e11183-de73-46ad-983f-d1cb4c84d0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configuring a VPN client</a:t>
            </a:r>
          </a:p>
        </p:txBody>
      </p:sp>
      <p:pic>
        <p:nvPicPr>
          <p:cNvPr id="4" name="Picture 3"/>
          <p:cNvPicPr>
            <a:picLocks noChangeAspect="1"/>
          </p:cNvPicPr>
          <p:nvPr/>
        </p:nvPicPr>
        <p:blipFill>
          <a:blip r:embed="rId3"/>
          <a:stretch>
            <a:fillRect/>
          </a:stretch>
        </p:blipFill>
        <p:spPr>
          <a:xfrm>
            <a:off x="516185" y="924639"/>
            <a:ext cx="8099653" cy="5451018"/>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5711" y="640766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904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efb8cdef-d238-46f1-a31a-f543f51469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configuring a VPN client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CMAK:</a:t>
            </a:r>
          </a:p>
          <a:p>
            <a:r>
              <a:rPr lang="en-GB" sz="2400" dirty="0"/>
              <a:t>Allows you to customize users’ remote connection </a:t>
            </a:r>
            <a:br>
              <a:rPr lang="en-GB" sz="2400" dirty="0"/>
            </a:br>
            <a:r>
              <a:rPr lang="en-GB" sz="2400" dirty="0"/>
              <a:t>experiences by creating predefined connections on </a:t>
            </a:r>
            <a:br>
              <a:rPr lang="en-GB" sz="2400" dirty="0"/>
            </a:br>
            <a:r>
              <a:rPr lang="en-GB" sz="2400" dirty="0"/>
              <a:t>remote servers and networks</a:t>
            </a:r>
          </a:p>
          <a:p>
            <a:r>
              <a:rPr lang="en-GB" sz="2400" dirty="0"/>
              <a:t>Creates an executable file that can be run on a client computer to establish a network connection that you have designed</a:t>
            </a:r>
          </a:p>
          <a:p>
            <a:r>
              <a:rPr lang="en-GB" sz="2400" dirty="0"/>
              <a:t>Reduces help desk requests related to the configuration of RAS connections by:</a:t>
            </a:r>
          </a:p>
          <a:p>
            <a:pPr lvl="1"/>
            <a:r>
              <a:rPr lang="en-GB" sz="2000" dirty="0"/>
              <a:t>Assisting in problem resolution because the configuration is known</a:t>
            </a:r>
          </a:p>
          <a:p>
            <a:pPr lvl="1"/>
            <a:r>
              <a:rPr lang="en-GB" sz="2000" dirty="0"/>
              <a:t>Reducing the likelihood of user errors when users configure their own connection objects</a:t>
            </a:r>
          </a:p>
          <a:p>
            <a:endParaRPr lang="en-US" sz="24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206" y="619468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848" y="61946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524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37fcf644-5e79-4121-822a-b4941a9717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VPN features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When you create and configure VPN connections, you can implement a number of advanced features</a:t>
            </a:r>
          </a:p>
          <a:p>
            <a:pPr marL="0" indent="0">
              <a:buNone/>
            </a:pPr>
            <a:endParaRPr lang="en-GB" dirty="0"/>
          </a:p>
          <a:p>
            <a:r>
              <a:rPr lang="en-GB" dirty="0"/>
              <a:t> The advanced features include:</a:t>
            </a:r>
          </a:p>
          <a:p>
            <a:pPr lvl="1"/>
            <a:r>
              <a:rPr lang="en-GB" dirty="0"/>
              <a:t>Always on</a:t>
            </a:r>
          </a:p>
          <a:p>
            <a:pPr lvl="1"/>
            <a:r>
              <a:rPr lang="en-GB" dirty="0"/>
              <a:t>App-triggered VPN</a:t>
            </a:r>
          </a:p>
          <a:p>
            <a:pPr lvl="1"/>
            <a:r>
              <a:rPr lang="en-GB" dirty="0"/>
              <a:t>Traffic filters</a:t>
            </a:r>
          </a:p>
          <a:p>
            <a:pPr lvl="1"/>
            <a:r>
              <a:rPr lang="en-GB" dirty="0"/>
              <a:t>LockDown VPN</a:t>
            </a:r>
          </a:p>
          <a:p>
            <a:endParaRPr lang="en-US" dirty="0"/>
          </a:p>
        </p:txBody>
      </p:sp>
    </p:spTree>
    <p:extLst>
      <p:ext uri="{BB962C8B-B14F-4D97-AF65-F5344CB8AC3E}">
        <p14:creationId xmlns:p14="http://schemas.microsoft.com/office/powerpoint/2010/main" val="2774660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8aef6d45-a3e8-4c49-a875-476feb0311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VPNs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p>
          <a:p>
            <a:r>
              <a:rPr lang="en-GB" dirty="0"/>
              <a:t>Configure a VPN server</a:t>
            </a:r>
          </a:p>
          <a:p>
            <a:r>
              <a:rPr lang="en-GB" dirty="0"/>
              <a:t>Configure a VPN client</a:t>
            </a:r>
          </a:p>
          <a:p>
            <a:r>
              <a:rPr lang="en-GB" dirty="0"/>
              <a:t>Test a VPN connection</a:t>
            </a:r>
          </a:p>
          <a:p>
            <a:endParaRPr lang="en-US" dirty="0"/>
          </a:p>
        </p:txBody>
      </p:sp>
    </p:spTree>
    <p:extLst>
      <p:ext uri="{BB962C8B-B14F-4D97-AF65-F5344CB8AC3E}">
        <p14:creationId xmlns:p14="http://schemas.microsoft.com/office/powerpoint/2010/main" val="3414797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5609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1031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6207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DirectAccess</a:t>
            </a:r>
          </a:p>
        </p:txBody>
      </p:sp>
      <p:sp>
        <p:nvSpPr>
          <p:cNvPr id="3" name="Text Placeholder 2"/>
          <p:cNvSpPr>
            <a:spLocks noGrp="1"/>
          </p:cNvSpPr>
          <p:nvPr>
            <p:ph type="body" idx="1"/>
          </p:nvPr>
        </p:nvSpPr>
        <p:spPr/>
        <p:txBody>
          <a:bodyPr/>
          <a:lstStyle/>
          <a:p>
            <a:r>
              <a:rPr lang="en-US" dirty="0"/>
              <a:t>Exercise 1: Configuring DirectAccess using the Getting Started Wizard
Exercise 2: Testing DirectAccess</a:t>
            </a:r>
          </a:p>
        </p:txBody>
      </p:sp>
      <p:sp>
        <p:nvSpPr>
          <p:cNvPr id="4" name="TextBox 3"/>
          <p:cNvSpPr txBox="1"/>
          <p:nvPr/>
        </p:nvSpPr>
        <p:spPr>
          <a:xfrm>
            <a:off x="458788" y="252478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2922210"/>
            <a:ext cx="6820842" cy="3293209"/>
          </a:xfrm>
          <a:prstGeom prst="rect">
            <a:avLst/>
          </a:prstGeom>
          <a:noFill/>
        </p:spPr>
        <p:txBody>
          <a:bodyPr vert="horz" wrap="none" rtlCol="0">
            <a:spAutoFit/>
          </a:bodyPr>
          <a:lstStyle/>
          <a:p>
            <a:r>
              <a:rPr lang="en-US" sz="2600" b="0" i="0" u="none" strike="noStrike" baseline="0" dirty="0">
                <a:latin typeface="Segoe UI"/>
              </a:rPr>
              <a:t>Virtual machines: 	</a:t>
            </a:r>
            <a:r>
              <a:rPr lang="en-US" sz="2600" b="1" i="0" u="none" strike="noStrike" baseline="0" dirty="0">
                <a:latin typeface="Segoe UI"/>
              </a:rPr>
              <a:t>20743C-LON-DC1</a:t>
            </a:r>
            <a:br>
              <a:rPr lang="en-US" sz="2600" b="1" i="0" u="none" strike="noStrike" baseline="0" dirty="0">
                <a:latin typeface="Segoe UI"/>
              </a:rPr>
            </a:br>
            <a:r>
              <a:rPr lang="en-US" sz="2600" b="1" i="0" u="none" strike="noStrike" baseline="0" dirty="0">
                <a:latin typeface="Segoe UI"/>
              </a:rPr>
              <a:t>			20743C-LON-SVR1</a:t>
            </a:r>
            <a:br>
              <a:rPr lang="en-US" sz="2600" b="1" i="0" u="none" strike="noStrike" baseline="0" dirty="0">
                <a:latin typeface="Segoe UI"/>
              </a:rPr>
            </a:br>
            <a:r>
              <a:rPr lang="en-US" sz="2600" b="1" i="0" u="none" strike="noStrike" baseline="0" dirty="0">
                <a:latin typeface="Segoe UI"/>
              </a:rPr>
              <a:t>			20743C-INET1</a:t>
            </a:r>
            <a:br>
              <a:rPr lang="en-US" sz="2600" b="1" i="0" u="none" strike="noStrike" baseline="0" dirty="0">
                <a:latin typeface="Segoe UI"/>
              </a:rPr>
            </a:br>
            <a:r>
              <a:rPr lang="en-US" sz="2600" b="1" i="0" u="none" strike="noStrike" baseline="0" dirty="0">
                <a:latin typeface="Segoe UI"/>
              </a:rPr>
              <a:t>			20743C-LON-CL1</a:t>
            </a:r>
            <a:br>
              <a:rPr lang="en-US" sz="2600" b="0" i="0" u="none" strike="noStrike" baseline="0" dirty="0">
                <a:latin typeface="Segoe UI"/>
              </a:rPr>
            </a:br>
            <a:r>
              <a:rPr lang="en-US" sz="2600" b="0" i="0" u="none" strike="noStrike" baseline="0" dirty="0">
                <a:latin typeface="Segoe UI"/>
              </a:rPr>
              <a:t>			</a:t>
            </a:r>
            <a:r>
              <a:rPr lang="en-US" sz="2600" b="1" i="0" u="none" strike="noStrike" baseline="0" dirty="0">
                <a:latin typeface="Segoe UI"/>
              </a:rPr>
              <a:t>20743C-LON-RTR</a:t>
            </a:r>
            <a:endParaRPr lang="en-US" sz="2600" b="0" i="0" u="none" strike="noStrike" baseline="0" dirty="0">
              <a:latin typeface="Segoe UI"/>
            </a:endParaRPr>
          </a:p>
          <a:p>
            <a:r>
              <a:rPr lang="en-US" sz="2600" b="0" i="0" u="none" strike="noStrike" baseline="0" dirty="0">
                <a:latin typeface="Segoe UI"/>
              </a:rPr>
              <a:t>User name: 		</a:t>
            </a:r>
            <a:r>
              <a:rPr lang="en-US" sz="2600" b="1" i="0" u="none" strike="noStrike" baseline="0" dirty="0">
                <a:latin typeface="Segoe UI"/>
              </a:rPr>
              <a:t>Adatum\Administrator </a:t>
            </a:r>
            <a:br>
              <a:rPr lang="en-US" sz="2600" b="0" i="0" u="none" strike="noStrike" baseline="0" dirty="0">
                <a:latin typeface="Segoe UI"/>
              </a:rPr>
            </a:br>
            <a:r>
              <a:rPr lang="en-US" sz="2600" b="0" i="0" u="none" strike="noStrike" baseline="0" dirty="0">
                <a:latin typeface="Segoe UI"/>
              </a:rPr>
              <a:t>			</a:t>
            </a:r>
            <a:r>
              <a:rPr lang="en-US" sz="2600" b="1" i="0" u="none" strike="noStrike" baseline="0" dirty="0">
                <a:latin typeface="Segoe UI"/>
              </a:rPr>
              <a:t>Administrator</a:t>
            </a:r>
            <a:endParaRPr lang="en-US" sz="2600" b="0" i="0" u="none" strike="noStrike" baseline="0" dirty="0">
              <a:latin typeface="Segoe UI"/>
            </a:endParaRPr>
          </a:p>
          <a:p>
            <a:r>
              <a:rPr lang="en-US" sz="2600" b="0" i="0" u="none" strike="noStrike" baseline="0" dirty="0">
                <a:latin typeface="Segoe UI"/>
              </a:rPr>
              <a:t>Password: 		</a:t>
            </a:r>
            <a:r>
              <a:rPr lang="en-US" sz="2600" b="1" i="0" u="none" strike="noStrike" baseline="0" dirty="0">
                <a:latin typeface="Segoe UI"/>
              </a:rPr>
              <a:t>Pa55w.rd</a:t>
            </a:r>
            <a:endParaRPr lang="en-US" sz="26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567835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365571"/>
          </a:xfrm>
          <a:prstGeom prst="rect">
            <a:avLst/>
          </a:prstGeom>
          <a:noFill/>
        </p:spPr>
        <p:txBody>
          <a:bodyPr vert="horz" wrap="square" rtlCol="0">
            <a:spAutoFit/>
          </a:bodyPr>
          <a:lstStyle/>
          <a:p>
            <a:pPr>
              <a:spcBef>
                <a:spcPts val="600"/>
              </a:spcBef>
              <a:spcAft>
                <a:spcPts val="1000"/>
              </a:spcAft>
            </a:pPr>
            <a:r>
              <a:rPr lang="en-US" sz="2400" dirty="0">
                <a:effectLst/>
                <a:latin typeface="Segoe UI"/>
                <a:ea typeface="Calibri"/>
                <a:cs typeface="Times New Roman"/>
              </a:rPr>
              <a:t>Adatum wants to implement a remote access solution for its employees so they can connect to the corporate network while away from the office. While a VPN solution provides a high level of security, business management is concerned about the complexity of the environment for end users, and IT management is concerned that they are not able to manage the remote clients effectively. To address these issues, Adatum has decided to implement DirectAccess. </a:t>
            </a:r>
          </a:p>
          <a:p>
            <a:pPr lvl="0">
              <a:spcBef>
                <a:spcPts val="600"/>
              </a:spcBef>
              <a:spcAft>
                <a:spcPts val="1000"/>
              </a:spcAft>
            </a:pPr>
            <a:r>
              <a:rPr lang="en-US" sz="2400" dirty="0">
                <a:effectLst/>
                <a:latin typeface="Segoe UI"/>
                <a:ea typeface="Calibri"/>
                <a:cs typeface="Times New Roman"/>
              </a:rPr>
              <a:t>You will configure the DirectAccess environment </a:t>
            </a:r>
            <a:r>
              <a:rPr lang="en-US" sz="2400" dirty="0">
                <a:solidFill>
                  <a:srgbClr val="000000"/>
                </a:solidFill>
                <a:latin typeface="Segoe UI"/>
                <a:ea typeface="Calibri"/>
                <a:cs typeface="Times New Roman"/>
              </a:rPr>
              <a:t>and validate that client computers can connect to the internal network when operating remotely.</a:t>
            </a:r>
          </a:p>
          <a:p>
            <a:pPr>
              <a:spcBef>
                <a:spcPts val="600"/>
              </a:spcBef>
              <a:spcAft>
                <a:spcPts val="1000"/>
              </a:spcAft>
            </a:pPr>
            <a:endParaRPr lang="en-US" sz="2800" dirty="0">
              <a:effectLst/>
              <a:latin typeface="Segoe UI"/>
              <a:ea typeface="Calibri"/>
              <a:cs typeface="Times New Roman"/>
            </a:endParaRPr>
          </a:p>
        </p:txBody>
      </p:sp>
    </p:spTree>
    <p:extLst>
      <p:ext uri="{BB962C8B-B14F-4D97-AF65-F5344CB8AC3E}">
        <p14:creationId xmlns:p14="http://schemas.microsoft.com/office/powerpoint/2010/main" val="14319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remote access technologies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Remote infrastructure solutions provide access to an internal LAN infrastructure</a:t>
            </a:r>
          </a:p>
          <a:p>
            <a:pPr lvl="0"/>
            <a:r>
              <a:rPr lang="en-US" dirty="0"/>
              <a:t>Remote application access solutions provide access to applications or services remotely</a:t>
            </a:r>
          </a:p>
          <a:p>
            <a:pPr lvl="0"/>
            <a:r>
              <a:rPr lang="en-US" dirty="0"/>
              <a:t>You must provide integrity and confidentiality of data and means of communication</a:t>
            </a:r>
          </a:p>
          <a:p>
            <a:r>
              <a:rPr lang="en-US" dirty="0"/>
              <a:t>You can deploy a combination of different technologies to accomplish secure and robust solutions</a:t>
            </a:r>
          </a:p>
        </p:txBody>
      </p:sp>
    </p:spTree>
    <p:extLst>
      <p:ext uri="{BB962C8B-B14F-4D97-AF65-F5344CB8AC3E}">
        <p14:creationId xmlns:p14="http://schemas.microsoft.com/office/powerpoint/2010/main" val="2831817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Your organization requires only selected computers to be able to connect from the internet to the corporate network resources using DirectAccess. How will you configure the DirectAccess settings to meet the organization’s requirements?
In the lab, you used the Getting Started Wizard to configure DirectAccess. In what situations is using the wizard inappropriate?</a:t>
            </a:r>
          </a:p>
        </p:txBody>
      </p:sp>
    </p:spTree>
    <p:extLst>
      <p:ext uri="{BB962C8B-B14F-4D97-AF65-F5344CB8AC3E}">
        <p14:creationId xmlns:p14="http://schemas.microsoft.com/office/powerpoint/2010/main" val="1718426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404003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 features in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DirectAccess advantages include:</a:t>
            </a:r>
          </a:p>
          <a:p>
            <a:pPr lvl="1"/>
            <a:r>
              <a:rPr lang="en-US" dirty="0"/>
              <a:t>Always-on connectivity</a:t>
            </a:r>
          </a:p>
          <a:p>
            <a:pPr lvl="1"/>
            <a:r>
              <a:rPr lang="en-US" dirty="0"/>
              <a:t>Seamless connectivity</a:t>
            </a:r>
          </a:p>
          <a:p>
            <a:pPr lvl="1"/>
            <a:r>
              <a:rPr lang="en-US" dirty="0"/>
              <a:t>Bidirectional access</a:t>
            </a:r>
          </a:p>
          <a:p>
            <a:pPr lvl="1"/>
            <a:r>
              <a:rPr lang="en-US" dirty="0"/>
              <a:t>Remote management </a:t>
            </a:r>
          </a:p>
          <a:p>
            <a:pPr lvl="1"/>
            <a:r>
              <a:rPr lang="en-US" dirty="0"/>
              <a:t>Improved security</a:t>
            </a:r>
          </a:p>
          <a:p>
            <a:pPr lvl="1"/>
            <a:r>
              <a:rPr lang="en-US" dirty="0"/>
              <a:t>Integrated solution</a:t>
            </a:r>
          </a:p>
          <a:p>
            <a:pPr marL="288925" lvl="1" indent="0">
              <a:buNone/>
            </a:pPr>
            <a:endParaRPr lang="en-US" dirty="0"/>
          </a:p>
          <a:p>
            <a:r>
              <a:rPr lang="en-US" dirty="0"/>
              <a:t>VPN:</a:t>
            </a:r>
          </a:p>
          <a:p>
            <a:pPr lvl="1"/>
            <a:r>
              <a:rPr lang="en-US" dirty="0"/>
              <a:t>Can use with older operating systems</a:t>
            </a:r>
          </a:p>
          <a:p>
            <a:pPr lvl="1"/>
            <a:r>
              <a:rPr lang="en-US" dirty="0"/>
              <a:t>Often requires users to establish connections</a:t>
            </a:r>
          </a:p>
          <a:p>
            <a:pPr lvl="1"/>
            <a:r>
              <a:rPr lang="en-US" dirty="0"/>
              <a:t>Encrypts and protects data and communications</a:t>
            </a:r>
          </a:p>
        </p:txBody>
      </p:sp>
    </p:spTree>
    <p:extLst>
      <p:ext uri="{BB962C8B-B14F-4D97-AF65-F5344CB8AC3E}">
        <p14:creationId xmlns:p14="http://schemas.microsoft.com/office/powerpoint/2010/main" val="396856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7ff2b1e-63d1-462a-9297-f328cf1d96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remote applications 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Enterprise and organizational solutions:</a:t>
            </a:r>
          </a:p>
          <a:p>
            <a:pPr lvl="1"/>
            <a:r>
              <a:rPr lang="en-US" dirty="0"/>
              <a:t>RDS</a:t>
            </a:r>
          </a:p>
          <a:p>
            <a:pPr lvl="1"/>
            <a:r>
              <a:rPr lang="en-US" dirty="0"/>
              <a:t>Web Application Proxy</a:t>
            </a:r>
          </a:p>
          <a:p>
            <a:pPr lvl="1"/>
            <a:r>
              <a:rPr lang="en-US" dirty="0"/>
              <a:t>RemoteApp by using RDS</a:t>
            </a:r>
          </a:p>
          <a:p>
            <a:endParaRPr lang="en-US" dirty="0"/>
          </a:p>
          <a:p>
            <a:r>
              <a:rPr lang="en-US" dirty="0"/>
              <a:t>Cloud-based subscription solutions:</a:t>
            </a:r>
          </a:p>
          <a:p>
            <a:pPr lvl="1"/>
            <a:r>
              <a:rPr lang="en-US" dirty="0"/>
              <a:t>Azure</a:t>
            </a:r>
          </a:p>
          <a:p>
            <a:pPr lvl="1"/>
            <a:r>
              <a:rPr lang="en-US" dirty="0"/>
              <a:t>Azure RemoteApp</a:t>
            </a:r>
          </a:p>
          <a:p>
            <a:endParaRPr lang="en-US" dirty="0"/>
          </a:p>
        </p:txBody>
      </p:sp>
    </p:spTree>
    <p:extLst>
      <p:ext uri="{BB962C8B-B14F-4D97-AF65-F5344CB8AC3E}">
        <p14:creationId xmlns:p14="http://schemas.microsoft.com/office/powerpoint/2010/main" val="8614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deploy a PKI for remote access</a:t>
            </a:r>
          </a:p>
        </p:txBody>
      </p:sp>
      <p:sp>
        <p:nvSpPr>
          <p:cNvPr id="4" name="Content Placeholder 2"/>
          <p:cNvSpPr>
            <a:spLocks noGrp="1"/>
          </p:cNvSpPr>
          <p:nvPr/>
        </p:nvSpPr>
        <p:spPr bwMode="auto">
          <a:xfrm>
            <a:off x="458788" y="1021214"/>
            <a:ext cx="8119156" cy="5836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Will you use PKI for the encryption of data between the client computer and the server?</a:t>
            </a:r>
            <a:endParaRPr lang="en-CA" dirty="0"/>
          </a:p>
          <a:p>
            <a:r>
              <a:rPr lang="en-US" dirty="0"/>
              <a:t>Will you use PKI both for encryption and for authenticating users and their computers?</a:t>
            </a:r>
            <a:endParaRPr lang="en-CA" dirty="0"/>
          </a:p>
          <a:p>
            <a:r>
              <a:rPr lang="en-CA" dirty="0"/>
              <a:t>Will you use self-signed certificates, certificates provided by internal private CAs, or external public CAs?</a:t>
            </a:r>
          </a:p>
          <a:p>
            <a:pPr marL="0" indent="0">
              <a:buNone/>
            </a:pPr>
            <a:endParaRPr lang="en-US" sz="2400" dirty="0"/>
          </a:p>
        </p:txBody>
      </p:sp>
    </p:spTree>
    <p:extLst>
      <p:ext uri="{BB962C8B-B14F-4D97-AF65-F5344CB8AC3E}">
        <p14:creationId xmlns:p14="http://schemas.microsoft.com/office/powerpoint/2010/main" val="395108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0547429-c8b6-40ff-8c40-1d4d323069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DirectAccess</a:t>
            </a:r>
          </a:p>
        </p:txBody>
      </p:sp>
      <p:sp>
        <p:nvSpPr>
          <p:cNvPr id="3" name="Text Placeholder 2"/>
          <p:cNvSpPr>
            <a:spLocks noGrp="1"/>
          </p:cNvSpPr>
          <p:nvPr>
            <p:ph type="body" idx="1"/>
          </p:nvPr>
        </p:nvSpPr>
        <p:spPr/>
        <p:txBody>
          <a:bodyPr/>
          <a:lstStyle/>
          <a:p>
            <a:r>
              <a:rPr lang="en-US" dirty="0"/>
              <a:t>Components of DirectAccess
How DirectAccess works for internal clients
How DirectAccess works for external clients
Requirements and prerequisites
Using the Getting Started Wizard
Demonstration: Configuring DirectAccess with the Getting Started Wizard
Limitations of the Getting Started Wizard
Addressing the limitations of the Getting Started Wizard
Monitoring DirectAccess
Troubleshooting DirectAccess</a:t>
            </a:r>
          </a:p>
        </p:txBody>
      </p:sp>
    </p:spTree>
    <p:extLst>
      <p:ext uri="{BB962C8B-B14F-4D97-AF65-F5344CB8AC3E}">
        <p14:creationId xmlns:p14="http://schemas.microsoft.com/office/powerpoint/2010/main" val="142035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cf19cb1-c098-4ae3-bcd9-4fc342e472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DirectAccess</a:t>
            </a:r>
          </a:p>
        </p:txBody>
      </p:sp>
      <p:grpSp>
        <p:nvGrpSpPr>
          <p:cNvPr id="4" name="Group 3"/>
          <p:cNvGrpSpPr>
            <a:grpSpLocks noChangeAspect="1"/>
          </p:cNvGrpSpPr>
          <p:nvPr/>
        </p:nvGrpSpPr>
        <p:grpSpPr bwMode="auto">
          <a:xfrm>
            <a:off x="165553" y="3337411"/>
            <a:ext cx="1212629" cy="707150"/>
            <a:chOff x="851" y="1401"/>
            <a:chExt cx="1401" cy="817"/>
          </a:xfrm>
        </p:grpSpPr>
        <p:sp>
          <p:nvSpPr>
            <p:cNvPr id="5" name="AutoShape 3"/>
            <p:cNvSpPr>
              <a:spLocks noChangeAspect="1" noChangeArrowheads="1" noTextEdit="1"/>
            </p:cNvSpPr>
            <p:nvPr/>
          </p:nvSpPr>
          <p:spPr bwMode="auto">
            <a:xfrm>
              <a:off x="851" y="1409"/>
              <a:ext cx="1401"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 name="Rectangle 5"/>
            <p:cNvSpPr>
              <a:spLocks noChangeArrowheads="1"/>
            </p:cNvSpPr>
            <p:nvPr/>
          </p:nvSpPr>
          <p:spPr bwMode="auto">
            <a:xfrm>
              <a:off x="1025" y="1401"/>
              <a:ext cx="1069" cy="73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 name="Oval 6"/>
            <p:cNvSpPr>
              <a:spLocks noChangeArrowheads="1"/>
            </p:cNvSpPr>
            <p:nvPr/>
          </p:nvSpPr>
          <p:spPr bwMode="auto">
            <a:xfrm>
              <a:off x="1555" y="1417"/>
              <a:ext cx="16" cy="2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 name="Rectangle 7"/>
            <p:cNvSpPr>
              <a:spLocks noChangeArrowheads="1"/>
            </p:cNvSpPr>
            <p:nvPr/>
          </p:nvSpPr>
          <p:spPr bwMode="auto">
            <a:xfrm>
              <a:off x="1065" y="1457"/>
              <a:ext cx="997" cy="650"/>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 name="Freeform 8"/>
            <p:cNvSpPr>
              <a:spLocks/>
            </p:cNvSpPr>
            <p:nvPr/>
          </p:nvSpPr>
          <p:spPr bwMode="auto">
            <a:xfrm>
              <a:off x="859" y="2162"/>
              <a:ext cx="1385" cy="56"/>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0" name="Group 9"/>
          <p:cNvGrpSpPr>
            <a:grpSpLocks noChangeAspect="1"/>
          </p:cNvGrpSpPr>
          <p:nvPr/>
        </p:nvGrpSpPr>
        <p:grpSpPr bwMode="auto">
          <a:xfrm>
            <a:off x="7569239" y="3317769"/>
            <a:ext cx="393618" cy="1146099"/>
            <a:chOff x="852" y="2588"/>
            <a:chExt cx="521" cy="1517"/>
          </a:xfrm>
        </p:grpSpPr>
        <p:sp>
          <p:nvSpPr>
            <p:cNvPr id="11"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 name="Freeform 11"/>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 name="Rectangle 12"/>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Rectangle 13"/>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Freeform 14"/>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 name="Rectangle 15"/>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 name="Rectangle 16"/>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Rectangle 19"/>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Freeform 20"/>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Rectangle 21"/>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Rectangle 25"/>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Freeform 26"/>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Rectangle 27"/>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 name="Freeform 29"/>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 name="Rectangle 30"/>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2" name="Rectangle 31"/>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 name="Freeform 32"/>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Rectangle 33"/>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Rectangle 37"/>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Freeform 38"/>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Freeform 40"/>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Freeform 42"/>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Freeform 44"/>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 name="Freeform 45"/>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 name="Freeform 46"/>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 name="Freeform 47"/>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 name="Rectangle 48"/>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 name="Freeform 49"/>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1" name="Rectangle 50"/>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57" name="Group 56"/>
          <p:cNvGrpSpPr>
            <a:grpSpLocks noChangeAspect="1"/>
          </p:cNvGrpSpPr>
          <p:nvPr/>
        </p:nvGrpSpPr>
        <p:grpSpPr bwMode="auto">
          <a:xfrm>
            <a:off x="5637273" y="3189711"/>
            <a:ext cx="393618" cy="1146099"/>
            <a:chOff x="852" y="2588"/>
            <a:chExt cx="521" cy="1517"/>
          </a:xfrm>
        </p:grpSpPr>
        <p:sp>
          <p:nvSpPr>
            <p:cNvPr id="58"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Freeform 58"/>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Rectangle 59"/>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Rectangle 60"/>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4" name="Rectangle 63"/>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5" name="Freeform 64"/>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6" name="Rectangle 65"/>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Rectangle 66"/>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Freeform 67"/>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Rectangle 68"/>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Rectangle 72"/>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Freeform 73"/>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Rectangle 74"/>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Rectangle 75"/>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9" name="Rectangle 78"/>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0" name="Freeform 79"/>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1" name="Rectangle 80"/>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2" name="Rectangle 81"/>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3" name="Freeform 82"/>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4" name="Rectangle 83"/>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5" name="Rectangle 84"/>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6" name="Freeform 85"/>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7" name="Freeform 86"/>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8" name="Freeform 87"/>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89" name="Freeform 88"/>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0" name="Freeform 89"/>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1" name="Freeform 90"/>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2" name="Freeform 91"/>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3" name="Freeform 92"/>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4" name="Freeform 93"/>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5" name="Freeform 94"/>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6" name="Rectangle 95"/>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7" name="Freeform 96"/>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8" name="Rectangle 97"/>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9" name="Freeform 98"/>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0" name="Rectangle 99"/>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1" name="Freeform 100"/>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2" name="Rectangle 101"/>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3" name="Freeform 102"/>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04" name="Group 103"/>
          <p:cNvGrpSpPr>
            <a:grpSpLocks noChangeAspect="1"/>
          </p:cNvGrpSpPr>
          <p:nvPr/>
        </p:nvGrpSpPr>
        <p:grpSpPr bwMode="auto">
          <a:xfrm>
            <a:off x="4871800" y="3213509"/>
            <a:ext cx="393618" cy="1146099"/>
            <a:chOff x="852" y="2588"/>
            <a:chExt cx="521" cy="1517"/>
          </a:xfrm>
        </p:grpSpPr>
        <p:sp>
          <p:nvSpPr>
            <p:cNvPr id="105"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6" name="Freeform 105"/>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7" name="Rectangle 106"/>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8" name="Rectangle 107"/>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9" name="Freeform 108"/>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0" name="Rectangle 109"/>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1" name="Rectangle 110"/>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2" name="Freeform 111"/>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3" name="Rectangle 112"/>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4" name="Rectangle 113"/>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5" name="Freeform 114"/>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6" name="Rectangle 115"/>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7" name="Rectangle 116"/>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8" name="Freeform 117"/>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9" name="Rectangle 118"/>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0" name="Rectangle 119"/>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1" name="Freeform 120"/>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2" name="Rectangle 121"/>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3" name="Rectangle 122"/>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Rectangle 125"/>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Freeform 126"/>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Rectangle 127"/>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Rectangle 131"/>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Freeform 132"/>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Freeform 134"/>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6" name="Freeform 135"/>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7" name="Freeform 136"/>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8" name="Freeform 137"/>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Freeform 139"/>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Freeform 141"/>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Rectangle 142"/>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Freeform 143"/>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Rectangle 144"/>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Freeform 145"/>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Rectangle 146"/>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Freeform 147"/>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Rectangle 148"/>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Freeform 149"/>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51" name="Group 150"/>
          <p:cNvGrpSpPr>
            <a:grpSpLocks noChangeAspect="1"/>
          </p:cNvGrpSpPr>
          <p:nvPr/>
        </p:nvGrpSpPr>
        <p:grpSpPr bwMode="auto">
          <a:xfrm>
            <a:off x="1432715" y="1436746"/>
            <a:ext cx="393618" cy="1146099"/>
            <a:chOff x="852" y="2588"/>
            <a:chExt cx="521" cy="1517"/>
          </a:xfrm>
        </p:grpSpPr>
        <p:sp>
          <p:nvSpPr>
            <p:cNvPr id="152"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3" name="Freeform 152"/>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4" name="Rectangle 153"/>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5" name="Rectangle 154"/>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6" name="Freeform 155"/>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7" name="Rectangle 156"/>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8" name="Rectangle 157"/>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9" name="Freeform 158"/>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0" name="Rectangle 159"/>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1" name="Rectangle 160"/>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2" name="Freeform 161"/>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3" name="Rectangle 162"/>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4" name="Rectangle 163"/>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5" name="Freeform 164"/>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6" name="Rectangle 165"/>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7" name="Rectangle 166"/>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8" name="Freeform 167"/>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69" name="Rectangle 168"/>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0" name="Rectangle 169"/>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170"/>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Rectangle 172"/>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Freeform 173"/>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Rectangle 174"/>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176"/>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Rectangle 178"/>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Freeform 179"/>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180"/>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Freeform 181"/>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3" name="Freeform 182"/>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4" name="Freeform 183"/>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5" name="Freeform 184"/>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185"/>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Freeform 186"/>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187"/>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Freeform 188"/>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Rectangle 189"/>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Freeform 190"/>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Rectangle 191"/>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Freeform 192"/>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Rectangle 193"/>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Freeform 194"/>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Rectangle 195"/>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Freeform 196"/>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cxnSp>
        <p:nvCxnSpPr>
          <p:cNvPr id="198" name="Straight Connector 197"/>
          <p:cNvCxnSpPr/>
          <p:nvPr/>
        </p:nvCxnSpPr>
        <p:spPr bwMode="auto">
          <a:xfrm>
            <a:off x="2007695" y="3151476"/>
            <a:ext cx="1313576" cy="119754"/>
          </a:xfrm>
          <a:prstGeom prst="line">
            <a:avLst/>
          </a:prstGeom>
          <a:ln>
            <a:solidFill>
              <a:srgbClr val="C00000"/>
            </a:solidFill>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99" name="Group 198" descr="Illustration of the architecture and components of DirectAccess in Windows Server 2012. A globe and a server are on the left side, representing Internet web sites. There is an internal network on the right side. In the internal network, there is a server on the upper right side that has an AD DS domain controller and DNS server roles. There are two overlapping servers with a globe and a folder representing internal network resources. There is a PKI server, illustrated as a server with a certificate in the lower part of the internal network. There is a DirectAccess server on the left side at the edge of the internal network and there is a Network Location server illustrated as a server with a globe on the right side of the internal network.&#10;External client computers, illustrated as a laptop computer on the Internet with two tables representing NRTP and Connection security rules, are on the left side outside the internal network.&#10;The illustration shows how external client computers communicate with internal network resources through a DirectAccess server. The communication is represented with a tunnel that begins from the laptop computer on the left side of the Internet to the DirectAccess server on the edge of the internal network, which connects to the servers that represent internal network resources.&#10;There is a laptop on the internal network adjacent to the servers that represent internal network resources.&#10;&#10;"/>
          <p:cNvGrpSpPr/>
          <p:nvPr/>
        </p:nvGrpSpPr>
        <p:grpSpPr>
          <a:xfrm>
            <a:off x="174825" y="876650"/>
            <a:ext cx="8783726" cy="5616685"/>
            <a:chOff x="117675" y="631715"/>
            <a:chExt cx="8783726" cy="5616685"/>
          </a:xfrm>
        </p:grpSpPr>
        <p:sp>
          <p:nvSpPr>
            <p:cNvPr id="200" name="AutoShape 10"/>
            <p:cNvSpPr>
              <a:spLocks noChangeArrowheads="1"/>
            </p:cNvSpPr>
            <p:nvPr/>
          </p:nvSpPr>
          <p:spPr bwMode="auto">
            <a:xfrm>
              <a:off x="425070" y="917703"/>
              <a:ext cx="2395337" cy="291769"/>
            </a:xfrm>
            <a:prstGeom prst="roundRect">
              <a:avLst>
                <a:gd name="adj" fmla="val 4167"/>
              </a:avLst>
            </a:prstGeom>
            <a:solidFill>
              <a:schemeClr val="accent1"/>
            </a:solid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spcBef>
                  <a:spcPct val="40000"/>
                </a:spcBef>
                <a:defRPr/>
              </a:pPr>
              <a:r>
                <a:rPr lang="en-US" sz="1400" b="0" dirty="0">
                  <a:latin typeface="Segoe UI" pitchFamily="34" charset="0"/>
                  <a:ea typeface="Segoe UI" pitchFamily="34" charset="0"/>
                  <a:cs typeface="Segoe UI" pitchFamily="34" charset="0"/>
                </a:rPr>
                <a:t>Internet websites</a:t>
              </a:r>
            </a:p>
          </p:txBody>
        </p:sp>
        <p:sp>
          <p:nvSpPr>
            <p:cNvPr id="201" name="AutoShape 10"/>
            <p:cNvSpPr>
              <a:spLocks noChangeArrowheads="1"/>
            </p:cNvSpPr>
            <p:nvPr/>
          </p:nvSpPr>
          <p:spPr bwMode="auto">
            <a:xfrm>
              <a:off x="2402055" y="1948738"/>
              <a:ext cx="2023687" cy="577263"/>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spcBef>
                  <a:spcPct val="40000"/>
                </a:spcBef>
                <a:defRPr/>
              </a:pPr>
              <a:r>
                <a:rPr lang="en-US" sz="1400" b="0" dirty="0">
                  <a:latin typeface="Segoe UI" pitchFamily="34" charset="0"/>
                  <a:ea typeface="Segoe UI" pitchFamily="34" charset="0"/>
                  <a:cs typeface="Segoe UI" pitchFamily="34" charset="0"/>
                </a:rPr>
                <a:t>DirectAccess </a:t>
              </a:r>
            </a:p>
            <a:p>
              <a:pPr algn="ctr">
                <a:lnSpc>
                  <a:spcPct val="90000"/>
                </a:lnSpc>
                <a:spcBef>
                  <a:spcPct val="40000"/>
                </a:spcBef>
                <a:defRPr/>
              </a:pPr>
              <a:r>
                <a:rPr lang="en-US" sz="1400" b="0" dirty="0">
                  <a:latin typeface="Segoe UI" pitchFamily="34" charset="0"/>
                  <a:ea typeface="Segoe UI" pitchFamily="34" charset="0"/>
                  <a:cs typeface="Segoe UI" pitchFamily="34" charset="0"/>
                </a:rPr>
                <a:t> server</a:t>
              </a:r>
            </a:p>
          </p:txBody>
        </p:sp>
        <p:sp>
          <p:nvSpPr>
            <p:cNvPr id="202" name="AutoShape 10"/>
            <p:cNvSpPr>
              <a:spLocks noChangeArrowheads="1"/>
            </p:cNvSpPr>
            <p:nvPr/>
          </p:nvSpPr>
          <p:spPr bwMode="auto">
            <a:xfrm>
              <a:off x="7181090" y="631715"/>
              <a:ext cx="1583344" cy="774912"/>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spcBef>
                  <a:spcPct val="40000"/>
                </a:spcBef>
                <a:defRPr/>
              </a:pPr>
              <a:r>
                <a:rPr lang="en-US" sz="1400" b="0" dirty="0">
                  <a:latin typeface="Segoe UI" pitchFamily="34" charset="0"/>
                  <a:ea typeface="Segoe UI" pitchFamily="34" charset="0"/>
                  <a:cs typeface="Segoe UI" pitchFamily="34" charset="0"/>
                </a:rPr>
                <a:t>AD DS domain controller</a:t>
              </a:r>
            </a:p>
            <a:p>
              <a:pPr algn="ctr">
                <a:lnSpc>
                  <a:spcPct val="90000"/>
                </a:lnSpc>
                <a:spcBef>
                  <a:spcPct val="40000"/>
                </a:spcBef>
                <a:defRPr/>
              </a:pPr>
              <a:r>
                <a:rPr lang="en-US" sz="1400" b="0" dirty="0">
                  <a:latin typeface="Segoe UI" pitchFamily="34" charset="0"/>
                  <a:ea typeface="Segoe UI" pitchFamily="34" charset="0"/>
                  <a:cs typeface="Segoe UI" pitchFamily="34" charset="0"/>
                </a:rPr>
                <a:t>DNS server</a:t>
              </a:r>
            </a:p>
          </p:txBody>
        </p:sp>
        <p:sp>
          <p:nvSpPr>
            <p:cNvPr id="203" name="AutoShape 10"/>
            <p:cNvSpPr>
              <a:spLocks noChangeArrowheads="1"/>
            </p:cNvSpPr>
            <p:nvPr/>
          </p:nvSpPr>
          <p:spPr bwMode="auto">
            <a:xfrm>
              <a:off x="4223497" y="4302673"/>
              <a:ext cx="2405903" cy="291769"/>
            </a:xfrm>
            <a:prstGeom prst="roundRect">
              <a:avLst>
                <a:gd name="adj" fmla="val 4167"/>
              </a:avLst>
            </a:prstGeom>
            <a:solidFill>
              <a:schemeClr val="accent1"/>
            </a:solid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defRPr/>
              </a:pPr>
              <a:r>
                <a:rPr lang="en-US" sz="1400" b="0" dirty="0">
                  <a:latin typeface="Segoe UI" pitchFamily="34" charset="0"/>
                  <a:ea typeface="Segoe UI" pitchFamily="34" charset="0"/>
                  <a:cs typeface="Segoe UI" pitchFamily="34" charset="0"/>
                </a:rPr>
                <a:t>Internal network resources</a:t>
              </a:r>
            </a:p>
          </p:txBody>
        </p:sp>
        <p:sp>
          <p:nvSpPr>
            <p:cNvPr id="204" name="AutoShape 10"/>
            <p:cNvSpPr>
              <a:spLocks noChangeArrowheads="1"/>
            </p:cNvSpPr>
            <p:nvPr/>
          </p:nvSpPr>
          <p:spPr bwMode="auto">
            <a:xfrm>
              <a:off x="6877714" y="4433325"/>
              <a:ext cx="2023687" cy="489418"/>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defRPr/>
              </a:pPr>
              <a:r>
                <a:rPr lang="en-US" sz="1400" b="0" dirty="0">
                  <a:latin typeface="Segoe UI" pitchFamily="34" charset="0"/>
                  <a:ea typeface="Segoe UI" pitchFamily="34" charset="0"/>
                  <a:cs typeface="Segoe UI" pitchFamily="34" charset="0"/>
                </a:rPr>
                <a:t>Network Location Server</a:t>
              </a:r>
            </a:p>
          </p:txBody>
        </p:sp>
        <p:sp>
          <p:nvSpPr>
            <p:cNvPr id="205" name="AutoShape 10"/>
            <p:cNvSpPr>
              <a:spLocks noChangeArrowheads="1"/>
            </p:cNvSpPr>
            <p:nvPr/>
          </p:nvSpPr>
          <p:spPr bwMode="auto">
            <a:xfrm>
              <a:off x="3993164" y="5956631"/>
              <a:ext cx="1697408" cy="291769"/>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spcBef>
                  <a:spcPct val="40000"/>
                </a:spcBef>
                <a:defRPr/>
              </a:pPr>
              <a:r>
                <a:rPr lang="en-US" sz="1400" b="0" dirty="0">
                  <a:latin typeface="Segoe UI" pitchFamily="34" charset="0"/>
                  <a:ea typeface="Segoe UI" pitchFamily="34" charset="0"/>
                  <a:cs typeface="Segoe UI" pitchFamily="34" charset="0"/>
                </a:rPr>
                <a:t>PKI deployment</a:t>
              </a:r>
            </a:p>
          </p:txBody>
        </p:sp>
        <p:sp>
          <p:nvSpPr>
            <p:cNvPr id="206" name="AutoShape 10"/>
            <p:cNvSpPr>
              <a:spLocks noChangeArrowheads="1"/>
            </p:cNvSpPr>
            <p:nvPr/>
          </p:nvSpPr>
          <p:spPr bwMode="auto">
            <a:xfrm>
              <a:off x="2141362" y="3128836"/>
              <a:ext cx="1006852" cy="291769"/>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defRPr/>
              </a:pPr>
              <a:r>
                <a:rPr lang="en-US" sz="1400" b="0" dirty="0">
                  <a:latin typeface="Segoe UI" pitchFamily="34" charset="0"/>
                  <a:ea typeface="Segoe UI" pitchFamily="34" charset="0"/>
                  <a:cs typeface="Segoe UI" pitchFamily="34" charset="0"/>
                </a:rPr>
                <a:t>IPv6/IPsec</a:t>
              </a:r>
            </a:p>
          </p:txBody>
        </p:sp>
        <p:sp>
          <p:nvSpPr>
            <p:cNvPr id="207" name="AutoShape 10"/>
            <p:cNvSpPr>
              <a:spLocks noChangeArrowheads="1"/>
            </p:cNvSpPr>
            <p:nvPr/>
          </p:nvSpPr>
          <p:spPr bwMode="auto">
            <a:xfrm>
              <a:off x="117675" y="3785525"/>
              <a:ext cx="2023687" cy="291769"/>
            </a:xfrm>
            <a:prstGeom prst="roundRect">
              <a:avLst>
                <a:gd name="adj" fmla="val 4167"/>
              </a:avLst>
            </a:prstGeom>
            <a:solidFill>
              <a:schemeClr val="accent1"/>
            </a:solid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defRPr/>
              </a:pPr>
              <a:r>
                <a:rPr lang="en-US" sz="1400" b="0" dirty="0">
                  <a:latin typeface="Segoe UI" pitchFamily="34" charset="0"/>
                  <a:ea typeface="Segoe UI" pitchFamily="34" charset="0"/>
                  <a:cs typeface="Segoe UI" pitchFamily="34" charset="0"/>
                </a:rPr>
                <a:t>External clients</a:t>
              </a:r>
            </a:p>
          </p:txBody>
        </p:sp>
        <p:sp>
          <p:nvSpPr>
            <p:cNvPr id="208" name="AutoShape 10"/>
            <p:cNvSpPr>
              <a:spLocks noChangeArrowheads="1"/>
            </p:cNvSpPr>
            <p:nvPr/>
          </p:nvSpPr>
          <p:spPr bwMode="auto">
            <a:xfrm>
              <a:off x="4816916" y="808394"/>
              <a:ext cx="2023687" cy="291769"/>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spcBef>
                  <a:spcPct val="40000"/>
                </a:spcBef>
                <a:defRPr/>
              </a:pPr>
              <a:r>
                <a:rPr lang="en-US" sz="1400" b="0" dirty="0">
                  <a:latin typeface="Segoe UI" pitchFamily="34" charset="0"/>
                  <a:ea typeface="Segoe UI" pitchFamily="34" charset="0"/>
                  <a:cs typeface="Segoe UI" pitchFamily="34" charset="0"/>
                </a:rPr>
                <a:t>Internal clients</a:t>
              </a:r>
            </a:p>
          </p:txBody>
        </p:sp>
      </p:grpSp>
      <p:pic>
        <p:nvPicPr>
          <p:cNvPr id="209" name="Picture 2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089" y="3639919"/>
            <a:ext cx="554516" cy="746304"/>
          </a:xfrm>
          <a:prstGeom prst="rect">
            <a:avLst/>
          </a:prstGeom>
        </p:spPr>
      </p:pic>
      <p:grpSp>
        <p:nvGrpSpPr>
          <p:cNvPr id="210" name="Group 209"/>
          <p:cNvGrpSpPr>
            <a:grpSpLocks noChangeAspect="1"/>
          </p:cNvGrpSpPr>
          <p:nvPr/>
        </p:nvGrpSpPr>
        <p:grpSpPr bwMode="auto">
          <a:xfrm>
            <a:off x="1670123" y="1911806"/>
            <a:ext cx="611883" cy="737655"/>
            <a:chOff x="1780" y="1364"/>
            <a:chExt cx="793" cy="956"/>
          </a:xfrm>
        </p:grpSpPr>
        <p:sp>
          <p:nvSpPr>
            <p:cNvPr id="211"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211"/>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Freeform 212"/>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213"/>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Freeform 214"/>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6" name="Freeform 215"/>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7" name="Freeform 216"/>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8" name="Freeform 217"/>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218"/>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Freeform 219"/>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220"/>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Freeform 221"/>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222"/>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Freeform 223"/>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224"/>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Freeform 225"/>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226"/>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Freeform 227"/>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228"/>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Freeform 229"/>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1" name="Freeform 230"/>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2" name="Freeform 231"/>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3" name="Freeform 232"/>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4" name="Freeform 233"/>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5" name="Freeform 234"/>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6" name="Freeform 235"/>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7" name="Freeform 236"/>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8" name="Freeform 237"/>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9" name="Freeform 238"/>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0" name="Freeform 239"/>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1" name="Freeform 240"/>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2" name="Freeform 241"/>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3" name="Freeform 242"/>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4" name="Freeform 243"/>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5" name="Freeform 244"/>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246" name="Group 245"/>
          <p:cNvGrpSpPr>
            <a:grpSpLocks noChangeAspect="1"/>
          </p:cNvGrpSpPr>
          <p:nvPr/>
        </p:nvGrpSpPr>
        <p:grpSpPr bwMode="auto">
          <a:xfrm>
            <a:off x="7843287" y="3806251"/>
            <a:ext cx="611883" cy="737655"/>
            <a:chOff x="1780" y="1364"/>
            <a:chExt cx="793" cy="956"/>
          </a:xfrm>
        </p:grpSpPr>
        <p:sp>
          <p:nvSpPr>
            <p:cNvPr id="247"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8" name="Freeform 247"/>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9" name="Freeform 248"/>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0" name="Freeform 249"/>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1" name="Freeform 250"/>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2" name="Freeform 251"/>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3" name="Freeform 252"/>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4" name="Freeform 253"/>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5" name="Freeform 254"/>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6" name="Freeform 255"/>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7" name="Freeform 256"/>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8" name="Freeform 257"/>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9" name="Freeform 258"/>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0" name="Freeform 259"/>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1" name="Freeform 260"/>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2" name="Freeform 261"/>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3" name="Freeform 262"/>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4" name="Freeform 263"/>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5" name="Freeform 264"/>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6" name="Freeform 265"/>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7" name="Freeform 266"/>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8" name="Freeform 267"/>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9" name="Freeform 268"/>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0" name="Freeform 269"/>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1" name="Freeform 270"/>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2" name="Freeform 271"/>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3" name="Freeform 272"/>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4" name="Freeform 273"/>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5" name="Freeform 274"/>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6" name="Freeform 275"/>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7" name="Freeform 276"/>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8" name="Freeform 277"/>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9" name="Freeform 278"/>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0" name="Freeform 279"/>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1" name="Freeform 280"/>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282" name="Group 281"/>
          <p:cNvGrpSpPr>
            <a:grpSpLocks noChangeAspect="1"/>
          </p:cNvGrpSpPr>
          <p:nvPr/>
        </p:nvGrpSpPr>
        <p:grpSpPr bwMode="auto">
          <a:xfrm>
            <a:off x="5008546" y="3717517"/>
            <a:ext cx="611883" cy="737655"/>
            <a:chOff x="1780" y="1364"/>
            <a:chExt cx="793" cy="956"/>
          </a:xfrm>
        </p:grpSpPr>
        <p:sp>
          <p:nvSpPr>
            <p:cNvPr id="283"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4" name="Freeform 283"/>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5" name="Freeform 284"/>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6" name="Freeform 285"/>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7" name="Freeform 286"/>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8" name="Freeform 287"/>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9" name="Freeform 288"/>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0" name="Freeform 289"/>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1" name="Freeform 290"/>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2" name="Freeform 291"/>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3" name="Freeform 292"/>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4" name="Freeform 293"/>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5" name="Freeform 294"/>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6" name="Freeform 295"/>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7" name="Freeform 296"/>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8" name="Freeform 297"/>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9" name="Freeform 298"/>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0" name="Freeform 299"/>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1" name="Freeform 300"/>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2" name="Freeform 301"/>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3" name="Freeform 302"/>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4" name="Freeform 303"/>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5" name="Freeform 304"/>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6" name="Freeform 305"/>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7" name="Freeform 306"/>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8" name="Freeform 307"/>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09" name="Freeform 308"/>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0" name="Freeform 309"/>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1" name="Freeform 310"/>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2" name="Freeform 311"/>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3" name="Freeform 312"/>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4" name="Freeform 313"/>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5" name="Freeform 314"/>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6" name="Freeform 315"/>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17" name="Freeform 316"/>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18" name="Freeform 317"/>
          <p:cNvSpPr>
            <a:spLocks noChangeAspect="1" noEditPoints="1"/>
          </p:cNvSpPr>
          <p:nvPr/>
        </p:nvSpPr>
        <p:spPr bwMode="auto">
          <a:xfrm>
            <a:off x="1206059" y="2715239"/>
            <a:ext cx="793444" cy="863972"/>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nvGrpSpPr>
          <p:cNvPr id="319" name="Group 318"/>
          <p:cNvGrpSpPr>
            <a:grpSpLocks noChangeAspect="1"/>
          </p:cNvGrpSpPr>
          <p:nvPr/>
        </p:nvGrpSpPr>
        <p:grpSpPr>
          <a:xfrm rot="405652">
            <a:off x="2056141" y="3077116"/>
            <a:ext cx="1185598" cy="276078"/>
            <a:chOff x="4642597" y="3753046"/>
            <a:chExt cx="2300053" cy="535590"/>
          </a:xfrm>
        </p:grpSpPr>
        <p:grpSp>
          <p:nvGrpSpPr>
            <p:cNvPr id="320" name="Group 319"/>
            <p:cNvGrpSpPr/>
            <p:nvPr/>
          </p:nvGrpSpPr>
          <p:grpSpPr>
            <a:xfrm>
              <a:off x="4642597" y="3753046"/>
              <a:ext cx="2300053" cy="535590"/>
              <a:chOff x="4734713" y="4387988"/>
              <a:chExt cx="2300053" cy="535590"/>
            </a:xfrm>
          </p:grpSpPr>
          <p:sp>
            <p:nvSpPr>
              <p:cNvPr id="322" name="Flowchart: Delay 32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3" name="Rectangle 32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4" name="Oval 32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21" name="Oval 32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325" name="Picture 3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1039" y="1308523"/>
            <a:ext cx="5367512" cy="50324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Lst>
        </p:spPr>
      </p:pic>
      <p:grpSp>
        <p:nvGrpSpPr>
          <p:cNvPr id="326" name="Group 325"/>
          <p:cNvGrpSpPr>
            <a:grpSpLocks noChangeAspect="1"/>
          </p:cNvGrpSpPr>
          <p:nvPr/>
        </p:nvGrpSpPr>
        <p:grpSpPr>
          <a:xfrm>
            <a:off x="57150" y="2760976"/>
            <a:ext cx="488464" cy="645929"/>
            <a:chOff x="5025896" y="1506904"/>
            <a:chExt cx="1204130" cy="1592303"/>
          </a:xfrm>
        </p:grpSpPr>
        <p:grpSp>
          <p:nvGrpSpPr>
            <p:cNvPr id="327" name="Group 326"/>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334" name="Freeform 333"/>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5" name="Freeform 334"/>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328" name="Group 327"/>
            <p:cNvGrpSpPr>
              <a:grpSpLocks noChangeAspect="1"/>
            </p:cNvGrpSpPr>
            <p:nvPr/>
          </p:nvGrpSpPr>
          <p:grpSpPr bwMode="auto">
            <a:xfrm>
              <a:off x="5142186" y="1956191"/>
              <a:ext cx="914400" cy="914400"/>
              <a:chOff x="2566" y="1322"/>
              <a:chExt cx="576" cy="576"/>
            </a:xfrm>
          </p:grpSpPr>
          <p:sp>
            <p:nvSpPr>
              <p:cNvPr id="329"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0" name="Rectangle 329"/>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1" name="Rectangle 330"/>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2" name="Rectangle 331"/>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33" name="Rectangle 332"/>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grpSp>
        <p:nvGrpSpPr>
          <p:cNvPr id="336" name="Group 335"/>
          <p:cNvGrpSpPr>
            <a:grpSpLocks noChangeAspect="1"/>
          </p:cNvGrpSpPr>
          <p:nvPr/>
        </p:nvGrpSpPr>
        <p:grpSpPr>
          <a:xfrm>
            <a:off x="209550" y="2913376"/>
            <a:ext cx="488464" cy="645929"/>
            <a:chOff x="5025896" y="1506904"/>
            <a:chExt cx="1204130" cy="1592303"/>
          </a:xfrm>
        </p:grpSpPr>
        <p:grpSp>
          <p:nvGrpSpPr>
            <p:cNvPr id="337" name="Group 336"/>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344" name="Freeform 343"/>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5" name="Freeform 344"/>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338" name="Group 337"/>
            <p:cNvGrpSpPr>
              <a:grpSpLocks noChangeAspect="1"/>
            </p:cNvGrpSpPr>
            <p:nvPr/>
          </p:nvGrpSpPr>
          <p:grpSpPr bwMode="auto">
            <a:xfrm>
              <a:off x="5142186" y="1956191"/>
              <a:ext cx="914400" cy="914400"/>
              <a:chOff x="2566" y="1322"/>
              <a:chExt cx="576" cy="576"/>
            </a:xfrm>
          </p:grpSpPr>
          <p:sp>
            <p:nvSpPr>
              <p:cNvPr id="339"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0" name="Rectangle 339"/>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1" name="Rectangle 340"/>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2" name="Rectangle 341"/>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3" name="Rectangle 342"/>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grpSp>
        <p:nvGrpSpPr>
          <p:cNvPr id="346" name="Group 345"/>
          <p:cNvGrpSpPr>
            <a:grpSpLocks noChangeAspect="1"/>
          </p:cNvGrpSpPr>
          <p:nvPr/>
        </p:nvGrpSpPr>
        <p:grpSpPr bwMode="auto">
          <a:xfrm>
            <a:off x="5027433" y="4994852"/>
            <a:ext cx="393618" cy="1146099"/>
            <a:chOff x="852" y="2588"/>
            <a:chExt cx="521" cy="1517"/>
          </a:xfrm>
        </p:grpSpPr>
        <p:sp>
          <p:nvSpPr>
            <p:cNvPr id="347"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8" name="Freeform 347"/>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9" name="Rectangle 34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0" name="Rectangle 349"/>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1" name="Freeform 350"/>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2" name="Rectangle 35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3" name="Rectangle 352"/>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4" name="Freeform 353"/>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5" name="Rectangle 35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6" name="Rectangle 355"/>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7" name="Freeform 356"/>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8" name="Rectangle 35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9" name="Rectangle 358"/>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0" name="Freeform 359"/>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1" name="Rectangle 36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2" name="Rectangle 361"/>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3" name="Freeform 362"/>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4" name="Rectangle 36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5" name="Rectangle 364"/>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6" name="Freeform 365"/>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7" name="Rectangle 36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8" name="Rectangle 367"/>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9" name="Freeform 368"/>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0" name="Rectangle 36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1" name="Rectangle 370"/>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2" name="Freeform 371"/>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3" name="Rectangle 372"/>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4" name="Rectangle 373"/>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5" name="Freeform 374"/>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6" name="Freeform 375"/>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7" name="Freeform 376"/>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8" name="Freeform 377"/>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9" name="Freeform 378"/>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0" name="Freeform 379"/>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1" name="Freeform 380"/>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2" name="Freeform 381"/>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3" name="Freeform 382"/>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4" name="Freeform 383"/>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5" name="Rectangle 384"/>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6" name="Freeform 385"/>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7" name="Rectangle 386"/>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8" name="Freeform 387"/>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9" name="Rectangle 388"/>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0" name="Freeform 389"/>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1" name="Rectangle 390"/>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2" name="Freeform 391"/>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393" name="Group 392"/>
          <p:cNvGrpSpPr>
            <a:grpSpLocks noChangeAspect="1"/>
          </p:cNvGrpSpPr>
          <p:nvPr/>
        </p:nvGrpSpPr>
        <p:grpSpPr bwMode="auto">
          <a:xfrm>
            <a:off x="7627655" y="1660768"/>
            <a:ext cx="393618" cy="1146099"/>
            <a:chOff x="852" y="2588"/>
            <a:chExt cx="521" cy="1517"/>
          </a:xfrm>
        </p:grpSpPr>
        <p:sp>
          <p:nvSpPr>
            <p:cNvPr id="394"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5" name="Freeform 394"/>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6" name="Rectangle 395"/>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7" name="Rectangle 396"/>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8" name="Freeform 397"/>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9" name="Rectangle 398"/>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0" name="Rectangle 399"/>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1" name="Freeform 400"/>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2" name="Rectangle 401"/>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3" name="Rectangle 402"/>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4" name="Freeform 403"/>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5" name="Rectangle 404"/>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6" name="Rectangle 405"/>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7" name="Freeform 406"/>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8" name="Rectangle 407"/>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9" name="Rectangle 408"/>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0" name="Freeform 409"/>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1" name="Rectangle 410"/>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2" name="Rectangle 411"/>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3" name="Freeform 412"/>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4" name="Rectangle 413"/>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5" name="Rectangle 414"/>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6" name="Freeform 415"/>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7" name="Rectangle 416"/>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8" name="Rectangle 417"/>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9" name="Freeform 418"/>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0" name="Rectangle 419"/>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1" name="Rectangle 420"/>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2" name="Freeform 421"/>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3" name="Freeform 422"/>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4" name="Freeform 423"/>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5" name="Freeform 424"/>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6" name="Freeform 425"/>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7" name="Freeform 426"/>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8" name="Freeform 427"/>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9" name="Freeform 428"/>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0" name="Freeform 429"/>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1" name="Freeform 430"/>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2" name="Rectangle 431"/>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3" name="Freeform 432"/>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4" name="Rectangle 433"/>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5" name="Freeform 434"/>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6" name="Rectangle 435"/>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7" name="Freeform 436"/>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8" name="Rectangle 437"/>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9" name="Freeform 438"/>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440" name="Group 439"/>
          <p:cNvGrpSpPr>
            <a:grpSpLocks noChangeAspect="1"/>
          </p:cNvGrpSpPr>
          <p:nvPr/>
        </p:nvGrpSpPr>
        <p:grpSpPr bwMode="auto">
          <a:xfrm>
            <a:off x="5219965" y="1454406"/>
            <a:ext cx="1212629" cy="707150"/>
            <a:chOff x="851" y="1401"/>
            <a:chExt cx="1401" cy="817"/>
          </a:xfrm>
        </p:grpSpPr>
        <p:sp>
          <p:nvSpPr>
            <p:cNvPr id="441" name="AutoShape 3"/>
            <p:cNvSpPr>
              <a:spLocks noChangeAspect="1" noChangeArrowheads="1" noTextEdit="1"/>
            </p:cNvSpPr>
            <p:nvPr/>
          </p:nvSpPr>
          <p:spPr bwMode="auto">
            <a:xfrm>
              <a:off x="851" y="1409"/>
              <a:ext cx="1401"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2" name="Rectangle 441"/>
            <p:cNvSpPr>
              <a:spLocks noChangeArrowheads="1"/>
            </p:cNvSpPr>
            <p:nvPr/>
          </p:nvSpPr>
          <p:spPr bwMode="auto">
            <a:xfrm>
              <a:off x="1025" y="1401"/>
              <a:ext cx="1069" cy="73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3" name="Oval 442"/>
            <p:cNvSpPr>
              <a:spLocks noChangeArrowheads="1"/>
            </p:cNvSpPr>
            <p:nvPr/>
          </p:nvSpPr>
          <p:spPr bwMode="auto">
            <a:xfrm>
              <a:off x="1555" y="1417"/>
              <a:ext cx="16" cy="2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4" name="Rectangle 443"/>
            <p:cNvSpPr>
              <a:spLocks noChangeArrowheads="1"/>
            </p:cNvSpPr>
            <p:nvPr/>
          </p:nvSpPr>
          <p:spPr bwMode="auto">
            <a:xfrm>
              <a:off x="1065" y="1457"/>
              <a:ext cx="997" cy="650"/>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5" name="Freeform 444"/>
            <p:cNvSpPr>
              <a:spLocks/>
            </p:cNvSpPr>
            <p:nvPr/>
          </p:nvSpPr>
          <p:spPr bwMode="auto">
            <a:xfrm>
              <a:off x="859" y="2162"/>
              <a:ext cx="1385" cy="56"/>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446" name="Group 445"/>
          <p:cNvGrpSpPr/>
          <p:nvPr/>
        </p:nvGrpSpPr>
        <p:grpSpPr>
          <a:xfrm>
            <a:off x="8060981" y="2007001"/>
            <a:ext cx="796184" cy="932047"/>
            <a:chOff x="1043691" y="4544755"/>
            <a:chExt cx="796184" cy="932047"/>
          </a:xfrm>
        </p:grpSpPr>
        <p:pic>
          <p:nvPicPr>
            <p:cNvPr id="447" name="Picture 4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172" y="5054352"/>
              <a:ext cx="641905" cy="422450"/>
            </a:xfrm>
            <a:prstGeom prst="rect">
              <a:avLst/>
            </a:prstGeom>
          </p:spPr>
        </p:pic>
        <p:pic>
          <p:nvPicPr>
            <p:cNvPr id="448" name="Picture 4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691" y="4544755"/>
              <a:ext cx="796184" cy="625084"/>
            </a:xfrm>
            <a:prstGeom prst="rect">
              <a:avLst/>
            </a:prstGeom>
          </p:spPr>
        </p:pic>
      </p:grpSp>
      <p:grpSp>
        <p:nvGrpSpPr>
          <p:cNvPr id="449" name="Group 448"/>
          <p:cNvGrpSpPr>
            <a:grpSpLocks noChangeAspect="1"/>
          </p:cNvGrpSpPr>
          <p:nvPr/>
        </p:nvGrpSpPr>
        <p:grpSpPr>
          <a:xfrm>
            <a:off x="5458555" y="5479432"/>
            <a:ext cx="851695" cy="597473"/>
            <a:chOff x="7193745" y="1781496"/>
            <a:chExt cx="2715568" cy="1905001"/>
          </a:xfrm>
        </p:grpSpPr>
        <p:sp>
          <p:nvSpPr>
            <p:cNvPr id="450" name="Rectangle 449"/>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1" name="Line 11"/>
            <p:cNvSpPr>
              <a:spLocks noChangeShapeType="1"/>
            </p:cNvSpPr>
            <p:nvPr/>
          </p:nvSpPr>
          <p:spPr bwMode="auto">
            <a:xfrm flipV="1">
              <a:off x="7507699" y="2135450"/>
              <a:ext cx="2033821" cy="459"/>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2" name="Line 12"/>
            <p:cNvSpPr>
              <a:spLocks noChangeShapeType="1"/>
            </p:cNvSpPr>
            <p:nvPr/>
          </p:nvSpPr>
          <p:spPr bwMode="auto">
            <a:xfrm>
              <a:off x="7535239" y="3280798"/>
              <a:ext cx="638942"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3" name="Line 14"/>
            <p:cNvSpPr>
              <a:spLocks noChangeShapeType="1"/>
            </p:cNvSpPr>
            <p:nvPr/>
          </p:nvSpPr>
          <p:spPr bwMode="auto">
            <a:xfrm>
              <a:off x="7535239" y="3091873"/>
              <a:ext cx="742950"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4" name="Line 16"/>
            <p:cNvSpPr>
              <a:spLocks noChangeShapeType="1"/>
            </p:cNvSpPr>
            <p:nvPr/>
          </p:nvSpPr>
          <p:spPr bwMode="auto">
            <a:xfrm>
              <a:off x="7520865" y="251968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5" name="Line 17"/>
            <p:cNvSpPr>
              <a:spLocks noChangeShapeType="1"/>
            </p:cNvSpPr>
            <p:nvPr/>
          </p:nvSpPr>
          <p:spPr bwMode="auto">
            <a:xfrm>
              <a:off x="7520865" y="233032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6" name="Oval 455"/>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7" name="Freeform 456"/>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458" name="Group 457"/>
          <p:cNvGrpSpPr>
            <a:grpSpLocks noChangeAspect="1"/>
          </p:cNvGrpSpPr>
          <p:nvPr/>
        </p:nvGrpSpPr>
        <p:grpSpPr bwMode="auto">
          <a:xfrm>
            <a:off x="3358591" y="2732465"/>
            <a:ext cx="393618" cy="1146099"/>
            <a:chOff x="852" y="2588"/>
            <a:chExt cx="521" cy="1517"/>
          </a:xfrm>
        </p:grpSpPr>
        <p:sp>
          <p:nvSpPr>
            <p:cNvPr id="459"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0" name="Freeform 459"/>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1" name="Rectangle 460"/>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2" name="Rectangle 461"/>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3" name="Freeform 462"/>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4" name="Rectangle 463"/>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5" name="Rectangle 46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6" name="Freeform 465"/>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7" name="Rectangle 466"/>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8" name="Rectangle 46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69" name="Freeform 468"/>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0" name="Rectangle 469"/>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1" name="Rectangle 47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2" name="Freeform 471"/>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3" name="Rectangle 472"/>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4" name="Rectangle 47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5" name="Freeform 474"/>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6" name="Rectangle 475"/>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7" name="Rectangle 47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8" name="Freeform 477"/>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79" name="Rectangle 478"/>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0" name="Rectangle 47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1" name="Freeform 480"/>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2" name="Rectangle 481"/>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3" name="Rectangle 48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4" name="Freeform 483"/>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5" name="Rectangle 484"/>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6" name="Rectangle 48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7" name="Freeform 486"/>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8" name="Freeform 487"/>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89" name="Freeform 488"/>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0" name="Freeform 489"/>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1" name="Freeform 490"/>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2" name="Freeform 491"/>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3" name="Freeform 492"/>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4" name="Freeform 493"/>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5" name="Freeform 494"/>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6" name="Freeform 495"/>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7" name="Rectangle 496"/>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8" name="Freeform 497"/>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99" name="Rectangle 498"/>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0" name="Freeform 499"/>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1" name="Rectangle 500"/>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2" name="Freeform 501"/>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3" name="Rectangle 502"/>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04" name="Freeform 503"/>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5" name="AutoShape 10"/>
          <p:cNvSpPr>
            <a:spLocks noChangeArrowheads="1"/>
          </p:cNvSpPr>
          <p:nvPr/>
        </p:nvSpPr>
        <p:spPr bwMode="auto">
          <a:xfrm>
            <a:off x="122396" y="2469207"/>
            <a:ext cx="757699" cy="291769"/>
          </a:xfrm>
          <a:prstGeom prst="roundRect">
            <a:avLst>
              <a:gd name="adj" fmla="val 4167"/>
            </a:avLst>
          </a:prstGeom>
          <a:solidFill>
            <a:schemeClr val="accent1"/>
          </a:solid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defRPr/>
            </a:pPr>
            <a:r>
              <a:rPr lang="en-US" sz="1400" b="0" dirty="0">
                <a:latin typeface="Segoe UI" pitchFamily="34" charset="0"/>
                <a:ea typeface="Segoe UI" pitchFamily="34" charset="0"/>
                <a:cs typeface="Segoe UI" pitchFamily="34" charset="0"/>
              </a:rPr>
              <a:t>NRPT</a:t>
            </a:r>
          </a:p>
        </p:txBody>
      </p:sp>
      <p:pic>
        <p:nvPicPr>
          <p:cNvPr id="506" name="Picture 5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448" y="61946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07689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5720</Words>
  <Application>Microsoft Office PowerPoint</Application>
  <PresentationFormat>On-screen Show (4:3)</PresentationFormat>
  <Paragraphs>643</Paragraphs>
  <Slides>41</Slides>
  <Notes>41</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Courier New</vt:lpstr>
      <vt:lpstr>Verdana</vt:lpstr>
      <vt:lpstr>Wingdings</vt:lpstr>
      <vt:lpstr>Times New Roman</vt:lpstr>
      <vt:lpstr>Segoe UI</vt:lpstr>
      <vt:lpstr>Calibri</vt:lpstr>
      <vt:lpstr>Symbol</vt:lpstr>
      <vt:lpstr>NG_MOC_Core_ModuleNew2</vt:lpstr>
      <vt:lpstr>Module 9</vt:lpstr>
      <vt:lpstr>Module Overview</vt:lpstr>
      <vt:lpstr>Lesson 1: Remote access overview</vt:lpstr>
      <vt:lpstr>Overview of remote access technologies</vt:lpstr>
      <vt:lpstr>Remote access features in Windows Server 2016</vt:lpstr>
      <vt:lpstr>Overview of remote applications access</vt:lpstr>
      <vt:lpstr>When to deploy a PKI for remote access</vt:lpstr>
      <vt:lpstr>Lesson 2: Implementing DirectAccess</vt:lpstr>
      <vt:lpstr>Components of DirectAccess</vt:lpstr>
      <vt:lpstr>Components of DirectAccess</vt:lpstr>
      <vt:lpstr>How DirectAccess works for internal clients</vt:lpstr>
      <vt:lpstr>How DirectAccess works for external clients</vt:lpstr>
      <vt:lpstr>Requirements and prerequisites</vt:lpstr>
      <vt:lpstr>Using the Getting Started Wizard</vt:lpstr>
      <vt:lpstr>Demonstration: Configuring DirectAccess with the Getting Started Wizard</vt:lpstr>
      <vt:lpstr>PowerPoint Presentation</vt:lpstr>
      <vt:lpstr>PowerPoint Presentation</vt:lpstr>
      <vt:lpstr>Limitations of the Getting Started Wizard</vt:lpstr>
      <vt:lpstr>Addressing the limitations of the Getting Started Wizard</vt:lpstr>
      <vt:lpstr>Monitoring DirectAccess</vt:lpstr>
      <vt:lpstr>Troubleshooting DirectAccess</vt:lpstr>
      <vt:lpstr>Troubleshooting DirectAccess</vt:lpstr>
      <vt:lpstr>Troubleshooting DirectAccess</vt:lpstr>
      <vt:lpstr>Lesson 3: Implementing VPN</vt:lpstr>
      <vt:lpstr>VPN Scenarios</vt:lpstr>
      <vt:lpstr>VPN tunneling protocols</vt:lpstr>
      <vt:lpstr>Authentication options</vt:lpstr>
      <vt:lpstr>Configuring a VPN infrastructure</vt:lpstr>
      <vt:lpstr>Configuring a Network Policy Server</vt:lpstr>
      <vt:lpstr>Configuring a Network Policy Server</vt:lpstr>
      <vt:lpstr>The process of configuring a VPN client</vt:lpstr>
      <vt:lpstr>The process of configuring a VPN client</vt:lpstr>
      <vt:lpstr>Advanced VPN features</vt:lpstr>
      <vt:lpstr>Demonstration: Configuring VPNs</vt:lpstr>
      <vt:lpstr>PowerPoint Presentation</vt:lpstr>
      <vt:lpstr>PowerPoint Presentation</vt:lpstr>
      <vt:lpstr>PowerPoint Presentation</vt:lpstr>
      <vt:lpstr>Lab: Implementing DirectAccess</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2018-01-02T21:56:20Z</dcterms:created>
  <dcterms:modified xsi:type="dcterms:W3CDTF">2018-01-02T21:56:25Z</dcterms:modified>
</cp:coreProperties>
</file>