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83" r:id="rId21"/>
    <p:sldId id="284" r:id="rId22"/>
    <p:sldId id="285" r:id="rId23"/>
    <p:sldId id="286" r:id="rId24"/>
    <p:sldId id="274" r:id="rId25"/>
    <p:sldId id="275" r:id="rId26"/>
    <p:sldId id="276" r:id="rId27"/>
    <p:sldId id="277" r:id="rId28"/>
    <p:sldId id="287" r:id="rId29"/>
    <p:sldId id="288" r:id="rId30"/>
    <p:sldId id="278" r:id="rId31"/>
    <p:sldId id="279" r:id="rId32"/>
    <p:sldId id="280" r:id="rId33"/>
    <p:sldId id="281"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SimSun" panose="02010600030101010101" pitchFamily="2" charset="-12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60827" autoAdjust="0"/>
  </p:normalViewPr>
  <p:slideViewPr>
    <p:cSldViewPr>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38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840916-32C1-4C7F-9D44-61AED37AF549}" type="datetimeFigureOut">
              <a:rPr lang="en-US" smtClean="0"/>
              <a:t>1/3/2018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7ADED-07DE-4C3D-92CD-C02DF5550672}" type="slidenum">
              <a:rPr lang="en-US" smtClean="0"/>
              <a:t>‹#›</a:t>
            </a:fld>
            <a:endParaRPr lang="en-US" dirty="0"/>
          </a:p>
        </p:txBody>
      </p:sp>
    </p:spTree>
    <p:extLst>
      <p:ext uri="{BB962C8B-B14F-4D97-AF65-F5344CB8AC3E}">
        <p14:creationId xmlns:p14="http://schemas.microsoft.com/office/powerpoint/2010/main" val="177259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ka.ms/Hqwa3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 </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Describe containers in Windows Server</a:t>
            </a:r>
            <a:r>
              <a:rPr lang="en-US" sz="1000" dirty="0">
                <a:effectLst/>
                <a:latin typeface="Arial"/>
                <a:ea typeface="Times New Roman"/>
                <a:cs typeface="Segoe UI"/>
              </a:rPr>
              <a:t> </a:t>
            </a:r>
            <a:r>
              <a:rPr lang="en-US" sz="1000" dirty="0">
                <a:solidFill>
                  <a:srgbClr val="000000"/>
                </a:solidFill>
                <a:effectLst/>
                <a:latin typeface="Arial"/>
                <a:ea typeface="Times New Roman"/>
                <a:cs typeface="Times New Roman"/>
              </a:rPr>
              <a:t>2016.</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Deploy Windows Server and Microsoft Hyper-V containers.</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Install, configure, and manage containers by using Docker.</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Segoe UI"/>
              </a:rPr>
              <a:t>20743C_06.pptx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100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Times New Roman"/>
              </a:rPr>
              <a:t>.</a:t>
            </a:r>
          </a:p>
          <a:p>
            <a:pPr fontAlgn="base">
              <a:lnSpc>
                <a:spcPct val="115000"/>
              </a:lnSpc>
              <a:spcAft>
                <a:spcPts val="1000"/>
              </a:spcAft>
            </a:pPr>
            <a:r>
              <a:rPr lang="en-US" sz="1000" dirty="0">
                <a:effectLst/>
                <a:latin typeface="Arial"/>
                <a:ea typeface="Times New Roman"/>
                <a:cs typeface="Segoe UI"/>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a:t>
            </a:r>
            <a:r>
              <a:rPr lang="en-US" sz="1000" dirty="0">
                <a:effectLst/>
                <a:latin typeface="Arial"/>
                <a:ea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821219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578858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67307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Docker is a graphical management tool that you can use to manage Hyper-V containers in Windows Server 2016. </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CA" sz="1000" dirty="0">
                <a:latin typeface="Arial"/>
                <a:ea typeface="Calibri"/>
                <a:cs typeface="Times New Roman"/>
              </a:rPr>
              <a:t>You can use Docker from the command line to manage both Hyper-V and Windows Server containers in Windows Server 2016.</a:t>
            </a: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31512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Docker containers include the app and all of its dependencies, including system binaries and libraries, while sharing the kernel with other containers. With the help of the Docker Engine, each Docker container runs as an isolated process in the user space on the host OS. Describe how Docker containers have similar resource isolation and allocation benefits as VMs. When they use a different architectural approach, it allows them to be more portable and efficient.</a:t>
            </a:r>
          </a:p>
        </p:txBody>
      </p:sp>
      <p:sp>
        <p:nvSpPr>
          <p:cNvPr id="4" name="Slide Number Placeholder 3"/>
          <p:cNvSpPr>
            <a:spLocks noGrp="1"/>
          </p:cNvSpPr>
          <p:nvPr>
            <p:ph type="sldNum" sz="quarter" idx="10"/>
          </p:nvPr>
        </p:nvSpPr>
        <p:spPr/>
        <p:txBody>
          <a:bodyPr/>
          <a:lstStyle/>
          <a:p>
            <a:fld id="{D247ADED-07DE-4C3D-92CD-C02DF555067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18919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95607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Docker Enterprise Edition (Docker EE) for Windows Server 2016 is the latest Docker environment for Windows Server and will be updated with additional features as time goes on.</a:t>
            </a:r>
          </a:p>
          <a:p>
            <a:pPr>
              <a:lnSpc>
                <a:spcPct val="115000"/>
              </a:lnSpc>
              <a:spcAft>
                <a:spcPts val="1000"/>
              </a:spcAft>
            </a:pPr>
            <a:r>
              <a:rPr lang="en-US" sz="1000" dirty="0">
                <a:latin typeface="Arial"/>
                <a:ea typeface="Calibri"/>
                <a:cs typeface="Times New Roman"/>
              </a:rPr>
              <a:t>Go over the following two commands:</a:t>
            </a:r>
          </a:p>
          <a:p>
            <a:pPr marL="539750" marR="73025">
              <a:lnSpc>
                <a:spcPts val="1000"/>
              </a:lnSpc>
              <a:spcBef>
                <a:spcPts val="600"/>
              </a:spcBef>
              <a:spcAft>
                <a:spcPts val="600"/>
              </a:spcAft>
            </a:pPr>
            <a:r>
              <a:rPr lang="en-US" sz="1000" dirty="0">
                <a:effectLst/>
                <a:latin typeface="Arial"/>
                <a:ea typeface="Times New Roman"/>
                <a:cs typeface="Times New Roman"/>
              </a:rPr>
              <a:t>Install-Module DockerProvider -Force</a:t>
            </a:r>
          </a:p>
          <a:p>
            <a:pPr marL="539750" marR="73025">
              <a:lnSpc>
                <a:spcPts val="1000"/>
              </a:lnSpc>
              <a:spcBef>
                <a:spcPts val="600"/>
              </a:spcBef>
              <a:spcAft>
                <a:spcPts val="600"/>
              </a:spcAft>
            </a:pPr>
            <a:r>
              <a:rPr lang="en-US" sz="1000" dirty="0">
                <a:effectLst/>
                <a:latin typeface="Arial"/>
                <a:ea typeface="Times New Roman"/>
                <a:cs typeface="Times New Roman"/>
              </a:rPr>
              <a:t>Install-Package Docker -ProviderName DockerProvider -Force</a:t>
            </a:r>
          </a:p>
        </p:txBody>
      </p:sp>
      <p:sp>
        <p:nvSpPr>
          <p:cNvPr id="4" name="Slide Number Placeholder 3"/>
          <p:cNvSpPr>
            <a:spLocks noGrp="1"/>
          </p:cNvSpPr>
          <p:nvPr>
            <p:ph type="sldNum" sz="quarter" idx="10"/>
          </p:nvPr>
        </p:nvSpPr>
        <p:spPr/>
        <p:txBody>
          <a:bodyPr/>
          <a:lstStyle/>
          <a:p>
            <a:fld id="{D247ADED-07DE-4C3D-92CD-C02DF555067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428548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48243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740866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After you start the last command to download </a:t>
            </a:r>
            <a:r>
              <a:rPr lang="en-US" sz="1000" b="1" dirty="0">
                <a:latin typeface="Arial"/>
                <a:ea typeface="Calibri"/>
                <a:cs typeface="Times New Roman"/>
              </a:rPr>
              <a:t>microsoft/iis:windowsservercore</a:t>
            </a:r>
            <a:r>
              <a:rPr lang="en-US" sz="1000" dirty="0">
                <a:latin typeface="Arial"/>
                <a:ea typeface="Calibri"/>
                <a:cs typeface="Times New Roman"/>
              </a:rPr>
              <a:t>, you can end the demonstration. The download will take from one hour to 90 minutes to complete. The next demonstration will use the </a:t>
            </a:r>
            <a:r>
              <a:rPr lang="en-US" sz="1000" b="1" dirty="0">
                <a:latin typeface="Arial"/>
                <a:ea typeface="Calibri"/>
                <a:cs typeface="Times New Roman"/>
              </a:rPr>
              <a:t>20743C-LON-NVHOST2</a:t>
            </a:r>
            <a:r>
              <a:rPr lang="en-US" sz="1000" dirty="0">
                <a:latin typeface="Arial"/>
                <a:ea typeface="Calibri"/>
                <a:cs typeface="Times New Roman"/>
              </a:rPr>
              <a:t> virtual machine, so you can leave </a:t>
            </a:r>
            <a:r>
              <a:rPr lang="en-US" sz="1000" b="1" dirty="0">
                <a:latin typeface="Arial"/>
                <a:ea typeface="Calibri"/>
                <a:cs typeface="Times New Roman"/>
              </a:rPr>
              <a:t>20743C-LON-SVR1-B</a:t>
            </a:r>
            <a:r>
              <a:rPr lang="en-US" sz="1000" dirty="0">
                <a:latin typeface="Arial"/>
                <a:ea typeface="Calibri"/>
                <a:cs typeface="Times New Roman"/>
              </a:rPr>
              <a:t> running without interfering with the rest of the module.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complete this demonstration, you require the </a:t>
            </a:r>
            <a:r>
              <a:rPr lang="en-US" sz="1000" b="1" dirty="0">
                <a:latin typeface="Arial"/>
                <a:ea typeface="Calibri"/>
                <a:cs typeface="Times New Roman"/>
              </a:rPr>
              <a:t>20743C-LON-HOST1</a:t>
            </a:r>
            <a:r>
              <a:rPr lang="en-US" sz="1000" dirty="0">
                <a:latin typeface="Arial"/>
                <a:ea typeface="Calibri"/>
                <a:cs typeface="Times New Roman"/>
              </a:rPr>
              <a:t> physical computer in addition to the </a:t>
            </a:r>
            <a:r>
              <a:rPr lang="en-US" sz="1000" b="1" dirty="0">
                <a:latin typeface="Arial"/>
                <a:ea typeface="Calibri"/>
                <a:cs typeface="Times New Roman"/>
              </a:rPr>
              <a:t>20743C-LON-NVHOST2</a:t>
            </a:r>
            <a:r>
              <a:rPr lang="en-US" sz="1000" dirty="0">
                <a:latin typeface="Arial"/>
                <a:ea typeface="Calibri"/>
                <a:cs typeface="Times New Roman"/>
              </a:rPr>
              <a:t>, </a:t>
            </a:r>
            <a:r>
              <a:rPr lang="en-US" sz="1000" b="1" dirty="0">
                <a:latin typeface="Arial"/>
                <a:ea typeface="Calibri"/>
                <a:cs typeface="Times New Roman"/>
              </a:rPr>
              <a:t>20743C-LON-DC1-B</a:t>
            </a:r>
            <a:r>
              <a:rPr lang="en-US" sz="1000" dirty="0">
                <a:latin typeface="Arial"/>
                <a:ea typeface="Calibri"/>
                <a:cs typeface="Times New Roman"/>
              </a:rPr>
              <a:t>, </a:t>
            </a:r>
            <a:r>
              <a:rPr lang="en-US" sz="1000" b="1" dirty="0">
                <a:latin typeface="Arial"/>
                <a:ea typeface="Calibri"/>
                <a:cs typeface="Times New Roman"/>
              </a:rPr>
              <a:t>20743C-LON-SVR1-B</a:t>
            </a:r>
            <a:r>
              <a:rPr lang="en-US" sz="1000" dirty="0">
                <a:latin typeface="Arial"/>
                <a:ea typeface="Calibri"/>
                <a:cs typeface="Times New Roman"/>
              </a:rPr>
              <a:t>, and </a:t>
            </a:r>
            <a:r>
              <a:rPr lang="en-US" sz="1000" b="1" dirty="0">
                <a:latin typeface="Arial"/>
                <a:ea typeface="Calibri"/>
                <a:cs typeface="Times New Roman"/>
              </a:rPr>
              <a:t>20743C-NAT</a:t>
            </a:r>
            <a:r>
              <a:rPr lang="en-US" sz="1000" dirty="0">
                <a:latin typeface="Arial"/>
                <a:ea typeface="Calibri"/>
                <a:cs typeface="Times New Roman"/>
              </a:rPr>
              <a:t> VMs. Sign in to the host computer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You must have completed Exercises 1 and 2, and Task 1 from Exercise 3 from the Module 6 lab before starting this demonstration. You also need to complete the following preparation steps: </a:t>
            </a:r>
          </a:p>
          <a:p>
            <a:pPr marL="342900" lvl="0" indent="-342900">
              <a:lnSpc>
                <a:spcPct val="115000"/>
              </a:lnSpc>
              <a:spcAft>
                <a:spcPts val="995"/>
              </a:spcAft>
              <a:buFont typeface="+mj-lt"/>
              <a:buAutoNum type="arabicPeriod"/>
            </a:pPr>
            <a:r>
              <a:rPr lang="en-US" sz="1000" dirty="0">
                <a:latin typeface="Arial"/>
                <a:ea typeface="Calibri"/>
                <a:cs typeface="Times New Roman"/>
              </a:rPr>
              <a:t>On </a:t>
            </a:r>
            <a:r>
              <a:rPr lang="en-US" sz="1000" b="1" dirty="0">
                <a:latin typeface="Arial"/>
                <a:ea typeface="Calibri"/>
                <a:cs typeface="Times New Roman"/>
              </a:rPr>
              <a:t>LON-HOST1</a:t>
            </a:r>
            <a:r>
              <a:rPr lang="en-US" sz="1000" dirty="0">
                <a:latin typeface="Arial"/>
                <a:ea typeface="Calibri"/>
                <a:cs typeface="Times New Roman"/>
              </a:rPr>
              <a:t>, open </a:t>
            </a:r>
            <a:r>
              <a:rPr lang="en-US" sz="1000" b="1" dirty="0">
                <a:latin typeface="Arial"/>
                <a:ea typeface="Calibri"/>
                <a:cs typeface="Times New Roman"/>
              </a:rPr>
              <a:t>Hyper-V Manager</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en-US" sz="1000" dirty="0">
                <a:latin typeface="Arial"/>
                <a:ea typeface="Calibri"/>
                <a:cs typeface="Times New Roman"/>
              </a:rPr>
              <a:t>Click </a:t>
            </a:r>
            <a:r>
              <a:rPr lang="en-US" sz="1000" b="1" dirty="0">
                <a:latin typeface="Arial"/>
                <a:ea typeface="Calibri"/>
                <a:cs typeface="Times New Roman"/>
              </a:rPr>
              <a:t>Virtual Switch Manager</a:t>
            </a:r>
            <a:r>
              <a:rPr lang="en-US" sz="1000" dirty="0">
                <a:latin typeface="Arial"/>
                <a:ea typeface="Calibri"/>
                <a:cs typeface="Times New Roman"/>
              </a:rPr>
              <a:t>, and then click </a:t>
            </a:r>
            <a:r>
              <a:rPr lang="en-US" sz="1000" b="1" dirty="0">
                <a:latin typeface="Arial"/>
                <a:ea typeface="Calibri"/>
                <a:cs typeface="Times New Roman"/>
              </a:rPr>
              <a:t>External Network</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en-US" sz="1000" dirty="0">
                <a:latin typeface="Arial"/>
                <a:ea typeface="Calibri"/>
                <a:cs typeface="Times New Roman"/>
              </a:rPr>
              <a:t>Under </a:t>
            </a:r>
            <a:r>
              <a:rPr lang="en-US" sz="1000" b="1" dirty="0">
                <a:latin typeface="Arial"/>
                <a:ea typeface="Calibri"/>
                <a:cs typeface="Times New Roman"/>
              </a:rPr>
              <a:t>Connection type</a:t>
            </a:r>
            <a:r>
              <a:rPr lang="en-US" sz="1000" dirty="0">
                <a:latin typeface="Arial"/>
                <a:ea typeface="Calibri"/>
                <a:cs typeface="Times New Roman"/>
              </a:rPr>
              <a:t>, clear the </a:t>
            </a:r>
            <a:r>
              <a:rPr lang="en-US" sz="1000" b="1" dirty="0">
                <a:latin typeface="Arial"/>
                <a:ea typeface="Calibri"/>
                <a:cs typeface="Times New Roman"/>
              </a:rPr>
              <a:t>Allow management operating system to share this network adapter</a:t>
            </a:r>
            <a:r>
              <a:rPr lang="en-US" sz="1000" dirty="0">
                <a:latin typeface="Arial"/>
                <a:ea typeface="Calibri"/>
                <a:cs typeface="Times New Roman"/>
              </a:rPr>
              <a:t> check box, and then click </a:t>
            </a:r>
            <a:r>
              <a:rPr lang="en-US" sz="1000" b="1" dirty="0">
                <a:latin typeface="Arial"/>
                <a:ea typeface="Calibri"/>
                <a:cs typeface="Times New Roman"/>
              </a:rPr>
              <a:t>OK</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en-US" sz="1000" dirty="0">
                <a:latin typeface="Arial"/>
                <a:ea typeface="Calibri"/>
                <a:cs typeface="Times New Roman"/>
              </a:rPr>
              <a:t>In the </a:t>
            </a:r>
            <a:r>
              <a:rPr lang="en-US" sz="1000" b="1" dirty="0">
                <a:latin typeface="Arial"/>
                <a:ea typeface="Calibri"/>
                <a:cs typeface="Times New Roman"/>
              </a:rPr>
              <a:t>Apply Networking Changes</a:t>
            </a:r>
            <a:r>
              <a:rPr lang="en-US" sz="1000" dirty="0">
                <a:latin typeface="Arial"/>
                <a:ea typeface="Calibri"/>
                <a:cs typeface="Times New Roman"/>
              </a:rPr>
              <a:t> dialog, click </a:t>
            </a:r>
            <a:r>
              <a:rPr lang="en-US" sz="1000" b="1" dirty="0">
                <a:latin typeface="Arial"/>
                <a:ea typeface="Calibri"/>
                <a:cs typeface="Times New Roman"/>
              </a:rPr>
              <a:t>Yes</a:t>
            </a:r>
            <a:r>
              <a:rPr lang="en-US" sz="1000" dirty="0">
                <a:latin typeface="Arial"/>
                <a:ea typeface="Calibri"/>
                <a:cs typeface="Times New Roman"/>
              </a:rPr>
              <a:t>.</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Open</a:t>
            </a:r>
            <a:r>
              <a:rPr lang="en-US" sz="1000" dirty="0">
                <a:effectLst/>
                <a:latin typeface="Arial"/>
                <a:ea typeface="Times New Roman"/>
                <a:cs typeface="Times New Roman"/>
              </a:rPr>
              <a:t>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Local Server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a:t>
            </a:r>
            <a:r>
              <a:rPr lang="en-US" sz="1000" dirty="0">
                <a:solidFill>
                  <a:srgbClr val="000000"/>
                </a:solidFill>
                <a:effectLst/>
                <a:latin typeface="Arial"/>
                <a:ea typeface="Times New Roman"/>
                <a:cs typeface="Times New Roman"/>
              </a:rPr>
              <a:t>the</a:t>
            </a:r>
            <a:r>
              <a:rPr lang="en-US" sz="1000" dirty="0">
                <a:effectLst/>
                <a:latin typeface="Arial"/>
                <a:ea typeface="Times New Roman"/>
                <a:cs typeface="Times New Roman"/>
              </a:rPr>
              <a:t> </a:t>
            </a:r>
            <a:r>
              <a:rPr lang="en-US" sz="1000" b="1" dirty="0">
                <a:effectLst/>
                <a:latin typeface="Arial"/>
                <a:ea typeface="Times New Roman"/>
                <a:cs typeface="Times New Roman"/>
              </a:rPr>
              <a:t>Properties</a:t>
            </a:r>
            <a:r>
              <a:rPr lang="en-US" sz="1000" dirty="0">
                <a:effectLst/>
                <a:latin typeface="Arial"/>
                <a:ea typeface="Times New Roman"/>
                <a:cs typeface="Times New Roman"/>
              </a:rPr>
              <a:t> pane, next to </a:t>
            </a:r>
            <a:r>
              <a:rPr lang="en-US" sz="1000" b="1" dirty="0">
                <a:effectLst/>
                <a:latin typeface="Arial"/>
                <a:ea typeface="Times New Roman"/>
                <a:cs typeface="Times New Roman"/>
              </a:rPr>
              <a:t>vEthernet (Internal Network)</a:t>
            </a:r>
            <a:r>
              <a:rPr lang="en-US" sz="1000" dirty="0">
                <a:effectLst/>
                <a:latin typeface="Arial"/>
                <a:ea typeface="Times New Roman"/>
                <a:cs typeface="Times New Roman"/>
              </a:rPr>
              <a:t>, click the </a:t>
            </a:r>
            <a:r>
              <a:rPr lang="en-US" sz="1000" b="1" dirty="0">
                <a:effectLst/>
                <a:latin typeface="Arial"/>
                <a:ea typeface="Times New Roman"/>
                <a:cs typeface="Times New Roman"/>
              </a:rPr>
              <a:t>172.16.0.31</a:t>
            </a:r>
            <a:r>
              <a:rPr lang="en-US" sz="1000" dirty="0">
                <a:effectLst/>
                <a:latin typeface="Arial"/>
                <a:ea typeface="Times New Roman"/>
                <a:cs typeface="Times New Roman"/>
              </a:rPr>
              <a:t> link.</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Network Connections</a:t>
            </a:r>
            <a:r>
              <a:rPr lang="en-US" sz="1000" dirty="0">
                <a:effectLst/>
                <a:latin typeface="Arial"/>
                <a:ea typeface="Times New Roman"/>
                <a:cs typeface="Times New Roman"/>
              </a:rPr>
              <a:t> box, right-click </a:t>
            </a:r>
            <a:r>
              <a:rPr lang="en-US" sz="1000" b="1" dirty="0">
                <a:effectLst/>
                <a:latin typeface="Arial"/>
                <a:ea typeface="Times New Roman"/>
                <a:cs typeface="Times New Roman"/>
              </a:rPr>
              <a:t>Ethernet 2</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Enable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a:t>
            </a:r>
            <a:r>
              <a:rPr lang="en-US" sz="1000" b="1" dirty="0">
                <a:effectLst/>
                <a:latin typeface="Arial"/>
                <a:ea typeface="Times New Roman"/>
                <a:cs typeface="Times New Roman"/>
              </a:rPr>
              <a:t>20743C-LON-NVHOST2</a:t>
            </a:r>
            <a:r>
              <a:rPr lang="en-US" sz="1000" dirty="0">
                <a:effectLst/>
                <a:latin typeface="Arial"/>
                <a:ea typeface="Times New Roman"/>
                <a:cs typeface="Times New Roman"/>
              </a:rPr>
              <a:t> is running from a previous demonstration, shut it down.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20743C-LON-DC1-B</a:t>
            </a:r>
            <a:r>
              <a:rPr lang="en-US" sz="1000" dirty="0">
                <a:effectLst/>
                <a:latin typeface="Arial"/>
                <a:ea typeface="Times New Roman"/>
                <a:cs typeface="Times New Roman"/>
              </a:rPr>
              <a:t> and </a:t>
            </a:r>
            <a:r>
              <a:rPr lang="en-US" sz="1000" b="1" dirty="0">
                <a:effectLst/>
                <a:latin typeface="Arial"/>
                <a:ea typeface="Times New Roman"/>
                <a:cs typeface="Times New Roman"/>
              </a:rPr>
              <a:t>20743C-NAT</a:t>
            </a:r>
            <a:r>
              <a:rPr lang="en-US" sz="1000" dirty="0">
                <a:effectLst/>
                <a:latin typeface="Arial"/>
                <a:ea typeface="Times New Roman"/>
                <a:cs typeface="Times New Roman"/>
              </a:rPr>
              <a:t> VMs, and then start </a:t>
            </a:r>
            <a:r>
              <a:rPr lang="en-US" sz="1000" b="1" dirty="0">
                <a:effectLst/>
                <a:latin typeface="Arial"/>
                <a:ea typeface="Times New Roman"/>
                <a:cs typeface="Times New Roman"/>
              </a:rPr>
              <a:t>20743C-LON-SVR1-B</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LON-HOST1</a:t>
            </a:r>
            <a:r>
              <a:rPr lang="en-US" sz="1000" dirty="0">
                <a:effectLst/>
                <a:latin typeface="Arial"/>
                <a:ea typeface="Times New Roman"/>
                <a:cs typeface="Times New Roman"/>
              </a:rPr>
              <a:t>, in Hyper-V Manager, in the </a:t>
            </a:r>
            <a:r>
              <a:rPr lang="en-US" sz="1000" b="1" dirty="0">
                <a:effectLst/>
                <a:latin typeface="Arial"/>
                <a:ea typeface="Times New Roman"/>
                <a:cs typeface="Times New Roman"/>
              </a:rPr>
              <a:t>Virtual Machines</a:t>
            </a:r>
            <a:r>
              <a:rPr lang="en-US" sz="1000" dirty="0">
                <a:effectLst/>
                <a:latin typeface="Arial"/>
                <a:ea typeface="Times New Roman"/>
                <a:cs typeface="Times New Roman"/>
              </a:rPr>
              <a:t> pane, verify that the </a:t>
            </a:r>
            <a:r>
              <a:rPr lang="en-US" sz="1000" b="1" dirty="0">
                <a:effectLst/>
                <a:latin typeface="Arial"/>
                <a:ea typeface="Times New Roman"/>
                <a:cs typeface="Times New Roman"/>
              </a:rPr>
              <a:t>Configuration Version</a:t>
            </a:r>
            <a:r>
              <a:rPr lang="en-US" sz="1000" dirty="0">
                <a:effectLst/>
                <a:latin typeface="Arial"/>
                <a:ea typeface="Times New Roman"/>
                <a:cs typeface="Times New Roman"/>
              </a:rPr>
              <a:t> for </a:t>
            </a:r>
            <a:r>
              <a:rPr lang="en-US" sz="1000" b="1" dirty="0">
                <a:effectLst/>
                <a:latin typeface="Arial"/>
                <a:ea typeface="Times New Roman"/>
                <a:cs typeface="Times New Roman"/>
              </a:rPr>
              <a:t>20743C-LON-NVHOST2</a:t>
            </a:r>
            <a:r>
              <a:rPr lang="en-US" sz="1000" dirty="0">
                <a:effectLst/>
                <a:latin typeface="Arial"/>
                <a:ea typeface="Times New Roman"/>
                <a:cs typeface="Times New Roman"/>
              </a:rPr>
              <a:t> is </a:t>
            </a:r>
            <a:r>
              <a:rPr lang="en-US" sz="1000" b="1" dirty="0">
                <a:effectLst/>
                <a:latin typeface="Arial"/>
                <a:ea typeface="Times New Roman"/>
                <a:cs typeface="Times New Roman"/>
              </a:rPr>
              <a:t>5.0</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20743C-LON-NVHOST2</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Upgrade Configuration Version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893158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Upgrade Configuration Version</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Upgrade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Verify that the </a:t>
            </a:r>
            <a:r>
              <a:rPr lang="en-US" sz="1000" b="1" dirty="0">
                <a:solidFill>
                  <a:prstClr val="black"/>
                </a:solidFill>
                <a:latin typeface="Arial"/>
                <a:ea typeface="Times New Roman"/>
                <a:cs typeface="Times New Roman"/>
              </a:rPr>
              <a:t>Configuration Version</a:t>
            </a:r>
            <a:r>
              <a:rPr lang="en-US" sz="1000" dirty="0">
                <a:solidFill>
                  <a:prstClr val="black"/>
                </a:solidFill>
                <a:latin typeface="Arial"/>
                <a:ea typeface="Times New Roman"/>
                <a:cs typeface="Times New Roman"/>
              </a:rPr>
              <a:t> for </a:t>
            </a:r>
            <a:r>
              <a:rPr lang="en-US" sz="1000" b="1" dirty="0">
                <a:solidFill>
                  <a:prstClr val="black"/>
                </a:solidFill>
                <a:latin typeface="Arial"/>
                <a:ea typeface="Times New Roman"/>
                <a:cs typeface="Times New Roman"/>
              </a:rPr>
              <a:t>20743C-LON-NVHOST2</a:t>
            </a:r>
            <a:r>
              <a:rPr lang="en-US" sz="1000" dirty="0">
                <a:solidFill>
                  <a:prstClr val="black"/>
                </a:solidFill>
                <a:latin typeface="Arial"/>
                <a:ea typeface="Times New Roman"/>
                <a:cs typeface="Times New Roman"/>
              </a:rPr>
              <a:t> is now </a:t>
            </a:r>
            <a:r>
              <a:rPr lang="en-US" sz="1000" b="1" dirty="0">
                <a:solidFill>
                  <a:prstClr val="black"/>
                </a:solidFill>
                <a:latin typeface="Arial"/>
                <a:ea typeface="Times New Roman"/>
                <a:cs typeface="Times New Roman"/>
              </a:rPr>
              <a:t>8.0</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LON-HOST1</a:t>
            </a:r>
            <a:r>
              <a:rPr lang="en-US" sz="1000" dirty="0">
                <a:solidFill>
                  <a:prstClr val="black"/>
                </a:solidFill>
                <a:latin typeface="Arial"/>
                <a:ea typeface="Times New Roman"/>
                <a:cs typeface="Times New Roman"/>
              </a:rPr>
              <a:t>, open the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prompt, type the following command</a:t>
            </a:r>
            <a:r>
              <a:rPr lang="en-US" sz="1000" dirty="0">
                <a:solidFill>
                  <a:srgbClr val="000000"/>
                </a:solidFill>
                <a:latin typeface="Arial"/>
                <a:ea typeface="Times New Roman"/>
                <a:cs typeface="Times New Roman"/>
              </a:rPr>
              <a:t>, and then </a:t>
            </a:r>
            <a:r>
              <a:rPr lang="en-US" sz="1000" dirty="0">
                <a:solidFill>
                  <a:prstClr val="black"/>
                </a:solidFill>
                <a:latin typeface="Arial"/>
                <a:ea typeface="Times New Roman"/>
                <a:cs typeface="Times New Roman"/>
              </a:rPr>
              <a:t>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Set-VMProcessor -VMName 20743C-LON-NVHOST2 -ExposeVirtualizationExtensions $true</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On </a:t>
            </a:r>
            <a:r>
              <a:rPr lang="en-US" sz="1000" b="1" dirty="0">
                <a:solidFill>
                  <a:prstClr val="black"/>
                </a:solidFill>
                <a:latin typeface="Arial"/>
                <a:ea typeface="Calibri"/>
                <a:cs typeface="Times New Roman"/>
              </a:rPr>
              <a:t>LON-HOST1</a:t>
            </a:r>
            <a:r>
              <a:rPr lang="en-US" sz="1000" dirty="0">
                <a:solidFill>
                  <a:prstClr val="black"/>
                </a:solidFill>
                <a:latin typeface="Arial"/>
                <a:ea typeface="Times New Roman"/>
                <a:cs typeface="Times New Roman"/>
              </a:rPr>
              <a:t>, at the </a:t>
            </a:r>
            <a:r>
              <a:rPr lang="en-US" sz="1000" b="1" dirty="0">
                <a:solidFill>
                  <a:prstClr val="black"/>
                </a:solidFill>
                <a:latin typeface="Arial"/>
                <a:ea typeface="Calibri"/>
                <a:cs typeface="Times New Roman"/>
              </a:rPr>
              <a:t>Windows PowerShell</a:t>
            </a:r>
            <a:r>
              <a:rPr lang="en-US" sz="1000" dirty="0">
                <a:solidFill>
                  <a:prstClr val="black"/>
                </a:solidFill>
                <a:latin typeface="Arial"/>
                <a:ea typeface="Times New Roman"/>
                <a:cs typeface="Times New Roman"/>
              </a:rPr>
              <a:t> prompt, type the following command</a:t>
            </a:r>
            <a:r>
              <a:rPr lang="en-US" sz="1000" dirty="0">
                <a:solidFill>
                  <a:srgbClr val="000000"/>
                </a:solidFill>
                <a:latin typeface="Arial"/>
                <a:ea typeface="Times New Roman"/>
                <a:cs typeface="Times New Roman"/>
              </a:rPr>
              <a:t>, and then </a:t>
            </a:r>
            <a:r>
              <a:rPr lang="en-US" sz="1000" dirty="0">
                <a:solidFill>
                  <a:prstClr val="black"/>
                </a:solidFill>
                <a:latin typeface="Arial"/>
                <a:ea typeface="Times New Roman"/>
                <a:cs typeface="Times New Roman"/>
              </a:rPr>
              <a:t>press Enter:</a:t>
            </a:r>
            <a:endParaRPr lang="en-US" sz="1000" dirty="0">
              <a:solidFill>
                <a:prstClr val="black"/>
              </a:solidFill>
              <a:latin typeface="Arial"/>
              <a:ea typeface="Calibri"/>
              <a:cs typeface="Times New Roman"/>
            </a:endParaRPr>
          </a:p>
          <a:p>
            <a:pPr marL="539750" marR="73025" lvl="0" indent="374650">
              <a:lnSpc>
                <a:spcPct val="115000"/>
              </a:lnSpc>
              <a:spcBef>
                <a:spcPts val="600"/>
              </a:spcBef>
              <a:spcAft>
                <a:spcPts val="995"/>
              </a:spcAft>
            </a:pPr>
            <a:r>
              <a:rPr lang="en-US" sz="1000" dirty="0">
                <a:solidFill>
                  <a:prstClr val="black"/>
                </a:solidFill>
                <a:latin typeface="Arial"/>
                <a:ea typeface="Times New Roman"/>
                <a:cs typeface="Times New Roman"/>
              </a:rPr>
              <a:t>Start-VM 20743C-LON-NVHOST2</a:t>
            </a:r>
          </a:p>
          <a:p>
            <a:pPr marL="342900" lvl="0" indent="-342900">
              <a:spcAft>
                <a:spcPts val="995"/>
              </a:spcAft>
              <a:buFont typeface="+mj-lt"/>
              <a:buAutoNum type="arabicPeriod" startAt="16"/>
            </a:pPr>
            <a:r>
              <a:rPr lang="en-US" sz="1000" dirty="0">
                <a:solidFill>
                  <a:prstClr val="black"/>
                </a:solidFill>
                <a:latin typeface="Arial"/>
                <a:ea typeface="Times New Roman"/>
              </a:rPr>
              <a:t>To view the activity on </a:t>
            </a:r>
            <a:r>
              <a:rPr lang="en-US" sz="1000" b="1" dirty="0">
                <a:solidFill>
                  <a:prstClr val="black"/>
                </a:solidFill>
                <a:latin typeface="Arial"/>
                <a:cs typeface="Times New Roman"/>
              </a:rPr>
              <a:t>LON-NVHOST2</a:t>
            </a:r>
            <a:r>
              <a:rPr lang="en-US" sz="1000" dirty="0">
                <a:solidFill>
                  <a:prstClr val="black"/>
                </a:solidFill>
                <a:latin typeface="Arial"/>
                <a:ea typeface="Times New Roman"/>
              </a:rPr>
              <a:t>, in </a:t>
            </a:r>
            <a:r>
              <a:rPr lang="en-US" sz="1000" dirty="0">
                <a:solidFill>
                  <a:prstClr val="black"/>
                </a:solidFill>
                <a:latin typeface="Arial"/>
                <a:cs typeface="Times New Roman"/>
              </a:rPr>
              <a:t>Hyper-V Manager</a:t>
            </a:r>
            <a:r>
              <a:rPr lang="en-US" sz="1000" dirty="0">
                <a:solidFill>
                  <a:prstClr val="black"/>
                </a:solidFill>
                <a:latin typeface="Arial"/>
                <a:ea typeface="Times New Roman"/>
              </a:rPr>
              <a:t>, right-click </a:t>
            </a:r>
            <a:r>
              <a:rPr lang="en-US" sz="1000" b="1" dirty="0">
                <a:solidFill>
                  <a:prstClr val="black"/>
                </a:solidFill>
                <a:latin typeface="Arial"/>
                <a:cs typeface="Times New Roman"/>
              </a:rPr>
              <a:t>20743C-LON-NVHOST2</a:t>
            </a:r>
            <a:r>
              <a:rPr lang="en-US" sz="1000" dirty="0">
                <a:solidFill>
                  <a:prstClr val="black"/>
                </a:solidFill>
                <a:latin typeface="Arial"/>
                <a:ea typeface="Times New Roman"/>
              </a:rPr>
              <a:t>, and then click </a:t>
            </a:r>
            <a:r>
              <a:rPr lang="en-US" sz="1000" b="1" dirty="0">
                <a:solidFill>
                  <a:prstClr val="black"/>
                </a:solidFill>
                <a:latin typeface="Arial"/>
                <a:cs typeface="Times New Roman"/>
              </a:rPr>
              <a:t>Connect</a:t>
            </a:r>
            <a:r>
              <a:rPr lang="en-US" sz="1000" dirty="0">
                <a:solidFill>
                  <a:prstClr val="black"/>
                </a:solidFill>
                <a:latin typeface="Arial"/>
                <a:ea typeface="Times New Roman"/>
              </a:rPr>
              <a:t>.</a:t>
            </a:r>
            <a:endParaRPr lang="en-US" sz="1000" dirty="0">
              <a:solidFill>
                <a:prstClr val="black"/>
              </a:solidFill>
              <a:latin typeface="Arial"/>
            </a:endParaRPr>
          </a:p>
          <a:p>
            <a:pPr marL="342900" lvl="0" indent="-342900">
              <a:spcAft>
                <a:spcPts val="995"/>
              </a:spcAft>
              <a:buFont typeface="+mj-lt"/>
              <a:buAutoNum type="arabicPeriod" startAt="16"/>
            </a:pPr>
            <a:r>
              <a:rPr lang="en-US" sz="1000" dirty="0">
                <a:solidFill>
                  <a:prstClr val="black"/>
                </a:solidFill>
                <a:latin typeface="Arial"/>
                <a:ea typeface="Times New Roman"/>
              </a:rPr>
              <a:t>When you receive a prompt, sign in as </a:t>
            </a:r>
            <a:r>
              <a:rPr lang="en-US" sz="1000" b="1" dirty="0">
                <a:solidFill>
                  <a:prstClr val="black"/>
                </a:solidFill>
                <a:latin typeface="Arial"/>
                <a:cs typeface="Times New Roman"/>
              </a:rPr>
              <a:t>Adatum\Administrator</a:t>
            </a:r>
            <a:r>
              <a:rPr lang="en-US" sz="1000" dirty="0">
                <a:solidFill>
                  <a:prstClr val="black"/>
                </a:solidFill>
                <a:latin typeface="Arial"/>
                <a:ea typeface="Times New Roman"/>
              </a:rPr>
              <a:t> by using </a:t>
            </a:r>
            <a:r>
              <a:rPr lang="en-US" sz="1000" b="1" dirty="0">
                <a:solidFill>
                  <a:prstClr val="black"/>
                </a:solidFill>
                <a:latin typeface="Arial"/>
                <a:cs typeface="Times New Roman"/>
              </a:rPr>
              <a:t>Pa55w.rd</a:t>
            </a:r>
            <a:r>
              <a:rPr lang="en-US" sz="1000" dirty="0">
                <a:solidFill>
                  <a:prstClr val="black"/>
                </a:solidFill>
                <a:latin typeface="Arial"/>
                <a:ea typeface="Times New Roman"/>
              </a:rPr>
              <a:t> as the password.</a:t>
            </a:r>
            <a:endParaRPr lang="en-US" sz="1000" dirty="0">
              <a:solidFill>
                <a:prstClr val="black"/>
              </a:solidFill>
              <a:latin typeface="Arial"/>
            </a:endParaRPr>
          </a:p>
          <a:p>
            <a:pPr marL="342900" lvl="0" indent="-342900">
              <a:spcAft>
                <a:spcPts val="995"/>
              </a:spcAft>
              <a:buFont typeface="+mj-lt"/>
              <a:buAutoNum type="arabicPeriod" startAt="16"/>
            </a:pPr>
            <a:r>
              <a:rPr lang="en-US" sz="1000" dirty="0">
                <a:solidFill>
                  <a:prstClr val="black"/>
                </a:solidFill>
                <a:latin typeface="Arial"/>
                <a:ea typeface="Times New Roman"/>
              </a:rPr>
              <a:t>On </a:t>
            </a:r>
            <a:r>
              <a:rPr lang="en-US" sz="1000" b="1" dirty="0">
                <a:solidFill>
                  <a:prstClr val="black"/>
                </a:solidFill>
                <a:latin typeface="Arial"/>
                <a:cs typeface="Times New Roman"/>
              </a:rPr>
              <a:t>20743C-LON-NVHOST2, </a:t>
            </a:r>
            <a:r>
              <a:rPr lang="en-US" sz="1000" dirty="0">
                <a:solidFill>
                  <a:prstClr val="black"/>
                </a:solidFill>
                <a:latin typeface="Arial"/>
              </a:rPr>
              <a:t>click</a:t>
            </a:r>
            <a:r>
              <a:rPr lang="en-US" sz="1000" b="1" dirty="0">
                <a:solidFill>
                  <a:prstClr val="black"/>
                </a:solidFill>
                <a:latin typeface="Arial"/>
                <a:cs typeface="Times New Roman"/>
              </a:rPr>
              <a:t> Start </a:t>
            </a:r>
            <a:r>
              <a:rPr lang="en-US" sz="1000" dirty="0">
                <a:solidFill>
                  <a:prstClr val="black"/>
                </a:solidFill>
                <a:latin typeface="Arial"/>
              </a:rPr>
              <a:t>and then click</a:t>
            </a:r>
            <a:r>
              <a:rPr lang="en-US" sz="1000" b="1" dirty="0">
                <a:solidFill>
                  <a:prstClr val="black"/>
                </a:solidFill>
                <a:latin typeface="Arial"/>
                <a:cs typeface="Times New Roman"/>
              </a:rPr>
              <a:t> Windows PowerShell (Admin)</a:t>
            </a:r>
            <a:r>
              <a:rPr lang="en-US" sz="1000" dirty="0">
                <a:solidFill>
                  <a:prstClr val="black"/>
                </a:solidFill>
                <a:latin typeface="Arial"/>
                <a:cs typeface="Times New Roman"/>
              </a:rPr>
              <a:t>.</a:t>
            </a:r>
            <a:r>
              <a:rPr lang="en-US" sz="1000" b="1" dirty="0">
                <a:solidFill>
                  <a:prstClr val="black"/>
                </a:solidFill>
                <a:latin typeface="Arial"/>
                <a:cs typeface="Times New Roman"/>
              </a:rPr>
              <a:t> </a:t>
            </a:r>
            <a:r>
              <a:rPr lang="en-US" sz="1000" dirty="0">
                <a:solidFill>
                  <a:prstClr val="black"/>
                </a:solidFill>
                <a:latin typeface="Arial"/>
                <a:ea typeface="Times New Roman"/>
              </a:rPr>
              <a:t>Type the following command</a:t>
            </a:r>
            <a:r>
              <a:rPr lang="en-US" sz="1000" dirty="0">
                <a:solidFill>
                  <a:srgbClr val="000000"/>
                </a:solidFill>
                <a:latin typeface="Arial"/>
                <a:ea typeface="Times New Roman"/>
              </a:rPr>
              <a:t>, and then </a:t>
            </a:r>
            <a:r>
              <a:rPr lang="en-US" sz="1000" dirty="0">
                <a:solidFill>
                  <a:prstClr val="black"/>
                </a:solidFill>
                <a:latin typeface="Arial"/>
                <a:ea typeface="Times New Roman"/>
              </a:rPr>
              <a:t>press Enter:</a:t>
            </a:r>
            <a:endParaRPr lang="en-US" sz="1000" dirty="0">
              <a:solidFill>
                <a:prstClr val="black"/>
              </a:solidFill>
              <a:latin typeface="Arial"/>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Install-WindowsFeature -Name Hyper-V -IncludeAllSubFeature -IncludeManagementTools -Restart</a:t>
            </a:r>
          </a:p>
          <a:p>
            <a:pPr marL="342900" lvl="0" indent="-342900">
              <a:spcAft>
                <a:spcPts val="995"/>
              </a:spcAft>
              <a:buFont typeface="+mj-lt"/>
              <a:buAutoNum type="arabicPeriod" startAt="19"/>
            </a:pPr>
            <a:r>
              <a:rPr lang="en-US" sz="1000" dirty="0">
                <a:solidFill>
                  <a:srgbClr val="000000"/>
                </a:solidFill>
                <a:latin typeface="Arial"/>
                <a:ea typeface="Times New Roman"/>
              </a:rPr>
              <a:t>Wait for </a:t>
            </a:r>
            <a:r>
              <a:rPr lang="en-US" sz="1000" b="1" dirty="0">
                <a:solidFill>
                  <a:srgbClr val="000000"/>
                </a:solidFill>
                <a:latin typeface="Arial"/>
                <a:cs typeface="Times New Roman"/>
              </a:rPr>
              <a:t>20743C-LON-NVHOST2</a:t>
            </a:r>
            <a:r>
              <a:rPr lang="en-US" sz="1000" dirty="0">
                <a:solidFill>
                  <a:srgbClr val="000000"/>
                </a:solidFill>
                <a:latin typeface="Arial"/>
                <a:ea typeface="Times New Roman"/>
              </a:rPr>
              <a:t> to restart. The virtual machine might restart several times.</a:t>
            </a:r>
            <a:endParaRPr lang="en-US" sz="1000" dirty="0">
              <a:solidFill>
                <a:srgbClr val="000000"/>
              </a:solidFill>
              <a:latin typeface="Arial"/>
            </a:endParaRPr>
          </a:p>
          <a:p>
            <a:pPr marL="342900" lvl="0" indent="-342900">
              <a:spcAft>
                <a:spcPts val="995"/>
              </a:spcAft>
              <a:buFont typeface="+mj-lt"/>
              <a:buAutoNum type="arabicPeriod" startAt="19"/>
            </a:pPr>
            <a:r>
              <a:rPr lang="en-US" sz="1000" dirty="0">
                <a:solidFill>
                  <a:srgbClr val="000000"/>
                </a:solidFill>
                <a:latin typeface="Arial"/>
              </a:rPr>
              <a:t>Connect to </a:t>
            </a:r>
            <a:r>
              <a:rPr lang="en-US" sz="1000" b="1" dirty="0">
                <a:solidFill>
                  <a:srgbClr val="000000"/>
                </a:solidFill>
                <a:latin typeface="Arial"/>
                <a:cs typeface="Times New Roman"/>
              </a:rPr>
              <a:t>20743C-NAT</a:t>
            </a:r>
            <a:r>
              <a:rPr lang="en-US" sz="1000" dirty="0">
                <a:solidFill>
                  <a:srgbClr val="000000"/>
                </a:solidFill>
                <a:latin typeface="Arial"/>
              </a:rPr>
              <a:t>, and then sign in using the following credentials:</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a:ea typeface="Times New Roman"/>
                <a:cs typeface="Times New Roman"/>
              </a:rPr>
              <a:t>User name: </a:t>
            </a:r>
            <a:r>
              <a:rPr lang="en-US" sz="1000" b="1" dirty="0">
                <a:solidFill>
                  <a:prstClr val="black"/>
                </a:solidFill>
                <a:latin typeface="Arial"/>
                <a:ea typeface="Times New Roman"/>
                <a:cs typeface="Times New Roman"/>
              </a:rPr>
              <a:t>Administrator</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a:ea typeface="Times New Roman"/>
                <a:cs typeface="Times New Roman"/>
              </a:rPr>
              <a:t>Password: </a:t>
            </a:r>
            <a:r>
              <a:rPr lang="en-US" sz="1000" b="1" dirty="0">
                <a:solidFill>
                  <a:prstClr val="black"/>
                </a:solidFill>
                <a:latin typeface="Arial"/>
                <a:ea typeface="Times New Roman"/>
                <a:cs typeface="Times New Roman"/>
              </a:rPr>
              <a:t>Pa55w.rd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Open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and verify that the server can connect to the internet. The server is configured with a network adapter that is connected to the physical network adapter on the host machine, and is configured to use Dynamic Host Configuration Protocol (DHCP) to obtain an IP address on that network. If the virtual machine does not have internet access, ask your instructor for </a:t>
            </a:r>
            <a:r>
              <a:rPr lang="en-US" sz="1000" dirty="0">
                <a:solidFill>
                  <a:prstClr val="black"/>
                </a:solidFill>
                <a:latin typeface="Arial"/>
                <a:cs typeface="Times New Roman"/>
              </a:rPr>
              <a:t>guidance on how to configure the external network to enable internet access.</a:t>
            </a:r>
          </a:p>
        </p:txBody>
      </p:sp>
      <p:sp>
        <p:nvSpPr>
          <p:cNvPr id="4" name="Slide Number Placeholder 3"/>
          <p:cNvSpPr>
            <a:spLocks noGrp="1"/>
          </p:cNvSpPr>
          <p:nvPr>
            <p:ph type="sldNum" sz="quarter" idx="10"/>
          </p:nvPr>
        </p:nvSpPr>
        <p:spPr/>
        <p:txBody>
          <a:bodyPr/>
          <a:lstStyle/>
          <a:p>
            <a:fld id="{D247ADED-07DE-4C3D-92CD-C02DF5550672}"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62260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Provide an overview of this module.</a:t>
            </a:r>
          </a:p>
        </p:txBody>
      </p:sp>
      <p:sp>
        <p:nvSpPr>
          <p:cNvPr id="4" name="Slide Number Placeholder 3"/>
          <p:cNvSpPr>
            <a:spLocks noGrp="1"/>
          </p:cNvSpPr>
          <p:nvPr>
            <p:ph type="sldNum" sz="quarter" idx="10"/>
          </p:nvPr>
        </p:nvSpPr>
        <p:spPr/>
        <p:txBody>
          <a:bodyPr/>
          <a:lstStyle/>
          <a:p>
            <a:fld id="{D247ADED-07DE-4C3D-92CD-C02DF555067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30014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Times New Roman"/>
              </a:rPr>
              <a:t>	. </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Connect to </a:t>
            </a:r>
            <a:r>
              <a:rPr lang="en-US" sz="1000" b="1" dirty="0">
                <a:solidFill>
                  <a:prstClr val="black"/>
                </a:solidFill>
                <a:latin typeface="Arial"/>
                <a:ea typeface="Times New Roman"/>
                <a:cs typeface="Times New Roman"/>
              </a:rPr>
              <a:t>LON-NVHOST2</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LON-SVR1-B</a:t>
            </a:r>
            <a:r>
              <a:rPr lang="en-US" sz="1000" dirty="0">
                <a:solidFill>
                  <a:prstClr val="black"/>
                </a:solidFill>
                <a:latin typeface="Arial"/>
                <a:ea typeface="Times New Roman"/>
                <a:cs typeface="Times New Roman"/>
              </a:rPr>
              <a:t>, and then sign in with the following credentials:</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a:ea typeface="Times New Roman"/>
                <a:cs typeface="Times New Roman"/>
              </a:rPr>
              <a:t>User name: </a:t>
            </a:r>
            <a:r>
              <a:rPr lang="en-US" sz="1000" b="1" dirty="0">
                <a:solidFill>
                  <a:prstClr val="black"/>
                </a:solidFill>
                <a:latin typeface="Arial"/>
                <a:ea typeface="Times New Roman"/>
                <a:cs typeface="Times New Roman"/>
              </a:rPr>
              <a:t>Adatum\Administrator</a:t>
            </a:r>
            <a:r>
              <a:rPr lang="en-US" sz="1000" dirty="0">
                <a:solidFill>
                  <a:prstClr val="black"/>
                </a:solidFill>
                <a:latin typeface="Arial"/>
                <a:ea typeface="Times New Roman"/>
                <a:cs typeface="Times New Roman"/>
              </a:rPr>
              <a:t> </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a:ea typeface="Times New Roman"/>
                <a:cs typeface="Times New Roman"/>
              </a:rPr>
              <a:t>Password: </a:t>
            </a:r>
            <a:r>
              <a:rPr lang="en-US" sz="1000" b="1" dirty="0">
                <a:solidFill>
                  <a:prstClr val="black"/>
                </a:solidFill>
                <a:latin typeface="Arial"/>
                <a:ea typeface="Times New Roman"/>
                <a:cs typeface="Times New Roman"/>
              </a:rPr>
              <a:t>Pa55w.rd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LON-NVHOST2</a:t>
            </a:r>
            <a:r>
              <a:rPr lang="en-US" sz="1000" dirty="0">
                <a:solidFill>
                  <a:prstClr val="black"/>
                </a:solidFill>
                <a:latin typeface="Arial"/>
                <a:ea typeface="Times New Roman"/>
                <a:cs typeface="Times New Roman"/>
              </a:rPr>
              <a:t>, open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and verify that the server can connect to the internet. The server is configured with a network adapter that is connected to the Internal Network, and should be able to access the internet through </a:t>
            </a:r>
            <a:r>
              <a:rPr lang="en-US" sz="1000" b="1" dirty="0">
                <a:solidFill>
                  <a:prstClr val="black"/>
                </a:solidFill>
                <a:latin typeface="Arial"/>
                <a:ea typeface="Times New Roman"/>
                <a:cs typeface="Times New Roman"/>
              </a:rPr>
              <a:t>20743C-NAT</a:t>
            </a:r>
            <a:r>
              <a:rPr lang="en-US" sz="1000" dirty="0">
                <a:solidFill>
                  <a:prstClr val="black"/>
                </a:solidFill>
                <a:latin typeface="Arial"/>
                <a:ea typeface="Times New Roman"/>
                <a:cs typeface="Times New Roman"/>
              </a:rPr>
              <a:t>. If the virtual machine does not have internet access, ask your instructor for guidance on how to configure the external network to enable internet access. </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Times New Roman"/>
              </a:rPr>
              <a:t>Repeat the previous step on </a:t>
            </a:r>
            <a:r>
              <a:rPr lang="en-US" sz="1000" b="1" dirty="0">
                <a:solidFill>
                  <a:srgbClr val="000000"/>
                </a:solidFill>
                <a:latin typeface="Arial"/>
                <a:ea typeface="Times New Roman"/>
                <a:cs typeface="Times New Roman"/>
              </a:rPr>
              <a:t>LON-SVR1</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Times New Roman"/>
              </a:rPr>
              <a:t>The virtual machines used in this lab may need to be rearmed to prevent them from shutting down in an hour. To rearm the virtual machines, sign in to the virtual machines using credentials provided above. Open a </a:t>
            </a:r>
            <a:r>
              <a:rPr lang="en-US" sz="1000" b="1" dirty="0">
                <a:solidFill>
                  <a:prstClr val="black"/>
                </a:solidFill>
                <a:latin typeface="Arial"/>
                <a:ea typeface="Calibri"/>
                <a:cs typeface="Times New Roman"/>
              </a:rPr>
              <a:t>Command Prompt </a:t>
            </a:r>
            <a:r>
              <a:rPr lang="en-US" sz="1000" dirty="0">
                <a:solidFill>
                  <a:prstClr val="black"/>
                </a:solidFill>
                <a:latin typeface="Arial"/>
                <a:ea typeface="Calibri"/>
                <a:cs typeface="Times New Roman"/>
              </a:rPr>
              <a:t>or </a:t>
            </a:r>
            <a:r>
              <a:rPr lang="en-US" sz="1000" b="1" dirty="0">
                <a:solidFill>
                  <a:prstClr val="black"/>
                </a:solidFill>
                <a:latin typeface="Arial"/>
                <a:ea typeface="Calibri"/>
                <a:cs typeface="Times New Roman"/>
              </a:rPr>
              <a:t>Windows PowerShell </a:t>
            </a:r>
            <a:r>
              <a:rPr lang="en-US" sz="1000" dirty="0">
                <a:solidFill>
                  <a:prstClr val="black"/>
                </a:solidFill>
                <a:latin typeface="Arial"/>
                <a:ea typeface="Calibri"/>
                <a:cs typeface="Times New Roman"/>
              </a:rPr>
              <a:t>window, and type </a:t>
            </a:r>
            <a:r>
              <a:rPr lang="en-US" sz="1000" b="1" dirty="0">
                <a:solidFill>
                  <a:prstClr val="black"/>
                </a:solidFill>
                <a:latin typeface="Arial"/>
                <a:ea typeface="Calibri"/>
                <a:cs typeface="Times New Roman"/>
              </a:rPr>
              <a:t>Slmgr -rearm</a:t>
            </a: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OK</a:t>
            </a:r>
            <a:r>
              <a:rPr lang="en-US" sz="1000" dirty="0">
                <a:solidFill>
                  <a:prstClr val="black"/>
                </a:solidFill>
                <a:latin typeface="Arial"/>
                <a:ea typeface="Calibri"/>
                <a:cs typeface="Times New Roman"/>
              </a:rPr>
              <a:t>, and then restart the computer. After the virtual machine restarts, sign in again using the using the credentials provided above. </a:t>
            </a:r>
          </a:p>
          <a:p>
            <a:pPr lvl="0">
              <a:lnSpc>
                <a:spcPct val="115000"/>
              </a:lnSpc>
              <a:spcAft>
                <a:spcPts val="1000"/>
              </a:spcAft>
            </a:pPr>
            <a:r>
              <a:rPr lang="en-US" sz="1000" b="1" dirty="0">
                <a:solidFill>
                  <a:prstClr val="black"/>
                </a:solidFill>
                <a:latin typeface="Arial"/>
                <a:ea typeface="Calibri"/>
                <a:cs typeface="Times New Roman"/>
              </a:rPr>
              <a:t>Demonstration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LON-SVR1-B</a:t>
            </a:r>
            <a:r>
              <a:rPr lang="en-US" sz="1000" dirty="0">
                <a:solidFill>
                  <a:prstClr val="black"/>
                </a:solidFill>
                <a:latin typeface="Arial"/>
                <a:ea typeface="Times New Roman"/>
                <a:cs typeface="Times New Roman"/>
              </a:rPr>
              <a:t>, right-click the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Windows PowerShell (Admin)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Get-Service Docker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Times New Roman"/>
              </a:rPr>
              <a:t>The Docker service cannot be found, because you have not installed it.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Install-Module DockerProvider -Force</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As part of this cmdlet, the NuGet provider is required. The cmdlet will prompt you for approval to </a:t>
            </a:r>
            <a:r>
              <a:rPr lang="en-US" sz="1000" dirty="0">
                <a:solidFill>
                  <a:srgbClr val="000000"/>
                </a:solidFill>
                <a:latin typeface="Arial"/>
                <a:cs typeface="Times New Roman"/>
              </a:rPr>
              <a:t>install the NuGet provider. When prompted, type </a:t>
            </a:r>
            <a:r>
              <a:rPr lang="en-US" sz="1000" b="1" dirty="0">
                <a:solidFill>
                  <a:srgbClr val="000000"/>
                </a:solidFill>
                <a:latin typeface="Arial"/>
                <a:cs typeface="Times New Roman"/>
              </a:rPr>
              <a:t>Y</a:t>
            </a:r>
            <a:r>
              <a:rPr lang="en-US" sz="1000" dirty="0">
                <a:solidFill>
                  <a:srgbClr val="000000"/>
                </a:solidFill>
                <a:latin typeface="Arial"/>
                <a:cs typeface="Times New Roman"/>
              </a:rPr>
              <a:t>, and then press Enter: This process can take a minute or two to complete.</a:t>
            </a:r>
          </a:p>
        </p:txBody>
      </p:sp>
      <p:sp>
        <p:nvSpPr>
          <p:cNvPr id="4" name="Slide Number Placeholder 3"/>
          <p:cNvSpPr>
            <a:spLocks noGrp="1"/>
          </p:cNvSpPr>
          <p:nvPr>
            <p:ph type="sldNum" sz="quarter" idx="10"/>
          </p:nvPr>
        </p:nvSpPr>
        <p:spPr/>
        <p:txBody>
          <a:bodyPr/>
          <a:lstStyle/>
          <a:p>
            <a:fld id="{D247ADED-07DE-4C3D-92CD-C02DF5550672}"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68778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Install-Package Docker -ProviderName DockerProvider -Force</a:t>
            </a: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Wait a few minutes for the cmdlet to finish.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After it finishes, for Docker EE to be fully installed, you must restart the computer. You will see a yellow text message that states </a:t>
            </a:r>
            <a:r>
              <a:rPr lang="en-US" sz="1000" b="1" dirty="0">
                <a:solidFill>
                  <a:prstClr val="black"/>
                </a:solidFill>
                <a:latin typeface="Arial"/>
                <a:ea typeface="Times New Roman"/>
                <a:cs typeface="Times New Roman"/>
              </a:rPr>
              <a:t>“WARNING: A restart is required to enable the one or more features. Please restart your machine.”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In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Restart-Computer</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After </a:t>
            </a:r>
            <a:r>
              <a:rPr lang="en-US" sz="1000" b="1" dirty="0">
                <a:solidFill>
                  <a:prstClr val="black"/>
                </a:solidFill>
                <a:latin typeface="Arial"/>
                <a:ea typeface="Times New Roman"/>
                <a:cs typeface="Times New Roman"/>
              </a:rPr>
              <a:t>LON-SVR1-B</a:t>
            </a:r>
            <a:r>
              <a:rPr lang="en-US" sz="1000" dirty="0">
                <a:solidFill>
                  <a:srgbClr val="000000"/>
                </a:solidFill>
                <a:latin typeface="Arial"/>
                <a:ea typeface="Times New Roman"/>
                <a:cs typeface="Times New Roman"/>
              </a:rPr>
              <a:t> restarts, sign in as </a:t>
            </a:r>
            <a:r>
              <a:rPr lang="en-US" sz="1000" b="1" dirty="0">
                <a:solidFill>
                  <a:prstClr val="black"/>
                </a:solidFill>
                <a:latin typeface="Arial"/>
                <a:ea typeface="Times New Roman"/>
                <a:cs typeface="Times New Roman"/>
              </a:rPr>
              <a:t>Adatum\Administrator</a:t>
            </a:r>
            <a:r>
              <a:rPr lang="en-US" sz="1000" dirty="0">
                <a:solidFill>
                  <a:srgbClr val="000000"/>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Pa55w.rd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R</a:t>
            </a:r>
            <a:r>
              <a:rPr lang="en-US" sz="1000" dirty="0">
                <a:solidFill>
                  <a:prstClr val="black"/>
                </a:solidFill>
                <a:latin typeface="Arial"/>
                <a:ea typeface="Times New Roman"/>
                <a:cs typeface="Times New Roman"/>
              </a:rPr>
              <a:t>ight-click the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Windows PowerShell (Admin)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Get-Service Docker</a:t>
            </a: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You should receive a message that states the Docker service status is </a:t>
            </a:r>
            <a:r>
              <a:rPr lang="en-US" sz="1000" b="1" dirty="0">
                <a:solidFill>
                  <a:prstClr val="black"/>
                </a:solidFill>
                <a:latin typeface="Arial"/>
                <a:ea typeface="Times New Roman"/>
                <a:cs typeface="Times New Roman"/>
              </a:rPr>
              <a:t>Running</a:t>
            </a:r>
            <a:r>
              <a:rPr lang="en-US" sz="1000" dirty="0">
                <a:solidFill>
                  <a:srgbClr val="000000"/>
                </a:solidFill>
                <a:latin typeface="Arial"/>
                <a:ea typeface="Times New Roman"/>
                <a:cs typeface="Times New Roman"/>
              </a:rPr>
              <a:t>. If it says </a:t>
            </a:r>
            <a:r>
              <a:rPr lang="en-US" sz="1000" b="1" dirty="0">
                <a:solidFill>
                  <a:prstClr val="black"/>
                </a:solidFill>
                <a:latin typeface="Arial"/>
                <a:ea typeface="Times New Roman"/>
                <a:cs typeface="Times New Roman"/>
              </a:rPr>
              <a:t>Starting</a:t>
            </a:r>
            <a:r>
              <a:rPr lang="en-US" sz="1000" dirty="0">
                <a:solidFill>
                  <a:srgbClr val="000000"/>
                </a:solidFill>
                <a:latin typeface="Arial"/>
                <a:ea typeface="Times New Roman"/>
                <a:cs typeface="Times New Roman"/>
              </a:rPr>
              <a:t> or </a:t>
            </a:r>
            <a:r>
              <a:rPr lang="en-US" sz="1000" b="1" dirty="0">
                <a:solidFill>
                  <a:prstClr val="black"/>
                </a:solidFill>
                <a:latin typeface="Arial"/>
                <a:ea typeface="Times New Roman"/>
                <a:cs typeface="Times New Roman"/>
              </a:rPr>
              <a:t>Stopped</a:t>
            </a:r>
            <a:r>
              <a:rPr lang="en-US" sz="1000" dirty="0">
                <a:solidFill>
                  <a:srgbClr val="000000"/>
                </a:solidFill>
                <a:latin typeface="Arial"/>
                <a:ea typeface="Times New Roman"/>
                <a:cs typeface="Times New Roman"/>
              </a:rPr>
              <a:t>, repeat step 11 again until the status is </a:t>
            </a:r>
            <a:r>
              <a:rPr lang="en-US" sz="1000" b="1" dirty="0">
                <a:solidFill>
                  <a:prstClr val="black"/>
                </a:solidFill>
                <a:latin typeface="Arial"/>
                <a:ea typeface="Times New Roman"/>
                <a:cs typeface="Times New Roman"/>
              </a:rPr>
              <a:t>Running</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In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srgbClr val="000000"/>
                </a:solidFill>
                <a:latin typeface="Arial"/>
                <a:ea typeface="Times New Roman"/>
                <a:cs typeface="Times New Roman"/>
              </a:rPr>
              <a:t>Docker images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get a heading line with “no images found,” because you just installed Docker Enterprise Edition but have not downloaded any images from the online repository.</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Times New Roman"/>
              </a:rPr>
              <a:t>To see the available images in the online repository, in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docker search microsoft</a:t>
            </a:r>
          </a:p>
        </p:txBody>
      </p:sp>
      <p:sp>
        <p:nvSpPr>
          <p:cNvPr id="4" name="Slide Number Placeholder 3"/>
          <p:cNvSpPr>
            <a:spLocks noGrp="1"/>
          </p:cNvSpPr>
          <p:nvPr>
            <p:ph type="sldNum" sz="quarter" idx="10"/>
          </p:nvPr>
        </p:nvSpPr>
        <p:spPr/>
        <p:txBody>
          <a:bodyPr/>
          <a:lstStyle/>
          <a:p>
            <a:fld id="{D247ADED-07DE-4C3D-92CD-C02DF5550672}"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598783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Times New Roman"/>
              </a:rPr>
              <a:t>Review the list of returned images. Note the spelling and case of each. You must use the same spelling and case when you are pulling any of these images. You can combine images by using a colon symbol between the image names.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Times New Roman"/>
              </a:rPr>
              <a:t>In the </a:t>
            </a:r>
            <a:r>
              <a:rPr lang="en-US" sz="1000" b="1" dirty="0">
                <a:solidFill>
                  <a:srgbClr val="000000"/>
                </a:solidFill>
                <a:latin typeface="Arial"/>
                <a:ea typeface="Times New Roman"/>
                <a:cs typeface="Times New Roman"/>
              </a:rPr>
              <a:t>Windows PowerShell </a:t>
            </a:r>
            <a:r>
              <a:rPr lang="en-US" sz="1000" dirty="0">
                <a:solidFill>
                  <a:srgbClr val="000000"/>
                </a:solidFill>
                <a:latin typeface="Arial"/>
                <a:ea typeface="Times New Roman"/>
                <a:cs typeface="Times New Roman"/>
              </a:rPr>
              <a:t>console, type the following command,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docker container run hello-world:nanoserver</a:t>
            </a:r>
          </a:p>
          <a:p>
            <a:pPr marL="342900" lvl="0" indent="-342900">
              <a:lnSpc>
                <a:spcPct val="115000"/>
              </a:lnSpc>
              <a:spcAft>
                <a:spcPts val="995"/>
              </a:spcAft>
              <a:buFont typeface="+mj-lt"/>
              <a:buAutoNum type="arabicPeriod" startAt="17"/>
            </a:pP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hello-world:nanoserver</a:t>
            </a:r>
            <a:r>
              <a:rPr lang="en-US" sz="1000" dirty="0">
                <a:solidFill>
                  <a:srgbClr val="000000"/>
                </a:solidFill>
                <a:latin typeface="Arial"/>
                <a:ea typeface="Times New Roman"/>
                <a:cs typeface="Times New Roman"/>
              </a:rPr>
              <a:t> image is a special container that lets you test Docker and ensure you have configured it correctly. It will take a few minutes to download, and will then display the following:</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Hello from Docker!</a:t>
            </a:r>
          </a:p>
          <a:p>
            <a:pPr marL="100330" marR="100330" lvl="0">
              <a:lnSpc>
                <a:spcPct val="115000"/>
              </a:lnSpc>
              <a:spcAft>
                <a:spcPts val="995"/>
              </a:spcAft>
            </a:pPr>
            <a:r>
              <a:rPr lang="en-US" sz="1000" dirty="0">
                <a:solidFill>
                  <a:prstClr val="black"/>
                </a:solidFill>
                <a:latin typeface="Arial"/>
                <a:ea typeface="Times New Roman"/>
                <a:cs typeface="Times New Roman"/>
              </a:rPr>
              <a:t>This message shows that your installation appears to be working correctly.</a:t>
            </a:r>
          </a:p>
          <a:p>
            <a:pPr marL="100330" marR="100330" lvl="0">
              <a:lnSpc>
                <a:spcPct val="115000"/>
              </a:lnSpc>
              <a:spcAft>
                <a:spcPts val="995"/>
              </a:spcAft>
            </a:pPr>
            <a:r>
              <a:rPr lang="en-US" sz="1000" dirty="0">
                <a:solidFill>
                  <a:prstClr val="black"/>
                </a:solidFill>
                <a:latin typeface="Arial"/>
                <a:ea typeface="Times New Roman"/>
                <a:cs typeface="Times New Roman"/>
              </a:rPr>
              <a:t>To generate this message, Docker took the following steps:</a:t>
            </a:r>
          </a:p>
          <a:p>
            <a:pPr marL="100330" marR="100330" lvl="0">
              <a:lnSpc>
                <a:spcPct val="115000"/>
              </a:lnSpc>
              <a:spcAft>
                <a:spcPts val="995"/>
              </a:spcAft>
            </a:pPr>
            <a:r>
              <a:rPr lang="en-US" sz="1000" dirty="0">
                <a:solidFill>
                  <a:prstClr val="black"/>
                </a:solidFill>
                <a:latin typeface="Arial"/>
                <a:ea typeface="Times New Roman"/>
                <a:cs typeface="Times New Roman"/>
              </a:rPr>
              <a:t> 1. The Docker client contacted the Docker daemon.</a:t>
            </a:r>
          </a:p>
          <a:p>
            <a:pPr marL="100330" marR="100330" lvl="0">
              <a:lnSpc>
                <a:spcPct val="115000"/>
              </a:lnSpc>
              <a:spcAft>
                <a:spcPts val="995"/>
              </a:spcAft>
            </a:pPr>
            <a:r>
              <a:rPr lang="en-US" sz="1000" dirty="0">
                <a:solidFill>
                  <a:prstClr val="black"/>
                </a:solidFill>
                <a:latin typeface="Arial"/>
                <a:ea typeface="Times New Roman"/>
                <a:cs typeface="Times New Roman"/>
              </a:rPr>
              <a:t> 2. The Docker daemon pulled the "hello-world" image from the Docker Hub.</a:t>
            </a:r>
          </a:p>
          <a:p>
            <a:pPr marL="285750" marR="100330" lvl="0" indent="-185738">
              <a:lnSpc>
                <a:spcPct val="115000"/>
              </a:lnSpc>
              <a:spcAft>
                <a:spcPts val="995"/>
              </a:spcAft>
            </a:pPr>
            <a:r>
              <a:rPr lang="en-US" sz="1000" dirty="0">
                <a:solidFill>
                  <a:prstClr val="black"/>
                </a:solidFill>
                <a:latin typeface="Arial"/>
                <a:ea typeface="Times New Roman"/>
                <a:cs typeface="Times New Roman"/>
              </a:rPr>
              <a:t> 3. The Docker daemon created a new container from that image which runs the executable that produces the output you are currently reading.</a:t>
            </a:r>
          </a:p>
          <a:p>
            <a:pPr marL="100330" marR="100330" lvl="0">
              <a:lnSpc>
                <a:spcPct val="115000"/>
              </a:lnSpc>
              <a:spcAft>
                <a:spcPts val="995"/>
              </a:spcAft>
            </a:pPr>
            <a:r>
              <a:rPr lang="en-US" sz="1000" dirty="0">
                <a:solidFill>
                  <a:prstClr val="black"/>
                </a:solidFill>
                <a:latin typeface="Arial"/>
                <a:ea typeface="Times New Roman"/>
                <a:cs typeface="Times New Roman"/>
              </a:rPr>
              <a:t> 4. The Docker daemon streamed that output to the Docker client, which sent it to your terminal.</a:t>
            </a:r>
          </a:p>
          <a:p>
            <a:pPr marL="100330" marR="100330" lvl="0">
              <a:lnSpc>
                <a:spcPct val="115000"/>
              </a:lnSpc>
              <a:spcAft>
                <a:spcPts val="995"/>
              </a:spcAft>
            </a:pPr>
            <a:r>
              <a:rPr lang="en-US" sz="1000" dirty="0">
                <a:solidFill>
                  <a:prstClr val="black"/>
                </a:solidFill>
                <a:latin typeface="Arial"/>
                <a:ea typeface="Times New Roman"/>
                <a:cs typeface="Times New Roman"/>
              </a:rPr>
              <a:t>To try something more ambitious, you can run a Windows Server container with:</a:t>
            </a:r>
          </a:p>
          <a:p>
            <a:pPr marL="557530" marR="100330" lvl="1">
              <a:lnSpc>
                <a:spcPct val="115000"/>
              </a:lnSpc>
              <a:spcAft>
                <a:spcPts val="995"/>
              </a:spcAft>
            </a:pPr>
            <a:r>
              <a:rPr lang="en-US" sz="1000" dirty="0">
                <a:solidFill>
                  <a:prstClr val="black"/>
                </a:solidFill>
                <a:latin typeface="Arial"/>
                <a:ea typeface="Times New Roman"/>
                <a:cs typeface="Times New Roman"/>
              </a:rPr>
              <a:t>PS C:\&gt; docker run -it microsoft/windowsservercore powershell</a:t>
            </a:r>
          </a:p>
          <a:p>
            <a:pPr marL="100330" marR="100330" lvl="0">
              <a:lnSpc>
                <a:spcPct val="115000"/>
              </a:lnSpc>
              <a:spcAft>
                <a:spcPts val="995"/>
              </a:spcAft>
            </a:pPr>
            <a:r>
              <a:rPr lang="en-US" sz="1000" dirty="0">
                <a:solidFill>
                  <a:prstClr val="black"/>
                </a:solidFill>
                <a:latin typeface="Arial"/>
                <a:ea typeface="Times New Roman"/>
                <a:cs typeface="Times New Roman"/>
              </a:rPr>
              <a:t>Share images, automate workflows, and more with a free Docker ID:</a:t>
            </a:r>
          </a:p>
          <a:p>
            <a:pPr marL="557530" marR="100330" lvl="1">
              <a:lnSpc>
                <a:spcPct val="115000"/>
              </a:lnSpc>
              <a:spcAft>
                <a:spcPts val="995"/>
              </a:spcAft>
            </a:pPr>
            <a:r>
              <a:rPr lang="en-US" sz="1000" dirty="0">
                <a:solidFill>
                  <a:prstClr val="black"/>
                </a:solidFill>
                <a:latin typeface="Arial"/>
                <a:ea typeface="Times New Roman"/>
                <a:cs typeface="Times New Roman"/>
              </a:rPr>
              <a:t> https://cloud.docker.com/</a:t>
            </a:r>
          </a:p>
          <a:p>
            <a:pPr marL="100330" marR="100330" lvl="0">
              <a:lnSpc>
                <a:spcPct val="115000"/>
              </a:lnSpc>
              <a:spcAft>
                <a:spcPts val="995"/>
              </a:spcAft>
            </a:pPr>
            <a:r>
              <a:rPr lang="en-US" sz="1000" dirty="0">
                <a:solidFill>
                  <a:prstClr val="black"/>
                </a:solidFill>
                <a:latin typeface="Arial"/>
                <a:ea typeface="Times New Roman"/>
                <a:cs typeface="Times New Roman"/>
              </a:rPr>
              <a:t>For more examples and ideas, visit:</a:t>
            </a:r>
          </a:p>
          <a:p>
            <a:pPr marL="557530" marR="100330" lvl="1">
              <a:lnSpc>
                <a:spcPct val="115000"/>
              </a:lnSpc>
              <a:spcAft>
                <a:spcPts val="995"/>
              </a:spcAft>
            </a:pPr>
            <a:r>
              <a:rPr lang="en-US" sz="1000" dirty="0">
                <a:solidFill>
                  <a:prstClr val="black"/>
                </a:solidFill>
                <a:latin typeface="Arial"/>
                <a:ea typeface="Times New Roman"/>
                <a:cs typeface="Times New Roman"/>
              </a:rPr>
              <a:t>https://docs.docker.com/engine/userguide/</a:t>
            </a:r>
          </a:p>
        </p:txBody>
      </p:sp>
      <p:sp>
        <p:nvSpPr>
          <p:cNvPr id="4" name="Slide Number Placeholder 3"/>
          <p:cNvSpPr>
            <a:spLocks noGrp="1"/>
          </p:cNvSpPr>
          <p:nvPr>
            <p:ph type="sldNum" sz="quarter" idx="10"/>
          </p:nvPr>
        </p:nvSpPr>
        <p:spPr/>
        <p:txBody>
          <a:bodyPr/>
          <a:lstStyle/>
          <a:p>
            <a:fld id="{D247ADED-07DE-4C3D-92CD-C02DF5550672}"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893149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28930" marR="100330" indent="-228600">
              <a:lnSpc>
                <a:spcPts val="1000"/>
              </a:lnSpc>
              <a:spcAft>
                <a:spcPts val="600"/>
              </a:spcAft>
              <a:buFont typeface="+mj-lt"/>
              <a:buAutoNum type="arabicPeriod" startAt="18"/>
            </a:pPr>
            <a:r>
              <a:rPr lang="en-US" sz="1000" dirty="0">
                <a:solidFill>
                  <a:srgbClr val="000000"/>
                </a:solidFill>
                <a:latin typeface="Arial"/>
                <a:ea typeface="Times New Roman"/>
                <a:cs typeface="Times New Roman"/>
              </a:rPr>
              <a:t>In the Windows PowerShell console, type the following command, and then press Enter:</a:t>
            </a:r>
            <a:endParaRPr lang="en-US" sz="1000" dirty="0">
              <a:solidFill>
                <a:prstClr val="black"/>
              </a:solidFill>
              <a:latin typeface="Arial"/>
              <a:ea typeface="Times New Roman"/>
              <a:cs typeface="Times New Roman"/>
            </a:endParaRPr>
          </a:p>
          <a:p>
            <a:pPr marL="557530" marR="100330" lvl="1">
              <a:lnSpc>
                <a:spcPts val="1000"/>
              </a:lnSpc>
              <a:spcAft>
                <a:spcPts val="600"/>
              </a:spcAft>
            </a:pPr>
            <a:r>
              <a:rPr lang="en-US" sz="1000" dirty="0">
                <a:solidFill>
                  <a:prstClr val="black"/>
                </a:solidFill>
                <a:latin typeface="Arial"/>
                <a:ea typeface="Times New Roman"/>
                <a:cs typeface="Times New Roman"/>
              </a:rPr>
              <a:t>docker pull microsoft/iis:windowsservercore</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repository name </a:t>
            </a:r>
            <a:r>
              <a:rPr lang="en-US" sz="1000" i="1" dirty="0">
                <a:solidFill>
                  <a:prstClr val="black"/>
                </a:solidFill>
                <a:latin typeface="Arial"/>
                <a:ea typeface="Calibri"/>
                <a:cs typeface="Times New Roman"/>
              </a:rPr>
              <a:t>microsoft</a:t>
            </a:r>
            <a:r>
              <a:rPr lang="en-US" sz="1000" dirty="0">
                <a:solidFill>
                  <a:prstClr val="black"/>
                </a:solidFill>
                <a:latin typeface="Arial"/>
                <a:ea typeface="Calibri"/>
                <a:cs typeface="Times New Roman"/>
              </a:rPr>
              <a:t> must be in lowercase.</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cmdlet will download both the Server Core and Internet Information Services (Web Server) container images. Note that these images are extremely large and can take from one hour to 90 minutes to download. You will not wait for the images to finish, but will proceed with the next topic.</a:t>
            </a:r>
            <a:endParaRPr lang="en-US" dirty="0"/>
          </a:p>
        </p:txBody>
      </p:sp>
      <p:sp>
        <p:nvSpPr>
          <p:cNvPr id="4" name="Slide Number Placeholder 3"/>
          <p:cNvSpPr>
            <a:spLocks noGrp="1"/>
          </p:cNvSpPr>
          <p:nvPr>
            <p:ph type="sldNum" sz="quarter" idx="10"/>
          </p:nvPr>
        </p:nvSpPr>
        <p:spPr/>
        <p:txBody>
          <a:bodyPr/>
          <a:lstStyle/>
          <a:p>
            <a:fld id="{D247ADED-07DE-4C3D-92CD-C02DF555067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149550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963201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Docker hub will not be used in this module.</a:t>
            </a:r>
          </a:p>
        </p:txBody>
      </p:sp>
      <p:sp>
        <p:nvSpPr>
          <p:cNvPr id="4" name="Slide Number Placeholder 3"/>
          <p:cNvSpPr>
            <a:spLocks noGrp="1"/>
          </p:cNvSpPr>
          <p:nvPr>
            <p:ph type="sldNum" sz="quarter" idx="10"/>
          </p:nvPr>
        </p:nvSpPr>
        <p:spPr/>
        <p:txBody>
          <a:bodyPr/>
          <a:lstStyle/>
          <a:p>
            <a:fld id="{D247ADED-07DE-4C3D-92CD-C02DF555067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632317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Microsoft Azure changes frequently. The Azure model is designed to add features and even changes to the user interface as soon as those changes are available. This is, in fact, one of the main benefits of Azure, as it provides the quickest possible deployment of new tools and features. Because of this, however, some of the features and commands listed in this topic could change over time.</a:t>
            </a:r>
          </a:p>
        </p:txBody>
      </p:sp>
      <p:sp>
        <p:nvSpPr>
          <p:cNvPr id="4" name="Slide Number Placeholder 3"/>
          <p:cNvSpPr>
            <a:spLocks noGrp="1"/>
          </p:cNvSpPr>
          <p:nvPr>
            <p:ph type="sldNum" sz="quarter" idx="10"/>
          </p:nvPr>
        </p:nvSpPr>
        <p:spPr/>
        <p:txBody>
          <a:bodyPr/>
          <a:lstStyle/>
          <a:p>
            <a:fld id="{D247ADED-07DE-4C3D-92CD-C02DF555067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312318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 demonstration, leave the host machine running as </a:t>
            </a:r>
            <a:r>
              <a:rPr lang="en-US" sz="1000" b="1" dirty="0">
                <a:latin typeface="Arial"/>
                <a:ea typeface="Calibri"/>
                <a:cs typeface="Times New Roman"/>
              </a:rPr>
              <a:t>LON-HOST1</a:t>
            </a:r>
            <a:r>
              <a:rPr lang="en-US" sz="1000" dirty="0">
                <a:latin typeface="Arial"/>
                <a:ea typeface="Calibri"/>
                <a:cs typeface="Times New Roman"/>
              </a:rPr>
              <a:t>. This host is required for the lab.</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complete this demonstration, you require the </a:t>
            </a:r>
            <a:r>
              <a:rPr lang="en-US" sz="1000" b="1" dirty="0">
                <a:latin typeface="Arial"/>
                <a:ea typeface="Calibri"/>
                <a:cs typeface="Times New Roman"/>
              </a:rPr>
              <a:t>20743C-LON-HOST1</a:t>
            </a:r>
            <a:r>
              <a:rPr lang="en-US" sz="1000" dirty="0">
                <a:latin typeface="Arial"/>
                <a:ea typeface="Calibri"/>
                <a:cs typeface="Times New Roman"/>
              </a:rPr>
              <a:t> physical computer, in addition to the </a:t>
            </a:r>
            <a:r>
              <a:rPr lang="en-US" sz="1000" b="1" dirty="0">
                <a:latin typeface="Arial"/>
                <a:ea typeface="Calibri"/>
                <a:cs typeface="Times New Roman"/>
              </a:rPr>
              <a:t>20743C-LON-NVHOST2</a:t>
            </a:r>
            <a:r>
              <a:rPr lang="en-US" sz="1000" dirty="0">
                <a:latin typeface="Arial"/>
                <a:ea typeface="Calibri"/>
                <a:cs typeface="Times New Roman"/>
              </a:rPr>
              <a:t>, </a:t>
            </a:r>
            <a:r>
              <a:rPr lang="en-US" sz="1000" b="1" dirty="0">
                <a:latin typeface="Arial"/>
                <a:ea typeface="Calibri"/>
                <a:cs typeface="Times New Roman"/>
              </a:rPr>
              <a:t>20743C-LON-DC1-B</a:t>
            </a:r>
            <a:r>
              <a:rPr lang="en-US" sz="1000" dirty="0">
                <a:latin typeface="Arial"/>
                <a:ea typeface="Calibri"/>
                <a:cs typeface="Times New Roman"/>
              </a:rPr>
              <a:t>, and </a:t>
            </a:r>
            <a:r>
              <a:rPr lang="en-US" sz="1000" b="1" dirty="0">
                <a:latin typeface="Arial"/>
                <a:ea typeface="Calibri"/>
                <a:cs typeface="Times New Roman"/>
              </a:rPr>
              <a:t>20743C-NAT</a:t>
            </a:r>
            <a:r>
              <a:rPr lang="en-US" sz="1000" dirty="0">
                <a:latin typeface="Arial"/>
                <a:ea typeface="Calibri"/>
                <a:cs typeface="Times New Roman"/>
              </a:rPr>
              <a:t> VMs. The host machine should be running from the previous demonstration. Sign in to the host computer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If you haven’t already done so, connect to </a:t>
            </a:r>
            <a:r>
              <a:rPr lang="en-US" sz="1000" b="1" dirty="0">
                <a:latin typeface="Arial"/>
                <a:ea typeface="Calibri"/>
                <a:cs typeface="Times New Roman"/>
              </a:rPr>
              <a:t>LON-NVHOST2</a:t>
            </a:r>
            <a:r>
              <a:rPr lang="en-US" sz="1000" dirty="0">
                <a:latin typeface="Arial"/>
                <a:ea typeface="Calibri"/>
                <a:cs typeface="Times New Roman"/>
              </a:rPr>
              <a:t>, and then sign in with the following credentials:</a:t>
            </a:r>
          </a:p>
          <a:p>
            <a:pPr marL="742950" lvl="1" indent="-28575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t>
            </a:r>
          </a:p>
          <a:p>
            <a:pPr marL="742950" lvl="1" indent="-28575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Download an image</a:t>
            </a:r>
            <a:endParaRPr lang="en-US" sz="1000" dirty="0">
              <a:latin typeface="Arial"/>
              <a:ea typeface="Calibri"/>
              <a:cs typeface="Times New Roman"/>
            </a:endParaRPr>
          </a:p>
          <a:p>
            <a:pPr marL="342900" lvl="0" indent="-342900">
              <a:lnSpc>
                <a:spcPct val="115000"/>
              </a:lnSpc>
              <a:spcAft>
                <a:spcPts val="995"/>
              </a:spcAft>
              <a:buSzPts val="950"/>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LON-NVHOST2</a:t>
            </a:r>
            <a:r>
              <a:rPr lang="en-US" sz="1000" dirty="0">
                <a:effectLst/>
                <a:latin typeface="Arial"/>
                <a:ea typeface="Times New Roman"/>
                <a:cs typeface="Times New Roman"/>
              </a:rPr>
              <a:t>, select </a:t>
            </a:r>
            <a:r>
              <a:rPr lang="en-US" sz="1000" b="1" dirty="0">
                <a:effectLst/>
                <a:latin typeface="Arial"/>
                <a:ea typeface="Times New Roman"/>
                <a:cs typeface="Times New Roman"/>
              </a:rPr>
              <a:t>Start</a:t>
            </a:r>
            <a:r>
              <a:rPr lang="en-US" sz="1000" dirty="0">
                <a:effectLst/>
                <a:latin typeface="Arial"/>
                <a:ea typeface="Times New Roman"/>
                <a:cs typeface="Times New Roman"/>
              </a:rPr>
              <a:t>,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and then select </a:t>
            </a:r>
            <a:r>
              <a:rPr lang="en-US" sz="1000" b="1" dirty="0">
                <a:effectLst/>
                <a:latin typeface="Arial"/>
                <a:ea typeface="Times New Roman"/>
                <a:cs typeface="Times New Roman"/>
              </a:rPr>
              <a:t>Run as</a:t>
            </a:r>
            <a:r>
              <a:rPr lang="en-US" sz="1000" dirty="0">
                <a:effectLst/>
                <a:latin typeface="Arial"/>
                <a:ea typeface="Times New Roman"/>
                <a:cs typeface="Times New Roman"/>
              </a:rPr>
              <a:t> a</a:t>
            </a:r>
            <a:r>
              <a:rPr lang="en-US" sz="1000" b="1" dirty="0">
                <a:effectLst/>
                <a:latin typeface="Arial"/>
                <a:ea typeface="Times New Roman"/>
                <a:cs typeface="Times New Roman"/>
              </a:rPr>
              <a:t>dministrator</a:t>
            </a:r>
            <a:r>
              <a:rPr lang="en-US" sz="1000" dirty="0">
                <a:effectLst/>
                <a:latin typeface="Arial"/>
                <a:ea typeface="Times New Roman"/>
                <a:cs typeface="Times New Roman"/>
              </a:rPr>
              <a:t>.</a:t>
            </a:r>
          </a:p>
          <a:p>
            <a:pPr marL="342900" lvl="0" indent="-342900">
              <a:lnSpc>
                <a:spcPct val="115000"/>
              </a:lnSpc>
              <a:spcAft>
                <a:spcPts val="995"/>
              </a:spcAft>
              <a:buSzPts val="950"/>
              <a:buFont typeface="+mj-lt"/>
              <a:buAutoNum type="arabicPeriod"/>
            </a:pPr>
            <a:r>
              <a:rPr lang="en-US" sz="1000" dirty="0">
                <a:effectLst/>
                <a:latin typeface="Arial"/>
                <a:ea typeface="Times New Roman"/>
                <a:cs typeface="Times New Roman"/>
              </a:rPr>
              <a:t>At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command prompt, type the following command to install Docker, and then press Enter:</a:t>
            </a:r>
          </a:p>
          <a:p>
            <a:pPr marL="557530" marR="100330" lvl="1">
              <a:lnSpc>
                <a:spcPct val="115000"/>
              </a:lnSpc>
              <a:spcAft>
                <a:spcPts val="995"/>
              </a:spcAft>
            </a:pPr>
            <a:r>
              <a:rPr lang="en-US" sz="1000" dirty="0">
                <a:effectLst/>
                <a:latin typeface="Arial"/>
                <a:ea typeface="Times New Roman"/>
                <a:cs typeface="Times New Roman"/>
              </a:rPr>
              <a:t>Get-Service Docker</a:t>
            </a:r>
          </a:p>
          <a:p>
            <a:pPr marL="342900" lvl="0" indent="-342900">
              <a:lnSpc>
                <a:spcPct val="115000"/>
              </a:lnSpc>
              <a:spcAft>
                <a:spcPts val="995"/>
              </a:spcAft>
              <a:buSzPts val="950"/>
              <a:buFont typeface="+mj-lt"/>
              <a:buAutoNum type="arabicPeriod" startAt="3"/>
            </a:pPr>
            <a:r>
              <a:rPr lang="en-US" sz="1000" dirty="0">
                <a:solidFill>
                  <a:srgbClr val="000000"/>
                </a:solidFill>
                <a:effectLst/>
                <a:latin typeface="Arial"/>
                <a:ea typeface="Times New Roman"/>
                <a:cs typeface="Times New Roman"/>
              </a:rPr>
              <a:t>You should receive a reply message that states the Docker service status is </a:t>
            </a:r>
            <a:r>
              <a:rPr lang="en-US" sz="1000" b="1" dirty="0">
                <a:effectLst/>
                <a:latin typeface="Arial"/>
                <a:ea typeface="Times New Roman"/>
                <a:cs typeface="Times New Roman"/>
              </a:rPr>
              <a:t>Running</a:t>
            </a:r>
            <a:r>
              <a:rPr lang="en-US" sz="1000" dirty="0">
                <a:solidFill>
                  <a:srgbClr val="000000"/>
                </a:solidFill>
                <a:effectLst/>
                <a:latin typeface="Arial"/>
                <a:ea typeface="Times New Roman"/>
                <a:cs typeface="Times New Roman"/>
              </a:rPr>
              <a:t>. It might say </a:t>
            </a:r>
            <a:r>
              <a:rPr lang="en-US" sz="1000" b="1" dirty="0">
                <a:effectLst/>
                <a:latin typeface="Arial"/>
                <a:ea typeface="Times New Roman"/>
                <a:cs typeface="Times New Roman"/>
              </a:rPr>
              <a:t>Starting</a:t>
            </a:r>
            <a:r>
              <a:rPr lang="en-US" sz="1000" dirty="0">
                <a:solidFill>
                  <a:srgbClr val="000000"/>
                </a:solidFill>
                <a:effectLst/>
                <a:latin typeface="Arial"/>
                <a:ea typeface="Times New Roman"/>
                <a:cs typeface="Times New Roman"/>
              </a:rPr>
              <a:t> or </a:t>
            </a:r>
            <a:r>
              <a:rPr lang="en-US" sz="1000" b="1" dirty="0">
                <a:effectLst/>
                <a:latin typeface="Arial"/>
                <a:ea typeface="Times New Roman"/>
                <a:cs typeface="Times New Roman"/>
              </a:rPr>
              <a:t>Stopped</a:t>
            </a:r>
            <a:r>
              <a:rPr lang="en-US" sz="1000" dirty="0">
                <a:solidFill>
                  <a:srgbClr val="000000"/>
                </a:solidFill>
                <a:effectLst/>
                <a:latin typeface="Arial"/>
                <a:ea typeface="Times New Roman"/>
                <a:cs typeface="Times New Roman"/>
              </a:rPr>
              <a:t>. In this case, repeat step 2  again until the status is </a:t>
            </a:r>
            <a:r>
              <a:rPr lang="en-US" sz="1000" b="1" dirty="0">
                <a:effectLst/>
                <a:latin typeface="Arial"/>
                <a:ea typeface="Times New Roman"/>
                <a:cs typeface="Times New Roman"/>
              </a:rPr>
              <a:t>Running</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SzPts val="950"/>
              <a:buFont typeface="+mj-lt"/>
              <a:buAutoNum type="arabicPeriod" startAt="3"/>
            </a:pPr>
            <a:r>
              <a:rPr lang="en-US" sz="1000" dirty="0">
                <a:solidFill>
                  <a:srgbClr val="000000"/>
                </a:solidFill>
                <a:effectLst/>
                <a:latin typeface="Arial"/>
                <a:ea typeface="Times New Roman"/>
                <a:cs typeface="Times New Roman"/>
              </a:rPr>
              <a:t>Type the following command, and then press Enter to view the images available on Docker Hub:</a:t>
            </a:r>
            <a:endParaRPr lang="en-US"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Docker search Microsoft</a:t>
            </a:r>
          </a:p>
          <a:p>
            <a:pPr marL="342900" lvl="0" indent="-342900">
              <a:lnSpc>
                <a:spcPct val="115000"/>
              </a:lnSpc>
              <a:spcAft>
                <a:spcPts val="995"/>
              </a:spcAft>
              <a:buSzPts val="950"/>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34862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SzPts val="950"/>
              <a:buFont typeface="+mj-lt"/>
              <a:buAutoNum type="arabicPeriod" startAt="5"/>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 type the following command to download the sample image,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docker pull microsoft/nanoserver</a:t>
            </a:r>
          </a:p>
          <a:p>
            <a:pPr marL="342900" lvl="0" indent="-342900">
              <a:lnSpc>
                <a:spcPct val="115000"/>
              </a:lnSpc>
              <a:spcAft>
                <a:spcPts val="995"/>
              </a:spcAft>
              <a:buSzPts val="950"/>
              <a:buFont typeface="+mj-lt"/>
              <a:buAutoNum type="arabicPeriod" startAt="6"/>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 type the following to verify the downloaded image, and then press Enter:</a:t>
            </a:r>
            <a:endParaRPr lang="en-US" sz="1000" dirty="0">
              <a:solidFill>
                <a:prstClr val="black"/>
              </a:solidFill>
              <a:latin typeface="Arial"/>
              <a:ea typeface="Times New Roman"/>
              <a:cs typeface="Times New Roman"/>
            </a:endParaRP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docker images</a:t>
            </a:r>
          </a:p>
          <a:p>
            <a:pPr lvl="0">
              <a:lnSpc>
                <a:spcPts val="1300"/>
              </a:lnSpc>
              <a:spcBef>
                <a:spcPts val="900"/>
              </a:spcBef>
              <a:spcAft>
                <a:spcPts val="300"/>
              </a:spcAft>
            </a:pPr>
            <a:r>
              <a:rPr lang="en-US" sz="1000" b="1" dirty="0">
                <a:solidFill>
                  <a:prstClr val="black"/>
                </a:solidFill>
                <a:latin typeface="Arial"/>
                <a:ea typeface="Times New Roman"/>
                <a:cs typeface="Segoe UI"/>
              </a:rPr>
              <a:t>Deploy a new Hyper-V container</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console, type the following command to deploy the </a:t>
            </a:r>
            <a:r>
              <a:rPr lang="en-US" sz="1000" b="1" dirty="0">
                <a:solidFill>
                  <a:prstClr val="black"/>
                </a:solidFill>
                <a:latin typeface="Arial"/>
                <a:ea typeface="Times New Roman"/>
                <a:cs typeface="Times New Roman"/>
              </a:rPr>
              <a:t>IIS</a:t>
            </a:r>
            <a:r>
              <a:rPr lang="en-US" sz="1000" dirty="0">
                <a:solidFill>
                  <a:srgbClr val="000000"/>
                </a:solidFill>
                <a:latin typeface="Arial"/>
                <a:ea typeface="Times New Roman"/>
                <a:cs typeface="Times New Roman"/>
              </a:rPr>
              <a:t> container,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docker run -it --isolation=hyperv microsoft/nanoserver cmd</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After a few minutes, the Windows PowerShell console will turn to a dark color, and a C:\&gt; prompt will display.</a:t>
            </a:r>
          </a:p>
          <a:p>
            <a:pPr marL="342900" lvl="0" indent="-342900">
              <a:lnSpc>
                <a:spcPct val="115000"/>
              </a:lnSpc>
              <a:spcBef>
                <a:spcPts val="900"/>
              </a:spcBef>
              <a:spcAft>
                <a:spcPts val="995"/>
              </a:spcAft>
              <a:buFont typeface="+mj-lt"/>
              <a:buAutoNum type="arabicPeriod" startAt="2"/>
            </a:pPr>
            <a:r>
              <a:rPr lang="en-US" sz="1000" dirty="0">
                <a:solidFill>
                  <a:prstClr val="black"/>
                </a:solidFill>
                <a:latin typeface="Arial"/>
                <a:ea typeface="Times New Roman"/>
                <a:cs typeface="Segoe UI"/>
              </a:rPr>
              <a:t>Type the following command to retrieve the IP address information of the container host.</a:t>
            </a:r>
            <a:endParaRPr lang="en-US" sz="1000" b="1" dirty="0">
              <a:solidFill>
                <a:prstClr val="black"/>
              </a:solidFill>
              <a:latin typeface="Arial"/>
              <a:ea typeface="Times New Roman"/>
              <a:cs typeface="Segoe UI"/>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Hostname</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name is not </a:t>
            </a:r>
            <a:r>
              <a:rPr lang="en-US" sz="1000" b="1" dirty="0">
                <a:solidFill>
                  <a:prstClr val="black"/>
                </a:solidFill>
                <a:latin typeface="Arial"/>
                <a:ea typeface="Calibri"/>
                <a:cs typeface="Times New Roman"/>
              </a:rPr>
              <a:t>LON-NVHOST2</a:t>
            </a:r>
            <a:r>
              <a:rPr lang="en-US" sz="1000" dirty="0">
                <a:solidFill>
                  <a:prstClr val="black"/>
                </a:solidFill>
                <a:latin typeface="Arial"/>
                <a:ea typeface="Calibri"/>
                <a:cs typeface="Times New Roman"/>
              </a:rPr>
              <a:t>. The returned value is the name of the Hyper-V container.</a:t>
            </a:r>
          </a:p>
          <a:p>
            <a:pPr marL="342900" lvl="0" indent="-342900">
              <a:lnSpc>
                <a:spcPct val="115000"/>
              </a:lnSpc>
              <a:spcBef>
                <a:spcPts val="900"/>
              </a:spcBef>
              <a:spcAft>
                <a:spcPts val="995"/>
              </a:spcAft>
              <a:buFont typeface="+mj-lt"/>
              <a:buAutoNum type="arabicPeriod" startAt="3"/>
            </a:pPr>
            <a:r>
              <a:rPr lang="en-US" sz="1000" dirty="0">
                <a:solidFill>
                  <a:prstClr val="black"/>
                </a:solidFill>
                <a:latin typeface="Arial"/>
                <a:ea typeface="Times New Roman"/>
                <a:cs typeface="Segoe UI"/>
              </a:rPr>
              <a:t>In the Windows PowerShell console, type the following command, and then press Enter:</a:t>
            </a:r>
            <a:endParaRPr lang="en-US" sz="1000" b="1" dirty="0">
              <a:solidFill>
                <a:prstClr val="black"/>
              </a:solidFill>
              <a:latin typeface="Arial"/>
              <a:ea typeface="Times New Roman"/>
              <a:cs typeface="Segoe UI"/>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powershell</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Type the following command to view the services running,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Get-Service </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Type the following command to view the number of services running,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(Get-Service).Count </a:t>
            </a:r>
          </a:p>
        </p:txBody>
      </p:sp>
      <p:sp>
        <p:nvSpPr>
          <p:cNvPr id="4" name="Slide Number Placeholder 3"/>
          <p:cNvSpPr>
            <a:spLocks noGrp="1"/>
          </p:cNvSpPr>
          <p:nvPr>
            <p:ph type="sldNum" sz="quarter" idx="10"/>
          </p:nvPr>
        </p:nvSpPr>
        <p:spPr/>
        <p:txBody>
          <a:bodyPr/>
          <a:lstStyle/>
          <a:p>
            <a:fld id="{D247ADED-07DE-4C3D-92CD-C02DF5550672}"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80674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Make note of the value returned.</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Right-click the </a:t>
            </a:r>
            <a:r>
              <a:rPr lang="en-US" sz="1000" b="1" dirty="0">
                <a:solidFill>
                  <a:prstClr val="black"/>
                </a:solidFill>
                <a:latin typeface="Arial"/>
                <a:ea typeface="Times New Roman"/>
                <a:cs typeface="Times New Roman"/>
              </a:rPr>
              <a:t>Windows PowerShell </a:t>
            </a:r>
            <a:r>
              <a:rPr lang="en-US" sz="1000" dirty="0">
                <a:solidFill>
                  <a:prstClr val="black"/>
                </a:solidFill>
                <a:latin typeface="Arial"/>
                <a:ea typeface="Times New Roman"/>
                <a:cs typeface="Times New Roman"/>
              </a:rPr>
              <a:t>icon on the taskbar, and then click </a:t>
            </a:r>
            <a:r>
              <a:rPr lang="en-US" sz="1000" b="1" dirty="0">
                <a:solidFill>
                  <a:prstClr val="black"/>
                </a:solidFill>
                <a:latin typeface="Arial"/>
                <a:ea typeface="Times New Roman"/>
                <a:cs typeface="Times New Roman"/>
              </a:rPr>
              <a:t>Run as Administrator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new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console, rerun the cmdlets from step 4 and 5 above.</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Observe the value returned in the second count, and notice that it is substantially larger.</a:t>
            </a:r>
          </a:p>
          <a:p>
            <a:pPr lvl="0">
              <a:lnSpc>
                <a:spcPts val="1300"/>
              </a:lnSpc>
              <a:spcBef>
                <a:spcPts val="900"/>
              </a:spcBef>
              <a:spcAft>
                <a:spcPts val="300"/>
              </a:spcAft>
            </a:pPr>
            <a:r>
              <a:rPr lang="en-US" sz="1000" b="1" dirty="0">
                <a:solidFill>
                  <a:srgbClr val="000000"/>
                </a:solidFill>
                <a:latin typeface="Arial"/>
                <a:ea typeface="Times New Roman"/>
                <a:cs typeface="Segoe UI"/>
              </a:rPr>
              <a:t>Manage the container</a:t>
            </a:r>
            <a:endParaRPr lang="en-US"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console, type the following command to view the running containers:</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docker ps</a:t>
            </a:r>
          </a:p>
          <a:p>
            <a:pPr marL="342900" lvl="0" indent="-342900">
              <a:lnSpc>
                <a:spcPct val="115000"/>
              </a:lnSpc>
              <a:spcAft>
                <a:spcPts val="995"/>
              </a:spcAft>
              <a:buFont typeface="+mj-lt"/>
              <a:buAutoNum type="arabicPeriod" startAt="2"/>
            </a:pPr>
            <a:r>
              <a:rPr lang="en-US" sz="1000" dirty="0">
                <a:solidFill>
                  <a:srgbClr val="000000"/>
                </a:solidFill>
                <a:latin typeface="Arial"/>
                <a:ea typeface="Times New Roman"/>
                <a:cs typeface="Times New Roman"/>
              </a:rPr>
              <a:t>Make note of the container ID value.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srgbClr val="000000"/>
                </a:solidFill>
                <a:latin typeface="Arial"/>
                <a:ea typeface="Times New Roman"/>
                <a:cs typeface="Times New Roman"/>
              </a:rPr>
              <a:t>Type the following command to stop the container,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docker stop </a:t>
            </a:r>
            <a:r>
              <a:rPr lang="en-US" sz="1000" i="1" dirty="0">
                <a:solidFill>
                  <a:prstClr val="black"/>
                </a:solidFill>
                <a:latin typeface="Arial"/>
                <a:ea typeface="Times New Roman"/>
                <a:cs typeface="Times New Roman"/>
              </a:rPr>
              <a:t>&lt;ContainerID&gt;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Replace </a:t>
            </a:r>
            <a:r>
              <a:rPr lang="en-US" sz="1000" i="1" dirty="0">
                <a:solidFill>
                  <a:prstClr val="black"/>
                </a:solidFill>
                <a:latin typeface="Arial"/>
                <a:ea typeface="Calibri"/>
                <a:cs typeface="Times New Roman"/>
              </a:rPr>
              <a:t>&lt;ContainerID&gt;</a:t>
            </a:r>
            <a:r>
              <a:rPr lang="en-US" sz="1000" dirty="0">
                <a:solidFill>
                  <a:prstClr val="black"/>
                </a:solidFill>
                <a:latin typeface="Arial"/>
                <a:ea typeface="Calibri"/>
                <a:cs typeface="Times New Roman"/>
              </a:rPr>
              <a:t> with the container ID value that you recorded in step 2.</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original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console, t</a:t>
            </a:r>
            <a:r>
              <a:rPr lang="en-US" sz="1000" dirty="0">
                <a:solidFill>
                  <a:srgbClr val="000000"/>
                </a:solidFill>
                <a:latin typeface="Arial"/>
                <a:ea typeface="Times New Roman"/>
                <a:cs typeface="Times New Roman"/>
              </a:rPr>
              <a:t>o return to the default screen color, type the following to stop the container, and then press Enter:</a:t>
            </a:r>
            <a:endParaRPr lang="en-US" sz="1000" dirty="0">
              <a:solidFill>
                <a:prstClr val="black"/>
              </a:solidFill>
              <a:latin typeface="Arial"/>
              <a:ea typeface="Times New Roman"/>
              <a:cs typeface="Times New Roman"/>
            </a:endParaRPr>
          </a:p>
          <a:p>
            <a:pPr marL="557530" marR="100330" lvl="1">
              <a:lnSpc>
                <a:spcPct val="115000"/>
              </a:lnSpc>
              <a:spcAft>
                <a:spcPts val="995"/>
              </a:spcAft>
            </a:pPr>
            <a:r>
              <a:rPr lang="en-US" sz="1000" dirty="0">
                <a:solidFill>
                  <a:prstClr val="black"/>
                </a:solidFill>
                <a:latin typeface="Arial"/>
                <a:ea typeface="Times New Roman"/>
                <a:cs typeface="Times New Roman"/>
              </a:rPr>
              <a:t>[console]::BackgroundColor = “DarkMagenta”</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Close all open windows.</a:t>
            </a:r>
            <a:endParaRPr lang="en-US" dirty="0"/>
          </a:p>
        </p:txBody>
      </p:sp>
      <p:sp>
        <p:nvSpPr>
          <p:cNvPr id="4" name="Slide Number Placeholder 3"/>
          <p:cNvSpPr>
            <a:spLocks noGrp="1"/>
          </p:cNvSpPr>
          <p:nvPr>
            <p:ph type="sldNum" sz="quarter" idx="10"/>
          </p:nvPr>
        </p:nvSpPr>
        <p:spPr/>
        <p:txBody>
          <a:bodyPr/>
          <a:lstStyle/>
          <a:p>
            <a:fld id="{D247ADED-07DE-4C3D-92CD-C02DF5550672}" type="slidenum">
              <a:rPr lang="en-US" smtClean="0"/>
              <a:t>29</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97307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Windows Server 2016 containers, which of the following statements best describes a sandbox?</a:t>
            </a:r>
          </a:p>
          <a:p>
            <a:pPr>
              <a:lnSpc>
                <a:spcPct val="115000"/>
              </a:lnSpc>
              <a:spcAft>
                <a:spcPts val="1000"/>
              </a:spcAft>
            </a:pPr>
            <a:r>
              <a:rPr lang="en-US" sz="1000" dirty="0">
                <a:latin typeface="Arial"/>
                <a:ea typeface="Calibri"/>
                <a:cs typeface="Times New Roman"/>
              </a:rPr>
              <a:t>(   ) Option 1: A sandbox is a computer that is configured with containers. This can be a physical computer or a virtual computer.</a:t>
            </a:r>
          </a:p>
          <a:p>
            <a:pPr>
              <a:lnSpc>
                <a:spcPct val="115000"/>
              </a:lnSpc>
              <a:spcAft>
                <a:spcPts val="1000"/>
              </a:spcAft>
            </a:pPr>
            <a:r>
              <a:rPr lang="en-US" sz="1000" dirty="0">
                <a:latin typeface="Arial"/>
                <a:ea typeface="Calibri"/>
                <a:cs typeface="Times New Roman"/>
              </a:rPr>
              <a:t>(   ) Option 2: A sandbox is the first layer of the container hierarchy.</a:t>
            </a:r>
          </a:p>
          <a:p>
            <a:pPr>
              <a:lnSpc>
                <a:spcPct val="115000"/>
              </a:lnSpc>
              <a:spcAft>
                <a:spcPts val="1000"/>
              </a:spcAft>
            </a:pPr>
            <a:r>
              <a:rPr lang="en-US" sz="1000" dirty="0">
                <a:latin typeface="Arial"/>
                <a:ea typeface="Calibri"/>
                <a:cs typeface="Times New Roman"/>
              </a:rPr>
              <a:t>(   ) Option 3: All changes that are made to a running container are stored in the sandbox.</a:t>
            </a:r>
          </a:p>
          <a:p>
            <a:pPr>
              <a:lnSpc>
                <a:spcPct val="115000"/>
              </a:lnSpc>
              <a:spcAft>
                <a:spcPts val="1000"/>
              </a:spcAft>
            </a:pPr>
            <a:r>
              <a:rPr lang="en-US" sz="1000" dirty="0">
                <a:latin typeface="Arial"/>
                <a:ea typeface="Calibri"/>
                <a:cs typeface="Times New Roman"/>
              </a:rPr>
              <a:t>(   ) Option 4: A sandbox is a management tool that you can use instead of the Windows PowerShell command-line interface to manage your containers.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 sandbox is a computer that is configured with containers. This can be a physical computer or a virtual computer.</a:t>
            </a:r>
          </a:p>
          <a:p>
            <a:pPr>
              <a:lnSpc>
                <a:spcPct val="115000"/>
              </a:lnSpc>
              <a:spcAft>
                <a:spcPts val="1000"/>
              </a:spcAft>
            </a:pPr>
            <a:r>
              <a:rPr lang="en-US" sz="1000" dirty="0">
                <a:latin typeface="Arial"/>
                <a:ea typeface="Calibri"/>
                <a:cs typeface="Times New Roman"/>
              </a:rPr>
              <a:t>(   ) Option 2: A sandbox is the first layer of the container hierarchy.</a:t>
            </a:r>
          </a:p>
          <a:p>
            <a:pPr>
              <a:lnSpc>
                <a:spcPct val="115000"/>
              </a:lnSpc>
              <a:spcAft>
                <a:spcPts val="1000"/>
              </a:spcAft>
            </a:pPr>
            <a:r>
              <a:rPr lang="en-US" sz="1000" dirty="0">
                <a:latin typeface="Arial"/>
                <a:ea typeface="Calibri"/>
                <a:cs typeface="Times New Roman"/>
              </a:rPr>
              <a:t>( √) Option 3: All changes that are made to a running container are stored in the sandbox.</a:t>
            </a:r>
          </a:p>
          <a:p>
            <a:pPr>
              <a:lnSpc>
                <a:spcPct val="115000"/>
              </a:lnSpc>
              <a:spcAft>
                <a:spcPts val="1000"/>
              </a:spcAft>
            </a:pPr>
            <a:r>
              <a:rPr lang="en-US" sz="1000" dirty="0">
                <a:latin typeface="Arial"/>
                <a:ea typeface="Calibri"/>
                <a:cs typeface="Times New Roman"/>
              </a:rPr>
              <a:t>(   ) Option 4: A sandbox is a management tool that you can use instead of the Windows PowerShell command-line interface to manage your containers.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727425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If you are using an online lab provider such as Learn On Demand or Microsoft Labs Online, you do not have to complete the steps outlined in the Notes section.</a:t>
            </a:r>
          </a:p>
          <a:p>
            <a:pPr>
              <a:lnSpc>
                <a:spcPct val="115000"/>
              </a:lnSpc>
              <a:spcAft>
                <a:spcPts val="1000"/>
              </a:spcAft>
            </a:pPr>
            <a:r>
              <a:rPr lang="en-US" sz="1000" b="1" dirty="0">
                <a:latin typeface="Arial"/>
                <a:ea typeface="Calibri"/>
                <a:cs typeface="Times New Roman"/>
              </a:rPr>
              <a:t>Exercise 1: Installing Docker Enterprise Edition for Windows Server 2016</a:t>
            </a:r>
          </a:p>
          <a:p>
            <a:pPr>
              <a:lnSpc>
                <a:spcPct val="115000"/>
              </a:lnSpc>
              <a:spcAft>
                <a:spcPts val="1000"/>
              </a:spcAft>
            </a:pPr>
            <a:r>
              <a:rPr lang="en-US" sz="1000" dirty="0">
                <a:latin typeface="Arial"/>
                <a:ea typeface="Calibri"/>
                <a:cs typeface="Times New Roman"/>
              </a:rPr>
              <a:t>The first step when deploying containers is to install Docker. You need Docker to manage containers in Windows Server 2016. In this exercise, you will install Docker as part of your task of container deployment.</a:t>
            </a:r>
          </a:p>
          <a:p>
            <a:pPr>
              <a:lnSpc>
                <a:spcPct val="115000"/>
              </a:lnSpc>
              <a:spcAft>
                <a:spcPts val="1000"/>
              </a:spcAft>
            </a:pPr>
            <a:r>
              <a:rPr lang="en-US" sz="1000" b="1" dirty="0">
                <a:latin typeface="Arial"/>
                <a:ea typeface="Calibri"/>
                <a:cs typeface="Times New Roman"/>
              </a:rPr>
              <a:t>Exercise 2: Installing and configuring an IIS container</a:t>
            </a:r>
          </a:p>
          <a:p>
            <a:pPr>
              <a:lnSpc>
                <a:spcPct val="115000"/>
              </a:lnSpc>
              <a:spcAft>
                <a:spcPts val="1000"/>
              </a:spcAft>
            </a:pPr>
            <a:r>
              <a:rPr lang="en-US" sz="1000" dirty="0">
                <a:latin typeface="Arial"/>
                <a:ea typeface="Calibri"/>
                <a:cs typeface="Times New Roman"/>
              </a:rPr>
              <a:t>Now that you have prepared the container host machine and downloaded the image, the next step is to deploy a container image. You will then be able to validate that the container deployed and is functional and ready to be managed. </a:t>
            </a:r>
          </a:p>
        </p:txBody>
      </p:sp>
      <p:sp>
        <p:nvSpPr>
          <p:cNvPr id="4" name="Slide Number Placeholder 3"/>
          <p:cNvSpPr>
            <a:spLocks noGrp="1"/>
          </p:cNvSpPr>
          <p:nvPr>
            <p:ph type="sldNum" sz="quarter" idx="10"/>
          </p:nvPr>
        </p:nvSpPr>
        <p:spPr/>
        <p:txBody>
          <a:bodyPr/>
          <a:lstStyle/>
          <a:p>
            <a:fld id="{D247ADED-07DE-4C3D-92CD-C02DF5550672}"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882764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247ADED-07DE-4C3D-92CD-C02DF5550672}"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487205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does the </a:t>
            </a:r>
            <a:r>
              <a:rPr lang="en-US" sz="1000" b="1" dirty="0">
                <a:latin typeface="Arial"/>
                <a:ea typeface="Calibri"/>
                <a:cs typeface="Times New Roman"/>
              </a:rPr>
              <a:t>-d</a:t>
            </a:r>
            <a:r>
              <a:rPr lang="en-US" sz="1000" dirty="0">
                <a:latin typeface="Arial"/>
                <a:ea typeface="Calibri"/>
                <a:cs typeface="Times New Roman"/>
              </a:rPr>
              <a:t> do in the following command?</a:t>
            </a:r>
          </a:p>
          <a:p>
            <a:pPr lvl="1">
              <a:lnSpc>
                <a:spcPct val="115000"/>
              </a:lnSpc>
              <a:spcAft>
                <a:spcPts val="1000"/>
              </a:spcAft>
            </a:pPr>
            <a:r>
              <a:rPr lang="en-US" sz="1000" b="1" dirty="0">
                <a:latin typeface="Arial"/>
                <a:ea typeface="Calibri"/>
                <a:cs typeface="Times New Roman"/>
              </a:rPr>
              <a:t>docker run -d -p 80:80 microsoft/iis:windowsservercore cmd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-d</a:t>
            </a:r>
            <a:r>
              <a:rPr lang="en-US" sz="1000" dirty="0">
                <a:latin typeface="Arial"/>
                <a:ea typeface="Calibri"/>
                <a:cs typeface="Times New Roman"/>
              </a:rPr>
              <a:t> in the command runs the IIS image as a background service.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downloaded the Windows Server Core and the IIS images using the following construct: </a:t>
            </a:r>
            <a:r>
              <a:rPr lang="en-US" sz="1000" b="1" dirty="0">
                <a:latin typeface="Arial"/>
                <a:ea typeface="Calibri"/>
                <a:cs typeface="Times New Roman"/>
              </a:rPr>
              <a:t>docker pull Microsoft/iis:windowsservercore,</a:t>
            </a:r>
            <a:r>
              <a:rPr lang="en-US" sz="1000" dirty="0">
                <a:latin typeface="Arial"/>
                <a:ea typeface="Calibri"/>
                <a:cs typeface="Times New Roman"/>
              </a:rPr>
              <a:t> what would happen?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would receive an error. Docker is case‑sensitive, and the Docker </a:t>
            </a:r>
            <a:r>
              <a:rPr lang="en-US" sz="1000" b="1" dirty="0">
                <a:latin typeface="Arial"/>
                <a:ea typeface="Calibri"/>
                <a:cs typeface="Times New Roman"/>
              </a:rPr>
              <a:t>microsoft</a:t>
            </a:r>
            <a:r>
              <a:rPr lang="en-US" sz="1000" dirty="0">
                <a:latin typeface="Arial"/>
                <a:ea typeface="Calibri"/>
                <a:cs typeface="Times New Roman"/>
              </a:rPr>
              <a:t> repository is lower case.</a:t>
            </a:r>
          </a:p>
        </p:txBody>
      </p:sp>
      <p:sp>
        <p:nvSpPr>
          <p:cNvPr id="4" name="Slide Number Placeholder 3"/>
          <p:cNvSpPr>
            <a:spLocks noGrp="1"/>
          </p:cNvSpPr>
          <p:nvPr>
            <p:ph type="sldNum" sz="quarter" idx="10"/>
          </p:nvPr>
        </p:nvSpPr>
        <p:spPr/>
        <p:txBody>
          <a:bodyPr/>
          <a:lstStyle/>
          <a:p>
            <a:fld id="{D247ADED-07DE-4C3D-92CD-C02DF5550672}"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3898582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configuring Windows Server containers, what Windows PowerShell cmdlet do you use to create a container and what is the equivalent Docker command?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create a container, use the </a:t>
            </a:r>
            <a:r>
              <a:rPr lang="en-US" sz="1000" b="1" dirty="0">
                <a:latin typeface="Arial"/>
                <a:ea typeface="Calibri"/>
                <a:cs typeface="Times New Roman"/>
              </a:rPr>
              <a:t>New-Container</a:t>
            </a:r>
            <a:r>
              <a:rPr lang="en-US" sz="1000" dirty="0">
                <a:latin typeface="Arial"/>
                <a:ea typeface="Calibri"/>
                <a:cs typeface="Times New Roman"/>
              </a:rPr>
              <a:t> Windows PowerShell cmdlet—the equivalent command in Docker is </a:t>
            </a:r>
            <a:r>
              <a:rPr lang="en-US" sz="1000" b="1" dirty="0">
                <a:latin typeface="Arial"/>
                <a:ea typeface="Calibri"/>
                <a:cs typeface="Times New Roman"/>
              </a:rPr>
              <a:t>docker run</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a Hyper-V container differ from a Windows container?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Windows Server containers share the OS kernel with the container host and with all other containers that run on the host. The boundary provided by the Hyper-V child partition provides security-enhanced isolation between the Hyper-V container, other Hyper-V containers on the host, the hypervisor, and the host’s parent partition.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Unable to download package providers. Some errors include “bits transfers failed.”</a:t>
            </a:r>
          </a:p>
          <a:p>
            <a:pPr marL="342900" lvl="0" indent="-342900">
              <a:lnSpc>
                <a:spcPct val="115000"/>
              </a:lnSpc>
              <a:spcAft>
                <a:spcPts val="995"/>
              </a:spcAft>
              <a:buFont typeface="Symbol"/>
              <a:buChar char=""/>
            </a:pPr>
            <a:r>
              <a:rPr lang="en-US" sz="1000" b="1" dirty="0">
                <a:effectLst/>
                <a:latin typeface="Arial"/>
                <a:ea typeface="Times New Roman"/>
                <a:cs typeface="Times New Roman"/>
              </a:rPr>
              <a:t>Troubleshooting Tip: </a:t>
            </a:r>
            <a:r>
              <a:rPr lang="en-US" sz="1000" dirty="0">
                <a:effectLst/>
                <a:latin typeface="Arial"/>
                <a:ea typeface="Times New Roman"/>
                <a:cs typeface="Times New Roman"/>
              </a:rPr>
              <a:t>Verify that the container host can connect to the internet. </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Software updates to providers might require software updates to the container host. Run Windows Update to ensure that the host is up-to-date.</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Because most of the repositories are available at websites using Secure Sockets Layer (SSL) encryption, verify that the user running the commands can verify the SSL certificates. Ensure that any Group Policy to “Turn off Automatic Root Certificates Update” has been disabled. </a:t>
            </a:r>
          </a:p>
        </p:txBody>
      </p:sp>
      <p:sp>
        <p:nvSpPr>
          <p:cNvPr id="4" name="Slide Number Placeholder 3"/>
          <p:cNvSpPr>
            <a:spLocks noGrp="1"/>
          </p:cNvSpPr>
          <p:nvPr>
            <p:ph type="sldNum" sz="quarter" idx="10"/>
          </p:nvPr>
        </p:nvSpPr>
        <p:spPr/>
        <p:txBody>
          <a:bodyPr/>
          <a:lstStyle/>
          <a:p>
            <a:fld id="{D247ADED-07DE-4C3D-92CD-C02DF5550672}"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10386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Before presenting this material, consider reviewing “Containers: Docker, Windows and Trends,” at: </a:t>
            </a:r>
            <a:r>
              <a:rPr lang="en-US" sz="1000" u="sng" dirty="0">
                <a:latin typeface="Arial"/>
                <a:ea typeface="Calibri"/>
                <a:cs typeface="Segoe UI"/>
                <a:hlinkClick r:id="rId3"/>
              </a:rPr>
              <a:t>http://aka.ms/Hqwa33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75446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the diagram depicts a side-by-side comparison of Windows containers and Hyper-V containers. </a:t>
            </a:r>
          </a:p>
          <a:p>
            <a:pPr>
              <a:lnSpc>
                <a:spcPct val="115000"/>
              </a:lnSpc>
              <a:spcAft>
                <a:spcPts val="1000"/>
              </a:spcAft>
            </a:pPr>
            <a:r>
              <a:rPr lang="en-US" sz="1000" dirty="0">
                <a:latin typeface="Arial"/>
                <a:ea typeface="Calibri"/>
                <a:cs typeface="Times New Roman"/>
              </a:rPr>
              <a:t>On the left, the user mode of Windows containers allows Windows processes (binaries/libraries) and app processes to run in the container, isolated from the user mode of other containers. With this method of virtualizing the user mode of the operating system (OS), Windows Server containers allow multiple apps to run in an isolated state on the same computer (host) and only require one computer host per kernel mode.</a:t>
            </a:r>
          </a:p>
          <a:p>
            <a:pPr>
              <a:lnSpc>
                <a:spcPct val="115000"/>
              </a:lnSpc>
              <a:spcAft>
                <a:spcPts val="1000"/>
              </a:spcAft>
            </a:pPr>
            <a:r>
              <a:rPr lang="en-US" sz="1000" dirty="0">
                <a:latin typeface="Arial"/>
                <a:ea typeface="Calibri"/>
                <a:cs typeface="Times New Roman"/>
              </a:rPr>
              <a:t>On the right, each Hyper-V container uses the base container image within separate Hyper-V virtual machines (VMs). The Hyper-V container features an isolated kernel mode and a container user mode, which runs Windows processes (binaries/libraries) and app processes. Also explain that the Hyper-V container is automatically created within Docker, and if you run it on a virtual machine, that virtual machine must have nested virtualization and the Hyper-V role installed.</a:t>
            </a:r>
          </a:p>
        </p:txBody>
      </p:sp>
      <p:sp>
        <p:nvSpPr>
          <p:cNvPr id="4" name="Slide Number Placeholder 3"/>
          <p:cNvSpPr>
            <a:spLocks noGrp="1"/>
          </p:cNvSpPr>
          <p:nvPr>
            <p:ph type="sldNum" sz="quarter" idx="10"/>
          </p:nvPr>
        </p:nvSpPr>
        <p:spPr/>
        <p:txBody>
          <a:bodyPr/>
          <a:lstStyle/>
          <a:p>
            <a:fld id="{D247ADED-07DE-4C3D-92CD-C02DF555067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409198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14458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Nano Server image is a container image, not the full or Hyper-V virtual machine that originally came with Windows Server 2016 Long-Term Servicing Channel (LTSC).</a:t>
            </a:r>
          </a:p>
        </p:txBody>
      </p:sp>
      <p:sp>
        <p:nvSpPr>
          <p:cNvPr id="4" name="Slide Number Placeholder 3"/>
          <p:cNvSpPr>
            <a:spLocks noGrp="1"/>
          </p:cNvSpPr>
          <p:nvPr>
            <p:ph type="sldNum" sz="quarter" idx="10"/>
          </p:nvPr>
        </p:nvSpPr>
        <p:spPr/>
        <p:txBody>
          <a:bodyPr/>
          <a:lstStyle/>
          <a:p>
            <a:fld id="{D247ADED-07DE-4C3D-92CD-C02DF555067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70839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247ADED-07DE-4C3D-92CD-C02DF555067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483279911"/>
              </p:ext>
            </p:extLst>
          </p:nvPr>
        </p:nvGraphicFramePr>
        <p:xfrm>
          <a:off x="476672" y="2555776"/>
          <a:ext cx="5848350" cy="2453640"/>
        </p:xfrm>
        <a:graphic>
          <a:graphicData uri="http://schemas.openxmlformats.org/drawingml/2006/table">
            <a:tbl>
              <a:tblPr firstRow="1" firstCol="1" bandRow="1">
                <a:tableStyleId>{5940675A-B579-460E-94D1-54222C63F5DA}</a:tableStyleId>
              </a:tblPr>
              <a:tblGrid>
                <a:gridCol w="1949450">
                  <a:extLst>
                    <a:ext uri="{9D8B030D-6E8A-4147-A177-3AD203B41FA5}">
                      <a16:colId xmlns:a16="http://schemas.microsoft.com/office/drawing/2014/main" val="20000"/>
                    </a:ext>
                  </a:extLst>
                </a:gridCol>
                <a:gridCol w="1949450">
                  <a:extLst>
                    <a:ext uri="{9D8B030D-6E8A-4147-A177-3AD203B41FA5}">
                      <a16:colId xmlns:a16="http://schemas.microsoft.com/office/drawing/2014/main" val="20001"/>
                    </a:ext>
                  </a:extLst>
                </a:gridCol>
                <a:gridCol w="1949450">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1</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2</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3</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Windows container</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Hyper-V container</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Either/both</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1 Items</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2 Items</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Category 3 Items</a:t>
                      </a: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Provides user mode isolation only</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Provides user and kernel mode isolation</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Provides an isolated and portable operating environment for apps</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Host does not need Hyper-V role installed</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Host must have Hyper-V role installed</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Can use Windows Server Core or Desktop Experience</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Used when you need containers to share host resources</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If deployed on a VM, needs nested virtualization turned on</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000" dirty="0">
                          <a:effectLst/>
                          <a:latin typeface="Arial" panose="020B0604020202020204" pitchFamily="34" charset="0"/>
                          <a:cs typeface="Arial" panose="020B0604020202020204" pitchFamily="34" charset="0"/>
                        </a:rPr>
                        <a:t>Needs MAC address spoofing turned on</a:t>
                      </a:r>
                      <a:br>
                        <a:rPr lang="en-US" sz="1000" dirty="0">
                          <a:effectLst/>
                          <a:latin typeface="Arial" panose="020B0604020202020204" pitchFamily="34" charset="0"/>
                          <a:cs typeface="Arial" panose="020B0604020202020204" pitchFamily="34" charset="0"/>
                        </a:rPr>
                      </a:br>
                      <a:endParaRPr lang="en-US" sz="1000" dirty="0">
                        <a:effectLst/>
                        <a:latin typeface="Arial" panose="020B0604020202020204" pitchFamily="34" charset="0"/>
                        <a:ea typeface="SimSun"/>
                        <a:cs typeface="Arial" panose="020B0604020202020204"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5080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247ADED-07DE-4C3D-92CD-C02DF555067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10: Deploying and managing Windows and Hyper-V containers</a:t>
            </a:r>
            <a:endParaRPr lang="en-US" sz="1200" b="1" dirty="0">
              <a:solidFill>
                <a:srgbClr val="336699"/>
              </a:solidFill>
              <a:latin typeface="Arial"/>
            </a:endParaRPr>
          </a:p>
        </p:txBody>
      </p:sp>
    </p:spTree>
    <p:extLst>
      <p:ext uri="{BB962C8B-B14F-4D97-AF65-F5344CB8AC3E}">
        <p14:creationId xmlns:p14="http://schemas.microsoft.com/office/powerpoint/2010/main" val="276622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27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10</a:t>
            </a:r>
          </a:p>
        </p:txBody>
      </p:sp>
      <p:sp>
        <p:nvSpPr>
          <p:cNvPr id="3" name="Subtitle 2"/>
          <p:cNvSpPr>
            <a:spLocks noGrp="1"/>
          </p:cNvSpPr>
          <p:nvPr>
            <p:ph type="subTitle" sz="quarter" idx="1"/>
          </p:nvPr>
        </p:nvSpPr>
        <p:spPr/>
        <p:txBody>
          <a:bodyPr/>
          <a:lstStyle/>
          <a:p>
            <a:r>
              <a:rPr lang="en-CA" dirty="0"/>
              <a:t>Deploying and managing Windows and Hyper-V containers
</a:t>
            </a:r>
            <a:endParaRPr lang="en-US" dirty="0"/>
          </a:p>
        </p:txBody>
      </p:sp>
    </p:spTree>
    <p:extLst>
      <p:ext uri="{BB962C8B-B14F-4D97-AF65-F5344CB8AC3E}">
        <p14:creationId xmlns:p14="http://schemas.microsoft.com/office/powerpoint/2010/main" val="185209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55bb9e0-ec46-4243-a541-e48035f372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Hyper-V containers</a:t>
            </a:r>
          </a:p>
        </p:txBody>
      </p:sp>
      <p:sp>
        <p:nvSpPr>
          <p:cNvPr id="4" name="Content Placeholder 2"/>
          <p:cNvSpPr>
            <a:spLocks noGrp="1"/>
          </p:cNvSpPr>
          <p:nvPr/>
        </p:nvSpPr>
        <p:spPr bwMode="auto">
          <a:xfrm>
            <a:off x="458788" y="1021214"/>
            <a:ext cx="8119156" cy="551293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the following steps to prepare your Windows Server host for containers: </a:t>
            </a:r>
          </a:p>
          <a:p>
            <a:pPr marL="746125" lvl="1" indent="-457200">
              <a:buFont typeface="+mj-lt"/>
              <a:buAutoNum type="arabicPeriod"/>
            </a:pPr>
            <a:r>
              <a:rPr lang="en-US" dirty="0"/>
              <a:t>Install the container feature*</a:t>
            </a:r>
          </a:p>
          <a:p>
            <a:pPr marL="746125" lvl="1" indent="-457200">
              <a:buFont typeface="+mj-lt"/>
              <a:buAutoNum type="arabicPeriod"/>
            </a:pPr>
            <a:r>
              <a:rPr lang="en-US" dirty="0"/>
              <a:t>Enable the Hyper-V role*</a:t>
            </a:r>
          </a:p>
          <a:p>
            <a:pPr marL="746125" lvl="1" indent="-457200">
              <a:buFont typeface="+mj-lt"/>
              <a:buAutoNum type="arabicPeriod"/>
            </a:pPr>
            <a:r>
              <a:rPr lang="en-US" dirty="0"/>
              <a:t>Enable nested virtualization</a:t>
            </a:r>
          </a:p>
          <a:p>
            <a:pPr marL="746125" lvl="1" indent="-457200">
              <a:buFont typeface="+mj-lt"/>
              <a:buAutoNum type="arabicPeriod"/>
            </a:pPr>
            <a:r>
              <a:rPr lang="en-US" dirty="0"/>
              <a:t>Configure virtual processors</a:t>
            </a:r>
          </a:p>
          <a:p>
            <a:pPr marL="746125" lvl="1" indent="-457200">
              <a:buFont typeface="+mj-lt"/>
              <a:buAutoNum type="arabicPeriod"/>
            </a:pPr>
            <a:r>
              <a:rPr lang="en-US" dirty="0"/>
              <a:t>Create a virtual switch</a:t>
            </a:r>
          </a:p>
          <a:p>
            <a:pPr marL="746125" lvl="1" indent="-457200">
              <a:buFont typeface="+mj-lt"/>
              <a:buAutoNum type="arabicPeriod"/>
            </a:pPr>
            <a:r>
              <a:rPr lang="en-US" dirty="0"/>
              <a:t>Configure NAT settings</a:t>
            </a:r>
          </a:p>
          <a:p>
            <a:pPr marL="746125" lvl="1" indent="-457200">
              <a:buFont typeface="+mj-lt"/>
              <a:buAutoNum type="arabicPeriod"/>
            </a:pPr>
            <a:r>
              <a:rPr lang="en-US" dirty="0"/>
              <a:t>Configure MAC address spoofing</a:t>
            </a:r>
          </a:p>
          <a:p>
            <a:pPr marL="0" indent="0">
              <a:buNone/>
            </a:pPr>
            <a:endParaRPr lang="en-US" dirty="0"/>
          </a:p>
          <a:p>
            <a:pPr marL="0" indent="0">
              <a:buNone/>
            </a:pPr>
            <a:r>
              <a:rPr lang="en-US" sz="2200" dirty="0"/>
              <a:t>* This step is not required if you deploy using Docker Enterprise Edition for Windows Server 2016</a:t>
            </a:r>
          </a:p>
          <a:p>
            <a:endParaRPr lang="en-US" dirty="0"/>
          </a:p>
        </p:txBody>
      </p:sp>
    </p:spTree>
    <p:extLst>
      <p:ext uri="{BB962C8B-B14F-4D97-AF65-F5344CB8AC3E}">
        <p14:creationId xmlns:p14="http://schemas.microsoft.com/office/powerpoint/2010/main" val="112381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5280177-f36e-4088-b2e2-1366495c97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package providers</a:t>
            </a:r>
          </a:p>
        </p:txBody>
      </p:sp>
      <p:pic>
        <p:nvPicPr>
          <p:cNvPr id="4" name="Content Placeholder 1" descr="A diagram has four blocks that depict the components and relationships of package providers for PackageManagement. Starting from the left is a block named End User, with an enclosed block named PackageManagement PowerShell cmdlets. The next block to the right is named PackageManagement Core, with enclosed blocks named Discovery, Install/Uninstall, and Inventory. The next block to the right is named PackageManagement Providers, with enclosed blocks named PowerShellGet, ContainerImage, DockerMsftProvider, and NuGet followed by a block containing an ellipsis. The last block on the right is named Package Sources, with enclosed blocks named PowerShell Gallery, NuGet Gallery, Windows Container OS Image Gallery, and Windows Package for Nano Server Gallery followed by a block containing an ellipsis. &#10;&#10;"/>
          <p:cNvPicPr>
            <a:picLocks noGrp="1" noChangeAspect="1"/>
          </p:cNvPicPr>
          <p:nvPr/>
        </p:nvPicPr>
        <p:blipFill>
          <a:blip r:embed="rId3"/>
          <a:stretch>
            <a:fillRect/>
          </a:stretch>
        </p:blipFill>
        <p:spPr bwMode="auto">
          <a:xfrm>
            <a:off x="0" y="1546166"/>
            <a:ext cx="9106621" cy="4056611"/>
          </a:xfrm>
          <a:prstGeom prst="rect">
            <a:avLst/>
          </a:prstGeom>
          <a:noFill/>
          <a:ln w="9525">
            <a:noFill/>
            <a:miter lim="800000"/>
            <a:headEnd/>
            <a:tailEnd/>
          </a:ln>
        </p:spPr>
      </p:pic>
    </p:spTree>
    <p:extLst>
      <p:ext uri="{BB962C8B-B14F-4D97-AF65-F5344CB8AC3E}">
        <p14:creationId xmlns:p14="http://schemas.microsoft.com/office/powerpoint/2010/main" val="31399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5d747d1-0380-48f3-a6d4-73bb30beff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3: Installing, configuring, and managing containers by using Docker</a:t>
            </a:r>
            <a:endParaRPr lang="en-US" dirty="0"/>
          </a:p>
        </p:txBody>
      </p:sp>
      <p:sp>
        <p:nvSpPr>
          <p:cNvPr id="3" name="Text Placeholder 2"/>
          <p:cNvSpPr>
            <a:spLocks noGrp="1"/>
          </p:cNvSpPr>
          <p:nvPr>
            <p:ph type="body" idx="1"/>
          </p:nvPr>
        </p:nvSpPr>
        <p:spPr/>
        <p:txBody>
          <a:bodyPr/>
          <a:lstStyle/>
          <a:p>
            <a:r>
              <a:rPr lang="en-US" sz="2400" dirty="0"/>
              <a:t>What is Docker?
Docker support in Windows Server 2016
Docker Enterprise Edition for Windows Server 2016
Docker components
Usage scenarios
Demonstration: Deploying Docker Enterprise Edition and using Docker to pull an image
Overview of management with Docker
Overview of Docker Hub
Docker with Azure
Demonstration: Deploying containers by using Docker</a:t>
            </a:r>
            <a:endParaRPr lang="en-US" dirty="0"/>
          </a:p>
        </p:txBody>
      </p:sp>
    </p:spTree>
    <p:extLst>
      <p:ext uri="{BB962C8B-B14F-4D97-AF65-F5344CB8AC3E}">
        <p14:creationId xmlns:p14="http://schemas.microsoft.com/office/powerpoint/2010/main" val="22021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850bd81-bc07-429c-bc88-345a750a23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grpSp>
        <p:nvGrpSpPr>
          <p:cNvPr id="4" name="Group 3" descr="The diagram has two boxes in the top-left corner that are labeled App 1 and Bins/libs. To their right are two boxes labeled App2 and Bins/libs. On the far right are two boxes labeled App 3 and Bins/libs. Below these boxes is a box labeled Docker Engine. Below this is a box labeled OS, below which is a box that is titled Infrastructure. Inside the box are icons of a computer, a data cylinder, and a cloud.&#10;&#10;"/>
          <p:cNvGrpSpPr/>
          <p:nvPr/>
        </p:nvGrpSpPr>
        <p:grpSpPr>
          <a:xfrm>
            <a:off x="650240" y="975360"/>
            <a:ext cx="8209280" cy="5709920"/>
            <a:chOff x="650240" y="975360"/>
            <a:chExt cx="8209280" cy="5709920"/>
          </a:xfrm>
        </p:grpSpPr>
        <p:sp>
          <p:nvSpPr>
            <p:cNvPr id="5" name="Rectangle 4"/>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App</a:t>
              </a:r>
              <a:r>
                <a:rPr kumimoji="0" lang="en-US" sz="3200" b="0" i="0" u="none" strike="noStrike" cap="none" normalizeH="0" dirty="0">
                  <a:ln>
                    <a:noFill/>
                  </a:ln>
                  <a:solidFill>
                    <a:schemeClr val="bg1"/>
                  </a:solidFill>
                  <a:effectLst/>
                  <a:latin typeface="Segoe UI" panose="020B0502040204020203" pitchFamily="34" charset="0"/>
                  <a:cs typeface="Segoe UI" panose="020B0502040204020203" pitchFamily="34" charset="0"/>
                </a:rPr>
                <a:t> 1</a:t>
              </a: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6" name="Rectangle 5"/>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App</a:t>
              </a:r>
              <a:r>
                <a:rPr kumimoji="0" lang="en-US" sz="3200" b="0" i="0" u="none" strike="noStrike" cap="none" normalizeH="0" dirty="0">
                  <a:ln>
                    <a:noFill/>
                  </a:ln>
                  <a:solidFill>
                    <a:schemeClr val="bg1"/>
                  </a:solidFill>
                  <a:effectLst/>
                  <a:latin typeface="Segoe UI" panose="020B0502040204020203" pitchFamily="34" charset="0"/>
                  <a:cs typeface="Segoe UI" panose="020B0502040204020203" pitchFamily="34" charset="0"/>
                </a:rPr>
                <a:t> 2</a:t>
              </a: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7" name="Rectangle 6"/>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App</a:t>
              </a:r>
              <a:r>
                <a:rPr kumimoji="0" lang="en-US" sz="3200" b="0" i="0" u="none" strike="noStrike" cap="none" normalizeH="0" dirty="0">
                  <a:ln>
                    <a:noFill/>
                  </a:ln>
                  <a:solidFill>
                    <a:schemeClr val="bg1"/>
                  </a:solidFill>
                  <a:effectLst/>
                  <a:latin typeface="Segoe UI" panose="020B0502040204020203" pitchFamily="34" charset="0"/>
                  <a:cs typeface="Segoe UI" panose="020B0502040204020203" pitchFamily="34" charset="0"/>
                </a:rPr>
                <a:t> 3</a:t>
              </a: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8" name="Rectangle 7"/>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Bins/libs</a:t>
              </a:r>
            </a:p>
          </p:txBody>
        </p:sp>
        <p:sp>
          <p:nvSpPr>
            <p:cNvPr id="9" name="Rectangle 8"/>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3200" b="0" dirty="0">
                  <a:solidFill>
                    <a:schemeClr val="bg1"/>
                  </a:solidFill>
                  <a:latin typeface="Segoe UI" panose="020B0502040204020203" pitchFamily="34" charset="0"/>
                  <a:cs typeface="Segoe UI" panose="020B0502040204020203" pitchFamily="34" charset="0"/>
                </a:rPr>
                <a:t>Bins/libs</a:t>
              </a:r>
            </a:p>
          </p:txBody>
        </p:sp>
        <p:sp>
          <p:nvSpPr>
            <p:cNvPr id="10" name="Rectangle 9"/>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3200" b="0" dirty="0">
                  <a:solidFill>
                    <a:schemeClr val="bg1"/>
                  </a:solidFill>
                  <a:latin typeface="Segoe UI" panose="020B0502040204020203" pitchFamily="34" charset="0"/>
                  <a:cs typeface="Segoe UI" panose="020B0502040204020203" pitchFamily="34" charset="0"/>
                </a:rPr>
                <a:t>Bins/libs</a:t>
              </a:r>
            </a:p>
          </p:txBody>
        </p:sp>
        <p:sp>
          <p:nvSpPr>
            <p:cNvPr id="11" name="Rectangle 10"/>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sz="3200" b="0" dirty="0">
                  <a:solidFill>
                    <a:schemeClr val="bg1"/>
                  </a:solidFill>
                  <a:latin typeface="Segoe UI" panose="020B0502040204020203" pitchFamily="34" charset="0"/>
                  <a:cs typeface="Segoe UI" panose="020B0502040204020203" pitchFamily="34" charset="0"/>
                </a:rPr>
                <a:t>Docker Engine</a:t>
              </a: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sp>
          <p:nvSpPr>
            <p:cNvPr id="12" name="Rectangle 11"/>
            <p:cNvSpPr/>
            <p:nvPr/>
          </p:nvSpPr>
          <p:spPr bwMode="auto">
            <a:xfrm>
              <a:off x="650240" y="374904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OS</a:t>
              </a:r>
            </a:p>
          </p:txBody>
        </p:sp>
        <p:sp>
          <p:nvSpPr>
            <p:cNvPr id="13" name="Rectangle 12"/>
            <p:cNvSpPr/>
            <p:nvPr/>
          </p:nvSpPr>
          <p:spPr bwMode="auto">
            <a:xfrm>
              <a:off x="650240" y="4612640"/>
              <a:ext cx="8209280" cy="2072640"/>
            </a:xfrm>
            <a:prstGeom prst="rect">
              <a:avLst/>
            </a:prstGeom>
            <a:solidFill>
              <a:schemeClr val="accent3">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Infrastructure</a:t>
              </a:r>
            </a:p>
            <a:p>
              <a:pPr marL="0" marR="0" indent="0" algn="ctr" defTabSz="914400" rtl="0" eaLnBrk="0" fontAlgn="base" latinLnBrk="0" hangingPunct="0">
                <a:lnSpc>
                  <a:spcPct val="100000"/>
                </a:lnSpc>
                <a:spcBef>
                  <a:spcPct val="0"/>
                </a:spcBef>
                <a:spcAft>
                  <a:spcPct val="0"/>
                </a:spcAft>
                <a:buClrTx/>
                <a:buSzTx/>
                <a:buFontTx/>
                <a:buNone/>
                <a:tabLst/>
              </a:pPr>
              <a:endParaRPr lang="en-US" sz="3200" b="0" dirty="0">
                <a:solidFill>
                  <a:schemeClr val="bg1"/>
                </a:solidFill>
                <a:latin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3152" y="5323840"/>
              <a:ext cx="1132688" cy="1188728"/>
            </a:xfrm>
            <a:prstGeom prst="rect">
              <a:avLst/>
            </a:prstGeom>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1707" y="5507822"/>
              <a:ext cx="1426346" cy="938706"/>
            </a:xfrm>
            <a:prstGeom prst="rect">
              <a:avLst/>
            </a:prstGeom>
            <a:effectLst/>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1072" y="5507822"/>
              <a:ext cx="1360096" cy="785764"/>
            </a:xfrm>
            <a:prstGeom prst="rect">
              <a:avLst/>
            </a:prstGeom>
            <a:effectLst/>
          </p:spPr>
        </p:pic>
      </p:grpSp>
    </p:spTree>
    <p:extLst>
      <p:ext uri="{BB962C8B-B14F-4D97-AF65-F5344CB8AC3E}">
        <p14:creationId xmlns:p14="http://schemas.microsoft.com/office/powerpoint/2010/main" val="116604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b05156b-ae3e-4a89-89ce-7413a528b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Docker support in Windows Server 2016</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Docker Engine for Windows Server requires Windows Server 2016, and it includes the following key points:</a:t>
            </a:r>
          </a:p>
          <a:p>
            <a:pPr lvl="1"/>
            <a:r>
              <a:rPr lang="en-US" dirty="0"/>
              <a:t>No cross-platform containerization</a:t>
            </a:r>
          </a:p>
          <a:p>
            <a:pPr lvl="1"/>
            <a:r>
              <a:rPr lang="en-US" dirty="0"/>
              <a:t>Two ways to manage containers in the Windows OS:</a:t>
            </a:r>
          </a:p>
          <a:p>
            <a:pPr lvl="2"/>
            <a:r>
              <a:rPr lang="en-US" dirty="0"/>
              <a:t>Docker tool set</a:t>
            </a:r>
          </a:p>
          <a:p>
            <a:pPr lvl="2"/>
            <a:r>
              <a:rPr lang="en-US" dirty="0"/>
              <a:t>Windows PowerShell</a:t>
            </a:r>
          </a:p>
        </p:txBody>
      </p:sp>
    </p:spTree>
    <p:extLst>
      <p:ext uri="{BB962C8B-B14F-4D97-AF65-F5344CB8AC3E}">
        <p14:creationId xmlns:p14="http://schemas.microsoft.com/office/powerpoint/2010/main" val="117954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42f6282-7bbb-47f7-b004-44fd78b6cb6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a:t>Docker Enterprise Edition for Windows Server 2016</a:t>
            </a:r>
            <a:endParaRPr lang="en-US" dirty="0"/>
          </a:p>
        </p:txBody>
      </p:sp>
      <p:sp>
        <p:nvSpPr>
          <p:cNvPr id="4" name="Content Placeholder 2"/>
          <p:cNvSpPr>
            <a:spLocks noGrp="1"/>
          </p:cNvSpPr>
          <p:nvPr/>
        </p:nvSpPr>
        <p:spPr bwMode="auto">
          <a:xfrm>
            <a:off x="136187" y="1021215"/>
            <a:ext cx="881326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Available for Windows Server 2016 at no cost</a:t>
            </a:r>
          </a:p>
          <a:p>
            <a:pPr lvl="0"/>
            <a:r>
              <a:rPr lang="en-US" dirty="0"/>
              <a:t>Lightweight containers start up fast </a:t>
            </a:r>
          </a:p>
          <a:p>
            <a:pPr lvl="0"/>
            <a:r>
              <a:rPr lang="en-US" dirty="0"/>
              <a:t>Eliminate conflicts of dissimilar versions of IIS/.NET</a:t>
            </a:r>
          </a:p>
          <a:p>
            <a:pPr lvl="0"/>
            <a:r>
              <a:rPr lang="en-US" dirty="0"/>
              <a:t>Takes advantage of new base images like Windows Server Core and Nano Server</a:t>
            </a:r>
          </a:p>
          <a:p>
            <a:pPr lvl="0"/>
            <a:r>
              <a:rPr lang="en-US" dirty="0"/>
              <a:t>Consistent user experience; use the same commands as Docker for Linux</a:t>
            </a:r>
          </a:p>
          <a:p>
            <a:pPr lvl="0"/>
            <a:r>
              <a:rPr lang="en-US" dirty="0"/>
              <a:t>Containerized Windows apps in same cluster as Linux</a:t>
            </a:r>
          </a:p>
          <a:p>
            <a:pPr lvl="0"/>
            <a:r>
              <a:rPr lang="en-US" dirty="0"/>
              <a:t>Adds isolation properties with Hyper V containers selected at runtime</a:t>
            </a:r>
          </a:p>
          <a:p>
            <a:endParaRPr lang="en-US" dirty="0"/>
          </a:p>
        </p:txBody>
      </p:sp>
    </p:spTree>
    <p:extLst>
      <p:ext uri="{BB962C8B-B14F-4D97-AF65-F5344CB8AC3E}">
        <p14:creationId xmlns:p14="http://schemas.microsoft.com/office/powerpoint/2010/main" val="231773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0fd2244-cdfc-45a3-a7d8-d4dc5ee1b2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Docker terminology:</a:t>
            </a:r>
          </a:p>
          <a:p>
            <a:pPr lvl="1"/>
            <a:r>
              <a:rPr lang="en-US" dirty="0"/>
              <a:t>Image, container, Dockerfile, Build</a:t>
            </a:r>
          </a:p>
          <a:p>
            <a:r>
              <a:rPr lang="en-US" dirty="0"/>
              <a:t>Docker toolbox</a:t>
            </a:r>
          </a:p>
          <a:p>
            <a:pPr lvl="1"/>
            <a:r>
              <a:rPr lang="en-US" dirty="0"/>
              <a:t>Docker Engine, Docker Compose, Docker machine, Docker client, Kitematic, Docker Registry, Docker Swarm</a:t>
            </a:r>
          </a:p>
          <a:p>
            <a:r>
              <a:rPr lang="en-US" dirty="0"/>
              <a:t>Docker solutions</a:t>
            </a:r>
          </a:p>
          <a:p>
            <a:pPr lvl="1"/>
            <a:r>
              <a:rPr lang="en-US" dirty="0"/>
              <a:t>Docker Hub, Docker Trusted Registry, Universal Control Panel, Docker Cloud, Docker Datacenter</a:t>
            </a:r>
          </a:p>
          <a:p>
            <a:endParaRPr lang="en-US" dirty="0"/>
          </a:p>
        </p:txBody>
      </p:sp>
    </p:spTree>
    <p:extLst>
      <p:ext uri="{BB962C8B-B14F-4D97-AF65-F5344CB8AC3E}">
        <p14:creationId xmlns:p14="http://schemas.microsoft.com/office/powerpoint/2010/main" val="114026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aa631aa-3693-4cfd-9ef6-66f2492798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Some common usage scenarios for Docker include:</a:t>
            </a:r>
          </a:p>
          <a:p>
            <a:pPr lvl="1"/>
            <a:r>
              <a:rPr lang="en-US" dirty="0"/>
              <a:t>Container orchestration</a:t>
            </a:r>
          </a:p>
          <a:p>
            <a:pPr lvl="1"/>
            <a:r>
              <a:rPr lang="en-US" dirty="0"/>
              <a:t>DevOps</a:t>
            </a:r>
          </a:p>
          <a:p>
            <a:pPr lvl="1"/>
            <a:r>
              <a:rPr lang="en-US" dirty="0"/>
              <a:t>Microservices</a:t>
            </a:r>
          </a:p>
          <a:p>
            <a:endParaRPr lang="en-US" dirty="0"/>
          </a:p>
        </p:txBody>
      </p:sp>
    </p:spTree>
    <p:extLst>
      <p:ext uri="{BB962C8B-B14F-4D97-AF65-F5344CB8AC3E}">
        <p14:creationId xmlns:p14="http://schemas.microsoft.com/office/powerpoint/2010/main" val="188954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dd1e666-8196-4b70-b740-fcc2273f8b4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CA" dirty="0"/>
              <a:t>Demonstration: Deploying Docker Enterprise Edition and using Docker to pull an image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solidFill>
                  <a:srgbClr val="000000"/>
                </a:solidFill>
              </a:rPr>
              <a:t>In this demonstration, you will see how to:</a:t>
            </a:r>
          </a:p>
          <a:p>
            <a:pPr lvl="0"/>
            <a:r>
              <a:rPr lang="en-US" dirty="0"/>
              <a:t>Install Docker EE for Windows Server 2016</a:t>
            </a:r>
          </a:p>
          <a:p>
            <a:pPr lvl="0"/>
            <a:r>
              <a:rPr lang="en-US" dirty="0"/>
              <a:t>Download an image</a:t>
            </a:r>
            <a:endParaRPr lang="en-US" dirty="0">
              <a:solidFill>
                <a:srgbClr val="000000"/>
              </a:solidFill>
            </a:endParaRPr>
          </a:p>
          <a:p>
            <a:endParaRPr lang="en-US" dirty="0"/>
          </a:p>
        </p:txBody>
      </p:sp>
    </p:spTree>
    <p:extLst>
      <p:ext uri="{BB962C8B-B14F-4D97-AF65-F5344CB8AC3E}">
        <p14:creationId xmlns:p14="http://schemas.microsoft.com/office/powerpoint/2010/main" val="2464996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64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Overview of containers in Windows Server 2016
Preparing for containers
Installing, configuring, and managing containers by using Docker</a:t>
            </a:r>
            <a:endParaRPr lang="en-US" dirty="0"/>
          </a:p>
        </p:txBody>
      </p:sp>
    </p:spTree>
    <p:extLst>
      <p:ext uri="{BB962C8B-B14F-4D97-AF65-F5344CB8AC3E}">
        <p14:creationId xmlns:p14="http://schemas.microsoft.com/office/powerpoint/2010/main" val="377632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934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843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47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9538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66bec67-46c9-4545-841b-6dd9919bb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management with Docker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With Docker, you can:</a:t>
            </a:r>
          </a:p>
          <a:p>
            <a:pPr lvl="1"/>
            <a:r>
              <a:rPr lang="en-US" dirty="0"/>
              <a:t>Create containers</a:t>
            </a:r>
          </a:p>
          <a:p>
            <a:pPr lvl="1"/>
            <a:r>
              <a:rPr lang="en-US" dirty="0"/>
              <a:t>Remove containers</a:t>
            </a:r>
          </a:p>
          <a:p>
            <a:pPr lvl="1"/>
            <a:r>
              <a:rPr lang="en-US" dirty="0"/>
              <a:t>Manage containers</a:t>
            </a:r>
          </a:p>
          <a:p>
            <a:pPr lvl="1"/>
            <a:r>
              <a:rPr lang="en-US" dirty="0"/>
              <a:t>Browse the Docker Hub to access and download prebuilt images</a:t>
            </a:r>
          </a:p>
          <a:p>
            <a:pPr lvl="1"/>
            <a:endParaRPr lang="en-US" dirty="0"/>
          </a:p>
          <a:p>
            <a:r>
              <a:rPr lang="en-US" dirty="0"/>
              <a:t>In most organizations, the most common Docker management tasks include:</a:t>
            </a:r>
          </a:p>
          <a:p>
            <a:pPr lvl="1"/>
            <a:r>
              <a:rPr lang="en-US" dirty="0"/>
              <a:t>Automating the creation of container images by using Dockerfile on a Windows OS</a:t>
            </a:r>
          </a:p>
          <a:p>
            <a:pPr lvl="1"/>
            <a:r>
              <a:rPr lang="en-US" dirty="0"/>
              <a:t>Managing containers by using Docker</a:t>
            </a:r>
          </a:p>
          <a:p>
            <a:pPr lvl="1"/>
            <a:r>
              <a:rPr lang="en-US" dirty="0"/>
              <a:t>Using </a:t>
            </a:r>
            <a:r>
              <a:rPr lang="en-US" b="1" dirty="0"/>
              <a:t>docker run</a:t>
            </a:r>
          </a:p>
          <a:p>
            <a:endParaRPr lang="en-US" dirty="0"/>
          </a:p>
        </p:txBody>
      </p:sp>
    </p:spTree>
    <p:extLst>
      <p:ext uri="{BB962C8B-B14F-4D97-AF65-F5344CB8AC3E}">
        <p14:creationId xmlns:p14="http://schemas.microsoft.com/office/powerpoint/2010/main" val="2526765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3ea328f-bffe-4f96-81e4-cd3bb3ea3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Docker Hub</a:t>
            </a:r>
          </a:p>
        </p:txBody>
      </p:sp>
      <p:pic>
        <p:nvPicPr>
          <p:cNvPr id="4" name="Content Placeholder 1" descr="The screenshot depicts the main Docker Hub dashboard. In the middle of the page are three selections: Create Repository for storing private or public images, Create Organization for setting up organizations and teams to manage users, and Explore Repositories to locate public repositories.&#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31497" y="1212574"/>
            <a:ext cx="9022061" cy="4790661"/>
          </a:xfrm>
          <a:prstGeom prst="rect">
            <a:avLst/>
          </a:prstGeom>
          <a:noFill/>
          <a:ln w="9525">
            <a:noFill/>
            <a:miter lim="800000"/>
            <a:headEnd/>
            <a:tailEnd/>
          </a:ln>
        </p:spPr>
      </p:pic>
    </p:spTree>
    <p:extLst>
      <p:ext uri="{BB962C8B-B14F-4D97-AF65-F5344CB8AC3E}">
        <p14:creationId xmlns:p14="http://schemas.microsoft.com/office/powerpoint/2010/main" val="176879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23e2be4-d0fc-4ba2-ab4d-d8a983b90b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with Azure</a:t>
            </a:r>
          </a:p>
        </p:txBody>
      </p:sp>
      <p:pic>
        <p:nvPicPr>
          <p:cNvPr id="4" name="Content Placeholder 1" descr="This illustration has two circles. The circle on the left represents a Dockerized app that is deployed in either a Windows Server container or a Linux container by using Docker. The arrow pointing from the circle on the left to the circle on the right represents that the app can run anywhere, as represented in the environments in the circle on the right: customer datacenter, service provider, and Azure.&#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344086" y="1902939"/>
            <a:ext cx="8799914" cy="4284549"/>
          </a:xfrm>
          <a:prstGeom prst="rect">
            <a:avLst/>
          </a:prstGeom>
          <a:noFill/>
          <a:ln w="9525">
            <a:noFill/>
            <a:miter lim="800000"/>
            <a:headEnd/>
            <a:tailEnd/>
          </a:ln>
        </p:spPr>
      </p:pic>
    </p:spTree>
    <p:extLst>
      <p:ext uri="{BB962C8B-B14F-4D97-AF65-F5344CB8AC3E}">
        <p14:creationId xmlns:p14="http://schemas.microsoft.com/office/powerpoint/2010/main" val="2106968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f5446dd-562e-43ec-b686-6ab254a0b2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Deploying containers by using Docker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Download an image</a:t>
            </a:r>
          </a:p>
          <a:p>
            <a:r>
              <a:rPr lang="en-US" dirty="0"/>
              <a:t>Deploy a new container</a:t>
            </a:r>
          </a:p>
          <a:p>
            <a:r>
              <a:rPr lang="en-US" dirty="0"/>
              <a:t>Manage the container</a:t>
            </a:r>
          </a:p>
          <a:p>
            <a:endParaRPr lang="en-US" dirty="0"/>
          </a:p>
        </p:txBody>
      </p:sp>
    </p:spTree>
    <p:extLst>
      <p:ext uri="{BB962C8B-B14F-4D97-AF65-F5344CB8AC3E}">
        <p14:creationId xmlns:p14="http://schemas.microsoft.com/office/powerpoint/2010/main" val="364438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6251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8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3a59c16-6264-42c4-b371-77dacd83d3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Overview of containers in Windows Server 2016</a:t>
            </a:r>
            <a:endParaRPr lang="en-US" dirty="0"/>
          </a:p>
        </p:txBody>
      </p:sp>
      <p:sp>
        <p:nvSpPr>
          <p:cNvPr id="3" name="Text Placeholder 2"/>
          <p:cNvSpPr>
            <a:spLocks noGrp="1"/>
          </p:cNvSpPr>
          <p:nvPr>
            <p:ph type="body" idx="1"/>
          </p:nvPr>
        </p:nvSpPr>
        <p:spPr/>
        <p:txBody>
          <a:bodyPr/>
          <a:lstStyle/>
          <a:p>
            <a:r>
              <a:rPr lang="en-CA" dirty="0"/>
              <a:t>Overview of Windows Server containers
Overview of Hyper-V containers
Usage scenarios
Installation requirements</a:t>
            </a:r>
            <a:endParaRPr lang="en-US" dirty="0"/>
          </a:p>
        </p:txBody>
      </p:sp>
    </p:spTree>
    <p:extLst>
      <p:ext uri="{BB962C8B-B14F-4D97-AF65-F5344CB8AC3E}">
        <p14:creationId xmlns:p14="http://schemas.microsoft.com/office/powerpoint/2010/main" val="344638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e47d0e4-bc5e-4752-a3b7-aa65b3bcca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Installing and configuring containers</a:t>
            </a:r>
            <a:endParaRPr lang="en-US" dirty="0"/>
          </a:p>
        </p:txBody>
      </p:sp>
      <p:sp>
        <p:nvSpPr>
          <p:cNvPr id="3" name="Text Placeholder 2"/>
          <p:cNvSpPr>
            <a:spLocks noGrp="1"/>
          </p:cNvSpPr>
          <p:nvPr>
            <p:ph type="body" idx="1"/>
          </p:nvPr>
        </p:nvSpPr>
        <p:spPr/>
        <p:txBody>
          <a:bodyPr/>
          <a:lstStyle/>
          <a:p>
            <a:r>
              <a:rPr lang="en-CA" dirty="0"/>
              <a:t>Exercise 1: Installing Docker Enterprise Edition for Windows Server 2016
Exercise 2: Installing and configuring an IIS container</a:t>
            </a:r>
            <a:endParaRPr lang="en-US" dirty="0"/>
          </a:p>
        </p:txBody>
      </p:sp>
      <p:sp>
        <p:nvSpPr>
          <p:cNvPr id="4" name="TextBox 3"/>
          <p:cNvSpPr txBox="1"/>
          <p:nvPr/>
        </p:nvSpPr>
        <p:spPr>
          <a:xfrm>
            <a:off x="458788" y="3033479"/>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9" y="3414479"/>
            <a:ext cx="8577708" cy="2677656"/>
          </a:xfrm>
          <a:prstGeom prst="rect">
            <a:avLst/>
          </a:prstGeom>
          <a:noFill/>
        </p:spPr>
        <p:txBody>
          <a:bodyPr vert="horz" wrap="square" rtlCol="0">
            <a:spAutoFit/>
          </a:bodyPr>
          <a:lstStyle/>
          <a:p>
            <a:r>
              <a:rPr lang="en-US" sz="2800" b="0" i="0" u="none" strike="noStrike" baseline="0" dirty="0">
                <a:latin typeface="Segoe UI"/>
              </a:rPr>
              <a:t>Physical machine: 	</a:t>
            </a:r>
            <a:r>
              <a:rPr lang="en-US" sz="2800" b="1" i="0" u="none" strike="noStrike" baseline="0" dirty="0">
                <a:latin typeface="Segoe UI"/>
              </a:rPr>
              <a:t>20743C-LON-HOST1</a:t>
            </a:r>
            <a:endParaRPr lang="en-US" sz="2800" b="0" i="0" u="none" strike="noStrike" baseline="0" dirty="0">
              <a:latin typeface="Segoe UI"/>
            </a:endParaRPr>
          </a:p>
          <a:p>
            <a:r>
              <a:rPr lang="en-CA" sz="2800" b="0" i="0" u="none" strike="noStrike" baseline="0" dirty="0">
                <a:latin typeface="Segoe UI"/>
              </a:rPr>
              <a:t>Virtual machines: 	</a:t>
            </a:r>
            <a:r>
              <a:rPr lang="en-CA" sz="2800" b="1" i="0" u="none" strike="noStrike" baseline="0" dirty="0">
                <a:latin typeface="Segoe UI"/>
              </a:rPr>
              <a:t>20743C-LON-NVHOST2</a:t>
            </a:r>
            <a:r>
              <a:rPr lang="en-CA" sz="2800" b="0" i="0" u="none" strike="noStrike" baseline="0" dirty="0">
                <a:latin typeface="Segoe UI"/>
              </a:rPr>
              <a:t> 					</a:t>
            </a:r>
            <a:r>
              <a:rPr lang="en-CA" sz="2800" b="1" i="0" u="none" strike="noStrike" baseline="0" dirty="0">
                <a:latin typeface="Segoe UI"/>
              </a:rPr>
              <a:t>20743C-LON-DC1-B</a:t>
            </a:r>
            <a:br>
              <a:rPr lang="en-CA" sz="2800" b="1" i="0" u="none" strike="noStrike" baseline="0" dirty="0">
                <a:latin typeface="Segoe UI"/>
              </a:rPr>
            </a:br>
            <a:r>
              <a:rPr lang="en-CA" sz="2800" b="1" i="0" u="none" strike="noStrike" baseline="0" dirty="0">
                <a:latin typeface="Segoe UI"/>
              </a:rPr>
              <a:t>				20743C-NAT</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8374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29302967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3108543"/>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The DevOps team at Adatum Corporation wants to explore containers to see if the technology </a:t>
            </a:r>
            <a:br>
              <a:rPr lang="en-US" sz="2800" dirty="0">
                <a:effectLst/>
                <a:latin typeface="Segoe UI"/>
                <a:ea typeface="Calibri"/>
                <a:cs typeface="Times New Roman"/>
              </a:rPr>
            </a:br>
            <a:r>
              <a:rPr lang="en-US" sz="2800" dirty="0">
                <a:effectLst/>
                <a:latin typeface="Segoe UI"/>
                <a:ea typeface="Calibri"/>
                <a:cs typeface="Times New Roman"/>
              </a:rPr>
              <a:t>can help reduce deployment times for new applications and to simplify moving applications to the cloud. The team has decided to evaluate Windows Server containers and to look at IIS in </a:t>
            </a:r>
            <a:br>
              <a:rPr lang="en-US" sz="2800" dirty="0">
                <a:effectLst/>
                <a:latin typeface="Segoe UI"/>
                <a:ea typeface="Calibri"/>
                <a:cs typeface="Times New Roman"/>
              </a:rPr>
            </a:br>
            <a:r>
              <a:rPr lang="en-US" sz="2800" dirty="0">
                <a:effectLst/>
                <a:latin typeface="Segoe UI"/>
                <a:ea typeface="Calibri"/>
                <a:cs typeface="Times New Roman"/>
              </a:rPr>
              <a:t>a container.</a:t>
            </a:r>
          </a:p>
        </p:txBody>
      </p:sp>
    </p:spTree>
    <p:extLst>
      <p:ext uri="{BB962C8B-B14F-4D97-AF65-F5344CB8AC3E}">
        <p14:creationId xmlns:p14="http://schemas.microsoft.com/office/powerpoint/2010/main" val="301645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d21ea80a-d1c5-4391-93f6-4286e7683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What does the -d do in the following command?</a:t>
            </a:r>
          </a:p>
          <a:p>
            <a:pPr marL="284163" lvl="1" indent="0">
              <a:buNone/>
            </a:pPr>
            <a:r>
              <a:rPr lang="en-CA" b="1" dirty="0"/>
              <a:t>docker run -d -p 80:80 microsoft/iis:windowsservercore cmd</a:t>
            </a:r>
          </a:p>
          <a:p>
            <a:r>
              <a:rPr lang="en-CA" dirty="0"/>
              <a:t>If you downloaded the Windows Server Core and the IIS images using the following construct: </a:t>
            </a:r>
            <a:r>
              <a:rPr lang="en-CA" sz="2400" b="1" dirty="0"/>
              <a:t>docker pull Microsoft/iis:windowsservercore </a:t>
            </a:r>
            <a:br>
              <a:rPr lang="en-CA" dirty="0"/>
            </a:br>
            <a:r>
              <a:rPr lang="en-CA" dirty="0"/>
              <a:t>what would happen?</a:t>
            </a:r>
            <a:endParaRPr lang="en-US" dirty="0"/>
          </a:p>
        </p:txBody>
      </p:sp>
    </p:spTree>
    <p:extLst>
      <p:ext uri="{BB962C8B-B14F-4D97-AF65-F5344CB8AC3E}">
        <p14:creationId xmlns:p14="http://schemas.microsoft.com/office/powerpoint/2010/main" val="1910863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Questions
Common Issues and Troubleshooting Tips</a:t>
            </a:r>
            <a:endParaRPr lang="en-US" dirty="0"/>
          </a:p>
        </p:txBody>
      </p:sp>
    </p:spTree>
    <p:extLst>
      <p:ext uri="{BB962C8B-B14F-4D97-AF65-F5344CB8AC3E}">
        <p14:creationId xmlns:p14="http://schemas.microsoft.com/office/powerpoint/2010/main" val="53768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d00278f-5781-43a0-887b-02febfa24d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Windows Server containers</a:t>
            </a:r>
            <a:endParaRPr lang="en-US" dirty="0"/>
          </a:p>
        </p:txBody>
      </p:sp>
      <p:grpSp>
        <p:nvGrpSpPr>
          <p:cNvPr id="4" name="Group 3" descr="The diagram has a cylinder on the left, which is labeled Repository and contains two rectangles labeled App image and Container app image. To its right, a large rectangle contains six smaller rectangles that are stacked and labeled in two columns. In the left column, from top to bottom, the rectangles are labeled Sandbox, App image, and Container app image. In the right column are three more rectangles that are stacked and labeled, from top to bottom, Empty (changes go here), C:\MyApp, and C:\Windows. Outside the large rectangle and to its right is another rectangle that is labeled Container view, which itself contains a single, smaller rectangle labeled C:\MyApp and C:\Windows.&#10;&#10;"/>
          <p:cNvGrpSpPr/>
          <p:nvPr/>
        </p:nvGrpSpPr>
        <p:grpSpPr>
          <a:xfrm>
            <a:off x="172719" y="1991360"/>
            <a:ext cx="8760461" cy="3657600"/>
            <a:chOff x="172719" y="1991360"/>
            <a:chExt cx="8760461" cy="3657600"/>
          </a:xfrm>
        </p:grpSpPr>
        <p:sp>
          <p:nvSpPr>
            <p:cNvPr id="5" name="Down Arrow 4"/>
            <p:cNvSpPr/>
            <p:nvPr/>
          </p:nvSpPr>
          <p:spPr>
            <a:xfrm rot="16200000">
              <a:off x="6628130" y="3525520"/>
              <a:ext cx="762000" cy="647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6" name="Isosceles Triangle 5"/>
            <p:cNvSpPr/>
            <p:nvPr/>
          </p:nvSpPr>
          <p:spPr>
            <a:xfrm rot="16200000">
              <a:off x="-173645" y="2583872"/>
              <a:ext cx="3172692" cy="2479963"/>
            </a:xfrm>
            <a:prstGeom prst="triangl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7" name="Flowchart: Magnetic Disk 6"/>
            <p:cNvSpPr/>
            <p:nvPr/>
          </p:nvSpPr>
          <p:spPr>
            <a:xfrm>
              <a:off x="172720" y="2230120"/>
              <a:ext cx="1981200" cy="3200400"/>
            </a:xfrm>
            <a:prstGeom prst="flowChartMagneticDisk">
              <a:avLst/>
            </a:prstGeom>
            <a:solidFill>
              <a:srgbClr val="3E8C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8" name="Rectangle 7"/>
            <p:cNvSpPr/>
            <p:nvPr/>
          </p:nvSpPr>
          <p:spPr>
            <a:xfrm>
              <a:off x="477520" y="3525520"/>
              <a:ext cx="13716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App image</a:t>
              </a:r>
            </a:p>
          </p:txBody>
        </p:sp>
        <p:sp>
          <p:nvSpPr>
            <p:cNvPr id="9" name="TextBox 7"/>
            <p:cNvSpPr txBox="1"/>
            <p:nvPr/>
          </p:nvSpPr>
          <p:spPr>
            <a:xfrm>
              <a:off x="477520" y="2534920"/>
              <a:ext cx="12741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solidFill>
                    <a:schemeClr val="bg1"/>
                  </a:solidFill>
                  <a:latin typeface="Segoe UI" panose="020B0502040204020203" pitchFamily="34" charset="0"/>
                  <a:cs typeface="Segoe UI" panose="020B0502040204020203" pitchFamily="34" charset="0"/>
                </a:rPr>
                <a:t>Repository</a:t>
              </a:r>
            </a:p>
          </p:txBody>
        </p:sp>
        <p:sp>
          <p:nvSpPr>
            <p:cNvPr id="10" name="Rectangle 9"/>
            <p:cNvSpPr/>
            <p:nvPr/>
          </p:nvSpPr>
          <p:spPr>
            <a:xfrm>
              <a:off x="477688" y="4225174"/>
              <a:ext cx="1371600" cy="8030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Container app image</a:t>
              </a:r>
            </a:p>
          </p:txBody>
        </p:sp>
        <p:sp>
          <p:nvSpPr>
            <p:cNvPr id="11" name="Rectangle 10"/>
            <p:cNvSpPr/>
            <p:nvPr/>
          </p:nvSpPr>
          <p:spPr>
            <a:xfrm>
              <a:off x="2382520" y="1991360"/>
              <a:ext cx="4343400" cy="3657600"/>
            </a:xfrm>
            <a:prstGeom prst="rect">
              <a:avLst/>
            </a:prstGeom>
            <a:solidFill>
              <a:srgbClr val="BBCDE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rgbClr val="BBCDE3"/>
                </a:solidFill>
                <a:latin typeface="Segoe UI" panose="020B0502040204020203" pitchFamily="34" charset="0"/>
                <a:cs typeface="Segoe UI" panose="020B0502040204020203" pitchFamily="34" charset="0"/>
              </a:endParaRPr>
            </a:p>
          </p:txBody>
        </p:sp>
        <p:sp>
          <p:nvSpPr>
            <p:cNvPr id="12" name="Rectangle 11"/>
            <p:cNvSpPr/>
            <p:nvPr/>
          </p:nvSpPr>
          <p:spPr>
            <a:xfrm>
              <a:off x="2551082" y="2387600"/>
              <a:ext cx="1954878" cy="73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Sandbox</a:t>
              </a:r>
            </a:p>
          </p:txBody>
        </p:sp>
        <p:sp>
          <p:nvSpPr>
            <p:cNvPr id="13" name="Rectangle 12"/>
            <p:cNvSpPr/>
            <p:nvPr/>
          </p:nvSpPr>
          <p:spPr>
            <a:xfrm>
              <a:off x="2551082" y="3545840"/>
              <a:ext cx="1954878"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App image</a:t>
              </a:r>
            </a:p>
          </p:txBody>
        </p:sp>
        <p:sp>
          <p:nvSpPr>
            <p:cNvPr id="14" name="Rectangle 13"/>
            <p:cNvSpPr/>
            <p:nvPr/>
          </p:nvSpPr>
          <p:spPr>
            <a:xfrm>
              <a:off x="2551082" y="4575810"/>
              <a:ext cx="1954878"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Container app image</a:t>
              </a:r>
            </a:p>
          </p:txBody>
        </p:sp>
        <p:sp>
          <p:nvSpPr>
            <p:cNvPr id="15" name="Rectangle 14"/>
            <p:cNvSpPr/>
            <p:nvPr/>
          </p:nvSpPr>
          <p:spPr>
            <a:xfrm>
              <a:off x="4628802" y="2387600"/>
              <a:ext cx="1954878" cy="726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Empty (changes go here) </a:t>
              </a:r>
            </a:p>
          </p:txBody>
        </p:sp>
        <p:sp>
          <p:nvSpPr>
            <p:cNvPr id="16" name="Rectangle 15"/>
            <p:cNvSpPr/>
            <p:nvPr/>
          </p:nvSpPr>
          <p:spPr>
            <a:xfrm>
              <a:off x="4628802" y="3545840"/>
              <a:ext cx="1954878" cy="647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C:\MyApp</a:t>
              </a:r>
            </a:p>
          </p:txBody>
        </p:sp>
        <p:sp>
          <p:nvSpPr>
            <p:cNvPr id="17" name="Rectangle 16"/>
            <p:cNvSpPr/>
            <p:nvPr/>
          </p:nvSpPr>
          <p:spPr>
            <a:xfrm>
              <a:off x="4628802" y="4575810"/>
              <a:ext cx="1954878" cy="647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C:\Windows</a:t>
              </a:r>
            </a:p>
          </p:txBody>
        </p:sp>
        <p:sp>
          <p:nvSpPr>
            <p:cNvPr id="18" name="Rectangle 17"/>
            <p:cNvSpPr/>
            <p:nvPr/>
          </p:nvSpPr>
          <p:spPr>
            <a:xfrm>
              <a:off x="7332980" y="2713687"/>
              <a:ext cx="1600200" cy="2314545"/>
            </a:xfrm>
            <a:prstGeom prst="rect">
              <a:avLst/>
            </a:prstGeom>
            <a:solidFill>
              <a:srgbClr val="BBCDE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Container</a:t>
              </a:r>
            </a:p>
            <a:p>
              <a:pPr algn="ctr"/>
              <a:r>
                <a:rPr lang="en-US" b="0" dirty="0">
                  <a:solidFill>
                    <a:schemeClr val="tx1"/>
                  </a:solidFill>
                  <a:latin typeface="Segoe UI" panose="020B0502040204020203" pitchFamily="34" charset="0"/>
                  <a:cs typeface="Segoe UI" panose="020B0502040204020203" pitchFamily="34" charset="0"/>
                </a:rPr>
                <a:t>view</a:t>
              </a:r>
            </a:p>
          </p:txBody>
        </p:sp>
        <p:sp>
          <p:nvSpPr>
            <p:cNvPr id="19" name="Rectangle 18"/>
            <p:cNvSpPr/>
            <p:nvPr/>
          </p:nvSpPr>
          <p:spPr>
            <a:xfrm>
              <a:off x="7426960" y="3563620"/>
              <a:ext cx="1433945" cy="647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C:\MyApp</a:t>
              </a:r>
            </a:p>
            <a:p>
              <a:pPr algn="ctr"/>
              <a:r>
                <a:rPr lang="en-US" b="0" dirty="0">
                  <a:solidFill>
                    <a:schemeClr val="tx1"/>
                  </a:solidFill>
                  <a:latin typeface="Segoe UI" panose="020B0502040204020203" pitchFamily="34" charset="0"/>
                  <a:cs typeface="Segoe UI" panose="020B0502040204020203" pitchFamily="34" charset="0"/>
                </a:rPr>
                <a:t>C:\Windows</a:t>
              </a:r>
            </a:p>
          </p:txBody>
        </p:sp>
      </p:grpSp>
    </p:spTree>
    <p:extLst>
      <p:ext uri="{BB962C8B-B14F-4D97-AF65-F5344CB8AC3E}">
        <p14:creationId xmlns:p14="http://schemas.microsoft.com/office/powerpoint/2010/main" val="89730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1651ff3-3ebf-44b5-962c-87a6220a6c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Hyper-V containers</a:t>
            </a:r>
          </a:p>
        </p:txBody>
      </p:sp>
      <p:grpSp>
        <p:nvGrpSpPr>
          <p:cNvPr id="4" name="Group 3" descr="The diagram has a large box labeled Host that has two sections labeled Windows containers and Hyper-V containers. The Windows containers section on the left contains two boxes, labeled User mode and Host OS kernel. Inside the User mode box are five circles labeled Container app 1, Container app 2, Container app 3, Container app 4, and Container app 5. Below these circles are two boxes, both labeled Binaries/libraries. In the Hyper-V containers section on the right, there are two boxes, each labeled Hyper-V VM. Within the Hyper-V VM boxes are two boxes, each labeled User mode. Inside the User mode boxes are two circles labeled Container app 6 and Container app 7. Below these circles are two boxes, each labeled Bin/lib. Below the User mode boxes, there are two more boxes labeled Base image 1 kernel and Base image 2 kernel. &#10;&#10;"/>
          <p:cNvGrpSpPr/>
          <p:nvPr/>
        </p:nvGrpSpPr>
        <p:grpSpPr>
          <a:xfrm>
            <a:off x="76200" y="945117"/>
            <a:ext cx="9067800" cy="5455683"/>
            <a:chOff x="76200" y="945117"/>
            <a:chExt cx="9067800" cy="5455683"/>
          </a:xfrm>
        </p:grpSpPr>
        <p:sp>
          <p:nvSpPr>
            <p:cNvPr id="5" name="Rectangle 4"/>
            <p:cNvSpPr/>
            <p:nvPr/>
          </p:nvSpPr>
          <p:spPr>
            <a:xfrm>
              <a:off x="76200" y="1752600"/>
              <a:ext cx="9067800" cy="46482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endParaRPr lang="en-US" b="0" dirty="0">
                <a:latin typeface="Segoe UI" panose="020B0502040204020203" pitchFamily="34" charset="0"/>
                <a:cs typeface="Segoe UI" panose="020B0502040204020203" pitchFamily="34" charset="0"/>
              </a:endParaRPr>
            </a:p>
            <a:p>
              <a:pPr algn="ctr"/>
              <a:r>
                <a:rPr lang="en-US" b="0" dirty="0">
                  <a:latin typeface="Segoe UI" panose="020B0502040204020203" pitchFamily="34" charset="0"/>
                  <a:cs typeface="Segoe UI" panose="020B0502040204020203" pitchFamily="34" charset="0"/>
                </a:rPr>
                <a:t>Host</a:t>
              </a:r>
            </a:p>
          </p:txBody>
        </p:sp>
        <p:sp>
          <p:nvSpPr>
            <p:cNvPr id="6" name="Rectangle 5"/>
            <p:cNvSpPr/>
            <p:nvPr/>
          </p:nvSpPr>
          <p:spPr>
            <a:xfrm>
              <a:off x="152400" y="1981201"/>
              <a:ext cx="5410200" cy="19811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User mode</a:t>
              </a:r>
            </a:p>
          </p:txBody>
        </p:sp>
        <p:sp>
          <p:nvSpPr>
            <p:cNvPr id="7" name="Rectangle 6"/>
            <p:cNvSpPr/>
            <p:nvPr/>
          </p:nvSpPr>
          <p:spPr>
            <a:xfrm>
              <a:off x="152400" y="4135163"/>
              <a:ext cx="5410200" cy="1732237"/>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Host OS kernel</a:t>
              </a:r>
            </a:p>
          </p:txBody>
        </p:sp>
        <p:sp>
          <p:nvSpPr>
            <p:cNvPr id="8" name="Rounded Rectangle 7"/>
            <p:cNvSpPr/>
            <p:nvPr/>
          </p:nvSpPr>
          <p:spPr>
            <a:xfrm>
              <a:off x="316924" y="3061856"/>
              <a:ext cx="2613314" cy="6096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latin typeface="Segoe UI" panose="020B0502040204020203" pitchFamily="34" charset="0"/>
                  <a:cs typeface="Segoe UI" panose="020B0502040204020203" pitchFamily="34" charset="0"/>
                </a:rPr>
                <a:t>Binaries/libraries</a:t>
              </a:r>
            </a:p>
          </p:txBody>
        </p:sp>
        <p:sp>
          <p:nvSpPr>
            <p:cNvPr id="9" name="Rounded Rectangle 8"/>
            <p:cNvSpPr/>
            <p:nvPr/>
          </p:nvSpPr>
          <p:spPr>
            <a:xfrm>
              <a:off x="3048000" y="3061856"/>
              <a:ext cx="2369128" cy="6096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latin typeface="Segoe UI" panose="020B0502040204020203" pitchFamily="34" charset="0"/>
                  <a:cs typeface="Segoe UI" panose="020B0502040204020203" pitchFamily="34" charset="0"/>
                </a:rPr>
                <a:t>Binaries/libraries</a:t>
              </a:r>
            </a:p>
          </p:txBody>
        </p:sp>
        <p:sp>
          <p:nvSpPr>
            <p:cNvPr id="10" name="Oval 9"/>
            <p:cNvSpPr/>
            <p:nvPr/>
          </p:nvSpPr>
          <p:spPr>
            <a:xfrm>
              <a:off x="197428" y="2057401"/>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1</a:t>
              </a:r>
            </a:p>
          </p:txBody>
        </p:sp>
        <p:sp>
          <p:nvSpPr>
            <p:cNvPr id="11" name="Oval 10"/>
            <p:cNvSpPr/>
            <p:nvPr/>
          </p:nvSpPr>
          <p:spPr>
            <a:xfrm>
              <a:off x="1264228" y="2078183"/>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2</a:t>
              </a:r>
            </a:p>
          </p:txBody>
        </p:sp>
        <p:sp>
          <p:nvSpPr>
            <p:cNvPr id="12" name="Oval 11"/>
            <p:cNvSpPr/>
            <p:nvPr/>
          </p:nvSpPr>
          <p:spPr>
            <a:xfrm>
              <a:off x="2331028" y="2078183"/>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3</a:t>
              </a:r>
            </a:p>
          </p:txBody>
        </p:sp>
        <p:sp>
          <p:nvSpPr>
            <p:cNvPr id="13" name="Oval 12"/>
            <p:cNvSpPr/>
            <p:nvPr/>
          </p:nvSpPr>
          <p:spPr>
            <a:xfrm>
              <a:off x="3397828" y="2078184"/>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4</a:t>
              </a:r>
            </a:p>
          </p:txBody>
        </p:sp>
        <p:sp>
          <p:nvSpPr>
            <p:cNvPr id="14" name="Oval 13"/>
            <p:cNvSpPr/>
            <p:nvPr/>
          </p:nvSpPr>
          <p:spPr>
            <a:xfrm>
              <a:off x="4464628" y="2085110"/>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5</a:t>
              </a:r>
            </a:p>
          </p:txBody>
        </p:sp>
        <p:sp>
          <p:nvSpPr>
            <p:cNvPr id="15" name="Rectangle 14"/>
            <p:cNvSpPr/>
            <p:nvPr/>
          </p:nvSpPr>
          <p:spPr>
            <a:xfrm>
              <a:off x="5640532" y="1981200"/>
              <a:ext cx="1674668" cy="38861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Hyper-V VM</a:t>
              </a:r>
            </a:p>
          </p:txBody>
        </p:sp>
        <p:sp>
          <p:nvSpPr>
            <p:cNvPr id="16" name="Rectangle 15"/>
            <p:cNvSpPr/>
            <p:nvPr/>
          </p:nvSpPr>
          <p:spPr>
            <a:xfrm>
              <a:off x="5715000" y="2078183"/>
              <a:ext cx="1524000" cy="1732237"/>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User mode</a:t>
              </a:r>
            </a:p>
          </p:txBody>
        </p:sp>
        <p:sp>
          <p:nvSpPr>
            <p:cNvPr id="17" name="Rectangle 16"/>
            <p:cNvSpPr/>
            <p:nvPr/>
          </p:nvSpPr>
          <p:spPr>
            <a:xfrm>
              <a:off x="5721927" y="3910446"/>
              <a:ext cx="1524000" cy="1575953"/>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Base image 1 kernel</a:t>
              </a:r>
            </a:p>
          </p:txBody>
        </p:sp>
        <p:sp>
          <p:nvSpPr>
            <p:cNvPr id="18" name="Oval 17"/>
            <p:cNvSpPr/>
            <p:nvPr/>
          </p:nvSpPr>
          <p:spPr>
            <a:xfrm>
              <a:off x="5966114" y="2133600"/>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6</a:t>
              </a:r>
            </a:p>
          </p:txBody>
        </p:sp>
        <p:sp>
          <p:nvSpPr>
            <p:cNvPr id="19" name="Rounded Rectangle 18"/>
            <p:cNvSpPr/>
            <p:nvPr/>
          </p:nvSpPr>
          <p:spPr>
            <a:xfrm>
              <a:off x="5829300" y="3061856"/>
              <a:ext cx="1295400" cy="44334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latin typeface="Segoe UI" panose="020B0502040204020203" pitchFamily="34" charset="0"/>
                  <a:cs typeface="Segoe UI" panose="020B0502040204020203" pitchFamily="34" charset="0"/>
                </a:rPr>
                <a:t>Bin/lib</a:t>
              </a:r>
            </a:p>
          </p:txBody>
        </p:sp>
        <p:sp>
          <p:nvSpPr>
            <p:cNvPr id="20" name="Rectangle 19"/>
            <p:cNvSpPr/>
            <p:nvPr/>
          </p:nvSpPr>
          <p:spPr>
            <a:xfrm>
              <a:off x="7381009" y="1981200"/>
              <a:ext cx="1674668" cy="38861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Hyper-V VM</a:t>
              </a:r>
            </a:p>
          </p:txBody>
        </p:sp>
        <p:sp>
          <p:nvSpPr>
            <p:cNvPr id="21" name="Rectangle 20"/>
            <p:cNvSpPr/>
            <p:nvPr/>
          </p:nvSpPr>
          <p:spPr>
            <a:xfrm>
              <a:off x="7455477" y="2078183"/>
              <a:ext cx="1524000" cy="1732237"/>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endParaRPr lang="en-US" b="0" dirty="0">
                <a:solidFill>
                  <a:schemeClr val="tx1"/>
                </a:solidFill>
                <a:latin typeface="Segoe UI" panose="020B0502040204020203" pitchFamily="34" charset="0"/>
                <a:cs typeface="Segoe UI" panose="020B0502040204020203" pitchFamily="34" charset="0"/>
              </a:endParaRPr>
            </a:p>
            <a:p>
              <a:pPr algn="ctr"/>
              <a:r>
                <a:rPr lang="en-US" b="0" dirty="0">
                  <a:solidFill>
                    <a:schemeClr val="tx1"/>
                  </a:solidFill>
                  <a:latin typeface="Segoe UI" panose="020B0502040204020203" pitchFamily="34" charset="0"/>
                  <a:cs typeface="Segoe UI" panose="020B0502040204020203" pitchFamily="34" charset="0"/>
                </a:rPr>
                <a:t>User mode</a:t>
              </a:r>
            </a:p>
          </p:txBody>
        </p:sp>
        <p:sp>
          <p:nvSpPr>
            <p:cNvPr id="22" name="Rectangle 21"/>
            <p:cNvSpPr/>
            <p:nvPr/>
          </p:nvSpPr>
          <p:spPr>
            <a:xfrm>
              <a:off x="7462404" y="3910446"/>
              <a:ext cx="1524000" cy="1575953"/>
            </a:xfrm>
            <a:prstGeom prst="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Base image 2 kernel</a:t>
              </a:r>
            </a:p>
          </p:txBody>
        </p:sp>
        <p:sp>
          <p:nvSpPr>
            <p:cNvPr id="23" name="Oval 22"/>
            <p:cNvSpPr/>
            <p:nvPr/>
          </p:nvSpPr>
          <p:spPr>
            <a:xfrm>
              <a:off x="7706591" y="2133600"/>
              <a:ext cx="1021772" cy="893617"/>
            </a:xfrm>
            <a:prstGeom prst="ellipse">
              <a:avLst/>
            </a:prstGeom>
            <a:solidFill>
              <a:srgbClr val="569AD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900" dirty="0">
                  <a:latin typeface="Segoe UI" panose="020B0502040204020203" pitchFamily="34" charset="0"/>
                  <a:cs typeface="Segoe UI" panose="020B0502040204020203" pitchFamily="34" charset="0"/>
                </a:rPr>
                <a:t>Container app 7</a:t>
              </a:r>
            </a:p>
          </p:txBody>
        </p:sp>
        <p:sp>
          <p:nvSpPr>
            <p:cNvPr id="24" name="Rounded Rectangle 23"/>
            <p:cNvSpPr/>
            <p:nvPr/>
          </p:nvSpPr>
          <p:spPr>
            <a:xfrm>
              <a:off x="7569777" y="3061856"/>
              <a:ext cx="1295400" cy="44334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latin typeface="Segoe UI" panose="020B0502040204020203" pitchFamily="34" charset="0"/>
                  <a:cs typeface="Segoe UI" panose="020B0502040204020203" pitchFamily="34" charset="0"/>
                </a:rPr>
                <a:t>Bin/lib</a:t>
              </a:r>
            </a:p>
          </p:txBody>
        </p:sp>
        <p:sp>
          <p:nvSpPr>
            <p:cNvPr id="25" name="Right Brace 24"/>
            <p:cNvSpPr/>
            <p:nvPr/>
          </p:nvSpPr>
          <p:spPr>
            <a:xfrm rot="16200000">
              <a:off x="2617643" y="-1123085"/>
              <a:ext cx="479714" cy="525780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26" name="Right Brace 25"/>
            <p:cNvSpPr/>
            <p:nvPr/>
          </p:nvSpPr>
          <p:spPr>
            <a:xfrm rot="16200000">
              <a:off x="7087466" y="-99580"/>
              <a:ext cx="479714" cy="3224645"/>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27" name="TextBox 25"/>
            <p:cNvSpPr txBox="1"/>
            <p:nvPr/>
          </p:nvSpPr>
          <p:spPr>
            <a:xfrm>
              <a:off x="1537852" y="945117"/>
              <a:ext cx="223811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Windows containers</a:t>
              </a:r>
            </a:p>
          </p:txBody>
        </p:sp>
        <p:sp>
          <p:nvSpPr>
            <p:cNvPr id="28" name="TextBox 26"/>
            <p:cNvSpPr txBox="1"/>
            <p:nvPr/>
          </p:nvSpPr>
          <p:spPr>
            <a:xfrm>
              <a:off x="6109852" y="1002268"/>
              <a:ext cx="214834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Hyper-V containers</a:t>
              </a:r>
            </a:p>
          </p:txBody>
        </p:sp>
      </p:grpSp>
    </p:spTree>
    <p:extLst>
      <p:ext uri="{BB962C8B-B14F-4D97-AF65-F5344CB8AC3E}">
        <p14:creationId xmlns:p14="http://schemas.microsoft.com/office/powerpoint/2010/main" val="200852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e78eafd-e945-4943-853f-ec4dea8300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Some common usage scenarios for Windows containers include:</a:t>
            </a:r>
          </a:p>
          <a:p>
            <a:r>
              <a:rPr lang="en-US" dirty="0"/>
              <a:t>Windows Server containers for:</a:t>
            </a:r>
          </a:p>
          <a:p>
            <a:pPr lvl="1"/>
            <a:r>
              <a:rPr lang="en-US" dirty="0"/>
              <a:t>Hosting stateless apps</a:t>
            </a:r>
          </a:p>
          <a:p>
            <a:pPr lvl="1"/>
            <a:r>
              <a:rPr lang="en-US" dirty="0"/>
              <a:t>Rapid test deployment</a:t>
            </a:r>
          </a:p>
          <a:p>
            <a:r>
              <a:rPr lang="en-US" dirty="0"/>
              <a:t>Hyper-V containers for:</a:t>
            </a:r>
          </a:p>
          <a:p>
            <a:pPr lvl="1"/>
            <a:r>
              <a:rPr lang="en-US" dirty="0"/>
              <a:t>Multiple tenants</a:t>
            </a:r>
          </a:p>
          <a:p>
            <a:pPr lvl="1"/>
            <a:r>
              <a:rPr lang="en-US" dirty="0"/>
              <a:t>Single tenants</a:t>
            </a:r>
          </a:p>
          <a:p>
            <a:pPr lvl="1"/>
            <a:r>
              <a:rPr lang="en-US" dirty="0"/>
              <a:t>Independent lifecycle management</a:t>
            </a:r>
          </a:p>
          <a:p>
            <a:pPr lvl="1"/>
            <a:endParaRPr lang="en-US" dirty="0"/>
          </a:p>
        </p:txBody>
      </p:sp>
    </p:spTree>
    <p:extLst>
      <p:ext uri="{BB962C8B-B14F-4D97-AF65-F5344CB8AC3E}">
        <p14:creationId xmlns:p14="http://schemas.microsoft.com/office/powerpoint/2010/main" val="53197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61a51ed-eef5-4735-bb76-adcb9febe2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Consider the following when planning for Windows containers:</a:t>
            </a:r>
          </a:p>
          <a:p>
            <a:r>
              <a:rPr lang="en-US" sz="2400" dirty="0"/>
              <a:t>Windows Server container host requirements</a:t>
            </a:r>
          </a:p>
          <a:p>
            <a:r>
              <a:rPr lang="en-US" sz="2400" dirty="0"/>
              <a:t>Virtualized container host requirements</a:t>
            </a:r>
          </a:p>
          <a:p>
            <a:r>
              <a:rPr lang="en-US" sz="2400" dirty="0"/>
              <a:t>Supported scenarios</a:t>
            </a:r>
          </a:p>
          <a:p>
            <a:pPr marL="0" indent="0">
              <a:buNone/>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679725362"/>
              </p:ext>
            </p:extLst>
          </p:nvPr>
        </p:nvGraphicFramePr>
        <p:xfrm>
          <a:off x="374548" y="3189392"/>
          <a:ext cx="8451400" cy="3411474"/>
        </p:xfrm>
        <a:graphic>
          <a:graphicData uri="http://schemas.openxmlformats.org/drawingml/2006/table">
            <a:tbl>
              <a:tblPr firstRow="1" bandRow="1">
                <a:tableStyleId>{2D5ABB26-0587-4C30-8999-92F81FD0307C}</a:tableStyleId>
              </a:tblPr>
              <a:tblGrid>
                <a:gridCol w="2750646">
                  <a:extLst>
                    <a:ext uri="{9D8B030D-6E8A-4147-A177-3AD203B41FA5}">
                      <a16:colId xmlns:a16="http://schemas.microsoft.com/office/drawing/2014/main" val="20000"/>
                    </a:ext>
                  </a:extLst>
                </a:gridCol>
                <a:gridCol w="2615008">
                  <a:extLst>
                    <a:ext uri="{9D8B030D-6E8A-4147-A177-3AD203B41FA5}">
                      <a16:colId xmlns:a16="http://schemas.microsoft.com/office/drawing/2014/main" val="20001"/>
                    </a:ext>
                  </a:extLst>
                </a:gridCol>
                <a:gridCol w="3085746">
                  <a:extLst>
                    <a:ext uri="{9D8B030D-6E8A-4147-A177-3AD203B41FA5}">
                      <a16:colId xmlns:a16="http://schemas.microsoft.com/office/drawing/2014/main" val="20002"/>
                    </a:ext>
                  </a:extLst>
                </a:gridCol>
              </a:tblGrid>
              <a:tr h="942594">
                <a:tc>
                  <a:txBody>
                    <a:bodyPr/>
                    <a:lstStyle/>
                    <a:p>
                      <a:r>
                        <a:rPr lang="en-US" sz="2400" b="1" dirty="0">
                          <a:latin typeface="Segoe UI" panose="020B0502040204020203" pitchFamily="34" charset="0"/>
                          <a:cs typeface="Segoe UI" panose="020B0502040204020203" pitchFamily="34" charset="0"/>
                        </a:rPr>
                        <a:t>Host OS</a:t>
                      </a:r>
                      <a:endParaRPr 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b="1" dirty="0">
                          <a:latin typeface="Segoe UI" panose="020B0502040204020203" pitchFamily="34" charset="0"/>
                          <a:cs typeface="Segoe UI" panose="020B0502040204020203" pitchFamily="34" charset="0"/>
                        </a:rPr>
                        <a:t>Windows Server container</a:t>
                      </a:r>
                      <a:endParaRPr 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b="1" dirty="0">
                          <a:latin typeface="Segoe UI" panose="020B0502040204020203" pitchFamily="34" charset="0"/>
                          <a:cs typeface="Segoe UI" panose="020B0502040204020203" pitchFamily="34" charset="0"/>
                        </a:rPr>
                        <a:t>Hyper-V container</a:t>
                      </a:r>
                      <a:endParaRPr 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9768">
                <a:tc>
                  <a:txBody>
                    <a:bodyPr/>
                    <a:lstStyle/>
                    <a:p>
                      <a:r>
                        <a:rPr lang="en-US" sz="2400" dirty="0">
                          <a:latin typeface="Segoe UI" panose="020B0502040204020203" pitchFamily="34" charset="0"/>
                          <a:cs typeface="Segoe UI" panose="020B0502040204020203" pitchFamily="34" charset="0"/>
                        </a:rPr>
                        <a:t>Windows Server 2016 Full UI</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Server Core image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Nano Server image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729768">
                <a:tc>
                  <a:txBody>
                    <a:bodyPr/>
                    <a:lstStyle/>
                    <a:p>
                      <a:r>
                        <a:rPr lang="en-US" sz="2400" dirty="0">
                          <a:latin typeface="Segoe UI" panose="020B0502040204020203" pitchFamily="34" charset="0"/>
                          <a:cs typeface="Segoe UI" panose="020B0502040204020203" pitchFamily="34" charset="0"/>
                        </a:rPr>
                        <a:t>Windows Server 2016 Core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Server Core image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Nano Server image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729768">
                <a:tc>
                  <a:txBody>
                    <a:bodyPr/>
                    <a:lstStyle/>
                    <a:p>
                      <a:r>
                        <a:rPr lang="en-US" sz="2400" dirty="0">
                          <a:latin typeface="Segoe UI" panose="020B0502040204020203" pitchFamily="34" charset="0"/>
                          <a:cs typeface="Segoe UI" panose="020B0502040204020203" pitchFamily="34" charset="0"/>
                        </a:rPr>
                        <a:t>Windows 10</a:t>
                      </a:r>
                      <a:r>
                        <a:rPr lang="en-US" sz="2400" baseline="0" dirty="0">
                          <a:latin typeface="Segoe UI" panose="020B0502040204020203" pitchFamily="34" charset="0"/>
                          <a:cs typeface="Segoe UI" panose="020B0502040204020203" pitchFamily="34" charset="0"/>
                        </a:rPr>
                        <a:t> Insider releases</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Not available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Nano Server image</a:t>
                      </a:r>
                      <a:endParaRPr lang="en-US" sz="2400" dirty="0">
                        <a:solidFill>
                          <a:schemeClr val="tx1"/>
                        </a:solidFill>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226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a195db-d830-4e24-8c45-d001a21eaf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Preparing for containers</a:t>
            </a:r>
            <a:endParaRPr lang="en-US" dirty="0"/>
          </a:p>
        </p:txBody>
      </p:sp>
      <p:sp>
        <p:nvSpPr>
          <p:cNvPr id="3" name="Text Placeholder 2"/>
          <p:cNvSpPr>
            <a:spLocks noGrp="1"/>
          </p:cNvSpPr>
          <p:nvPr>
            <p:ph type="body" idx="1"/>
          </p:nvPr>
        </p:nvSpPr>
        <p:spPr/>
        <p:txBody>
          <a:bodyPr/>
          <a:lstStyle/>
          <a:p>
            <a:r>
              <a:rPr lang="en-CA" dirty="0"/>
              <a:t>Preparing Windows Server containers
Preparing Hyper-V containers
Deploying package providers</a:t>
            </a:r>
            <a:endParaRPr lang="en-US" dirty="0"/>
          </a:p>
        </p:txBody>
      </p:sp>
    </p:spTree>
    <p:extLst>
      <p:ext uri="{BB962C8B-B14F-4D97-AF65-F5344CB8AC3E}">
        <p14:creationId xmlns:p14="http://schemas.microsoft.com/office/powerpoint/2010/main" val="3413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7b1580b-a4b9-4b8c-bc43-598fdeffa8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Windows Server containers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Use the following steps to prepare your Windows Server host for containers: </a:t>
            </a:r>
          </a:p>
          <a:p>
            <a:pPr marL="746125" lvl="1" indent="-457200">
              <a:buFont typeface="+mj-lt"/>
              <a:buAutoNum type="arabicPeriod"/>
            </a:pPr>
            <a:r>
              <a:rPr lang="en-US" dirty="0"/>
              <a:t>Install the container feature*</a:t>
            </a:r>
          </a:p>
          <a:p>
            <a:pPr marL="746125" lvl="1" indent="-457200">
              <a:buFont typeface="+mj-lt"/>
              <a:buAutoNum type="arabicPeriod"/>
            </a:pPr>
            <a:r>
              <a:rPr lang="en-US" dirty="0"/>
              <a:t>Create a virtual switch</a:t>
            </a:r>
          </a:p>
          <a:p>
            <a:pPr marL="746125" lvl="1" indent="-457200">
              <a:buFont typeface="+mj-lt"/>
              <a:buAutoNum type="arabicPeriod"/>
            </a:pPr>
            <a:r>
              <a:rPr lang="en-US" dirty="0"/>
              <a:t>Configure NAT settings</a:t>
            </a:r>
          </a:p>
          <a:p>
            <a:pPr marL="746125" lvl="1" indent="-457200">
              <a:buFont typeface="+mj-lt"/>
              <a:buAutoNum type="arabicPeriod"/>
            </a:pPr>
            <a:r>
              <a:rPr lang="en-US" dirty="0"/>
              <a:t>Configure MAC address spoofing</a:t>
            </a:r>
          </a:p>
          <a:p>
            <a:pPr marL="0" indent="0">
              <a:buNone/>
            </a:pPr>
            <a:endParaRPr lang="en-US" sz="2400" dirty="0"/>
          </a:p>
          <a:p>
            <a:pPr marL="0" indent="0">
              <a:buNone/>
            </a:pPr>
            <a:r>
              <a:rPr lang="en-US" sz="2400" dirty="0"/>
              <a:t>* This step is not required if you deploy using Docker Enterprise Edition for Windows Server 2016</a:t>
            </a:r>
          </a:p>
        </p:txBody>
      </p:sp>
    </p:spTree>
    <p:extLst>
      <p:ext uri="{BB962C8B-B14F-4D97-AF65-F5344CB8AC3E}">
        <p14:creationId xmlns:p14="http://schemas.microsoft.com/office/powerpoint/2010/main" val="22371645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4217</Words>
  <Application>Microsoft Office PowerPoint</Application>
  <PresentationFormat>On-screen Show (4:3)</PresentationFormat>
  <Paragraphs>566</Paragraphs>
  <Slides>33</Slides>
  <Notes>33</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Wingdings</vt:lpstr>
      <vt:lpstr>Times New Roman</vt:lpstr>
      <vt:lpstr>Segoe UI</vt:lpstr>
      <vt:lpstr>Calibri</vt:lpstr>
      <vt:lpstr>Symbol</vt:lpstr>
      <vt:lpstr>Arial</vt:lpstr>
      <vt:lpstr>Verdana</vt:lpstr>
      <vt:lpstr>Courier New</vt:lpstr>
      <vt:lpstr>SimSun</vt:lpstr>
      <vt:lpstr>NG_MOC_Core_ModuleNew2</vt:lpstr>
      <vt:lpstr>Module 10</vt:lpstr>
      <vt:lpstr>Module Overview</vt:lpstr>
      <vt:lpstr>Lesson 1: Overview of containers in Windows Server 2016</vt:lpstr>
      <vt:lpstr>Overview of Windows Server containers</vt:lpstr>
      <vt:lpstr>Overview of Hyper-V containers</vt:lpstr>
      <vt:lpstr>Usage scenarios</vt:lpstr>
      <vt:lpstr>Installation requirements</vt:lpstr>
      <vt:lpstr>Lesson 2: Preparing for containers</vt:lpstr>
      <vt:lpstr>Preparing Windows Server containers</vt:lpstr>
      <vt:lpstr>Preparing Hyper-V containers</vt:lpstr>
      <vt:lpstr>Deploying package providers</vt:lpstr>
      <vt:lpstr>Lesson 3: Installing, configuring, and managing containers by using Docker</vt:lpstr>
      <vt:lpstr>What is Docker?</vt:lpstr>
      <vt:lpstr>Docker support in Windows Server 2016</vt:lpstr>
      <vt:lpstr>Docker Enterprise Edition for Windows Server 2016</vt:lpstr>
      <vt:lpstr>Docker components</vt:lpstr>
      <vt:lpstr>Usage scenarios</vt:lpstr>
      <vt:lpstr>Demonstration: Deploying Docker Enterprise Edition and using Docker to pull an image</vt:lpstr>
      <vt:lpstr>PowerPoint Presentation</vt:lpstr>
      <vt:lpstr>PowerPoint Presentation</vt:lpstr>
      <vt:lpstr>PowerPoint Presentation</vt:lpstr>
      <vt:lpstr>PowerPoint Presentation</vt:lpstr>
      <vt:lpstr>PowerPoint Presentation</vt:lpstr>
      <vt:lpstr>Overview of management with Docker</vt:lpstr>
      <vt:lpstr>Overview of Docker Hub</vt:lpstr>
      <vt:lpstr>Docker with Azure</vt:lpstr>
      <vt:lpstr>Demonstration: Deploying containers by using Docker</vt:lpstr>
      <vt:lpstr>PowerPoint Presentation</vt:lpstr>
      <vt:lpstr>PowerPoint Presentation</vt:lpstr>
      <vt:lpstr>Lab: Installing and configuring containers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2018-01-03T18:57:47Z</dcterms:created>
  <dcterms:modified xsi:type="dcterms:W3CDTF">2018-01-03T18:57:55Z</dcterms:modified>
</cp:coreProperties>
</file>