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3"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304" r:id="rId38"/>
    <p:sldId id="305" r:id="rId39"/>
    <p:sldId id="291" r:id="rId40"/>
    <p:sldId id="292" r:id="rId41"/>
    <p:sldId id="293" r:id="rId42"/>
    <p:sldId id="294" r:id="rId43"/>
    <p:sldId id="295" r:id="rId44"/>
    <p:sldId id="296" r:id="rId45"/>
    <p:sldId id="297" r:id="rId46"/>
    <p:sldId id="298" r:id="rId47"/>
    <p:sldId id="299" r:id="rId48"/>
    <p:sldId id="301" r:id="rId49"/>
    <p:sldId id="302" r:id="rId50"/>
    <p:sldId id="306" r:id="rId51"/>
    <p:sldId id="307" r:id="rId52"/>
  </p:sldIdLst>
  <p:sldSz cx="9144000" cy="6858000" type="screen4x3"/>
  <p:notesSz cx="6858000" cy="9144000"/>
  <p:embeddedFontLst>
    <p:embeddedFont>
      <p:font typeface="Verdana" panose="020B0604030504040204" pitchFamily="34" charset="0"/>
      <p:regular r:id="rId54"/>
      <p:bold r:id="rId55"/>
      <p:italic r:id="rId56"/>
      <p:boldItalic r:id="rId57"/>
    </p:embeddedFont>
    <p:embeddedFont>
      <p:font typeface="Segoe UI" panose="020B0502040204020203" pitchFamily="34" charset="0"/>
      <p:regular r:id="rId58"/>
      <p:bold r:id="rId59"/>
      <p:italic r:id="rId60"/>
      <p:boldItalic r:id="rId61"/>
    </p:embeddedFont>
    <p:embeddedFont>
      <p:font typeface="Segoe UI Black" panose="020B0A02040204020203" pitchFamily="34" charset="0"/>
      <p:bold r:id="rId62"/>
      <p:boldItalic r:id="rId63"/>
    </p:embeddedFont>
    <p:embeddedFont>
      <p:font typeface="Calibri" panose="020F0502020204030204" pitchFamily="34" charset="0"/>
      <p:regular r:id="rId64"/>
      <p:bold r:id="rId65"/>
      <p:italic r:id="rId66"/>
      <p:boldItalic r:id="rId6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23" autoAdjust="0"/>
    <p:restoredTop sz="94647" autoAdjust="0"/>
  </p:normalViewPr>
  <p:slideViewPr>
    <p:cSldViewPr snapToGrid="0">
      <p:cViewPr varScale="1">
        <p:scale>
          <a:sx n="110" d="100"/>
          <a:sy n="110" d="100"/>
        </p:scale>
        <p:origin x="2424" y="102"/>
      </p:cViewPr>
      <p:guideLst>
        <p:guide orient="horz" pos="2160"/>
        <p:guide pos="2880"/>
      </p:guideLst>
    </p:cSldViewPr>
  </p:slideViewPr>
  <p:notesTextViewPr>
    <p:cViewPr>
      <p:scale>
        <a:sx n="1" d="1"/>
        <a:sy n="1" d="1"/>
      </p:scale>
      <p:origin x="0" y="0"/>
    </p:cViewPr>
  </p:notesTextViewPr>
  <p:notesViewPr>
    <p:cSldViewPr snapToGrid="0">
      <p:cViewPr varScale="1">
        <p:scale>
          <a:sx n="84" d="100"/>
          <a:sy n="84" d="100"/>
        </p:scale>
        <p:origin x="391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AC0E1-9DD0-4715-9E7F-3F6C4459BACD}" type="datetimeFigureOut">
              <a:rPr lang="en-US" smtClean="0"/>
              <a:t>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B8232-CE3A-4364-B238-553D6692A925}" type="slidenum">
              <a:rPr lang="en-US" smtClean="0"/>
              <a:t>‹#›</a:t>
            </a:fld>
            <a:endParaRPr lang="en-US" dirty="0"/>
          </a:p>
        </p:txBody>
      </p:sp>
    </p:spTree>
    <p:extLst>
      <p:ext uri="{BB962C8B-B14F-4D97-AF65-F5344CB8AC3E}">
        <p14:creationId xmlns:p14="http://schemas.microsoft.com/office/powerpoint/2010/main" val="109590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latin typeface="Arial" panose="020B0604020202020204" pitchFamily="34" charset="0"/>
                <a:ea typeface="Calibri" panose="020F0502020204030204" pitchFamily="34" charset="0"/>
                <a:cs typeface="Times New Roman" panose="02020603050405020304" pitchFamily="18" charset="0"/>
              </a:rPr>
              <a:t> 100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a:t>
            </a:r>
            <a:r>
              <a:rPr lang="en-US" sz="1000" b="1" dirty="0">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Describe failover clustering.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Implement a failover cluster.</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highly available applications and services on a failover cluster.</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Maintain a failover cluster.</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Implement a stretch cluster.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20743C_11.pptx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the lab.</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 yourself. This gives you an understanding of how the lab works, as well as the concepts that the lab covers. This enables you to provide meaningful hints to students who might have issues while working in the lab. Furthermore, it will help guide your lecture to ensure that you discuss the concepts that the lab covers. </a:t>
            </a:r>
          </a:p>
        </p:txBody>
      </p:sp>
      <p:sp>
        <p:nvSpPr>
          <p:cNvPr id="4" name="Slide Number Placeholder 3"/>
          <p:cNvSpPr>
            <a:spLocks noGrp="1"/>
          </p:cNvSpPr>
          <p:nvPr>
            <p:ph type="sldNum" sz="quarter" idx="10"/>
          </p:nvPr>
        </p:nvSpPr>
        <p:spPr/>
        <p:txBody>
          <a:bodyPr/>
          <a:lstStyle/>
          <a:p>
            <a:fld id="{83AB8232-CE3A-4364-B238-553D6692A925}"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215876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why shared storage is required and the merits of each shared storage option.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10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341480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If the students are familiar with Windows Server 2003 clustering, they will be familiar with the shared quorum disk. Explain that in Windows Server 2008 and later, the quorum disk is optional and that a quorum can be achieved in other ways. Define a quorum for a cluster as several elements that must be online for that cluster to continue to run. In effect, each element can cast one vote to determine whether the cluster continues to run. The voting elements are nodes or, in some cases, a disk witness, file share witness, or Microsoft Azure Cloud Witness.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11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435917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Describe the quorum modes, and emphasize their differences. If the students are familiar with Microsoft Exchange Server 2007 or later, point out that the Node and File Share Majority quorum is used for implementing cluster continuous replication (CCR) in Exchange Server 2007 and database availability groups in Exchange Server 2010 and later.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Ensure that the students understand that the basics of the quorum modes still exist in Windows Server 2016 but that setting them up is a little different in the advanced options of the </a:t>
            </a:r>
            <a:r>
              <a:rPr lang="en-US" sz="1000" b="1" dirty="0">
                <a:latin typeface="Arial" panose="020B0604020202020204" pitchFamily="34" charset="0"/>
                <a:ea typeface="Calibri" panose="020F0502020204030204" pitchFamily="34" charset="0"/>
                <a:cs typeface="Times New Roman" panose="02020603050405020304" pitchFamily="18" charset="0"/>
              </a:rPr>
              <a:t>Configure Cluster Quorum Settings Wizard</a:t>
            </a:r>
            <a:r>
              <a:rPr lang="en-US" sz="1000" dirty="0">
                <a:latin typeface="Arial" panose="020B0604020202020204" pitchFamily="34" charset="0"/>
                <a:ea typeface="Calibri" panose="020F0502020204030204" pitchFamily="34" charset="0"/>
                <a:cs typeface="Segoe UI" panose="020B0502040204020203" pitchFamily="34" charset="0"/>
              </a:rPr>
              <a:t>. Therefore, we recommend that they no longer be used or modified because of the addition of the dynamic quorum mode.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pPr/>
              <a:t>12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2011235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the Cluster Shared Volume (CSV) technology, and emphasize its benefits. Ask the students if they have used CSV in Windows Server 2008 R2. If they are aware of this technology, try to focus more on the improvements in Windows Server 2012.</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13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997589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the enhancements to CSVs.</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pPr/>
              <a:t>14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2360407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Does Windows Server 2016 require all nodes to be in the same domain?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No, Windows Server 2016 does not require all nodes to be in the same domain. However, we recommend having all nodes in the same domain.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Can a node that runs Windows Server 2016 and one that runs Windows Server 2012 R2 both run in the same cluster?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Yes, this is part of the Cluster Operating System Rolling Upgrade feature that is new in Windows Server 2016. It is a best practice to move toward having the cluster run the same operating system and not run in mixed mode for an extended period.</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15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80221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how you should prepare for cluster implementation. It is very important to identify the scenario for cluster usage in addition to meeting various requirements for cluster implementation.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pPr/>
              <a:t>16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670537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Emphasize that the hardware requirements for failover clustering are not as strict as in earlier versions of Windows Server, but it is a best practice that you meet the requirements, especially if you are configuring clusters for production. In addition, be aware that the </a:t>
            </a:r>
            <a:r>
              <a:rPr lang="en-US" sz="1000" b="1" dirty="0">
                <a:latin typeface="Arial" panose="020B0604020202020204" pitchFamily="34" charset="0"/>
                <a:ea typeface="Calibri" panose="020F0502020204030204" pitchFamily="34" charset="0"/>
                <a:cs typeface="Times New Roman" panose="02020603050405020304" pitchFamily="18" charset="0"/>
              </a:rPr>
              <a:t>Validate a Configuration Wizard</a:t>
            </a:r>
            <a:r>
              <a:rPr lang="en-US" sz="1000" dirty="0">
                <a:latin typeface="Arial" panose="020B0604020202020204" pitchFamily="34" charset="0"/>
                <a:ea typeface="Calibri" panose="020F0502020204030204" pitchFamily="34" charset="0"/>
                <a:cs typeface="Segoe UI" panose="020B0502040204020203" pitchFamily="34" charset="0"/>
              </a:rPr>
              <a:t> is very important from the perspective of a hardware check. Do not spend too much time explaining the wizard. It is discussed in more detail later in this lesson.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17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310794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Explain that networks are very important for clustering. Describe the requirements and recommendations. If you connect cluster nodes with a single network, the network will pass the redundancy requirement in the </a:t>
            </a:r>
            <a:r>
              <a:rPr lang="en-US" sz="1000" b="1" dirty="0">
                <a:latin typeface="Arial" panose="020B0604020202020204" pitchFamily="34" charset="0"/>
                <a:ea typeface="Calibri" panose="020F0502020204030204" pitchFamily="34" charset="0"/>
                <a:cs typeface="Times New Roman" panose="02020603050405020304" pitchFamily="18" charset="0"/>
              </a:rPr>
              <a:t>Validate a Configuration Wizard</a:t>
            </a:r>
            <a:r>
              <a:rPr lang="en-US" sz="1000" dirty="0">
                <a:latin typeface="Arial" panose="020B0604020202020204" pitchFamily="34" charset="0"/>
                <a:ea typeface="Calibri" panose="020F0502020204030204" pitchFamily="34" charset="0"/>
                <a:cs typeface="Segoe UI" panose="020B0502040204020203" pitchFamily="34" charset="0"/>
              </a:rPr>
              <a:t>. However, the report from the wizard will include a warning that the network should not have single points of failure.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pPr/>
              <a:t>18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897676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Explain that the Active Directory domain and Domain Name System (DNS) are required for failover clustering in Windows Server 2012. This is not a requirement of Windows Server 2016; however, we recommend that you have all the cluster nodes in the same domain. Point out that administrator rights are needed for creating a cluster.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Mention that in Windows Server 2016, no cluster service account exists (this actually changed in Windows Server 2008). Instead, the Cluster service automatically runs in a special context that provides the specific permissions and credentials necessary for the service. This resembles the local system context but with reduced credentials.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19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078992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Provide a brief overview of the module content.</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4025880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Describe the software best practices for a failover cluster implementation.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pPr/>
              <a:t>20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541097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demonstration takes a few minutes to run through the validation process, discuss how the hardware requirements are less strict since Windows Server 2012—allowing lower quality hardware to pass cluster validation. However, in production environments we recommend having certified server workload nodes.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the end of the demonstration, keep the VMs running for the next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For this demonstration, start the following VMs: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20743C-LON-DC1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20743C-LON-SVR1</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20743C-LON-SVR2</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20743C-LON-SVR3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Sign in </a:t>
            </a:r>
            <a:r>
              <a:rPr lang="en-US" sz="1000" dirty="0">
                <a:latin typeface="Arial" panose="020B0604020202020204" pitchFamily="34" charset="0"/>
                <a:ea typeface="Calibri" panose="020F0502020204030204" pitchFamily="34" charset="0"/>
                <a:cs typeface="Segoe UI" panose="020B0502040204020203" pitchFamily="34" charset="0"/>
              </a:rPr>
              <a:t>to all VMs with the user name </a:t>
            </a:r>
            <a:r>
              <a:rPr lang="en-US" sz="1000" b="1" dirty="0">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latin typeface="Arial" panose="020B0604020202020204" pitchFamily="34" charset="0"/>
                <a:ea typeface="Calibri" panose="020F0502020204030204" pitchFamily="34" charset="0"/>
                <a:cs typeface="Segoe UI" panose="020B0502040204020203" pitchFamily="34" charset="0"/>
              </a:rPr>
              <a:t> and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To successfully complete this demonstration, you need to first complete Exercise 1 and Tasks 1 and 2 of Exercise 2 in the lab.</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effectLst/>
                <a:latin typeface="Arial" panose="020B0604020202020204" pitchFamily="34" charset="0"/>
                <a:ea typeface="Times New Roman" panose="02020603050405020304" pitchFamily="18" charset="0"/>
                <a:cs typeface="Segoe UI" panose="020B0502040204020203" pitchFamily="34" charset="0"/>
              </a:rPr>
              <a:t>, in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Failover Cluster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Failover Cluster Manager, in the console tree, ensure that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Failover Cluster Manager</a:t>
            </a:r>
            <a:r>
              <a:rPr lang="en-US" sz="1000" dirty="0">
                <a:effectLst/>
                <a:latin typeface="Arial" panose="020B0604020202020204" pitchFamily="34" charset="0"/>
                <a:ea typeface="Times New Roman" panose="02020603050405020304" pitchFamily="18" charset="0"/>
                <a:cs typeface="Segoe UI" panose="020B0502040204020203" pitchFamily="34" charset="0"/>
              </a:rPr>
              <a:t> is selected.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Under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Management</a:t>
            </a:r>
            <a:r>
              <a:rPr lang="en-US" sz="1000" dirty="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Validate Configuration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a:t>
            </a:r>
            <a:r>
              <a:rPr lang="en-US" sz="1000" dirty="0">
                <a:effectLst/>
                <a:latin typeface="Arial" panose="020B0604020202020204" pitchFamily="34" charset="0"/>
                <a:ea typeface="Times New Roman" panose="02020603050405020304" pitchFamily="18" charset="0"/>
                <a:cs typeface="Segoe UI" panose="020B0502040204020203" pitchFamily="34" charset="0"/>
              </a:rPr>
              <a:t>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Enter name</a:t>
            </a:r>
            <a:r>
              <a:rPr lang="en-US" sz="1000" dirty="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a:t>
            </a:r>
            <a:r>
              <a:rPr lang="en-US" sz="1000" dirty="0">
                <a:effectLst/>
                <a:latin typeface="Arial" panose="020B0604020202020204" pitchFamily="34" charset="0"/>
                <a:ea typeface="Times New Roman" panose="02020603050405020304" pitchFamily="18" charset="0"/>
                <a:cs typeface="Segoe UI" panose="020B0502040204020203" pitchFamily="34" charset="0"/>
              </a:rPr>
              <a:t>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Enter name</a:t>
            </a:r>
            <a:r>
              <a:rPr lang="en-US" sz="1000" dirty="0">
                <a:effectLst/>
                <a:latin typeface="Arial" panose="020B0604020202020204" pitchFamily="34" charset="0"/>
                <a:ea typeface="Times New Roman" panose="02020603050405020304" pitchFamily="18" charset="0"/>
                <a:cs typeface="Segoe UI" panose="020B0502040204020203" pitchFamily="34" charset="0"/>
              </a:rPr>
              <a:t> 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LON-SVR3</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Verify that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all tests (recommended)</a:t>
            </a:r>
            <a:r>
              <a:rPr lang="en-US" sz="1000" dirty="0">
                <a:effectLst/>
                <a:latin typeface="Arial" panose="020B0604020202020204" pitchFamily="34" charset="0"/>
                <a:ea typeface="Times New Roman" panose="02020603050405020304" pitchFamily="18" charset="0"/>
                <a:cs typeface="Segoe UI" panose="020B0502040204020203" pitchFamily="34" charset="0"/>
              </a:rPr>
              <a:t> is selected,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a:effectLst/>
                <a:latin typeface="Arial" panose="020B0604020202020204" pitchFamily="34" charset="0"/>
                <a:ea typeface="Times New Roman" panose="02020603050405020304" pitchFamily="18" charset="0"/>
                <a:cs typeface="Segoe UI" panose="020B0502040204020203" pitchFamily="34" charset="0"/>
              </a:rPr>
              <a:t> window,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21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2648014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Wait for the validation tests to finish,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Report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Review the results of the validation, discuss any warnings, and then explain why they displayed.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report window, 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the cluster now using the validated nodes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box</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in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Failover Cluster Manager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Cluster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Read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Before You Begin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page,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LON-SVR3</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Verify the entries,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Access Point for Administering the Cluster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section,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Cluster1</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Name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Address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172.16.0.125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IP address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verify the information,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Summary</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to return to the Failover Cluster Manager.</a:t>
            </a:r>
            <a:endParaRPr lang="en-US" dirty="0"/>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22</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021734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the </a:t>
            </a:r>
            <a:r>
              <a:rPr lang="en-US" sz="1000" b="1" dirty="0">
                <a:latin typeface="Arial" panose="020B0604020202020204" pitchFamily="34" charset="0"/>
                <a:ea typeface="Calibri" panose="020F0502020204030204" pitchFamily="34" charset="0"/>
                <a:cs typeface="Times New Roman" panose="02020603050405020304" pitchFamily="18" charset="0"/>
              </a:rPr>
              <a:t>Failover Cluster Manager</a:t>
            </a:r>
            <a:r>
              <a:rPr lang="en-US" sz="1000" dirty="0">
                <a:latin typeface="Arial" panose="020B0604020202020204" pitchFamily="34" charset="0"/>
                <a:ea typeface="Calibri" panose="020F0502020204030204" pitchFamily="34" charset="0"/>
                <a:cs typeface="Times New Roman" panose="02020603050405020304" pitchFamily="18" charset="0"/>
              </a:rPr>
              <a:t> console, what are some of the Microsoft roles you can configure?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File Services, Dynamic Host Configuration Protocol (DHCP), and Microsoft Hyper‑V</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23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70512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Describe clustered services and cluster resources. If it is easier, first explain and define resources and then do so for services.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24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2038341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Describe the process for clustering server roles.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25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581014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Leave the VMs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Before beginning this demonstration, ensure that you successfully completed the previous demonstration.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a:t>
            </a:r>
            <a:r>
              <a:rPr lang="en-US" sz="1000" b="1" dirty="0">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latin typeface="Arial" panose="020B0604020202020204" pitchFamily="34" charset="0"/>
                <a:ea typeface="Times New Roman" panose="02020603050405020304" pitchFamily="18" charset="0"/>
                <a:cs typeface="Times New Roman" panose="02020603050405020304" pitchFamily="18" charset="0"/>
              </a:rPr>
              <a:t>,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Failover Cluster Manager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Cluster1.adatum.com</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Storage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Disks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Verify that three cluster disks are available.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Roles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Role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Role Wizard</a:t>
            </a:r>
            <a:r>
              <a:rPr lang="en-US" sz="1000" dirty="0">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Role</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File Server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 Server Type</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Scale-Out File Server for application data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Client Access Point</a:t>
            </a:r>
            <a:r>
              <a:rPr lang="en-US" sz="1000" dirty="0">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AdatumFS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Summary</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Finish</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26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116867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some common administrative tasks for managing a cluster and its properties. Try to provide some real-world examples of these tasks. Describe the cluster upgrade procedure at a high level.</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27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021729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Explain the node management tasks. Discuss scenarios in which you would use, pause, evict, and add nodes.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28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85008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the available options for configuring application failover settings. Discuss failover and failback and the scenarios in which you should use or not use failback. Explain what a preferred owner is and when you should use that option.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29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48708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Briefly describe the lesson content. Ask the students if they already have experience with clustering.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some of the improvements to failover clustering in Windows Server 2016?</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new features in Windows Server 2016 include: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Cluster Operating System Rolling Upgrade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Storage Replica</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Azure Cloud Witness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VM resiliency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Site-aware clusters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Workgroup and multiple-domain clusters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quorum configuration is a best practice for Windows Server 2016 failover clusters?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answers might vary but should include dynamic quorum mode and dynamic witness. These provide the highest level of scalability for the cluster in most standard configurations.</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468523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some of the troubleshooting techniques for failover clusters?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answers might vary but might include: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Reviewing events in logs (cluster, hardware, storage)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Validate a Configuration Wizard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Defining a process for troubleshooting failover clusters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Reviewing the storage configuration</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Checking for group and resource failures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have an eight-node cluster running Hyper‑V in Windows Server 2016. How would you run Windows updates on each node on a schedule without downtime?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answers might vary but might include CAU or self-updating mode. This would provide the ability to schedule a time and have the cluster fail over, update, and restart the servers as needed.</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30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2958288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the tools for monitoring cluster functionality and performance. Also, discuss which scenarios you should use each of these tools for.</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pPr/>
              <a:t>31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2780522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backup and restore operations for cluster configurations. Explain why you must have a backup of a cluster configuration and how you can perform the backup operation. Explain the difference between an authoritative and a nonauthoritative restore operation.</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32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6739960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the guidelines for cluster troubleshooting.</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pPr/>
              <a:t>33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3249918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Define Cluster-Aware Updating (CAU). Describe the scenarios for which it is appropriate to use and the problems in general with updating cluster nodes.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34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200643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how CAU works. Discuss the differences between the remote-updating and self-updating modes. Explain the pros and cons of each approach.</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35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880603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you complete this demonstration, revert the VMs to their initial state.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Before beginning this demonstration, ensure that you successfully completed the previous demonstrations. Also, you should perform steps 10-21 from Lab A, Exercise 5, Task 1, to enable Windows Update services on </a:t>
            </a:r>
            <a:r>
              <a:rPr lang="en-US" sz="1000" b="1" dirty="0">
                <a:latin typeface="Arial" panose="020B0604020202020204" pitchFamily="34" charset="0"/>
                <a:ea typeface="Calibri" panose="020F0502020204030204" pitchFamily="34" charset="0"/>
                <a:cs typeface="Segoe UI" panose="020B0502040204020203" pitchFamily="34" charset="0"/>
              </a:rPr>
              <a:t>LON-SVR2</a:t>
            </a:r>
            <a:r>
              <a:rPr lang="en-US" sz="1000" dirty="0">
                <a:latin typeface="Arial" panose="020B0604020202020204" pitchFamily="34" charset="0"/>
                <a:ea typeface="Calibri" panose="020F0502020204030204" pitchFamily="34" charset="0"/>
                <a:cs typeface="Segoe UI" panose="020B0502040204020203" pitchFamily="34" charset="0"/>
              </a:rPr>
              <a:t> and </a:t>
            </a:r>
            <a:r>
              <a:rPr lang="en-US" sz="1000" b="1" dirty="0">
                <a:latin typeface="Arial" panose="020B0604020202020204" pitchFamily="34" charset="0"/>
                <a:ea typeface="Calibri" panose="020F0502020204030204" pitchFamily="34" charset="0"/>
                <a:cs typeface="Segoe UI" panose="020B0502040204020203" pitchFamily="34" charset="0"/>
              </a:rPr>
              <a:t>LON-SVR3</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To provide access to the internet, you also need to start </a:t>
            </a:r>
            <a:r>
              <a:rPr lang="en-US" sz="1000" b="1" dirty="0">
                <a:latin typeface="Arial" panose="020B0604020202020204" pitchFamily="34" charset="0"/>
                <a:ea typeface="Calibri" panose="020F0502020204030204" pitchFamily="34" charset="0"/>
                <a:cs typeface="Times New Roman" panose="02020603050405020304" pitchFamily="18" charset="0"/>
              </a:rPr>
              <a:t>MT17B-WS2016-NAT</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Server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 Roles and Features Wizard</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Before you begin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installation type</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destination server</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ensure that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a server from the server pool</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is selected,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server roles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features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in the list of features,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Remote Server Administration Tools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then expand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Feature Administration Tools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Failover Clustering Tools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and then c</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Confirm installation selections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When the installation is complete,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LON-DC1</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Server Manager Dashboard</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Cluster-Aware Updating</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Cluster-Aware Updating</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window,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 to a failover cluster</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drop-down list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CLUSTER1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Cluster</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Preview updates for this cluster</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36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105781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Cluster1-Preview Updates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Generate Update Preview List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After a few minutes, updates will appear in the list. Review the updates,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(Note that there might be no updates available. However, you should still be able to perform the rest of the demonstration steps.)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Actions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or modify Updating Run Profile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Review and explain the available options. Do not make any changes. When you are finished,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Apply updates to this cluster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Getting Started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options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review the options for updating,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Additional Update Options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 nodes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pane, review the updating progress window.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Emphasize that one node of the cluster is in a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Waiting</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state, whereas the other node is restarting after it updates.</a:t>
            </a:r>
          </a:p>
          <a:p>
            <a:pPr marL="342900" lvl="0" indent="-342900">
              <a:lnSpc>
                <a:spcPct val="115000"/>
              </a:lnSpc>
              <a:spcAft>
                <a:spcPts val="995"/>
              </a:spcAft>
              <a:buFont typeface="+mj-lt"/>
              <a:buAutoNum type="arabicPeriod" startAt="2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Wait until the updating process finishes.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might require restarting both nodes, and it can take up to 30 minutes to complete. To avoid waiting you can proceed with the rest of the steps in this lab.</a:t>
            </a:r>
          </a:p>
          <a:p>
            <a:pPr marL="342900" lvl="0" indent="-342900">
              <a:lnSpc>
                <a:spcPct val="115000"/>
              </a:lnSpc>
              <a:spcAft>
                <a:spcPts val="995"/>
              </a:spcAft>
              <a:buFont typeface="+mj-lt"/>
              <a:buAutoNum type="arabicPeriod" startAt="2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LON-SVR2</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 Dashboard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Cluster-Aware Updating</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Cluster-Aware Updating</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window,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a failover cluster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drop-down list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4"/>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cluster self-updating options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37</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695500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7"/>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Getting Started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7"/>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CAU Clustered Role with Self-Updating Enabled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the CAU clustered role, with self-updating mode enabled, to this cluster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7"/>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Specify self-updating schedule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area,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Weekly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Time of Day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drop-down list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4:00 AM</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Day of the week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drop-down list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Sunday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7"/>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Options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7"/>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Additional Update Options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7"/>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Confirmation</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the clustered role is successfully added,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38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9780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Provide a brief overview of the lesson content.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added features does enabling site-aware clustering in a stretch cluster provide?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answers might vary but might include: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Failover affinity. A more-configurable node affinity for the roles.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Cross-site heartbeating. An added configuration for the thresholds of nodes that reside in different sites.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Preferred site configuration. A feature that controls split-brain syndrome and role startup preferences.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have only two datacenter locations with a Windows Server 2016 stretch cluster built across both sites. What type of dynamic witness is the best to create?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File share witness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Cloud Witness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Disk witness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No witness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File share witness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Cloud Witness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Disk witness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No witness</a:t>
            </a:r>
          </a:p>
          <a:p>
            <a:pPr>
              <a:lnSpc>
                <a:spcPct val="107000"/>
              </a:lnSpc>
              <a:spcAft>
                <a:spcPts val="800"/>
              </a:spcAft>
            </a:pPr>
            <a:endParaRPr lang="en-US" sz="1000" b="1"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39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64818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Most students will be familiar with the general idea of high availability. However, they might think that high availability means systems are available 100 percent of the time, which is not always possible. Discuss why you must calculate an acceptable amount of uptime when you define high availability. Point out that 99 percent uptime allows for approximately 3.5 days of downtime over a year.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Point out that high availability is expensive, and the move from 99.99 percent uptime to 99.999 percent uptime might be costly.</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5100969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Define stretch clusters, and describe the scenarios when you should use them. Describe the main differences between single-site and stretch clusters.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40</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419725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Explain why stretch clusters require replication mechanisms. Define both types of replication, and describe the differences between them.</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3830494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the configuration changes that this creates in stretch cluster configurations.</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411632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03289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Describe the considerations for deploying stretch clusters.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44</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587656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the important steps and components in failover and failback in a stretch cluster scenario. Emphasize that this discussion is general and that the precise steps and procedures heavily depend on the role and services in the cluster.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Discuss how the considerations might have changed from Windows Server 2012 to Windows Server 2016 with the addition of features such as Azure Cloud Witness, Storage Replica, and site-aware failover clusters.</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646949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Configuring iSCSI storage</a:t>
            </a:r>
          </a:p>
          <a:p>
            <a:pPr>
              <a:lnSpc>
                <a:spcPct val="107000"/>
              </a:lnSpc>
              <a:spcAft>
                <a:spcPts val="800"/>
              </a:spcAft>
            </a:pPr>
            <a:r>
              <a:rPr lang="en-US" sz="1000" dirty="0" err="1">
                <a:latin typeface="Arial" panose="020B0604020202020204" pitchFamily="34" charset="0"/>
                <a:ea typeface="Calibri" panose="020F0502020204030204" pitchFamily="34" charset="0"/>
                <a:cs typeface="Segoe UI" panose="020B0502040204020203" pitchFamily="34" charset="0"/>
              </a:rPr>
              <a:t>Adatum</a:t>
            </a:r>
            <a:r>
              <a:rPr lang="en-US" sz="1000" dirty="0">
                <a:latin typeface="Arial" panose="020B0604020202020204" pitchFamily="34" charset="0"/>
                <a:ea typeface="Calibri" panose="020F0502020204030204" pitchFamily="34" charset="0"/>
                <a:cs typeface="Segoe UI" panose="020B0502040204020203" pitchFamily="34" charset="0"/>
              </a:rPr>
              <a:t> Corporation has important applications and services that they want to make highly available. Some of these services cannot use NLB. Therefore, you have decided to implement failover clustering. You decide to use iSCSI storage for failover clustering. First, you will configure iSCSI storage to support your failover cluster. Note that the iSCSI role service has already been installed on </a:t>
            </a:r>
            <a:r>
              <a:rPr lang="en-US" sz="1000" b="1" dirty="0">
                <a:latin typeface="Arial" panose="020B0604020202020204" pitchFamily="34" charset="0"/>
                <a:ea typeface="Calibri" panose="020F0502020204030204" pitchFamily="34" charset="0"/>
                <a:cs typeface="Times New Roman" panose="02020603050405020304" pitchFamily="18" charset="0"/>
              </a:rPr>
              <a:t>LON-SVR1</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Configuring a failover cluster</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now configure a failover cluster. First, you will implement the core components for failover clustering. Next, you will validate the cluster, and then you will create the failover cluster.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3: Deploying and configuring a highly available file server</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At </a:t>
            </a:r>
            <a:r>
              <a:rPr lang="en-US" sz="1000" dirty="0" err="1">
                <a:latin typeface="Arial" panose="020B0604020202020204" pitchFamily="34" charset="0"/>
                <a:ea typeface="Calibri" panose="020F0502020204030204" pitchFamily="34" charset="0"/>
                <a:cs typeface="Segoe UI" panose="020B0502040204020203" pitchFamily="34" charset="0"/>
              </a:rPr>
              <a:t>Adatum</a:t>
            </a:r>
            <a:r>
              <a:rPr lang="en-US" sz="1000" dirty="0">
                <a:latin typeface="Arial" panose="020B0604020202020204" pitchFamily="34" charset="0"/>
                <a:ea typeface="Calibri" panose="020F0502020204030204" pitchFamily="34" charset="0"/>
                <a:cs typeface="Segoe UI" panose="020B0502040204020203" pitchFamily="34" charset="0"/>
              </a:rPr>
              <a:t> Corporation, file services are important services that must be made highly available. After you have created a cluster infrastructure, you decide to configure a highly available file server and then implement settings for failover and failback.</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4: Validating the deployment of the highly available file server</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the process of implementing a failover cluster, you want to perform failover and failback tests. In addition, you want to change the disk witness in the quorum. </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5: Configuring CAU on the failover cluster</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Before Windows Server 2012, implementing updates to servers with critical services caused unwanted downtime. To enable cluster updating with zero downtime, you want to implement the CAU feature and test updates for cluster nodes.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Segoe UI" panose="020B0502040204020203" pitchFamily="34" charset="0"/>
              </a:rPr>
              <a:t>Instructor Note</a:t>
            </a:r>
            <a:r>
              <a:rPr lang="en-US" sz="1000" dirty="0">
                <a:latin typeface="Arial" panose="020B0604020202020204" pitchFamily="34" charset="0"/>
                <a:ea typeface="Calibri" panose="020F0502020204030204" pitchFamily="34" charset="0"/>
                <a:cs typeface="Segoe UI" panose="020B0502040204020203" pitchFamily="34" charset="0"/>
              </a:rPr>
              <a:t>: Ensure that you have an internet connection available through the </a:t>
            </a:r>
            <a:r>
              <a:rPr lang="en-US" sz="1000" b="1" dirty="0">
                <a:latin typeface="Arial" panose="020B0604020202020204" pitchFamily="34" charset="0"/>
                <a:ea typeface="Calibri" panose="020F0502020204030204" pitchFamily="34" charset="0"/>
                <a:cs typeface="Times New Roman" panose="02020603050405020304" pitchFamily="18" charset="0"/>
              </a:rPr>
              <a:t>MT17B-WS2016-NAT</a:t>
            </a:r>
            <a:r>
              <a:rPr lang="en-US" sz="1000" dirty="0">
                <a:latin typeface="Arial" panose="020B0604020202020204" pitchFamily="34" charset="0"/>
                <a:ea typeface="Calibri" panose="020F0502020204030204" pitchFamily="34" charset="0"/>
                <a:cs typeface="Segoe UI" panose="020B0502040204020203" pitchFamily="34" charset="0"/>
              </a:rPr>
              <a:t> VM before beginning this exercise.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7766835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6767219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What information do you need for planning a failover cluster implementation?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To plan a failover cluster, you need: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number of applications or services that you will deploy on the cluster.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performance requirements and characteristics for each application or service.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number of servers that must be available to meet the performance requirements.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location of the users who will use the failover cluster.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Segoe UI" panose="020B0502040204020203" pitchFamily="34" charset="0"/>
              </a:rPr>
              <a:t>The type of storage that the shared cluster storage will use.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running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Validate a Configuration Wizard</a:t>
            </a:r>
            <a:r>
              <a:rPr lang="en-US" sz="1000" dirty="0">
                <a:effectLst/>
                <a:latin typeface="Arial" panose="020B0604020202020204" pitchFamily="34" charset="0"/>
                <a:ea typeface="Calibri" panose="020F0502020204030204" pitchFamily="34" charset="0"/>
                <a:cs typeface="Segoe UI" panose="020B0502040204020203" pitchFamily="34" charset="0"/>
              </a:rPr>
              <a:t>, how can you resolve the network communication single point of failure?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resolve the network communication single point of failure by adding network adapters on a separate network. This provides communication redundancy among cluster nodes.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In which situations might it be important to enable failback for a clustered application during a specific time?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Setting the failback to a preferred node at a specific time is important when you have to help ensure that the failback will not interfere with client connections, backup windows, or other maintenance that a failback would interrupt.</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5747489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Why is using a disk-only quorum configuration generally not a good idea?</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failover cluster stops functioning if the logical unit numbers (LUNs) that are used as the disk for the quorum fails. Even if all the other resources are available (including the disk for the applications), the nodes do not provide service when the quorum disk is not available, and it becomes a single point of failure.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is the purpose of CAU?</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CAU allows administrators to automatically update cluster nodes with little or no loss in availability during the update process.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What is the main difference between synchronous and asynchronous replication in a stretch cluster scenario?</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use synchronous replication, the host receives a write complete response from the primary storage after the data successfully writes to both storage systems. If the data does not successfully write to both storage systems, the application must attempt to write to the disk again. With synchronous replication, both storage systems are identical.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use asynchronous replication, the node receives a write complete response from the storage after the data successfully writes on the primary storage. The data writes to the secondary storage on a different schedule, depending on the hardware or software vendor’s implementation.</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49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360208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new failover clustering features in Windows Server 2012 R2. Emphasize that the quorum mode of work has significantly changed, but do not spend much time on this point because there is a separate topic on the quorum later in this lesson. Focus on the Global Update Manager, cluster node health detection, and the Active Directory–detached cluster.</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5</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730190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What is an enhanced feature in stretch clusters in Windows Server 2016?</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Windows Server 2016, you can adjust the cluster quorum settings so that nodes do or do not have a vote when the cluster determines whether it has quorum.</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Your organization is considering the use of a geographically dispersed cluster that includes an alternate datacenter. Your organization has only a single physical location together with an alternate datacenter. Can you provide an automatic failover in this configuration?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Answer: Yes, you can provide an automatic failover in this configuration. To provide an automatic failover, you must configure an Azure Cloud Witness.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Tools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following is a list of the tools that this module references</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Failover Cluster Manager console</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Cluster-Aware Updating console</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Internet Small Computer System Interface (iSCSI) initiator</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Disk Management</a:t>
            </a: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Best Practices </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Try to avoid using a quorum model that depends only on the disk for Hyper‑V high availability or Scale-Out File Server.</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 regular backups of the cluster configuration.</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in the case of one node failure, other nodes can manage the load.</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Carefully plan stretch clusters.</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50</a:t>
            </a:fld>
            <a:endParaRPr lang="en-US" b="0" dirty="0">
              <a:latin typeface="+mn-lt"/>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
        <p:nvSpPr>
          <p:cNvPr id="8" name="TextBox 7"/>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8926812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Cluster Validation Wizard</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reports an error.</a:t>
            </a:r>
            <a:endPar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Review the report that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Cluster Validation Wizard</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provides, and determine the problem.</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Cluster Wizard</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reports that not all nodes support the wanted clustered role.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Review the installed roles and features on the cluster nodes. The wanted role must be installed on each cluster node.</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Common Issue: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cannot create a print server cluster.</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is not supported in Windows Server 2012. You should use other technologies to provide a highly available print server.</a:t>
            </a:r>
            <a:endParaRPr lang="en-US" dirty="0"/>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51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294008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3704348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Describe each failover clustering component. Spend some time describing cluster networks and types of networks.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524124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Explain that failover is a process in which all cluster services and resources move from one node to another. Emphasize that an administrator can manually initiate a failover if downtime is planned for one node in a cluster or that a failover can automatically initiate if one node fails.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1946425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the network types in failover clustering. Explain the purpose of each network. In addition, emphasize why it is important to have a dedicated network for each purpose, and describe the scenarios in which you can use one network for more than one purpose.</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3AB8232-CE3A-4364-B238-553D6692A925}" type="slidenum">
              <a:rPr lang="en-US" b="0">
                <a:latin typeface="+mn-lt"/>
              </a:rPr>
              <a:t>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20743C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11: Implementing failover clustering</a:t>
            </a:r>
          </a:p>
        </p:txBody>
      </p:sp>
    </p:spTree>
    <p:extLst>
      <p:ext uri="{BB962C8B-B14F-4D97-AF65-F5344CB8AC3E}">
        <p14:creationId xmlns:p14="http://schemas.microsoft.com/office/powerpoint/2010/main" val="266329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6573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10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055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055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59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97023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365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896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695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17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6965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783708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718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11</a:t>
            </a:r>
          </a:p>
        </p:txBody>
      </p:sp>
      <p:sp>
        <p:nvSpPr>
          <p:cNvPr id="3" name="Subtitle 2"/>
          <p:cNvSpPr>
            <a:spLocks noGrp="1"/>
          </p:cNvSpPr>
          <p:nvPr>
            <p:ph type="subTitle" sz="quarter" idx="1"/>
          </p:nvPr>
        </p:nvSpPr>
        <p:spPr/>
        <p:txBody>
          <a:bodyPr/>
          <a:lstStyle/>
          <a:p>
            <a:r>
              <a:rPr lang="en-US" dirty="0"/>
              <a:t>Implementing failover clustering
</a:t>
            </a:r>
          </a:p>
        </p:txBody>
      </p:sp>
    </p:spTree>
    <p:extLst>
      <p:ext uri="{BB962C8B-B14F-4D97-AF65-F5344CB8AC3E}">
        <p14:creationId xmlns:p14="http://schemas.microsoft.com/office/powerpoint/2010/main" val="3556631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167134f-9d61-40b6-b4b4-74532cdad5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cluster storage</a:t>
            </a:r>
          </a:p>
        </p:txBody>
      </p:sp>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307066" y="3045903"/>
            <a:ext cx="400098" cy="1162050"/>
          </a:xfrm>
          <a:prstGeom prst="rect">
            <a:avLst/>
          </a:prstGeom>
          <a:noFill/>
        </p:spPr>
      </p:pic>
      <p:pic>
        <p:nvPicPr>
          <p:cNvPr id="5" name="Picture 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103526" y="3045903"/>
            <a:ext cx="400098" cy="1162050"/>
          </a:xfrm>
          <a:prstGeom prst="rect">
            <a:avLst/>
          </a:prstGeom>
          <a:noFill/>
        </p:spPr>
      </p:pic>
      <p:pic>
        <p:nvPicPr>
          <p:cNvPr id="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615859" y="4642927"/>
            <a:ext cx="561526" cy="577743"/>
          </a:xfrm>
          <a:prstGeom prst="rect">
            <a:avLst/>
          </a:prstGeom>
          <a:noFill/>
        </p:spPr>
      </p:pic>
      <p:sp>
        <p:nvSpPr>
          <p:cNvPr id="7" name="Line 12"/>
          <p:cNvSpPr>
            <a:spLocks noChangeShapeType="1"/>
          </p:cNvSpPr>
          <p:nvPr/>
        </p:nvSpPr>
        <p:spPr bwMode="auto">
          <a:xfrm>
            <a:off x="6398371" y="4207953"/>
            <a:ext cx="217488" cy="447440"/>
          </a:xfrm>
          <a:prstGeom prst="line">
            <a:avLst/>
          </a:prstGeom>
          <a:noFill/>
          <a:ln w="38100">
            <a:solidFill>
              <a:srgbClr val="FF0000"/>
            </a:solidFill>
            <a:round/>
            <a:headEnd type="triangle" w="med" len="med"/>
            <a:tailEnd type="triangle" w="med" len="med"/>
          </a:ln>
          <a:effectLst/>
        </p:spPr>
        <p:txBody>
          <a:bodyPr wrap="none" anchor="ctr"/>
          <a:lstStyle/>
          <a:p>
            <a:pPr lvl="0"/>
            <a:endParaRPr lang="en-US" dirty="0">
              <a:solidFill>
                <a:srgbClr val="000000"/>
              </a:solidFill>
            </a:endParaRPr>
          </a:p>
        </p:txBody>
      </p:sp>
      <p:sp>
        <p:nvSpPr>
          <p:cNvPr id="8" name="Line 13"/>
          <p:cNvSpPr>
            <a:spLocks noChangeShapeType="1"/>
          </p:cNvSpPr>
          <p:nvPr/>
        </p:nvSpPr>
        <p:spPr bwMode="auto">
          <a:xfrm flipH="1">
            <a:off x="7103526" y="4207952"/>
            <a:ext cx="231775" cy="434975"/>
          </a:xfrm>
          <a:prstGeom prst="line">
            <a:avLst/>
          </a:prstGeom>
          <a:noFill/>
          <a:ln w="38100">
            <a:solidFill>
              <a:srgbClr val="FF0000"/>
            </a:solidFill>
            <a:round/>
            <a:headEnd type="triangle" w="med" len="med"/>
            <a:tailEnd type="triangle" w="med" len="med"/>
          </a:ln>
          <a:effectLst/>
        </p:spPr>
        <p:txBody>
          <a:bodyPr wrap="none" anchor="ctr"/>
          <a:lstStyle/>
          <a:p>
            <a:pPr lvl="0"/>
            <a:endParaRPr lang="en-US" dirty="0">
              <a:solidFill>
                <a:srgbClr val="000000"/>
              </a:solidFill>
            </a:endParaRPr>
          </a:p>
        </p:txBody>
      </p:sp>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6285493" y="2061944"/>
            <a:ext cx="1065254" cy="97091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 descr="Slide shows the many different formats that you can use to create shared storage.&#10;&#10;"/>
          <p:cNvSpPr>
            <a:spLocks noGrp="1"/>
          </p:cNvSpPr>
          <p:nvPr/>
        </p:nvSpPr>
        <p:spPr bwMode="auto">
          <a:xfrm>
            <a:off x="194774" y="933980"/>
            <a:ext cx="836716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indent="-173736">
              <a:buClr>
                <a:schemeClr val="hlink"/>
              </a:buClr>
            </a:pPr>
            <a:r>
              <a:rPr lang="en-US" b="0" dirty="0"/>
              <a:t>Failover clusters require shared storage to provide consistent data to a virtual server after a failover</a:t>
            </a:r>
          </a:p>
          <a:p>
            <a:pPr marL="228600" indent="-173736">
              <a:buClr>
                <a:schemeClr val="hlink"/>
              </a:buClr>
            </a:pPr>
            <a:r>
              <a:rPr lang="en-CA" b="0" dirty="0"/>
              <a:t>Shared storage options include:</a:t>
            </a:r>
          </a:p>
          <a:p>
            <a:pPr marL="623887" lvl="2" indent="-173736">
              <a:buClr>
                <a:schemeClr val="hlink"/>
              </a:buClr>
            </a:pPr>
            <a:r>
              <a:rPr lang="en-US" sz="2400" b="0" dirty="0"/>
              <a:t>SAS</a:t>
            </a:r>
          </a:p>
          <a:p>
            <a:pPr marL="623887" lvl="2" indent="-173736">
              <a:buClr>
                <a:schemeClr val="hlink"/>
              </a:buClr>
            </a:pPr>
            <a:r>
              <a:rPr lang="en-US" sz="2400" b="0" dirty="0"/>
              <a:t>iSCSI</a:t>
            </a:r>
          </a:p>
          <a:p>
            <a:pPr marL="623887" lvl="2" indent="-173736">
              <a:buClr>
                <a:schemeClr val="hlink"/>
              </a:buClr>
            </a:pPr>
            <a:r>
              <a:rPr lang="en-US" sz="2400" b="0" dirty="0"/>
              <a:t>Fibre Channel </a:t>
            </a:r>
          </a:p>
          <a:p>
            <a:pPr marL="623887" lvl="2" indent="-173736">
              <a:buClr>
                <a:schemeClr val="hlink"/>
              </a:buClr>
            </a:pPr>
            <a:r>
              <a:rPr lang="en-US" sz="2400" b="0" dirty="0"/>
              <a:t>Shared .vhdx</a:t>
            </a:r>
          </a:p>
          <a:p>
            <a:pPr marL="623887" lvl="2" indent="-173736">
              <a:buClr>
                <a:schemeClr val="hlink"/>
              </a:buClr>
            </a:pPr>
            <a:r>
              <a:rPr lang="en-US" sz="2400" b="0" dirty="0"/>
              <a:t>Scale-Out File Server</a:t>
            </a:r>
          </a:p>
          <a:p>
            <a:pPr marL="228600" indent="-173736">
              <a:buClr>
                <a:schemeClr val="hlink"/>
              </a:buClr>
            </a:pPr>
            <a:r>
              <a:rPr lang="bs-Latn-BA" b="0" dirty="0"/>
              <a:t>You can also implement clustered</a:t>
            </a:r>
            <a:br>
              <a:rPr lang="en-US" b="0" dirty="0"/>
            </a:br>
            <a:r>
              <a:rPr lang="bs-Latn-BA" b="0" dirty="0"/>
              <a:t>storage</a:t>
            </a:r>
            <a:r>
              <a:rPr lang="en-US" b="0" dirty="0"/>
              <a:t> </a:t>
            </a:r>
            <a:r>
              <a:rPr lang="bs-Latn-BA" b="0" dirty="0"/>
              <a:t>spaces to achieve high</a:t>
            </a:r>
            <a:br>
              <a:rPr lang="en-US" b="0" dirty="0"/>
            </a:br>
            <a:r>
              <a:rPr lang="bs-Latn-BA" b="0" dirty="0"/>
              <a:t>availability at </a:t>
            </a:r>
            <a:r>
              <a:rPr lang="en-US" b="0" dirty="0"/>
              <a:t>the </a:t>
            </a:r>
            <a:r>
              <a:rPr lang="bs-Latn-BA" b="0" dirty="0"/>
              <a:t>storage</a:t>
            </a:r>
            <a:r>
              <a:rPr lang="en-US" b="0" dirty="0"/>
              <a:t> </a:t>
            </a:r>
            <a:r>
              <a:rPr lang="bs-Latn-BA" b="0" dirty="0"/>
              <a:t>level</a:t>
            </a:r>
            <a:endParaRPr lang="en-US" b="0" dirty="0"/>
          </a:p>
          <a:p>
            <a:endParaRPr lang="en-US" b="0" dirty="0"/>
          </a:p>
          <a:p>
            <a:endParaRPr lang="en-US" b="0" dirty="0"/>
          </a:p>
        </p:txBody>
      </p:sp>
    </p:spTree>
    <p:extLst>
      <p:ext uri="{BB962C8B-B14F-4D97-AF65-F5344CB8AC3E}">
        <p14:creationId xmlns:p14="http://schemas.microsoft.com/office/powerpoint/2010/main" val="92105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29286cb-f4ea-4bad-ae31-8db0d62c77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quorum?</a:t>
            </a:r>
          </a:p>
        </p:txBody>
      </p:sp>
      <p:sp>
        <p:nvSpPr>
          <p:cNvPr id="5"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indent="-173736" eaLnBrk="0" hangingPunct="0">
              <a:spcAft>
                <a:spcPts val="600"/>
              </a:spcAft>
              <a:buClr>
                <a:schemeClr val="hlink"/>
              </a:buClr>
            </a:pPr>
            <a:r>
              <a:rPr lang="en-US" b="0" dirty="0"/>
              <a:t>In failover clusters, quorum defines the consensus that enough cluster members are available to provide services</a:t>
            </a:r>
            <a:endParaRPr lang="en-US" sz="2400" b="0" dirty="0"/>
          </a:p>
          <a:p>
            <a:pPr marL="228600" indent="-173736" eaLnBrk="0" hangingPunct="0">
              <a:spcAft>
                <a:spcPts val="600"/>
              </a:spcAft>
              <a:buClr>
                <a:schemeClr val="hlink"/>
              </a:buClr>
            </a:pPr>
            <a:r>
              <a:rPr lang="en-US" b="0" dirty="0"/>
              <a:t>Quorum:</a:t>
            </a:r>
          </a:p>
          <a:p>
            <a:pPr marL="628650" lvl="3" indent="-173736" eaLnBrk="0" hangingPunct="0">
              <a:spcAft>
                <a:spcPts val="600"/>
              </a:spcAft>
              <a:buClr>
                <a:schemeClr val="hlink"/>
              </a:buClr>
              <a:buSzPct val="100000"/>
            </a:pPr>
            <a:r>
              <a:rPr lang="en-US" sz="2200" b="0" dirty="0"/>
              <a:t>Is based on votes in Windows Server</a:t>
            </a:r>
          </a:p>
          <a:p>
            <a:pPr marL="628650" lvl="3" indent="-173736" eaLnBrk="0" hangingPunct="0">
              <a:lnSpc>
                <a:spcPct val="90000"/>
              </a:lnSpc>
              <a:spcAft>
                <a:spcPts val="600"/>
              </a:spcAft>
              <a:buClr>
                <a:schemeClr val="hlink"/>
              </a:buClr>
              <a:buSzPct val="100000"/>
            </a:pPr>
            <a:r>
              <a:rPr lang="en-US" sz="2200" b="0" dirty="0"/>
              <a:t>Enables nodes, file shares, or a shared disk to have a vote, depending on the quorum mode</a:t>
            </a:r>
          </a:p>
          <a:p>
            <a:pPr marL="628650" lvl="3" indent="-173736" eaLnBrk="0" hangingPunct="0">
              <a:lnSpc>
                <a:spcPct val="90000"/>
              </a:lnSpc>
              <a:spcAft>
                <a:spcPts val="600"/>
              </a:spcAft>
              <a:buClr>
                <a:schemeClr val="hlink"/>
              </a:buClr>
              <a:buSzPct val="100000"/>
            </a:pPr>
            <a:r>
              <a:rPr lang="en-US" sz="2200" b="0" dirty="0"/>
              <a:t>Enables the failover cluster to remain online when sufficient votes are available</a:t>
            </a:r>
          </a:p>
          <a:p>
            <a:endParaRPr lang="en-US" b="0" dirty="0"/>
          </a:p>
        </p:txBody>
      </p:sp>
    </p:spTree>
    <p:extLst>
      <p:ext uri="{BB962C8B-B14F-4D97-AF65-F5344CB8AC3E}">
        <p14:creationId xmlns:p14="http://schemas.microsoft.com/office/powerpoint/2010/main" val="118825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71a86f6-98f6-4695-a7a5-dbb00d13dc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Quorum modes in Windows Server 2016 failover clustering</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b="0" kern="0" dirty="0">
                <a:solidFill>
                  <a:srgbClr val="000000"/>
                </a:solidFill>
              </a:rPr>
              <a:t>Use dynamic quorum mode with:</a:t>
            </a:r>
          </a:p>
          <a:p>
            <a:pPr lvl="1">
              <a:spcAft>
                <a:spcPts val="600"/>
              </a:spcAft>
            </a:pPr>
            <a:r>
              <a:rPr lang="en-US" sz="2800" b="0" kern="0" dirty="0">
                <a:solidFill>
                  <a:srgbClr val="000000"/>
                </a:solidFill>
              </a:rPr>
              <a:t>A disk witness</a:t>
            </a:r>
          </a:p>
          <a:p>
            <a:pPr lvl="1">
              <a:spcAft>
                <a:spcPts val="600"/>
              </a:spcAft>
            </a:pPr>
            <a:r>
              <a:rPr lang="en-US" sz="2800" b="0" kern="0" dirty="0">
                <a:solidFill>
                  <a:srgbClr val="000000"/>
                </a:solidFill>
              </a:rPr>
              <a:t>A file share witness</a:t>
            </a:r>
          </a:p>
          <a:p>
            <a:pPr lvl="1">
              <a:spcAft>
                <a:spcPts val="600"/>
              </a:spcAft>
            </a:pPr>
            <a:r>
              <a:rPr lang="en-US" sz="2800" b="0" kern="0" dirty="0">
                <a:solidFill>
                  <a:srgbClr val="000000"/>
                </a:solidFill>
              </a:rPr>
              <a:t>The Azure Cloud Witness</a:t>
            </a:r>
          </a:p>
          <a:p>
            <a:pPr lvl="0">
              <a:spcAft>
                <a:spcPts val="600"/>
              </a:spcAft>
            </a:pPr>
            <a:r>
              <a:rPr lang="en-US" b="0" kern="0" dirty="0">
                <a:solidFill>
                  <a:srgbClr val="000000"/>
                </a:solidFill>
              </a:rPr>
              <a:t>Use all other quorum modes only in specific use cases–the default and recommended best practice is to always use dynamic quorum </a:t>
            </a:r>
          </a:p>
        </p:txBody>
      </p:sp>
    </p:spTree>
    <p:extLst>
      <p:ext uri="{BB962C8B-B14F-4D97-AF65-F5344CB8AC3E}">
        <p14:creationId xmlns:p14="http://schemas.microsoft.com/office/powerpoint/2010/main" val="2403855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c7522b1-0a58-4eaa-8e5a-dd420b4f2e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CSVs?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eaLnBrk="0" hangingPunct="0"/>
            <a:r>
              <a:rPr lang="en-US" b="0" kern="0" dirty="0">
                <a:solidFill>
                  <a:srgbClr val="000000"/>
                </a:solidFill>
              </a:rPr>
              <a:t>The benefits of CSVs include:</a:t>
            </a:r>
          </a:p>
          <a:p>
            <a:pPr marL="627063" lvl="1" indent="-342900" eaLnBrk="0" hangingPunct="0">
              <a:lnSpc>
                <a:spcPct val="90000"/>
              </a:lnSpc>
              <a:spcBef>
                <a:spcPct val="40000"/>
              </a:spcBef>
              <a:buSzPct val="100000"/>
              <a:buFontTx/>
              <a:buChar char="•"/>
            </a:pPr>
            <a:r>
              <a:rPr lang="en-US" altLang="ja-JP" b="0" kern="0" dirty="0">
                <a:solidFill>
                  <a:srgbClr val="000000"/>
                </a:solidFill>
              </a:rPr>
              <a:t>Fewer required LUNs  </a:t>
            </a:r>
          </a:p>
          <a:p>
            <a:pPr marL="627063" lvl="1" indent="-342900" eaLnBrk="0" hangingPunct="0">
              <a:lnSpc>
                <a:spcPct val="90000"/>
              </a:lnSpc>
              <a:spcBef>
                <a:spcPct val="40000"/>
              </a:spcBef>
              <a:buSzPct val="100000"/>
              <a:buFontTx/>
              <a:buChar char="•"/>
            </a:pPr>
            <a:r>
              <a:rPr lang="en-US" altLang="ja-JP" b="0" kern="0" dirty="0">
                <a:solidFill>
                  <a:srgbClr val="000000"/>
                </a:solidFill>
              </a:rPr>
              <a:t>Better use of disk space </a:t>
            </a:r>
          </a:p>
          <a:p>
            <a:pPr marL="627063" lvl="1" indent="-342900" eaLnBrk="0" hangingPunct="0">
              <a:lnSpc>
                <a:spcPct val="90000"/>
              </a:lnSpc>
              <a:spcBef>
                <a:spcPct val="40000"/>
              </a:spcBef>
              <a:buSzPct val="100000"/>
              <a:buFontTx/>
              <a:buChar char="•"/>
            </a:pPr>
            <a:r>
              <a:rPr lang="hr-HR" altLang="ja-JP" b="0" kern="0" dirty="0">
                <a:solidFill>
                  <a:srgbClr val="000000"/>
                </a:solidFill>
              </a:rPr>
              <a:t>Resources </a:t>
            </a:r>
            <a:r>
              <a:rPr lang="en-US" altLang="ja-JP" b="0" kern="0" dirty="0">
                <a:solidFill>
                  <a:srgbClr val="000000"/>
                </a:solidFill>
              </a:rPr>
              <a:t>in a single logical location</a:t>
            </a:r>
          </a:p>
          <a:p>
            <a:pPr marL="627063" lvl="1" indent="-342900" eaLnBrk="0" hangingPunct="0">
              <a:lnSpc>
                <a:spcPct val="90000"/>
              </a:lnSpc>
              <a:spcBef>
                <a:spcPct val="40000"/>
              </a:spcBef>
              <a:buSzPct val="100000"/>
              <a:buFontTx/>
              <a:buChar char="•"/>
            </a:pPr>
            <a:r>
              <a:rPr lang="en-US" altLang="ja-JP" b="0" kern="0" dirty="0">
                <a:solidFill>
                  <a:srgbClr val="000000"/>
                </a:solidFill>
              </a:rPr>
              <a:t>No special required hardware </a:t>
            </a:r>
          </a:p>
          <a:p>
            <a:pPr marL="627063" lvl="1" indent="-342900" eaLnBrk="0" hangingPunct="0">
              <a:lnSpc>
                <a:spcPct val="90000"/>
              </a:lnSpc>
              <a:spcBef>
                <a:spcPct val="40000"/>
              </a:spcBef>
              <a:buSzPct val="100000"/>
              <a:buFontTx/>
              <a:buChar char="•"/>
            </a:pPr>
            <a:r>
              <a:rPr lang="en-US" altLang="ja-JP" b="0" kern="0" dirty="0">
                <a:solidFill>
                  <a:srgbClr val="000000"/>
                </a:solidFill>
              </a:rPr>
              <a:t>Increased resiliency </a:t>
            </a:r>
            <a:br>
              <a:rPr lang="en-US" altLang="ja-JP" b="0" kern="0" dirty="0">
                <a:solidFill>
                  <a:srgbClr val="000000"/>
                </a:solidFill>
              </a:rPr>
            </a:br>
            <a:endParaRPr lang="en-US" b="0" kern="0" dirty="0">
              <a:solidFill>
                <a:srgbClr val="000000"/>
              </a:solidFill>
            </a:endParaRPr>
          </a:p>
          <a:p>
            <a:pPr lvl="0" eaLnBrk="0" hangingPunct="0"/>
            <a:r>
              <a:rPr lang="en-US" b="0" kern="0" dirty="0">
                <a:solidFill>
                  <a:srgbClr val="000000"/>
                </a:solidFill>
              </a:rPr>
              <a:t>To implement a CSV: </a:t>
            </a:r>
          </a:p>
          <a:p>
            <a:pPr marL="741363" lvl="1" indent="-457200" eaLnBrk="0" hangingPunct="0">
              <a:lnSpc>
                <a:spcPct val="90000"/>
              </a:lnSpc>
              <a:spcBef>
                <a:spcPct val="40000"/>
              </a:spcBef>
              <a:buClr>
                <a:srgbClr val="006699"/>
              </a:buClr>
              <a:buFont typeface="+mj-lt"/>
              <a:buAutoNum type="arabicPeriod"/>
            </a:pPr>
            <a:r>
              <a:rPr lang="en-US" b="0" kern="0" dirty="0">
                <a:solidFill>
                  <a:srgbClr val="000000"/>
                </a:solidFill>
              </a:rPr>
              <a:t>Create and format volumes on shared storage</a:t>
            </a:r>
          </a:p>
          <a:p>
            <a:pPr marL="741363" lvl="1" indent="-457200" eaLnBrk="0" hangingPunct="0">
              <a:lnSpc>
                <a:spcPct val="90000"/>
              </a:lnSpc>
              <a:spcBef>
                <a:spcPct val="40000"/>
              </a:spcBef>
              <a:buClr>
                <a:srgbClr val="006699"/>
              </a:buClr>
              <a:buFont typeface="+mj-lt"/>
              <a:buAutoNum type="arabicPeriod"/>
            </a:pPr>
            <a:r>
              <a:rPr lang="en-US" b="0" kern="0" dirty="0">
                <a:solidFill>
                  <a:srgbClr val="000000"/>
                </a:solidFill>
              </a:rPr>
              <a:t>Add the disks to failover cluster storage </a:t>
            </a:r>
          </a:p>
          <a:p>
            <a:pPr marL="741363" lvl="1" indent="-457200" eaLnBrk="0" hangingPunct="0">
              <a:lnSpc>
                <a:spcPct val="90000"/>
              </a:lnSpc>
              <a:spcBef>
                <a:spcPct val="40000"/>
              </a:spcBef>
              <a:buClr>
                <a:srgbClr val="006699"/>
              </a:buClr>
              <a:buFont typeface="+mj-lt"/>
              <a:buAutoNum type="arabicPeriod"/>
            </a:pPr>
            <a:r>
              <a:rPr lang="en-US" b="0" kern="0" dirty="0">
                <a:solidFill>
                  <a:srgbClr val="000000"/>
                </a:solidFill>
              </a:rPr>
              <a:t>Add the storage to the CSV </a:t>
            </a:r>
          </a:p>
          <a:p>
            <a:pPr lvl="0" eaLnBrk="0" hangingPunct="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103584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b42848b0-6d75-4a08-9944-faa8f5f8b8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improvements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Aft>
                <a:spcPts val="600"/>
              </a:spcAft>
              <a:buNone/>
            </a:pPr>
            <a:r>
              <a:rPr lang="en-US" b="0" kern="0" dirty="0">
                <a:solidFill>
                  <a:srgbClr val="000000"/>
                </a:solidFill>
              </a:rPr>
              <a:t>The enhancements and new functionalities to CSVs in Windows Server 2012 R2 include</a:t>
            </a:r>
            <a:r>
              <a:rPr lang="bs-Latn-BA" b="0" kern="0">
                <a:solidFill>
                  <a:srgbClr val="000000"/>
                </a:solidFill>
              </a:rPr>
              <a:t>:</a:t>
            </a:r>
            <a:endParaRPr lang="en-US" b="0" kern="0" dirty="0">
              <a:solidFill>
                <a:srgbClr val="000000"/>
              </a:solidFill>
            </a:endParaRPr>
          </a:p>
          <a:p>
            <a:pPr marL="228600" lvl="1">
              <a:spcAft>
                <a:spcPts val="600"/>
              </a:spcAft>
            </a:pPr>
            <a:r>
              <a:rPr lang="en-US" b="0" kern="0" dirty="0">
                <a:solidFill>
                  <a:srgbClr val="000000"/>
                </a:solidFill>
              </a:rPr>
              <a:t>Optimized CSV placement policies</a:t>
            </a:r>
          </a:p>
          <a:p>
            <a:pPr marL="228600" lvl="1">
              <a:spcAft>
                <a:spcPts val="600"/>
              </a:spcAft>
            </a:pPr>
            <a:r>
              <a:rPr lang="en-US" b="0" kern="0" dirty="0">
                <a:solidFill>
                  <a:srgbClr val="000000"/>
                </a:solidFill>
              </a:rPr>
              <a:t>Increased CSV resiliency</a:t>
            </a:r>
          </a:p>
          <a:p>
            <a:pPr marL="228600" lvl="1">
              <a:spcAft>
                <a:spcPts val="600"/>
              </a:spcAft>
            </a:pPr>
            <a:r>
              <a:rPr lang="en-US" b="0" kern="0" dirty="0">
                <a:solidFill>
                  <a:srgbClr val="000000"/>
                </a:solidFill>
              </a:rPr>
              <a:t>CSV cache allocation</a:t>
            </a:r>
          </a:p>
          <a:p>
            <a:pPr marL="228600" lvl="1">
              <a:spcAft>
                <a:spcPts val="600"/>
              </a:spcAft>
            </a:pPr>
            <a:r>
              <a:rPr lang="en-US" b="0" kern="0" dirty="0">
                <a:solidFill>
                  <a:srgbClr val="000000"/>
                </a:solidFill>
              </a:rPr>
              <a:t>The ability to diagnose CSV</a:t>
            </a:r>
          </a:p>
          <a:p>
            <a:pPr marL="228600" lvl="1">
              <a:spcAft>
                <a:spcPts val="600"/>
              </a:spcAft>
            </a:pPr>
            <a:r>
              <a:rPr lang="en-US" b="0" kern="0" dirty="0">
                <a:solidFill>
                  <a:srgbClr val="000000"/>
                </a:solidFill>
              </a:rPr>
              <a:t>CSV interoperability</a:t>
            </a:r>
          </a:p>
          <a:p>
            <a:pPr lvl="0"/>
            <a:endParaRPr lang="en-US" b="0" kern="0" dirty="0">
              <a:solidFill>
                <a:srgbClr val="000000"/>
              </a:solidFill>
            </a:endParaRPr>
          </a:p>
        </p:txBody>
      </p:sp>
    </p:spTree>
    <p:extLst>
      <p:ext uri="{BB962C8B-B14F-4D97-AF65-F5344CB8AC3E}">
        <p14:creationId xmlns:p14="http://schemas.microsoft.com/office/powerpoint/2010/main" val="118083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Implementing a failover cluster</a:t>
            </a:r>
          </a:p>
        </p:txBody>
      </p:sp>
      <p:sp>
        <p:nvSpPr>
          <p:cNvPr id="3" name="Text Placeholder 2"/>
          <p:cNvSpPr>
            <a:spLocks noGrp="1"/>
          </p:cNvSpPr>
          <p:nvPr>
            <p:ph type="body" idx="1"/>
          </p:nvPr>
        </p:nvSpPr>
        <p:spPr/>
        <p:txBody>
          <a:bodyPr/>
          <a:lstStyle/>
          <a:p>
            <a:r>
              <a:rPr lang="en-US" dirty="0"/>
              <a:t>Preparing for implementing failover clustering
Hardware requirements for failover cluster implementation
Network requirements for failover cluster implementation
AD DS and infrastructure requirements for failover clusters
Software requirements for a failover cluster implementation
Demonstration: Validating and configuring a failover cluster</a:t>
            </a:r>
          </a:p>
        </p:txBody>
      </p:sp>
    </p:spTree>
    <p:extLst>
      <p:ext uri="{BB962C8B-B14F-4D97-AF65-F5344CB8AC3E}">
        <p14:creationId xmlns:p14="http://schemas.microsoft.com/office/powerpoint/2010/main" val="399930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implementing failover clustering</a:t>
            </a:r>
          </a:p>
        </p:txBody>
      </p:sp>
      <p:grpSp>
        <p:nvGrpSpPr>
          <p:cNvPr id="5" name="Group 4"/>
          <p:cNvGrpSpPr/>
          <p:nvPr/>
        </p:nvGrpSpPr>
        <p:grpSpPr>
          <a:xfrm>
            <a:off x="6371094" y="3561026"/>
            <a:ext cx="1809753" cy="2349063"/>
            <a:chOff x="5985275" y="3269809"/>
            <a:chExt cx="1809753" cy="2349063"/>
          </a:xfrm>
        </p:grpSpPr>
        <p:grpSp>
          <p:nvGrpSpPr>
            <p:cNvPr id="6" name="Group 5" descr="Illustration of two servers, with an arrow pointing from one to the other."/>
            <p:cNvGrpSpPr/>
            <p:nvPr/>
          </p:nvGrpSpPr>
          <p:grpSpPr>
            <a:xfrm>
              <a:off x="5985275" y="4456822"/>
              <a:ext cx="1809753" cy="1162050"/>
              <a:chOff x="5985275" y="4456822"/>
              <a:chExt cx="1809753" cy="1162050"/>
            </a:xfrm>
          </p:grpSpPr>
          <p:pic>
            <p:nvPicPr>
              <p:cNvPr id="8" name="Picture 14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985275" y="4456822"/>
                <a:ext cx="400098" cy="1162050"/>
              </a:xfrm>
              <a:prstGeom prst="rect">
                <a:avLst/>
              </a:prstGeom>
              <a:noFill/>
            </p:spPr>
          </p:pic>
          <p:pic>
            <p:nvPicPr>
              <p:cNvPr id="9" name="Picture 14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394930" y="4456822"/>
                <a:ext cx="400098" cy="1162050"/>
              </a:xfrm>
              <a:prstGeom prst="rect">
                <a:avLst/>
              </a:prstGeom>
              <a:noFill/>
            </p:spPr>
          </p:pic>
        </p:grpSp>
        <p:pic>
          <p:nvPicPr>
            <p:cNvPr id="7" name="Picture 2" descr="C:\Users\Sally\Desktop\ID Resources\MSL_PNG_Object_ Library\arrow09_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237223" y="3217911"/>
              <a:ext cx="1327893" cy="143169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1" descr="Illustration of two servers, with an arrow pointing from one server node to the other."/>
          <p:cNvSpPr txBox="1">
            <a:spLocks/>
          </p:cNvSpPr>
          <p:nvPr/>
        </p:nvSpPr>
        <p:spPr>
          <a:xfrm>
            <a:off x="509588" y="987348"/>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Aft>
                <a:spcPts val="600"/>
              </a:spcAft>
              <a:buNone/>
            </a:pPr>
            <a:r>
              <a:rPr lang="en-US" b="0" kern="0" dirty="0">
                <a:solidFill>
                  <a:srgbClr val="000000"/>
                </a:solidFill>
              </a:rPr>
              <a:t>Use failover clustering when:</a:t>
            </a:r>
          </a:p>
          <a:p>
            <a:pPr marL="515938" lvl="1" indent="-231775">
              <a:lnSpc>
                <a:spcPct val="90000"/>
              </a:lnSpc>
              <a:spcAft>
                <a:spcPts val="600"/>
              </a:spcAft>
              <a:buSzPct val="100000"/>
              <a:buFontTx/>
              <a:buChar char="•"/>
            </a:pPr>
            <a:r>
              <a:rPr lang="en-US" b="0" kern="0" dirty="0">
                <a:solidFill>
                  <a:srgbClr val="000000"/>
                </a:solidFill>
              </a:rPr>
              <a:t>High availability is required</a:t>
            </a:r>
          </a:p>
          <a:p>
            <a:pPr marL="515938" lvl="1" indent="-231775">
              <a:lnSpc>
                <a:spcPct val="90000"/>
              </a:lnSpc>
              <a:spcAft>
                <a:spcPts val="600"/>
              </a:spcAft>
              <a:buSzPct val="100000"/>
              <a:buFontTx/>
              <a:buChar char="•"/>
            </a:pPr>
            <a:r>
              <a:rPr lang="en-US" b="0" kern="0" dirty="0">
                <a:solidFill>
                  <a:srgbClr val="000000"/>
                </a:solidFill>
              </a:rPr>
              <a:t>Scalability is not required</a:t>
            </a:r>
          </a:p>
          <a:p>
            <a:pPr marL="515938" lvl="1" indent="-231775">
              <a:lnSpc>
                <a:spcPct val="90000"/>
              </a:lnSpc>
              <a:spcAft>
                <a:spcPts val="600"/>
              </a:spcAft>
              <a:buSzPct val="100000"/>
              <a:buFontTx/>
              <a:buChar char="•"/>
            </a:pPr>
            <a:r>
              <a:rPr lang="en-US" b="0" kern="0" dirty="0">
                <a:solidFill>
                  <a:srgbClr val="000000"/>
                </a:solidFill>
              </a:rPr>
              <a:t>The application is stateful</a:t>
            </a:r>
          </a:p>
          <a:p>
            <a:pPr marL="515938" lvl="1" indent="-231775">
              <a:lnSpc>
                <a:spcPct val="90000"/>
              </a:lnSpc>
              <a:spcAft>
                <a:spcPts val="600"/>
              </a:spcAft>
              <a:buSzPct val="100000"/>
              <a:buFontTx/>
              <a:buChar char="•"/>
            </a:pPr>
            <a:r>
              <a:rPr lang="en-US" b="0" kern="0" dirty="0">
                <a:solidFill>
                  <a:srgbClr val="000000"/>
                </a:solidFill>
              </a:rPr>
              <a:t>The client automatically reconnects to the application</a:t>
            </a:r>
          </a:p>
          <a:p>
            <a:pPr marL="515938" lvl="1" indent="-231775">
              <a:lnSpc>
                <a:spcPct val="90000"/>
              </a:lnSpc>
              <a:spcAft>
                <a:spcPts val="600"/>
              </a:spcAft>
              <a:buSzPct val="100000"/>
              <a:buFontTx/>
              <a:buChar char="•"/>
            </a:pPr>
            <a:r>
              <a:rPr lang="en-US" b="0" kern="0" dirty="0">
                <a:solidFill>
                  <a:srgbClr val="000000"/>
                </a:solidFill>
              </a:rPr>
              <a:t>The application uses IP-based protocols</a:t>
            </a:r>
          </a:p>
          <a:p>
            <a:pPr lvl="0">
              <a:spcAft>
                <a:spcPts val="600"/>
              </a:spcAft>
            </a:pPr>
            <a:endParaRPr lang="en-US" b="0" kern="0" dirty="0">
              <a:solidFill>
                <a:srgbClr val="000000"/>
              </a:solidFill>
            </a:endParaRPr>
          </a:p>
        </p:txBody>
      </p:sp>
    </p:spTree>
    <p:extLst>
      <p:ext uri="{BB962C8B-B14F-4D97-AF65-F5344CB8AC3E}">
        <p14:creationId xmlns:p14="http://schemas.microsoft.com/office/powerpoint/2010/main" val="812605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 for failover cluster implementation</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Aft>
                <a:spcPts val="600"/>
              </a:spcAft>
              <a:buNone/>
            </a:pPr>
            <a:r>
              <a:rPr lang="en-US" b="0" kern="0" dirty="0">
                <a:solidFill>
                  <a:srgbClr val="000000"/>
                </a:solidFill>
              </a:rPr>
              <a:t>The hardware requirements for a failover implementation include:</a:t>
            </a:r>
          </a:p>
          <a:p>
            <a:pPr marL="228600" lvl="1" eaLnBrk="0" hangingPunct="0">
              <a:spcAft>
                <a:spcPts val="600"/>
              </a:spcAft>
              <a:buSzPct val="100000"/>
            </a:pPr>
            <a:r>
              <a:rPr lang="en-US" sz="2800" b="0" kern="0" dirty="0">
                <a:solidFill>
                  <a:srgbClr val="000000"/>
                </a:solidFill>
              </a:rPr>
              <a:t>The server hardware must be certified for Windows Server</a:t>
            </a:r>
          </a:p>
          <a:p>
            <a:pPr marL="228600" lvl="1" eaLnBrk="0" hangingPunct="0">
              <a:spcAft>
                <a:spcPts val="600"/>
              </a:spcAft>
              <a:buSzPct val="100000"/>
            </a:pPr>
            <a:r>
              <a:rPr lang="en-US" sz="2800" b="0" kern="0" dirty="0">
                <a:solidFill>
                  <a:srgbClr val="000000"/>
                </a:solidFill>
              </a:rPr>
              <a:t>The server nodes should all have the same configuration and contain the same or similar components </a:t>
            </a:r>
          </a:p>
          <a:p>
            <a:pPr marL="228600" lvl="1" eaLnBrk="0" hangingPunct="0">
              <a:spcAft>
                <a:spcPts val="600"/>
              </a:spcAft>
              <a:buSzPct val="100000"/>
            </a:pPr>
            <a:r>
              <a:rPr lang="en-US" sz="2800" b="0" kern="0" dirty="0">
                <a:solidFill>
                  <a:srgbClr val="000000"/>
                </a:solidFill>
              </a:rPr>
              <a:t>All the tests in the Validate </a:t>
            </a:r>
            <a:r>
              <a:rPr lang="ga-IE" sz="2800" b="0" kern="0">
                <a:solidFill>
                  <a:srgbClr val="000000"/>
                </a:solidFill>
              </a:rPr>
              <a:t>a</a:t>
            </a:r>
            <a:r>
              <a:rPr lang="en-US" sz="2800" b="0" kern="0" dirty="0">
                <a:solidFill>
                  <a:srgbClr val="000000"/>
                </a:solidFill>
              </a:rPr>
              <a:t> Configuration Wizard pass</a:t>
            </a:r>
          </a:p>
          <a:p>
            <a:pPr lvl="0"/>
            <a:endParaRPr lang="en-US" b="0" kern="0" dirty="0">
              <a:solidFill>
                <a:srgbClr val="000000"/>
              </a:solidFill>
            </a:endParaRPr>
          </a:p>
        </p:txBody>
      </p:sp>
    </p:spTree>
    <p:extLst>
      <p:ext uri="{BB962C8B-B14F-4D97-AF65-F5344CB8AC3E}">
        <p14:creationId xmlns:p14="http://schemas.microsoft.com/office/powerpoint/2010/main" val="6903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requirements for failover cluster implementation</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Aft>
                <a:spcPts val="600"/>
              </a:spcAft>
              <a:buNone/>
            </a:pPr>
            <a:r>
              <a:rPr lang="en-US" b="0" kern="0" dirty="0">
                <a:solidFill>
                  <a:srgbClr val="000000"/>
                </a:solidFill>
              </a:rPr>
              <a:t>The network requirements for a failover implementation include:</a:t>
            </a:r>
          </a:p>
          <a:p>
            <a:pPr marL="228600" lvl="1" eaLnBrk="0" hangingPunct="0">
              <a:spcAft>
                <a:spcPts val="600"/>
              </a:spcAft>
            </a:pPr>
            <a:r>
              <a:rPr lang="en-US" sz="2800" b="0" kern="0" dirty="0">
                <a:solidFill>
                  <a:srgbClr val="000000"/>
                </a:solidFill>
              </a:rPr>
              <a:t>The server should be connected to multiple networks for communication redundancy or to a single network with redundant hardware to remove single points of failure  </a:t>
            </a:r>
          </a:p>
          <a:p>
            <a:pPr marL="228600" lvl="1" eaLnBrk="0" hangingPunct="0">
              <a:spcAft>
                <a:spcPts val="600"/>
              </a:spcAft>
            </a:pPr>
            <a:r>
              <a:rPr lang="en-US" sz="2800" b="0" kern="0" dirty="0">
                <a:solidFill>
                  <a:srgbClr val="000000"/>
                </a:solidFill>
              </a:rPr>
              <a:t>The network adapters should be identical and have the same IP protocol versions, speed, duplex, and flow control capabilities</a:t>
            </a:r>
          </a:p>
          <a:p>
            <a:pPr lvl="0"/>
            <a:endParaRPr lang="en-US" b="0" kern="0" dirty="0">
              <a:solidFill>
                <a:srgbClr val="000000"/>
              </a:solidFill>
            </a:endParaRPr>
          </a:p>
        </p:txBody>
      </p:sp>
    </p:spTree>
    <p:extLst>
      <p:ext uri="{BB962C8B-B14F-4D97-AF65-F5344CB8AC3E}">
        <p14:creationId xmlns:p14="http://schemas.microsoft.com/office/powerpoint/2010/main" val="3551433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f7c76d4-cd20-492a-9942-983cbe6339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 DS and infrastructure requirements for failover clusters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sz="2400" b="0" kern="0" dirty="0">
                <a:solidFill>
                  <a:srgbClr val="000000"/>
                </a:solidFill>
              </a:rPr>
              <a:t>The infrastructure requirements for a failover cluster implementation include the following: </a:t>
            </a:r>
          </a:p>
          <a:p>
            <a:pPr lvl="1">
              <a:spcAft>
                <a:spcPts val="600"/>
              </a:spcAft>
              <a:buSzPct val="100000"/>
            </a:pPr>
            <a:r>
              <a:rPr lang="en-US" b="0" kern="0" dirty="0">
                <a:solidFill>
                  <a:srgbClr val="000000"/>
                </a:solidFill>
              </a:rPr>
              <a:t>The nodes in the cluster typically use DNS for name resolution</a:t>
            </a:r>
          </a:p>
          <a:p>
            <a:pPr lvl="1">
              <a:spcAft>
                <a:spcPts val="600"/>
              </a:spcAft>
              <a:buSzPct val="100000"/>
            </a:pPr>
            <a:r>
              <a:rPr lang="en-US" b="0" kern="0" dirty="0">
                <a:solidFill>
                  <a:srgbClr val="000000"/>
                </a:solidFill>
              </a:rPr>
              <a:t>All servers in the cluster should be in the same Active Directory domain for Windows Server 2012, however this is not required for Windows Server 2016</a:t>
            </a:r>
          </a:p>
          <a:p>
            <a:pPr lvl="1">
              <a:spcAft>
                <a:spcPts val="600"/>
              </a:spcAft>
              <a:buSzPct val="100000"/>
            </a:pPr>
            <a:r>
              <a:rPr lang="en-US" b="0" kern="0" dirty="0">
                <a:solidFill>
                  <a:srgbClr val="000000"/>
                </a:solidFill>
              </a:rPr>
              <a:t>The user account that creates the cluster must have administrator rights and permissions on all servers, and the Create Computer Objects permission in the domain</a:t>
            </a:r>
          </a:p>
          <a:p>
            <a:pPr lvl="0">
              <a:spcAft>
                <a:spcPts val="600"/>
              </a:spcAft>
            </a:pPr>
            <a:r>
              <a:rPr lang="en-US" sz="2400" b="0" kern="0" dirty="0">
                <a:solidFill>
                  <a:srgbClr val="000000"/>
                </a:solidFill>
              </a:rPr>
              <a:t>Failover cluster infrastructure recommendations include:</a:t>
            </a:r>
          </a:p>
          <a:p>
            <a:pPr lvl="1">
              <a:spcAft>
                <a:spcPts val="600"/>
              </a:spcAft>
            </a:pPr>
            <a:r>
              <a:rPr lang="en-US" b="0" kern="0" dirty="0">
                <a:solidFill>
                  <a:srgbClr val="000000"/>
                </a:solidFill>
              </a:rPr>
              <a:t>Do not install the AD DS role on any of the cluster nodes</a:t>
            </a:r>
          </a:p>
          <a:p>
            <a:pPr lvl="0">
              <a:spcAft>
                <a:spcPts val="600"/>
              </a:spcAft>
            </a:pPr>
            <a:endParaRPr lang="en-US" sz="2400" b="0" kern="0" dirty="0">
              <a:solidFill>
                <a:srgbClr val="000000"/>
              </a:solidFill>
            </a:endParaRPr>
          </a:p>
        </p:txBody>
      </p:sp>
    </p:spTree>
    <p:extLst>
      <p:ext uri="{BB962C8B-B14F-4D97-AF65-F5344CB8AC3E}">
        <p14:creationId xmlns:p14="http://schemas.microsoft.com/office/powerpoint/2010/main" val="398153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failover clustering
Implementing a failover cluster
Configuring highly available applications and services on a failover cluster
Maintaining a failover cluster
Implementing a stretch cluster</a:t>
            </a:r>
          </a:p>
        </p:txBody>
      </p:sp>
    </p:spTree>
    <p:extLst>
      <p:ext uri="{BB962C8B-B14F-4D97-AF65-F5344CB8AC3E}">
        <p14:creationId xmlns:p14="http://schemas.microsoft.com/office/powerpoint/2010/main" val="180735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2c2c800-560e-438f-9d8c-4049561ce5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 for a failover cluster implementation</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Aft>
                <a:spcPts val="600"/>
              </a:spcAft>
              <a:buNone/>
            </a:pPr>
            <a:r>
              <a:rPr lang="en-US" b="0" kern="0" dirty="0">
                <a:solidFill>
                  <a:srgbClr val="000000"/>
                </a:solidFill>
              </a:rPr>
              <a:t>The software best practices for a failover cluster implementation include: </a:t>
            </a:r>
          </a:p>
          <a:p>
            <a:pPr lvl="0">
              <a:spcAft>
                <a:spcPts val="600"/>
              </a:spcAft>
            </a:pPr>
            <a:r>
              <a:rPr lang="en-US" b="0" kern="0" dirty="0">
                <a:solidFill>
                  <a:srgbClr val="000000"/>
                </a:solidFill>
              </a:rPr>
              <a:t>All nodes should have the same edition of Windows Server 2016, which can be any of the following:</a:t>
            </a:r>
          </a:p>
          <a:p>
            <a:pPr lvl="1">
              <a:spcAft>
                <a:spcPts val="600"/>
              </a:spcAft>
            </a:pPr>
            <a:r>
              <a:rPr lang="en-US" b="0" kern="0" dirty="0">
                <a:solidFill>
                  <a:srgbClr val="000000"/>
                </a:solidFill>
              </a:rPr>
              <a:t>Windows Server 2016 Standard, Desktop Experience, Server Core, or Nano Server installation</a:t>
            </a:r>
          </a:p>
          <a:p>
            <a:pPr lvl="1">
              <a:spcAft>
                <a:spcPts val="600"/>
              </a:spcAft>
            </a:pPr>
            <a:r>
              <a:rPr lang="en-US" b="0" kern="0" dirty="0">
                <a:solidFill>
                  <a:srgbClr val="000000"/>
                </a:solidFill>
              </a:rPr>
              <a:t>Windows Server 2016 Datacenter, Desktop Experience, Server Core, or Nano Server installation</a:t>
            </a:r>
          </a:p>
          <a:p>
            <a:pPr lvl="0">
              <a:spcAft>
                <a:spcPts val="600"/>
              </a:spcAft>
            </a:pPr>
            <a:r>
              <a:rPr lang="en-US" b="0" kern="0" dirty="0">
                <a:solidFill>
                  <a:srgbClr val="000000"/>
                </a:solidFill>
              </a:rPr>
              <a:t>All nodes should have the same service pack and updates</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993949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ff48234-4253-4cf0-8692-3c5c22ecf9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Validating and configuring a failover cluster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validate and configure a failover cluster</a:t>
            </a:r>
          </a:p>
          <a:p>
            <a:pPr marL="0" lvl="0" indent="0">
              <a:buNone/>
            </a:pPr>
            <a:endParaRPr lang="en-US" sz="2400"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986039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437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highly available applications and services on a failover cluster</a:t>
            </a:r>
          </a:p>
        </p:txBody>
      </p:sp>
      <p:sp>
        <p:nvSpPr>
          <p:cNvPr id="3" name="Text Placeholder 2"/>
          <p:cNvSpPr>
            <a:spLocks noGrp="1"/>
          </p:cNvSpPr>
          <p:nvPr>
            <p:ph type="body" idx="1"/>
          </p:nvPr>
        </p:nvSpPr>
        <p:spPr/>
        <p:txBody>
          <a:bodyPr/>
          <a:lstStyle/>
          <a:p>
            <a:r>
              <a:rPr lang="en-US" dirty="0"/>
              <a:t>Identifying cluster resources and services
Clustering server roles process
Demonstration: Clustering a file server role
Failover cluster management tasks
Managing cluster nodes
Configuring application failover settings</a:t>
            </a:r>
          </a:p>
        </p:txBody>
      </p:sp>
    </p:spTree>
    <p:extLst>
      <p:ext uri="{BB962C8B-B14F-4D97-AF65-F5344CB8AC3E}">
        <p14:creationId xmlns:p14="http://schemas.microsoft.com/office/powerpoint/2010/main" val="1711516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cluster resources and services</a:t>
            </a:r>
          </a:p>
        </p:txBody>
      </p:sp>
      <p:sp>
        <p:nvSpPr>
          <p:cNvPr id="4" name="Rounded Rectangle 844804"/>
          <p:cNvSpPr>
            <a:spLocks noChangeArrowheads="1"/>
          </p:cNvSpPr>
          <p:nvPr/>
        </p:nvSpPr>
        <p:spPr bwMode="auto">
          <a:xfrm>
            <a:off x="511175" y="4810125"/>
            <a:ext cx="8172450" cy="457200"/>
          </a:xfrm>
          <a:prstGeom prst="roundRect">
            <a:avLst>
              <a:gd name="adj" fmla="val 4167"/>
            </a:avLst>
          </a:prstGeom>
          <a:noFill/>
          <a:ln w="9525" algn="ctr">
            <a:noFill/>
            <a:round/>
            <a:headEnd/>
            <a:tailEnd/>
          </a:ln>
        </p:spPr>
        <p:txBody>
          <a:bodyPr wrap="none" anchor="ctr"/>
          <a:lstStyle/>
          <a:p>
            <a:pPr lvl="0" eaLnBrk="0" hangingPunct="0">
              <a:lnSpc>
                <a:spcPct val="90000"/>
              </a:lnSpc>
              <a:spcBef>
                <a:spcPct val="40000"/>
              </a:spcBef>
            </a:pPr>
            <a:endParaRPr lang="en-US" sz="2400" b="0" dirty="0">
              <a:solidFill>
                <a:srgbClr val="000000"/>
              </a:solidFill>
              <a:latin typeface="Segoe UI" pitchFamily="34" charset="0"/>
              <a:ea typeface="Segoe UI" pitchFamily="34" charset="0"/>
              <a:cs typeface="Segoe UI" pitchFamily="34" charset="0"/>
            </a:endParaRPr>
          </a:p>
        </p:txBody>
      </p:sp>
      <p:sp>
        <p:nvSpPr>
          <p:cNvPr id="6"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indent="-173736" eaLnBrk="0" hangingPunct="0">
              <a:lnSpc>
                <a:spcPct val="90000"/>
              </a:lnSpc>
              <a:spcAft>
                <a:spcPts val="600"/>
              </a:spcAft>
            </a:pPr>
            <a:r>
              <a:rPr lang="en-US" b="0" dirty="0"/>
              <a:t>Clustered services:</a:t>
            </a:r>
          </a:p>
          <a:p>
            <a:pPr marL="623887" lvl="2" indent="-173736" eaLnBrk="0" hangingPunct="0">
              <a:lnSpc>
                <a:spcPct val="90000"/>
              </a:lnSpc>
              <a:spcAft>
                <a:spcPts val="600"/>
              </a:spcAft>
              <a:buSzPct val="100000"/>
            </a:pPr>
            <a:r>
              <a:rPr lang="en-US" sz="2400" b="0" dirty="0"/>
              <a:t>Are services or applications that are made highly available by installing them on a failover cluster</a:t>
            </a:r>
          </a:p>
          <a:p>
            <a:pPr marL="623887" lvl="2" indent="-173736" eaLnBrk="0" hangingPunct="0">
              <a:lnSpc>
                <a:spcPct val="90000"/>
              </a:lnSpc>
              <a:spcAft>
                <a:spcPts val="600"/>
              </a:spcAft>
              <a:buSzPct val="100000"/>
            </a:pPr>
            <a:r>
              <a:rPr lang="en-US" sz="2400" b="0" dirty="0"/>
              <a:t>Are active on one node but can be moved to another node </a:t>
            </a:r>
          </a:p>
          <a:p>
            <a:pPr marL="228600" indent="-173736" eaLnBrk="0" hangingPunct="0">
              <a:lnSpc>
                <a:spcPct val="90000"/>
              </a:lnSpc>
              <a:spcAft>
                <a:spcPts val="600"/>
              </a:spcAft>
            </a:pPr>
            <a:r>
              <a:rPr lang="en-US" b="0" dirty="0"/>
              <a:t>Resources:</a:t>
            </a:r>
          </a:p>
          <a:p>
            <a:pPr marL="623887" lvl="2" indent="-173736" eaLnBrk="0" hangingPunct="0">
              <a:lnSpc>
                <a:spcPct val="90000"/>
              </a:lnSpc>
              <a:spcAft>
                <a:spcPts val="600"/>
              </a:spcAft>
              <a:buSzPct val="100000"/>
            </a:pPr>
            <a:r>
              <a:rPr lang="en-US" sz="2400" b="0" dirty="0"/>
              <a:t>Are the components that make up a clustered service </a:t>
            </a:r>
          </a:p>
          <a:p>
            <a:pPr marL="623887" lvl="2" indent="-173736" eaLnBrk="0" hangingPunct="0">
              <a:lnSpc>
                <a:spcPct val="90000"/>
              </a:lnSpc>
              <a:spcAft>
                <a:spcPts val="600"/>
              </a:spcAft>
              <a:buSzPct val="100000"/>
            </a:pPr>
            <a:r>
              <a:rPr lang="en-US" sz="2400" b="0" dirty="0"/>
              <a:t>Are moved to another node when one node fails </a:t>
            </a:r>
          </a:p>
          <a:p>
            <a:pPr marL="623887" lvl="2" indent="-173736" eaLnBrk="0" hangingPunct="0">
              <a:lnSpc>
                <a:spcPct val="90000"/>
              </a:lnSpc>
              <a:spcAft>
                <a:spcPts val="600"/>
              </a:spcAft>
              <a:buSzPct val="100000"/>
            </a:pPr>
            <a:r>
              <a:rPr lang="en-US" sz="2400" b="0" dirty="0"/>
              <a:t>Can run on only one node at a time</a:t>
            </a:r>
          </a:p>
          <a:p>
            <a:pPr marL="623887" lvl="2" indent="-173736" eaLnBrk="0" hangingPunct="0">
              <a:lnSpc>
                <a:spcPct val="90000"/>
              </a:lnSpc>
              <a:spcAft>
                <a:spcPts val="600"/>
              </a:spcAft>
              <a:buSzPct val="100000"/>
            </a:pPr>
            <a:r>
              <a:rPr lang="en-US" sz="2400" b="0" dirty="0"/>
              <a:t>Include components such as shared disks, names, and IP addresses</a:t>
            </a:r>
          </a:p>
          <a:p>
            <a:endParaRPr lang="en-US" b="0" dirty="0"/>
          </a:p>
        </p:txBody>
      </p:sp>
    </p:spTree>
    <p:extLst>
      <p:ext uri="{BB962C8B-B14F-4D97-AF65-F5344CB8AC3E}">
        <p14:creationId xmlns:p14="http://schemas.microsoft.com/office/powerpoint/2010/main" val="2822463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server roles process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eaLnBrk="0" hangingPunct="0">
              <a:lnSpc>
                <a:spcPct val="90000"/>
              </a:lnSpc>
              <a:spcBef>
                <a:spcPct val="40000"/>
              </a:spcBef>
              <a:buClr>
                <a:srgbClr val="006699"/>
              </a:buClr>
              <a:buFont typeface="+mj-lt"/>
              <a:buAutoNum type="arabicPeriod"/>
            </a:pPr>
            <a:r>
              <a:rPr lang="en-US" b="0" kern="0" dirty="0">
                <a:solidFill>
                  <a:srgbClr val="000000"/>
                </a:solidFill>
              </a:rPr>
              <a:t>Install the Failover Clustering feature </a:t>
            </a:r>
          </a:p>
          <a:p>
            <a:pPr marL="457200" lvl="0" indent="-457200" eaLnBrk="0" hangingPunct="0">
              <a:lnSpc>
                <a:spcPct val="90000"/>
              </a:lnSpc>
              <a:spcBef>
                <a:spcPct val="40000"/>
              </a:spcBef>
              <a:buClr>
                <a:srgbClr val="006699"/>
              </a:buClr>
              <a:buFont typeface="+mj-lt"/>
              <a:buAutoNum type="arabicPeriod"/>
            </a:pPr>
            <a:r>
              <a:rPr lang="hr-HR" b="0" kern="0">
                <a:solidFill>
                  <a:srgbClr val="000000"/>
                </a:solidFill>
              </a:rPr>
              <a:t>Verify </a:t>
            </a:r>
            <a:r>
              <a:rPr lang="en-US" b="0" kern="0" dirty="0">
                <a:solidFill>
                  <a:srgbClr val="000000"/>
                </a:solidFill>
              </a:rPr>
              <a:t>the </a:t>
            </a:r>
            <a:r>
              <a:rPr lang="hr-HR" b="0" kern="0">
                <a:solidFill>
                  <a:srgbClr val="000000"/>
                </a:solidFill>
              </a:rPr>
              <a:t>configuration</a:t>
            </a:r>
            <a:r>
              <a:rPr lang="en-US" b="0" kern="0" dirty="0">
                <a:solidFill>
                  <a:srgbClr val="000000"/>
                </a:solidFill>
              </a:rPr>
              <a:t>,</a:t>
            </a:r>
            <a:r>
              <a:rPr lang="hr-HR" b="0" kern="0">
                <a:solidFill>
                  <a:srgbClr val="000000"/>
                </a:solidFill>
              </a:rPr>
              <a:t> and create </a:t>
            </a:r>
            <a:r>
              <a:rPr lang="en-US" b="0" kern="0" dirty="0">
                <a:solidFill>
                  <a:srgbClr val="000000"/>
                </a:solidFill>
              </a:rPr>
              <a:t>a cluster </a:t>
            </a:r>
          </a:p>
          <a:p>
            <a:pPr marL="457200" lvl="0" indent="-457200" eaLnBrk="0" hangingPunct="0">
              <a:lnSpc>
                <a:spcPct val="90000"/>
              </a:lnSpc>
              <a:spcBef>
                <a:spcPct val="40000"/>
              </a:spcBef>
              <a:buClr>
                <a:srgbClr val="006699"/>
              </a:buClr>
              <a:buFont typeface="+mj-lt"/>
              <a:buAutoNum type="arabicPeriod"/>
            </a:pPr>
            <a:r>
              <a:rPr lang="en-US" b="0" kern="0" dirty="0">
                <a:solidFill>
                  <a:srgbClr val="000000"/>
                </a:solidFill>
              </a:rPr>
              <a:t>Install the role on all cluster nodes by using Server Manager </a:t>
            </a:r>
          </a:p>
          <a:p>
            <a:pPr marL="457200" lvl="0" indent="-457200" eaLnBrk="0" hangingPunct="0">
              <a:lnSpc>
                <a:spcPct val="90000"/>
              </a:lnSpc>
              <a:spcBef>
                <a:spcPct val="40000"/>
              </a:spcBef>
              <a:buClr>
                <a:srgbClr val="006699"/>
              </a:buClr>
              <a:buFont typeface="+mj-lt"/>
              <a:buAutoNum type="arabicPeriod"/>
            </a:pPr>
            <a:r>
              <a:rPr lang="en-US" b="0" kern="0" dirty="0">
                <a:solidFill>
                  <a:srgbClr val="000000"/>
                </a:solidFill>
              </a:rPr>
              <a:t>Create a clustered application by using the Failover Clustering Management snap-in</a:t>
            </a:r>
          </a:p>
          <a:p>
            <a:pPr marL="457200" lvl="0" indent="-457200" eaLnBrk="0" hangingPunct="0">
              <a:lnSpc>
                <a:spcPct val="90000"/>
              </a:lnSpc>
              <a:spcBef>
                <a:spcPct val="40000"/>
              </a:spcBef>
              <a:buClr>
                <a:srgbClr val="006699"/>
              </a:buClr>
              <a:buFont typeface="+mj-lt"/>
              <a:buAutoNum type="arabicPeriod"/>
            </a:pPr>
            <a:r>
              <a:rPr lang="en-US" b="0" kern="0" dirty="0">
                <a:solidFill>
                  <a:srgbClr val="000000"/>
                </a:solidFill>
              </a:rPr>
              <a:t>Configure the application</a:t>
            </a:r>
          </a:p>
          <a:p>
            <a:pPr marL="457200" lvl="0" indent="-457200" eaLnBrk="0" hangingPunct="0">
              <a:lnSpc>
                <a:spcPct val="90000"/>
              </a:lnSpc>
              <a:spcBef>
                <a:spcPct val="40000"/>
              </a:spcBef>
              <a:buClr>
                <a:srgbClr val="006699"/>
              </a:buClr>
              <a:buFont typeface="+mj-lt"/>
              <a:buAutoNum type="arabicPeriod"/>
            </a:pPr>
            <a:r>
              <a:rPr lang="en-US" b="0" kern="0" dirty="0">
                <a:solidFill>
                  <a:srgbClr val="000000"/>
                </a:solidFill>
              </a:rPr>
              <a:t>Test the failover</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721151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94d3a827-38f5-4bc8-b918-2fa06e4ace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Clustering a file server role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cluster a file server role</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840616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cluster management tasks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buNone/>
              <a:defRPr/>
            </a:pPr>
            <a:r>
              <a:rPr lang="en-US" b="0" kern="0" dirty="0">
                <a:solidFill>
                  <a:srgbClr val="000000"/>
                </a:solidFill>
              </a:rPr>
              <a:t>Common management tasks include:</a:t>
            </a:r>
          </a:p>
          <a:p>
            <a:pPr lvl="1">
              <a:defRPr/>
            </a:pPr>
            <a:r>
              <a:rPr lang="en-US" b="0" kern="0" dirty="0">
                <a:solidFill>
                  <a:srgbClr val="000000"/>
                </a:solidFill>
              </a:rPr>
              <a:t>Managing cluster nodes </a:t>
            </a:r>
          </a:p>
          <a:p>
            <a:pPr lvl="1">
              <a:defRPr/>
            </a:pPr>
            <a:r>
              <a:rPr lang="en-US" b="0" kern="0" dirty="0">
                <a:solidFill>
                  <a:srgbClr val="000000"/>
                </a:solidFill>
              </a:rPr>
              <a:t>Managing cluster networks </a:t>
            </a:r>
          </a:p>
          <a:p>
            <a:pPr lvl="1">
              <a:defRPr/>
            </a:pPr>
            <a:r>
              <a:rPr lang="en-US" b="0" kern="0" dirty="0">
                <a:solidFill>
                  <a:srgbClr val="000000"/>
                </a:solidFill>
              </a:rPr>
              <a:t>Managing permissions </a:t>
            </a:r>
          </a:p>
          <a:p>
            <a:pPr lvl="1">
              <a:defRPr/>
            </a:pPr>
            <a:r>
              <a:rPr lang="en-US" b="0" kern="0" dirty="0">
                <a:solidFill>
                  <a:srgbClr val="000000"/>
                </a:solidFill>
              </a:rPr>
              <a:t>Configuring cluster quorum settings </a:t>
            </a:r>
          </a:p>
          <a:p>
            <a:pPr lvl="1">
              <a:defRPr/>
            </a:pPr>
            <a:r>
              <a:rPr lang="en-US" b="0" kern="0" dirty="0">
                <a:solidFill>
                  <a:srgbClr val="000000"/>
                </a:solidFill>
              </a:rPr>
              <a:t>Migrating services and applications to a cluster</a:t>
            </a:r>
          </a:p>
          <a:p>
            <a:pPr lvl="1">
              <a:defRPr/>
            </a:pPr>
            <a:r>
              <a:rPr lang="en-US" b="0" kern="0" dirty="0">
                <a:solidFill>
                  <a:srgbClr val="000000"/>
                </a:solidFill>
              </a:rPr>
              <a:t>Configuring new services and applications</a:t>
            </a:r>
          </a:p>
          <a:p>
            <a:pPr lvl="1">
              <a:defRPr/>
            </a:pPr>
            <a:r>
              <a:rPr lang="en-US" b="0" kern="0" dirty="0">
                <a:solidFill>
                  <a:srgbClr val="000000"/>
                </a:solidFill>
              </a:rPr>
              <a:t>Removing clusters</a:t>
            </a:r>
            <a:endParaRPr lang="bs-Latn-BA" b="0" kern="0">
              <a:solidFill>
                <a:srgbClr val="000000"/>
              </a:solidFill>
            </a:endParaRPr>
          </a:p>
          <a:p>
            <a:pPr lvl="1">
              <a:defRPr/>
            </a:pPr>
            <a:r>
              <a:rPr lang="bs-Latn-BA" b="0" kern="0">
                <a:solidFill>
                  <a:srgbClr val="000000"/>
                </a:solidFill>
              </a:rPr>
              <a:t>Upgrading cluster nodes to new </a:t>
            </a:r>
            <a:r>
              <a:rPr lang="en-US" b="0" kern="0" dirty="0">
                <a:solidFill>
                  <a:srgbClr val="000000"/>
                </a:solidFill>
              </a:rPr>
              <a:t>operating system </a:t>
            </a:r>
            <a:r>
              <a:rPr lang="bs-Latn-BA" b="0" kern="0">
                <a:solidFill>
                  <a:srgbClr val="000000"/>
                </a:solidFill>
              </a:rPr>
              <a:t>version</a:t>
            </a:r>
            <a:r>
              <a:rPr lang="en-US" b="0" kern="0" dirty="0">
                <a:solidFill>
                  <a:srgbClr val="000000"/>
                </a:solidFill>
              </a:rPr>
              <a:t>s</a:t>
            </a:r>
          </a:p>
          <a:p>
            <a:pPr lvl="0"/>
            <a:endParaRPr lang="en-US" b="0" kern="0" dirty="0">
              <a:solidFill>
                <a:srgbClr val="000000"/>
              </a:solidFill>
            </a:endParaRPr>
          </a:p>
        </p:txBody>
      </p:sp>
    </p:spTree>
    <p:extLst>
      <p:ext uri="{BB962C8B-B14F-4D97-AF65-F5344CB8AC3E}">
        <p14:creationId xmlns:p14="http://schemas.microsoft.com/office/powerpoint/2010/main" val="1233951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98bb7c16-a982-45ae-9dc2-a67f0e914e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cluster nodes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eaLnBrk="0" hangingPunct="0">
              <a:spcAft>
                <a:spcPts val="600"/>
              </a:spcAft>
            </a:pPr>
            <a:r>
              <a:rPr lang="en-US" b="0" kern="0" dirty="0">
                <a:solidFill>
                  <a:srgbClr val="000000"/>
                </a:solidFill>
              </a:rPr>
              <a:t>To manage cluster nodes, you can: </a:t>
            </a:r>
          </a:p>
          <a:p>
            <a:pPr lvl="1" eaLnBrk="0" hangingPunct="0">
              <a:spcAft>
                <a:spcPts val="600"/>
              </a:spcAft>
            </a:pPr>
            <a:r>
              <a:rPr lang="en-US" sz="2800" b="0" kern="0" dirty="0">
                <a:solidFill>
                  <a:srgbClr val="000000"/>
                </a:solidFill>
              </a:rPr>
              <a:t>Add nodes after you create a cluster</a:t>
            </a:r>
          </a:p>
          <a:p>
            <a:pPr lvl="1" eaLnBrk="0" hangingPunct="0">
              <a:spcAft>
                <a:spcPts val="600"/>
              </a:spcAft>
            </a:pPr>
            <a:r>
              <a:rPr lang="en-US" sz="2800" b="0" kern="0" dirty="0">
                <a:solidFill>
                  <a:srgbClr val="000000"/>
                </a:solidFill>
              </a:rPr>
              <a:t>Pause nodes, which prevents resources from running on that node</a:t>
            </a:r>
          </a:p>
          <a:p>
            <a:pPr lvl="1" eaLnBrk="0" hangingPunct="0">
              <a:spcAft>
                <a:spcPts val="600"/>
              </a:spcAft>
            </a:pPr>
            <a:r>
              <a:rPr lang="en-US" sz="2800" b="0" kern="0" dirty="0">
                <a:solidFill>
                  <a:srgbClr val="000000"/>
                </a:solidFill>
              </a:rPr>
              <a:t>Evict nodes from a cluster, which removes the node from the cluster configuration</a:t>
            </a:r>
          </a:p>
          <a:p>
            <a:pPr lvl="0" eaLnBrk="0" hangingPunct="0">
              <a:spcAft>
                <a:spcPts val="600"/>
              </a:spcAft>
            </a:pPr>
            <a:r>
              <a:rPr lang="en-US" b="0" kern="0" dirty="0">
                <a:solidFill>
                  <a:srgbClr val="000000"/>
                </a:solidFill>
              </a:rPr>
              <a:t>All of these actions are available in the Failover Cluster Management console, Actions pane</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051511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eca377ff-b325-4669-9b5a-0730c8bcf3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application failover settings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buSzPct val="100000"/>
            </a:pPr>
            <a:r>
              <a:rPr lang="en-US" sz="2400" b="0" kern="0" dirty="0">
                <a:solidFill>
                  <a:srgbClr val="000000"/>
                </a:solidFill>
              </a:rPr>
              <a:t>Considerations for using preferred owners: </a:t>
            </a:r>
          </a:p>
          <a:p>
            <a:pPr lvl="1">
              <a:spcAft>
                <a:spcPts val="600"/>
              </a:spcAft>
              <a:buSzPct val="100000"/>
            </a:pPr>
            <a:r>
              <a:rPr lang="en-US" sz="2000" b="0" kern="0" dirty="0">
                <a:solidFill>
                  <a:srgbClr val="000000"/>
                </a:solidFill>
              </a:rPr>
              <a:t> You set preferred owners are set on the clustered role</a:t>
            </a:r>
          </a:p>
          <a:p>
            <a:pPr marL="457200" lvl="1" indent="-168275">
              <a:spcAft>
                <a:spcPts val="600"/>
              </a:spcAft>
              <a:buSzPct val="100000"/>
              <a:tabLst>
                <a:tab pos="515938" algn="l"/>
              </a:tabLst>
            </a:pPr>
            <a:r>
              <a:rPr lang="en-US" sz="2000" b="0" kern="0" dirty="0">
                <a:solidFill>
                  <a:srgbClr val="000000"/>
                </a:solidFill>
              </a:rPr>
              <a:t> You can set multiple preferred owners can be set in an ordered   list</a:t>
            </a:r>
          </a:p>
          <a:p>
            <a:pPr lvl="1">
              <a:spcAft>
                <a:spcPts val="600"/>
              </a:spcAft>
              <a:buSzPct val="100000"/>
            </a:pPr>
            <a:r>
              <a:rPr lang="en-US" sz="2000" b="0" kern="0" dirty="0">
                <a:solidFill>
                  <a:srgbClr val="000000"/>
                </a:solidFill>
              </a:rPr>
              <a:t> Setting preferred owners gives control over:</a:t>
            </a:r>
          </a:p>
          <a:p>
            <a:pPr lvl="2">
              <a:spcAft>
                <a:spcPts val="600"/>
              </a:spcAft>
              <a:buSzPct val="100000"/>
            </a:pPr>
            <a:r>
              <a:rPr lang="en-US" sz="1800" b="0" kern="0" dirty="0">
                <a:solidFill>
                  <a:srgbClr val="000000"/>
                </a:solidFill>
              </a:rPr>
              <a:t>The order in which a role selects a node to run </a:t>
            </a:r>
          </a:p>
          <a:p>
            <a:pPr lvl="2">
              <a:spcAft>
                <a:spcPts val="600"/>
              </a:spcAft>
              <a:buSzPct val="100000"/>
            </a:pPr>
            <a:r>
              <a:rPr lang="en-US" sz="1800" b="0" kern="0" dirty="0">
                <a:solidFill>
                  <a:srgbClr val="000000"/>
                </a:solidFill>
              </a:rPr>
              <a:t>The roles that can be run on the same nodes</a:t>
            </a:r>
          </a:p>
          <a:p>
            <a:pPr marL="228600" lvl="1">
              <a:spcAft>
                <a:spcPts val="600"/>
              </a:spcAft>
              <a:buSzPct val="100000"/>
            </a:pPr>
            <a:r>
              <a:rPr lang="en-US" b="0" kern="0" dirty="0">
                <a:solidFill>
                  <a:srgbClr val="000000"/>
                </a:solidFill>
              </a:rPr>
              <a:t>Options to modify failover and failback settings: </a:t>
            </a:r>
          </a:p>
          <a:p>
            <a:pPr lvl="1" eaLnBrk="0" hangingPunct="0">
              <a:spcAft>
                <a:spcPts val="600"/>
              </a:spcAft>
              <a:buSzPct val="100000"/>
            </a:pPr>
            <a:r>
              <a:rPr lang="en-US" sz="2000" b="0" kern="0" dirty="0">
                <a:solidFill>
                  <a:srgbClr val="000000"/>
                </a:solidFill>
              </a:rPr>
              <a:t>Setting the number of times the Cluster service restarts a clustered role in a set period</a:t>
            </a:r>
          </a:p>
          <a:p>
            <a:pPr lvl="1" eaLnBrk="0" hangingPunct="0">
              <a:spcAft>
                <a:spcPts val="600"/>
              </a:spcAft>
              <a:buSzPct val="100000"/>
            </a:pPr>
            <a:r>
              <a:rPr lang="en-US" sz="2000" b="0" kern="0" dirty="0">
                <a:solidFill>
                  <a:srgbClr val="000000"/>
                </a:solidFill>
              </a:rPr>
              <a:t>Setting or preventing failback of the clustered role to the preferred node when it becomes available </a:t>
            </a:r>
          </a:p>
          <a:p>
            <a:pPr lvl="0"/>
            <a:endParaRPr lang="en-US" b="0" kern="0" dirty="0">
              <a:solidFill>
                <a:srgbClr val="000000"/>
              </a:solidFill>
            </a:endParaRPr>
          </a:p>
          <a:p>
            <a:pPr lvl="0"/>
            <a:endParaRPr lang="en-US" b="0" kern="0" dirty="0">
              <a:solidFill>
                <a:srgbClr val="000000"/>
              </a:solidFill>
            </a:endParaRPr>
          </a:p>
        </p:txBody>
      </p:sp>
      <p:sp>
        <p:nvSpPr>
          <p:cNvPr id="5" name="Rounded Rectangle 844804"/>
          <p:cNvSpPr>
            <a:spLocks noChangeArrowheads="1"/>
          </p:cNvSpPr>
          <p:nvPr/>
        </p:nvSpPr>
        <p:spPr bwMode="auto">
          <a:xfrm>
            <a:off x="449263" y="1306513"/>
            <a:ext cx="8361362" cy="457200"/>
          </a:xfrm>
          <a:prstGeom prst="roundRect">
            <a:avLst>
              <a:gd name="adj" fmla="val 4167"/>
            </a:avLst>
          </a:prstGeom>
          <a:noFill/>
          <a:ln w="9525" algn="ctr">
            <a:noFill/>
            <a:round/>
            <a:headEnd/>
            <a:tailEnd/>
          </a:ln>
        </p:spPr>
        <p:txBody>
          <a:bodyPr wrap="none" anchor="ctr"/>
          <a:lstStyle/>
          <a:p>
            <a:pPr lvl="0" eaLnBrk="0" hangingPunct="0">
              <a:lnSpc>
                <a:spcPct val="90000"/>
              </a:lnSpc>
              <a:spcBef>
                <a:spcPct val="40000"/>
              </a:spcBef>
            </a:pPr>
            <a:endParaRPr lang="en-US" sz="22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3995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failover clustering</a:t>
            </a:r>
          </a:p>
        </p:txBody>
      </p:sp>
      <p:sp>
        <p:nvSpPr>
          <p:cNvPr id="3" name="Text Placeholder 2"/>
          <p:cNvSpPr>
            <a:spLocks noGrp="1"/>
          </p:cNvSpPr>
          <p:nvPr>
            <p:ph type="body" idx="1"/>
          </p:nvPr>
        </p:nvSpPr>
        <p:spPr/>
        <p:txBody>
          <a:bodyPr/>
          <a:lstStyle/>
          <a:p>
            <a:r>
              <a:rPr lang="en-US" sz="2400" dirty="0"/>
              <a:t>What is availability?
Failover clustering improvements in Windows </a:t>
            </a:r>
            <a:br>
              <a:rPr lang="en-US" sz="2400" dirty="0"/>
            </a:br>
            <a:r>
              <a:rPr lang="en-US" sz="2400" dirty="0"/>
              <a:t>Server 2012 R2
Failover clustering improvements in Windows Server 2016
Failover cluster components
What are failover and failback?
Failover cluster networks
Failover cluster storage
What is quorum?
Quorum modes in Windows Server 2016 failover clustering
What are CSVs?
CSV improvements</a:t>
            </a:r>
          </a:p>
        </p:txBody>
      </p:sp>
    </p:spTree>
    <p:extLst>
      <p:ext uri="{BB962C8B-B14F-4D97-AF65-F5344CB8AC3E}">
        <p14:creationId xmlns:p14="http://schemas.microsoft.com/office/powerpoint/2010/main" val="614127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99679f8c-2826-42ed-b737-d8c89e8073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Maintaining a failover cluster</a:t>
            </a:r>
          </a:p>
        </p:txBody>
      </p:sp>
      <p:sp>
        <p:nvSpPr>
          <p:cNvPr id="3" name="Text Placeholder 2"/>
          <p:cNvSpPr>
            <a:spLocks noGrp="1"/>
          </p:cNvSpPr>
          <p:nvPr>
            <p:ph type="body" idx="1"/>
          </p:nvPr>
        </p:nvSpPr>
        <p:spPr/>
        <p:txBody>
          <a:bodyPr/>
          <a:lstStyle/>
          <a:p>
            <a:r>
              <a:rPr lang="en-US" dirty="0"/>
              <a:t>Monitoring failover clusters
Backing up and restoring a failover cluster configuration
Troubleshooting failover clusters
What is CAU?
How CAU works
Demonstration: Configuring CAU</a:t>
            </a:r>
          </a:p>
        </p:txBody>
      </p:sp>
    </p:spTree>
    <p:extLst>
      <p:ext uri="{BB962C8B-B14F-4D97-AF65-F5344CB8AC3E}">
        <p14:creationId xmlns:p14="http://schemas.microsoft.com/office/powerpoint/2010/main" val="796842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e9b7565c-a390-4315-bb52-ce6fc02396d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failover clusters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Tools you can use to monitor clusters include:</a:t>
            </a:r>
          </a:p>
          <a:p>
            <a:pPr marL="228600" lvl="1">
              <a:lnSpc>
                <a:spcPct val="90000"/>
              </a:lnSpc>
              <a:spcBef>
                <a:spcPct val="40000"/>
              </a:spcBef>
            </a:pPr>
            <a:r>
              <a:rPr lang="en-US" b="0" kern="0" dirty="0">
                <a:solidFill>
                  <a:srgbClr val="000000"/>
                </a:solidFill>
              </a:rPr>
              <a:t>The Event Viewer </a:t>
            </a:r>
          </a:p>
          <a:p>
            <a:pPr marL="228600" lvl="1">
              <a:lnSpc>
                <a:spcPct val="90000"/>
              </a:lnSpc>
              <a:spcBef>
                <a:spcPct val="40000"/>
              </a:spcBef>
            </a:pPr>
            <a:r>
              <a:rPr lang="en-US" b="0" kern="0" dirty="0">
                <a:solidFill>
                  <a:srgbClr val="000000"/>
                </a:solidFill>
              </a:rPr>
              <a:t>Tracerpt.exe </a:t>
            </a:r>
          </a:p>
          <a:p>
            <a:pPr marL="228600" lvl="1">
              <a:lnSpc>
                <a:spcPct val="90000"/>
              </a:lnSpc>
              <a:spcBef>
                <a:spcPct val="40000"/>
              </a:spcBef>
            </a:pPr>
            <a:r>
              <a:rPr lang="en-US" b="0" kern="0" dirty="0">
                <a:solidFill>
                  <a:srgbClr val="000000"/>
                </a:solidFill>
              </a:rPr>
              <a:t>MHTML-formatted cluster configuration reports </a:t>
            </a:r>
          </a:p>
          <a:p>
            <a:pPr marL="228600" lvl="1">
              <a:lnSpc>
                <a:spcPct val="90000"/>
              </a:lnSpc>
              <a:spcBef>
                <a:spcPct val="40000"/>
              </a:spcBef>
            </a:pPr>
            <a:r>
              <a:rPr lang="en-US" b="0" kern="0" dirty="0">
                <a:solidFill>
                  <a:srgbClr val="000000"/>
                </a:solidFill>
              </a:rPr>
              <a:t>The Performance and Reliability Monitor snap-in </a:t>
            </a:r>
          </a:p>
          <a:p>
            <a:pPr lvl="0">
              <a:lnSpc>
                <a:spcPct val="90000"/>
              </a:lnSpc>
              <a:spcBef>
                <a:spcPct val="40000"/>
              </a:spcBef>
            </a:pPr>
            <a:endParaRPr lang="en-US" b="0" kern="0" dirty="0">
              <a:solidFill>
                <a:srgbClr val="000000"/>
              </a:solidFill>
            </a:endParaRPr>
          </a:p>
          <a:p>
            <a:pPr lvl="0">
              <a:lnSpc>
                <a:spcPct val="90000"/>
              </a:lnSpc>
              <a:spcBef>
                <a:spcPct val="40000"/>
              </a:spcBef>
            </a:pPr>
            <a:endParaRPr lang="en-US" b="0" kern="0" dirty="0">
              <a:solidFill>
                <a:srgbClr val="000000"/>
              </a:solidFill>
            </a:endParaRPr>
          </a:p>
          <a:p>
            <a:pPr lvl="0"/>
            <a:endParaRPr lang="sr-Latn-R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242611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839bef42-b4aa-45cc-ae34-bdd16cd888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Backing up and restoring a failover cluster configuration</a:t>
            </a:r>
          </a:p>
        </p:txBody>
      </p:sp>
      <p:sp>
        <p:nvSpPr>
          <p:cNvPr id="4" name="Content Placeholder 1"/>
          <p:cNvSpPr txBox="1">
            <a:spLocks/>
          </p:cNvSpPr>
          <p:nvPr/>
        </p:nvSpPr>
        <p:spPr>
          <a:xfrm>
            <a:off x="458788" y="1021215"/>
            <a:ext cx="8119156" cy="547897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US" sz="2400" b="0" kern="0" dirty="0">
                <a:solidFill>
                  <a:srgbClr val="000000"/>
                </a:solidFill>
              </a:rPr>
              <a:t>When backing up failover clusters, keep in mind that: </a:t>
            </a:r>
          </a:p>
          <a:p>
            <a:pPr lvl="1">
              <a:spcAft>
                <a:spcPts val="600"/>
              </a:spcAft>
              <a:buFontTx/>
              <a:buChar char="•"/>
            </a:pPr>
            <a:r>
              <a:rPr lang="en-US" b="0" kern="0" dirty="0">
                <a:solidFill>
                  <a:srgbClr val="000000"/>
                </a:solidFill>
              </a:rPr>
              <a:t>Windows Server Backup is a Windows Server 20</a:t>
            </a:r>
            <a:r>
              <a:rPr lang="bs-Latn-BA" b="0" kern="0" dirty="0">
                <a:solidFill>
                  <a:srgbClr val="000000"/>
                </a:solidFill>
              </a:rPr>
              <a:t>1</a:t>
            </a:r>
            <a:r>
              <a:rPr lang="en-US" b="0" kern="0" dirty="0">
                <a:solidFill>
                  <a:srgbClr val="000000"/>
                </a:solidFill>
              </a:rPr>
              <a:t>6 feature </a:t>
            </a:r>
          </a:p>
          <a:p>
            <a:pPr lvl="1">
              <a:spcAft>
                <a:spcPts val="600"/>
              </a:spcAft>
              <a:buFontTx/>
              <a:buChar char="•"/>
            </a:pPr>
            <a:r>
              <a:rPr lang="en-US" b="0" kern="0" dirty="0">
                <a:solidFill>
                  <a:srgbClr val="000000"/>
                </a:solidFill>
              </a:rPr>
              <a:t>Non-Microsoft tools are available to perform backup and restore operations </a:t>
            </a:r>
          </a:p>
          <a:p>
            <a:pPr lvl="1">
              <a:spcAft>
                <a:spcPts val="600"/>
              </a:spcAft>
              <a:buFontTx/>
              <a:buChar char="•"/>
            </a:pPr>
            <a:r>
              <a:rPr lang="en-US" b="0" kern="0" dirty="0">
                <a:solidFill>
                  <a:srgbClr val="000000"/>
                </a:solidFill>
              </a:rPr>
              <a:t>You must perform system-state backups</a:t>
            </a:r>
          </a:p>
          <a:p>
            <a:pPr lvl="0">
              <a:spcAft>
                <a:spcPts val="600"/>
              </a:spcAft>
            </a:pPr>
            <a:r>
              <a:rPr lang="en-US" sz="2400" b="0" kern="0" dirty="0">
                <a:solidFill>
                  <a:srgbClr val="000000"/>
                </a:solidFill>
              </a:rPr>
              <a:t>A nonauthoritative restore operation completely restores a single node in the cluster </a:t>
            </a:r>
          </a:p>
          <a:p>
            <a:pPr lvl="0">
              <a:spcAft>
                <a:spcPts val="600"/>
              </a:spcAft>
            </a:pPr>
            <a:r>
              <a:rPr lang="en-US" sz="2400" b="0" kern="0" dirty="0">
                <a:solidFill>
                  <a:srgbClr val="000000"/>
                </a:solidFill>
              </a:rPr>
              <a:t>An authoritative restore operation restores the entire cluster configuration to a certain point </a:t>
            </a:r>
          </a:p>
          <a:p>
            <a:pPr lvl="0"/>
            <a:endParaRPr lang="en-US" sz="2400" b="0" kern="0" dirty="0">
              <a:solidFill>
                <a:srgbClr val="000000"/>
              </a:solidFill>
            </a:endParaRPr>
          </a:p>
          <a:p>
            <a:pPr lvl="1">
              <a:lnSpc>
                <a:spcPct val="80000"/>
              </a:lnSpc>
              <a:spcBef>
                <a:spcPct val="30000"/>
              </a:spcBef>
              <a:buClr>
                <a:srgbClr val="006699"/>
              </a:buClr>
              <a:buFontTx/>
              <a:buChar char="•"/>
            </a:pPr>
            <a:endParaRPr lang="en-US" b="0" kern="0" dirty="0">
              <a:solidFill>
                <a:srgbClr val="000000"/>
              </a:solidFill>
            </a:endParaRPr>
          </a:p>
          <a:p>
            <a:pPr lvl="1">
              <a:lnSpc>
                <a:spcPct val="80000"/>
              </a:lnSpc>
              <a:spcBef>
                <a:spcPct val="30000"/>
              </a:spcBef>
              <a:buClr>
                <a:srgbClr val="006699"/>
              </a:buClr>
              <a:buFontTx/>
              <a:buChar char="•"/>
            </a:pPr>
            <a:endParaRPr lang="en-US" b="0" kern="0" dirty="0">
              <a:solidFill>
                <a:srgbClr val="000000"/>
              </a:solidFill>
            </a:endParaRPr>
          </a:p>
          <a:p>
            <a:pPr lvl="0">
              <a:lnSpc>
                <a:spcPct val="80000"/>
              </a:lnSpc>
              <a:spcBef>
                <a:spcPct val="30000"/>
              </a:spcBef>
              <a:buClr>
                <a:srgbClr val="006699"/>
              </a:buClr>
              <a:buFontTx/>
              <a:buChar char="•"/>
            </a:pPr>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
        <p:nvSpPr>
          <p:cNvPr id="5" name="Rounded Rectangle 844804"/>
          <p:cNvSpPr>
            <a:spLocks noChangeArrowheads="1"/>
          </p:cNvSpPr>
          <p:nvPr/>
        </p:nvSpPr>
        <p:spPr bwMode="auto">
          <a:xfrm>
            <a:off x="477215" y="1914525"/>
            <a:ext cx="8331200" cy="457200"/>
          </a:xfrm>
          <a:prstGeom prst="roundRect">
            <a:avLst>
              <a:gd name="adj" fmla="val 4167"/>
            </a:avLst>
          </a:prstGeom>
          <a:noFill/>
          <a:ln w="9525" algn="ctr">
            <a:noFill/>
            <a:round/>
            <a:headEnd/>
            <a:tailEnd/>
          </a:ln>
        </p:spPr>
        <p:txBody>
          <a:bodyPr wrap="none" anchor="ctr"/>
          <a:lstStyle/>
          <a:p>
            <a:pPr lvl="0">
              <a:lnSpc>
                <a:spcPct val="90000"/>
              </a:lnSpc>
              <a:spcBef>
                <a:spcPct val="40000"/>
              </a:spcBef>
              <a:buClr>
                <a:srgbClr val="006699"/>
              </a:buClr>
              <a:buSzPct val="90000"/>
              <a:buFontTx/>
              <a:buChar char="•"/>
            </a:pPr>
            <a:endParaRPr lang="en-US" sz="2200" b="0" dirty="0">
              <a:solidFill>
                <a:srgbClr val="000000"/>
              </a:solidFill>
              <a:latin typeface="Segoe UI" pitchFamily="34" charset="0"/>
              <a:ea typeface="Segoe UI" pitchFamily="34" charset="0"/>
              <a:cs typeface="Segoe UI" pitchFamily="34" charset="0"/>
            </a:endParaRPr>
          </a:p>
        </p:txBody>
      </p:sp>
      <p:sp>
        <p:nvSpPr>
          <p:cNvPr id="6" name="Rounded Rectangle 844804"/>
          <p:cNvSpPr>
            <a:spLocks noChangeArrowheads="1"/>
          </p:cNvSpPr>
          <p:nvPr/>
        </p:nvSpPr>
        <p:spPr bwMode="auto">
          <a:xfrm>
            <a:off x="474040" y="4929187"/>
            <a:ext cx="8331200" cy="457200"/>
          </a:xfrm>
          <a:prstGeom prst="roundRect">
            <a:avLst>
              <a:gd name="adj" fmla="val 4167"/>
            </a:avLst>
          </a:prstGeom>
          <a:noFill/>
          <a:ln w="9525" algn="ctr">
            <a:noFill/>
            <a:round/>
            <a:headEnd/>
            <a:tailEnd/>
          </a:ln>
        </p:spPr>
        <p:txBody>
          <a:bodyPr wrap="none" anchor="ctr"/>
          <a:lstStyle/>
          <a:p>
            <a:pPr lvl="0">
              <a:lnSpc>
                <a:spcPct val="90000"/>
              </a:lnSpc>
              <a:spcBef>
                <a:spcPct val="40000"/>
              </a:spcBef>
              <a:buClr>
                <a:srgbClr val="006699"/>
              </a:buClr>
              <a:buSzPct val="90000"/>
              <a:buFontTx/>
              <a:buChar char="•"/>
            </a:pPr>
            <a:endParaRPr lang="en-US" sz="22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74830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9fdf03c3-2802-4492-9003-d574aecde2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failover clusters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F</a:t>
            </a:r>
            <a:r>
              <a:rPr lang="hr-HR" b="0" kern="0">
                <a:solidFill>
                  <a:srgbClr val="000000"/>
                </a:solidFill>
              </a:rPr>
              <a:t>ailover cluster troublesho</a:t>
            </a:r>
            <a:r>
              <a:rPr lang="en-US" b="0" kern="0" dirty="0">
                <a:solidFill>
                  <a:srgbClr val="000000"/>
                </a:solidFill>
              </a:rPr>
              <a:t>o</a:t>
            </a:r>
            <a:r>
              <a:rPr lang="hr-HR" b="0" kern="0">
                <a:solidFill>
                  <a:srgbClr val="000000"/>
                </a:solidFill>
              </a:rPr>
              <a:t>ting techniques</a:t>
            </a:r>
            <a:r>
              <a:rPr lang="en-US" b="0" kern="0" dirty="0">
                <a:solidFill>
                  <a:srgbClr val="000000"/>
                </a:solidFill>
              </a:rPr>
              <a:t> include:</a:t>
            </a:r>
          </a:p>
          <a:p>
            <a:pPr marL="228600" lvl="1">
              <a:spcAft>
                <a:spcPts val="600"/>
              </a:spcAft>
            </a:pPr>
            <a:r>
              <a:rPr lang="en-US" b="0" kern="0" dirty="0">
                <a:solidFill>
                  <a:srgbClr val="000000"/>
                </a:solidFill>
              </a:rPr>
              <a:t>Using the Validate a Configuration Wizard </a:t>
            </a:r>
          </a:p>
          <a:p>
            <a:pPr marL="228600" lvl="1">
              <a:spcAft>
                <a:spcPts val="600"/>
              </a:spcAft>
            </a:pPr>
            <a:r>
              <a:rPr lang="en-US" b="0" kern="0" dirty="0">
                <a:solidFill>
                  <a:srgbClr val="000000"/>
                </a:solidFill>
              </a:rPr>
              <a:t>Reviewing the events in logs (cluster, hardware, storage)</a:t>
            </a:r>
          </a:p>
          <a:p>
            <a:pPr marL="228600" lvl="1">
              <a:spcAft>
                <a:spcPts val="600"/>
              </a:spcAft>
            </a:pPr>
            <a:r>
              <a:rPr lang="en-US" b="0" kern="0" dirty="0">
                <a:solidFill>
                  <a:srgbClr val="000000"/>
                </a:solidFill>
              </a:rPr>
              <a:t>Defining a process for troubleshooting failover clusters</a:t>
            </a:r>
          </a:p>
          <a:p>
            <a:pPr marL="228600" lvl="1">
              <a:spcAft>
                <a:spcPts val="600"/>
              </a:spcAft>
            </a:pPr>
            <a:r>
              <a:rPr lang="en-US" b="0" kern="0" dirty="0">
                <a:solidFill>
                  <a:srgbClr val="000000"/>
                </a:solidFill>
              </a:rPr>
              <a:t>Reviewing the storage configuration</a:t>
            </a:r>
          </a:p>
          <a:p>
            <a:pPr marL="228600" lvl="1">
              <a:spcAft>
                <a:spcPts val="600"/>
              </a:spcAft>
            </a:pPr>
            <a:r>
              <a:rPr lang="en-US" b="0" kern="0" dirty="0">
                <a:solidFill>
                  <a:srgbClr val="000000"/>
                </a:solidFill>
              </a:rPr>
              <a:t>Checking for group and resource failures</a:t>
            </a:r>
          </a:p>
          <a:p>
            <a:pPr lvl="1"/>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1258935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258e3cf2-2cbf-4e8c-b79c-642867da7c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CAU?</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Aft>
                <a:spcPts val="600"/>
              </a:spcAft>
              <a:buNone/>
            </a:pPr>
            <a:r>
              <a:rPr lang="en-US" b="0" kern="0" dirty="0">
                <a:solidFill>
                  <a:srgbClr val="000000"/>
                </a:solidFill>
              </a:rPr>
              <a:t>CAU is an a</a:t>
            </a:r>
            <a:r>
              <a:rPr lang="hr-HR" b="0" kern="0" dirty="0">
                <a:solidFill>
                  <a:srgbClr val="000000"/>
                </a:solidFill>
              </a:rPr>
              <a:t>utomated feature</a:t>
            </a:r>
            <a:r>
              <a:rPr lang="en-US" b="0" kern="0" dirty="0">
                <a:solidFill>
                  <a:srgbClr val="000000"/>
                </a:solidFill>
              </a:rPr>
              <a:t> in Windows </a:t>
            </a:r>
            <a:br>
              <a:rPr lang="en-US" b="0" kern="0" dirty="0">
                <a:solidFill>
                  <a:srgbClr val="000000"/>
                </a:solidFill>
              </a:rPr>
            </a:br>
            <a:r>
              <a:rPr lang="en-US" b="0" kern="0" dirty="0">
                <a:solidFill>
                  <a:srgbClr val="000000"/>
                </a:solidFill>
              </a:rPr>
              <a:t>Server 2016 that:</a:t>
            </a:r>
          </a:p>
          <a:p>
            <a:pPr lvl="1" eaLnBrk="0" hangingPunct="0">
              <a:spcAft>
                <a:spcPts val="600"/>
              </a:spcAft>
            </a:pPr>
            <a:r>
              <a:rPr lang="en-US" b="0" kern="0" dirty="0">
                <a:solidFill>
                  <a:srgbClr val="000000"/>
                </a:solidFill>
              </a:rPr>
              <a:t>U</a:t>
            </a:r>
            <a:r>
              <a:rPr lang="hr-HR" b="0" kern="0" dirty="0">
                <a:solidFill>
                  <a:srgbClr val="000000"/>
                </a:solidFill>
              </a:rPr>
              <a:t>pdates nodes in a cluster </a:t>
            </a:r>
            <a:endParaRPr lang="en-US" b="0" kern="0" dirty="0">
              <a:solidFill>
                <a:srgbClr val="000000"/>
              </a:solidFill>
            </a:endParaRPr>
          </a:p>
          <a:p>
            <a:pPr lvl="1" eaLnBrk="0" hangingPunct="0">
              <a:spcAft>
                <a:spcPts val="600"/>
              </a:spcAft>
            </a:pPr>
            <a:r>
              <a:rPr lang="en-US" b="0" kern="0" dirty="0">
                <a:solidFill>
                  <a:srgbClr val="000000"/>
                </a:solidFill>
              </a:rPr>
              <a:t>Has these b</a:t>
            </a:r>
            <a:r>
              <a:rPr lang="hr-HR" b="0" kern="0" dirty="0">
                <a:solidFill>
                  <a:srgbClr val="000000"/>
                </a:solidFill>
              </a:rPr>
              <a:t>enefits</a:t>
            </a:r>
            <a:r>
              <a:rPr lang="en-US" b="0" kern="0" dirty="0">
                <a:solidFill>
                  <a:srgbClr val="000000"/>
                </a:solidFill>
              </a:rPr>
              <a:t>:</a:t>
            </a:r>
          </a:p>
          <a:p>
            <a:pPr lvl="2" eaLnBrk="0" hangingPunct="0">
              <a:spcAft>
                <a:spcPts val="600"/>
              </a:spcAft>
            </a:pPr>
            <a:r>
              <a:rPr lang="en-US" sz="2400" b="0" kern="0" dirty="0">
                <a:solidFill>
                  <a:srgbClr val="000000"/>
                </a:solidFill>
              </a:rPr>
              <a:t>U</a:t>
            </a:r>
            <a:r>
              <a:rPr lang="bs-Latn-BA" sz="2400" b="0" kern="0" dirty="0">
                <a:solidFill>
                  <a:srgbClr val="000000"/>
                </a:solidFill>
              </a:rPr>
              <a:t>pdating is automatic</a:t>
            </a:r>
            <a:endParaRPr lang="en-US" sz="2400" b="0" kern="0" dirty="0">
              <a:solidFill>
                <a:srgbClr val="000000"/>
              </a:solidFill>
            </a:endParaRPr>
          </a:p>
          <a:p>
            <a:pPr lvl="2" eaLnBrk="0" hangingPunct="0">
              <a:spcAft>
                <a:spcPts val="600"/>
              </a:spcAft>
            </a:pPr>
            <a:r>
              <a:rPr lang="en-US" sz="2400" b="0" kern="0" dirty="0">
                <a:solidFill>
                  <a:srgbClr val="000000"/>
                </a:solidFill>
              </a:rPr>
              <a:t>Updating c</a:t>
            </a:r>
            <a:r>
              <a:rPr lang="bs-Latn-BA" sz="2400" b="0" kern="0" dirty="0">
                <a:solidFill>
                  <a:srgbClr val="000000"/>
                </a:solidFill>
              </a:rPr>
              <a:t>an be scheduled</a:t>
            </a:r>
            <a:endParaRPr lang="en-US" sz="2400" b="0" kern="0" dirty="0">
              <a:solidFill>
                <a:srgbClr val="000000"/>
              </a:solidFill>
            </a:endParaRPr>
          </a:p>
          <a:p>
            <a:pPr lvl="2" eaLnBrk="0" hangingPunct="0">
              <a:spcAft>
                <a:spcPts val="600"/>
              </a:spcAft>
            </a:pPr>
            <a:r>
              <a:rPr lang="en-US" sz="2400" b="0" kern="0" dirty="0">
                <a:solidFill>
                  <a:srgbClr val="000000"/>
                </a:solidFill>
              </a:rPr>
              <a:t>Updating causes minimal or n</a:t>
            </a:r>
            <a:r>
              <a:rPr lang="bs-Latn-BA" sz="2400" b="0" kern="0" dirty="0">
                <a:solidFill>
                  <a:srgbClr val="000000"/>
                </a:solidFill>
              </a:rPr>
              <a:t>o downtime</a:t>
            </a:r>
          </a:p>
          <a:p>
            <a:pPr lvl="0" eaLnBrk="0" hangingPunct="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668527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cc1064b9-4e86-4bff-80b1-b160156d552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CAU works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bs-Latn-BA" b="0" kern="0">
                <a:solidFill>
                  <a:srgbClr val="000000"/>
                </a:solidFill>
              </a:rPr>
              <a:t>CAU can work in two modes:</a:t>
            </a:r>
          </a:p>
          <a:p>
            <a:pPr lvl="0"/>
            <a:r>
              <a:rPr lang="en-US" sz="2400" b="0" kern="0" dirty="0">
                <a:solidFill>
                  <a:srgbClr val="000000"/>
                </a:solidFill>
              </a:rPr>
              <a:t>Remote-updating mode:</a:t>
            </a:r>
          </a:p>
          <a:p>
            <a:pPr lvl="1"/>
            <a:r>
              <a:rPr lang="en-US" b="0" kern="0" dirty="0">
                <a:solidFill>
                  <a:srgbClr val="000000"/>
                </a:solidFill>
              </a:rPr>
              <a:t>You configure a s</a:t>
            </a:r>
            <a:r>
              <a:rPr lang="bs-Latn-BA" b="0" kern="0">
                <a:solidFill>
                  <a:srgbClr val="000000"/>
                </a:solidFill>
              </a:rPr>
              <a:t>eparate computer </a:t>
            </a:r>
            <a:r>
              <a:rPr lang="en-US" b="0" kern="0" dirty="0">
                <a:solidFill>
                  <a:srgbClr val="000000"/>
                </a:solidFill>
              </a:rPr>
              <a:t>as an orchestrator</a:t>
            </a:r>
          </a:p>
          <a:p>
            <a:pPr lvl="1"/>
            <a:r>
              <a:rPr lang="en-US" b="0" kern="0" dirty="0">
                <a:solidFill>
                  <a:srgbClr val="000000"/>
                </a:solidFill>
              </a:rPr>
              <a:t>You must install the failover clustering administrative tools </a:t>
            </a:r>
          </a:p>
          <a:p>
            <a:pPr lvl="1"/>
            <a:r>
              <a:rPr lang="en-US" b="0" kern="0" dirty="0">
                <a:solidFill>
                  <a:srgbClr val="000000"/>
                </a:solidFill>
              </a:rPr>
              <a:t>The CAU orchestrator must not be a</a:t>
            </a:r>
            <a:r>
              <a:rPr lang="bs-Latn-BA" b="0" kern="0">
                <a:solidFill>
                  <a:srgbClr val="000000"/>
                </a:solidFill>
              </a:rPr>
              <a:t> cluster</a:t>
            </a:r>
            <a:r>
              <a:rPr lang="en-US" b="0" kern="0" dirty="0">
                <a:solidFill>
                  <a:srgbClr val="000000"/>
                </a:solidFill>
              </a:rPr>
              <a:t> member </a:t>
            </a:r>
          </a:p>
          <a:p>
            <a:pPr lvl="0"/>
            <a:r>
              <a:rPr lang="en-US" sz="2400" b="0" kern="0" dirty="0">
                <a:solidFill>
                  <a:srgbClr val="000000"/>
                </a:solidFill>
              </a:rPr>
              <a:t>Self-updating mode:</a:t>
            </a:r>
          </a:p>
          <a:p>
            <a:pPr lvl="1"/>
            <a:r>
              <a:rPr lang="en-US" b="0" kern="0" dirty="0">
                <a:solidFill>
                  <a:srgbClr val="000000"/>
                </a:solidFill>
              </a:rPr>
              <a:t>You configure the CAU clustered role as a workload </a:t>
            </a:r>
          </a:p>
          <a:p>
            <a:pPr lvl="1"/>
            <a:r>
              <a:rPr lang="en-US" b="0" kern="0" dirty="0">
                <a:solidFill>
                  <a:srgbClr val="000000"/>
                </a:solidFill>
              </a:rPr>
              <a:t>No dedicated orchestrator exists</a:t>
            </a:r>
          </a:p>
          <a:p>
            <a:pPr lvl="1"/>
            <a:r>
              <a:rPr lang="en-US" b="0" kern="0" dirty="0">
                <a:solidFill>
                  <a:srgbClr val="000000"/>
                </a:solidFill>
              </a:rPr>
              <a:t>The cluster updates itself </a:t>
            </a:r>
          </a:p>
          <a:p>
            <a:pPr lvl="0"/>
            <a:endParaRPr lang="en-US" b="0" kern="0" dirty="0">
              <a:solidFill>
                <a:srgbClr val="000000"/>
              </a:solidFill>
            </a:endParaRPr>
          </a:p>
        </p:txBody>
      </p:sp>
    </p:spTree>
    <p:extLst>
      <p:ext uri="{BB962C8B-B14F-4D97-AF65-F5344CB8AC3E}">
        <p14:creationId xmlns:p14="http://schemas.microsoft.com/office/powerpoint/2010/main" val="574263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8d691390-71eb-4919-85d1-99aa68dba8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CAU</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configure CAU</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921001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2596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1760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25fb439b-21c2-4c02-967f-0f76bd22f2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Implementing a stretch cluster</a:t>
            </a:r>
          </a:p>
        </p:txBody>
      </p:sp>
      <p:sp>
        <p:nvSpPr>
          <p:cNvPr id="3" name="Text Placeholder 2"/>
          <p:cNvSpPr>
            <a:spLocks noGrp="1"/>
          </p:cNvSpPr>
          <p:nvPr>
            <p:ph type="body" idx="1"/>
          </p:nvPr>
        </p:nvSpPr>
        <p:spPr/>
        <p:txBody>
          <a:bodyPr/>
          <a:lstStyle/>
          <a:p>
            <a:r>
              <a:rPr lang="en-US" dirty="0"/>
              <a:t>What is a stretch cluster?
Synchronous and asynchronous replication
Site-aware failover clusters
Choosing quorum witness
Considerations for deploying a stretch cluster
Considerations for stretch cluster failover and failback</a:t>
            </a:r>
          </a:p>
        </p:txBody>
      </p:sp>
    </p:spTree>
    <p:extLst>
      <p:ext uri="{BB962C8B-B14F-4D97-AF65-F5344CB8AC3E}">
        <p14:creationId xmlns:p14="http://schemas.microsoft.com/office/powerpoint/2010/main" val="173250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availability?</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lvl="0" indent="-342900">
              <a:buSzPct val="100000"/>
            </a:pPr>
            <a:r>
              <a:rPr lang="en-US" b="0" kern="0" dirty="0">
                <a:solidFill>
                  <a:srgbClr val="000000"/>
                </a:solidFill>
              </a:rPr>
              <a:t>Availability is a level of service expressed as a percentage of time</a:t>
            </a:r>
          </a:p>
          <a:p>
            <a:pPr marL="342900" lvl="0" indent="-342900">
              <a:buSzPct val="100000"/>
            </a:pPr>
            <a:r>
              <a:rPr lang="en-US" altLang="ja-JP" b="0" kern="0" dirty="0">
                <a:solidFill>
                  <a:srgbClr val="000000"/>
                </a:solidFill>
              </a:rPr>
              <a:t>Highly available services or systems are available more than 99 percent of the time</a:t>
            </a:r>
          </a:p>
          <a:p>
            <a:pPr marL="342900" lvl="0" indent="-342900">
              <a:buSzPct val="100000"/>
            </a:pPr>
            <a:r>
              <a:rPr lang="en-US" b="0" kern="0" dirty="0">
                <a:solidFill>
                  <a:srgbClr val="000000"/>
                </a:solidFill>
              </a:rPr>
              <a:t>High-availability requirements differ based on how availability is measured</a:t>
            </a:r>
          </a:p>
          <a:p>
            <a:pPr marL="342900" lvl="0" indent="-342900">
              <a:buSzPct val="100000"/>
            </a:pPr>
            <a:r>
              <a:rPr lang="en-US" b="0" kern="0" dirty="0">
                <a:solidFill>
                  <a:srgbClr val="000000"/>
                </a:solidFill>
              </a:rPr>
              <a:t>Planned outages typically are not included when calculating availability</a:t>
            </a:r>
          </a:p>
          <a:p>
            <a:pPr lvl="0"/>
            <a:endParaRPr lang="en-US" b="0" kern="0" dirty="0">
              <a:solidFill>
                <a:srgbClr val="000000"/>
              </a:solidFill>
            </a:endParaRPr>
          </a:p>
        </p:txBody>
      </p:sp>
    </p:spTree>
    <p:extLst>
      <p:ext uri="{BB962C8B-B14F-4D97-AF65-F5344CB8AC3E}">
        <p14:creationId xmlns:p14="http://schemas.microsoft.com/office/powerpoint/2010/main" val="1888058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22264dc5-b090-490c-abff-c266687a5a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stretch cluster?</a:t>
            </a:r>
          </a:p>
        </p:txBody>
      </p:sp>
      <p:sp>
        <p:nvSpPr>
          <p:cNvPr id="4" name="AutoShape 31"/>
          <p:cNvSpPr>
            <a:spLocks noChangeArrowheads="1"/>
          </p:cNvSpPr>
          <p:nvPr/>
        </p:nvSpPr>
        <p:spPr bwMode="auto">
          <a:xfrm>
            <a:off x="319898" y="969963"/>
            <a:ext cx="8412162" cy="1089025"/>
          </a:xfrm>
          <a:prstGeom prst="roundRect">
            <a:avLst>
              <a:gd name="adj" fmla="val 4167"/>
            </a:avLst>
          </a:prstGeom>
          <a:noFill/>
          <a:ln w="9525" algn="ctr">
            <a:noFill/>
            <a:round/>
            <a:headEnd/>
            <a:tailEnd/>
          </a:ln>
        </p:spPr>
        <p:txBody>
          <a:bodyPr wrap="square" anchor="ctr"/>
          <a:lstStyle/>
          <a:p>
            <a:pPr lvl="0" eaLnBrk="0" hangingPunct="0"/>
            <a:r>
              <a:rPr lang="en-US" sz="2400" b="0" dirty="0">
                <a:solidFill>
                  <a:srgbClr val="000000"/>
                </a:solidFill>
                <a:latin typeface="Segoe UI" pitchFamily="34" charset="0"/>
                <a:ea typeface="Segoe UI" pitchFamily="34" charset="0"/>
                <a:cs typeface="Segoe UI" pitchFamily="34" charset="0"/>
              </a:rPr>
              <a:t>A stretch cluster is a cluster that has been extended so that different nodes in the same cluster reside in separate </a:t>
            </a:r>
            <a:br>
              <a:rPr lang="en-US" sz="2400" b="0" dirty="0">
                <a:solidFill>
                  <a:srgbClr val="000000"/>
                </a:solidFill>
                <a:latin typeface="Segoe UI" pitchFamily="34" charset="0"/>
                <a:ea typeface="Segoe UI" pitchFamily="34" charset="0"/>
                <a:cs typeface="Segoe UI" pitchFamily="34" charset="0"/>
              </a:rPr>
            </a:br>
            <a:r>
              <a:rPr lang="en-US" sz="2400" b="0" dirty="0">
                <a:solidFill>
                  <a:srgbClr val="000000"/>
                </a:solidFill>
                <a:latin typeface="Segoe UI" pitchFamily="34" charset="0"/>
                <a:ea typeface="Segoe UI" pitchFamily="34" charset="0"/>
                <a:cs typeface="Segoe UI" pitchFamily="34" charset="0"/>
              </a:rPr>
              <a:t>physical locations</a:t>
            </a:r>
          </a:p>
        </p:txBody>
      </p:sp>
      <p:sp>
        <p:nvSpPr>
          <p:cNvPr id="5" name="Line 15"/>
          <p:cNvSpPr>
            <a:spLocks noChangeShapeType="1"/>
          </p:cNvSpPr>
          <p:nvPr/>
        </p:nvSpPr>
        <p:spPr bwMode="auto">
          <a:xfrm>
            <a:off x="2305357" y="3582988"/>
            <a:ext cx="0" cy="2032000"/>
          </a:xfrm>
          <a:prstGeom prst="line">
            <a:avLst/>
          </a:prstGeom>
          <a:noFill/>
          <a:ln w="19050">
            <a:solidFill>
              <a:srgbClr val="333333"/>
            </a:solidFill>
            <a:round/>
            <a:headEnd/>
            <a:tailEnd/>
          </a:ln>
          <a:extLst>
            <a:ext uri="{909E8E84-426E-40DD-AFC4-6F175D3DCCD1}">
              <a14:hiddenFill xmlns:a14="http://schemas.microsoft.com/office/drawing/2010/main">
                <a:noFill/>
              </a14:hiddenFill>
            </a:ext>
          </a:extLst>
        </p:spPr>
        <p:txBody>
          <a:bodyPr wrap="none" anchor="ctr"/>
          <a:lstStyle/>
          <a:p>
            <a:pPr lvl="0"/>
            <a:endParaRPr lang="hr-HR">
              <a:solidFill>
                <a:srgbClr val="000000"/>
              </a:solidFill>
            </a:endParaRPr>
          </a:p>
        </p:txBody>
      </p:sp>
      <p:sp>
        <p:nvSpPr>
          <p:cNvPr id="6" name="Line 34"/>
          <p:cNvSpPr>
            <a:spLocks noChangeShapeType="1"/>
          </p:cNvSpPr>
          <p:nvPr/>
        </p:nvSpPr>
        <p:spPr bwMode="auto">
          <a:xfrm>
            <a:off x="6690704" y="3643313"/>
            <a:ext cx="0" cy="1901825"/>
          </a:xfrm>
          <a:prstGeom prst="line">
            <a:avLst/>
          </a:prstGeom>
          <a:noFill/>
          <a:ln w="19050">
            <a:solidFill>
              <a:srgbClr val="333333"/>
            </a:solidFill>
            <a:round/>
            <a:headEnd/>
            <a:tailEnd/>
          </a:ln>
          <a:extLst>
            <a:ext uri="{909E8E84-426E-40DD-AFC4-6F175D3DCCD1}">
              <a14:hiddenFill xmlns:a14="http://schemas.microsoft.com/office/drawing/2010/main">
                <a:noFill/>
              </a14:hiddenFill>
            </a:ext>
          </a:extLst>
        </p:spPr>
        <p:txBody>
          <a:bodyPr wrap="none" anchor="ctr"/>
          <a:lstStyle/>
          <a:p>
            <a:pPr lvl="0"/>
            <a:endParaRPr lang="hr-HR">
              <a:solidFill>
                <a:srgbClr val="000000"/>
              </a:solidFill>
            </a:endParaRPr>
          </a:p>
        </p:txBody>
      </p:sp>
      <p:grpSp>
        <p:nvGrpSpPr>
          <p:cNvPr id="7" name="Group 6" descr="Diagram of two sites, Site A and Site B. Each site has a server and a SAN. A bidirectional arrow represents a link between the sites.&#10;&#10;"/>
          <p:cNvGrpSpPr/>
          <p:nvPr/>
        </p:nvGrpSpPr>
        <p:grpSpPr>
          <a:xfrm>
            <a:off x="1020276" y="2343943"/>
            <a:ext cx="6954716" cy="3844925"/>
            <a:chOff x="1020276" y="2343943"/>
            <a:chExt cx="6954716" cy="3844925"/>
          </a:xfrm>
        </p:grpSpPr>
        <p:sp>
          <p:nvSpPr>
            <p:cNvPr id="8" name="AutoShape 27"/>
            <p:cNvSpPr>
              <a:spLocks noChangeArrowheads="1"/>
            </p:cNvSpPr>
            <p:nvPr/>
          </p:nvSpPr>
          <p:spPr bwMode="auto">
            <a:xfrm>
              <a:off x="5406417" y="2343943"/>
              <a:ext cx="2568575" cy="3841750"/>
            </a:xfrm>
            <a:prstGeom prst="rect">
              <a:avLst/>
            </a:prstGeom>
            <a:solidFill>
              <a:srgbClr val="FFC000"/>
            </a:solidFill>
            <a:ln w="19050" algn="ctr">
              <a:solidFill>
                <a:schemeClr val="accent1"/>
              </a:solidFill>
              <a:round/>
              <a:headEnd/>
              <a:tailEnd/>
            </a:ln>
          </p:spPr>
          <p:txBody>
            <a:bodyPr/>
            <a:lstStyle/>
            <a:p>
              <a:pPr lvl="0" algn="ctr" defTabSz="914342" eaLnBrk="0" fontAlgn="auto" hangingPunct="0">
                <a:spcBef>
                  <a:spcPts val="0"/>
                </a:spcBef>
                <a:spcAft>
                  <a:spcPts val="0"/>
                </a:spcAft>
                <a:defRPr/>
              </a:pPr>
              <a:endParaRPr lang="sr-Latn-RS" b="0" kern="0">
                <a:solidFill>
                  <a:srgbClr val="000000"/>
                </a:solidFill>
                <a:latin typeface="Segoe UI"/>
              </a:endParaRPr>
            </a:p>
          </p:txBody>
        </p:sp>
        <p:sp>
          <p:nvSpPr>
            <p:cNvPr id="9" name="AutoShape 25"/>
            <p:cNvSpPr>
              <a:spLocks noChangeArrowheads="1"/>
            </p:cNvSpPr>
            <p:nvPr/>
          </p:nvSpPr>
          <p:spPr bwMode="auto">
            <a:xfrm>
              <a:off x="1020276" y="2343943"/>
              <a:ext cx="2570162" cy="3844925"/>
            </a:xfrm>
            <a:prstGeom prst="rect">
              <a:avLst/>
            </a:prstGeom>
            <a:solidFill>
              <a:srgbClr val="FFC000"/>
            </a:solidFill>
            <a:ln w="19050" algn="ctr">
              <a:solidFill>
                <a:schemeClr val="accent1"/>
              </a:solidFill>
              <a:round/>
              <a:headEnd/>
              <a:tailEnd/>
            </a:ln>
          </p:spPr>
          <p:txBody>
            <a:bodyPr/>
            <a:lstStyle/>
            <a:p>
              <a:pPr lvl="0" algn="ctr" defTabSz="914342" eaLnBrk="0" fontAlgn="auto" hangingPunct="0">
                <a:spcBef>
                  <a:spcPts val="0"/>
                </a:spcBef>
                <a:spcAft>
                  <a:spcPts val="0"/>
                </a:spcAft>
                <a:defRPr/>
              </a:pPr>
              <a:endParaRPr lang="sr-Latn-RS" b="0" kern="0">
                <a:solidFill>
                  <a:srgbClr val="000000"/>
                </a:solidFill>
                <a:latin typeface="Segoe UI"/>
              </a:endParaRPr>
            </a:p>
          </p:txBody>
        </p:sp>
        <p:sp>
          <p:nvSpPr>
            <p:cNvPr id="10" name="AutoShape 31"/>
            <p:cNvSpPr>
              <a:spLocks noChangeArrowheads="1"/>
            </p:cNvSpPr>
            <p:nvPr/>
          </p:nvSpPr>
          <p:spPr bwMode="auto">
            <a:xfrm>
              <a:off x="1823551" y="2505075"/>
              <a:ext cx="963612" cy="333375"/>
            </a:xfrm>
            <a:prstGeom prst="roundRect">
              <a:avLst>
                <a:gd name="adj" fmla="val 4167"/>
              </a:avLst>
            </a:prstGeom>
            <a:noFill/>
            <a:ln w="9525">
              <a:noFill/>
              <a:round/>
              <a:headEnd/>
              <a:tailEnd/>
            </a:ln>
            <a:effectLst/>
          </p:spPr>
          <p:txBody>
            <a:bodyPr wrap="none" anchor="ctr"/>
            <a:lstStyle/>
            <a:p>
              <a:pPr lvl="0" algn="ctr" eaLnBrk="0" hangingPunct="0">
                <a:defRPr/>
              </a:pPr>
              <a:r>
                <a:rPr lang="en-US" sz="2400" dirty="0">
                  <a:solidFill>
                    <a:srgbClr val="000000"/>
                  </a:solidFill>
                  <a:latin typeface="Segoe UI" pitchFamily="34" charset="0"/>
                  <a:ea typeface="Segoe UI" pitchFamily="34" charset="0"/>
                  <a:cs typeface="Segoe UI" pitchFamily="34" charset="0"/>
                </a:rPr>
                <a:t>Site A</a:t>
              </a:r>
            </a:p>
          </p:txBody>
        </p:sp>
        <p:sp>
          <p:nvSpPr>
            <p:cNvPr id="11" name="AutoShape 31"/>
            <p:cNvSpPr>
              <a:spLocks noChangeArrowheads="1"/>
            </p:cNvSpPr>
            <p:nvPr/>
          </p:nvSpPr>
          <p:spPr bwMode="auto">
            <a:xfrm>
              <a:off x="6208898" y="2505075"/>
              <a:ext cx="963612" cy="333375"/>
            </a:xfrm>
            <a:prstGeom prst="roundRect">
              <a:avLst>
                <a:gd name="adj" fmla="val 4167"/>
              </a:avLst>
            </a:prstGeom>
            <a:noFill/>
            <a:ln w="9525">
              <a:noFill/>
              <a:round/>
              <a:headEnd/>
              <a:tailEnd/>
            </a:ln>
            <a:effectLst/>
          </p:spPr>
          <p:txBody>
            <a:bodyPr wrap="none" anchor="ctr"/>
            <a:lstStyle/>
            <a:p>
              <a:pPr lvl="0" algn="ctr" eaLnBrk="0" hangingPunct="0">
                <a:defRPr/>
              </a:pPr>
              <a:r>
                <a:rPr lang="en-US" sz="2400" dirty="0">
                  <a:solidFill>
                    <a:srgbClr val="000000"/>
                  </a:solidFill>
                  <a:latin typeface="Segoe UI" pitchFamily="34" charset="0"/>
                  <a:ea typeface="Segoe UI" pitchFamily="34" charset="0"/>
                  <a:cs typeface="Segoe UI" pitchFamily="34" charset="0"/>
                </a:rPr>
                <a:t>Site B</a:t>
              </a:r>
            </a:p>
          </p:txBody>
        </p:sp>
        <p:pic>
          <p:nvPicPr>
            <p:cNvPr id="12" name="Picture 3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41656" y="2901950"/>
              <a:ext cx="327402"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99751" y="5454251"/>
              <a:ext cx="811212" cy="36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527003" y="2901950"/>
              <a:ext cx="327402"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85098" y="5454251"/>
              <a:ext cx="811212" cy="36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6647" y="4358723"/>
              <a:ext cx="1408113" cy="827087"/>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38"/>
            <p:cNvSpPr/>
            <p:nvPr/>
          </p:nvSpPr>
          <p:spPr bwMode="auto">
            <a:xfrm>
              <a:off x="3577144" y="3984625"/>
              <a:ext cx="1809750" cy="383784"/>
            </a:xfrm>
            <a:prstGeom prst="leftRightArrow">
              <a:avLst/>
            </a:prstGeom>
            <a:solidFill>
              <a:srgbClr val="0070C0"/>
            </a:solidFill>
            <a:ln w="9525" cap="flat" cmpd="sng" algn="ctr">
              <a:solidFill>
                <a:schemeClr val="accent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1300" y="4368409"/>
              <a:ext cx="1408113" cy="8270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28"/>
            <p:cNvSpPr txBox="1">
              <a:spLocks noChangeArrowheads="1"/>
            </p:cNvSpPr>
            <p:nvPr/>
          </p:nvSpPr>
          <p:spPr bwMode="auto">
            <a:xfrm>
              <a:off x="1736273" y="4724220"/>
              <a:ext cx="1138166" cy="461590"/>
            </a:xfrm>
            <a:prstGeom prst="rect">
              <a:avLst/>
            </a:prstGeom>
            <a:no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4800" b="1">
                  <a:solidFill>
                    <a:schemeClr val="tx1"/>
                  </a:solidFill>
                  <a:latin typeface="Verdana" pitchFamily="34" charset="0"/>
                </a:defRPr>
              </a:lvl1pPr>
              <a:lvl2pPr marL="742950" indent="-285750" algn="ctr" eaLnBrk="0" hangingPunct="0">
                <a:defRPr sz="4800" b="1">
                  <a:solidFill>
                    <a:schemeClr val="tx1"/>
                  </a:solidFill>
                  <a:latin typeface="Verdana" pitchFamily="34" charset="0"/>
                </a:defRPr>
              </a:lvl2pPr>
              <a:lvl3pPr marL="1143000" indent="-228600" algn="ctr" eaLnBrk="0" hangingPunct="0">
                <a:defRPr sz="4800" b="1">
                  <a:solidFill>
                    <a:schemeClr val="tx1"/>
                  </a:solidFill>
                  <a:latin typeface="Verdana" pitchFamily="34" charset="0"/>
                </a:defRPr>
              </a:lvl3pPr>
              <a:lvl4pPr marL="1600200" indent="-228600" algn="ctr" eaLnBrk="0" hangingPunct="0">
                <a:defRPr sz="4800" b="1">
                  <a:solidFill>
                    <a:schemeClr val="tx1"/>
                  </a:solidFill>
                  <a:latin typeface="Verdana" pitchFamily="34" charset="0"/>
                </a:defRPr>
              </a:lvl4pPr>
              <a:lvl5pPr marL="2057400" indent="-228600" algn="ctr" eaLnBrk="0" hangingPunct="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l" eaLnBrk="1" hangingPunct="1">
                <a:spcBef>
                  <a:spcPct val="50000"/>
                </a:spcBef>
              </a:pPr>
              <a:r>
                <a:rPr lang="en-US" sz="2400" dirty="0">
                  <a:solidFill>
                    <a:srgbClr val="000000"/>
                  </a:solidFill>
                  <a:latin typeface="Segoe UI" pitchFamily="34" charset="0"/>
                  <a:ea typeface="Segoe UI" pitchFamily="34" charset="0"/>
                  <a:cs typeface="Segoe UI" pitchFamily="34" charset="0"/>
                </a:rPr>
                <a:t>SAN</a:t>
              </a:r>
            </a:p>
          </p:txBody>
        </p:sp>
        <p:sp>
          <p:nvSpPr>
            <p:cNvPr id="20" name="Text Box 31"/>
            <p:cNvSpPr txBox="1">
              <a:spLocks noChangeArrowheads="1"/>
            </p:cNvSpPr>
            <p:nvPr/>
          </p:nvSpPr>
          <p:spPr bwMode="auto">
            <a:xfrm>
              <a:off x="6121620" y="4724220"/>
              <a:ext cx="1138166" cy="461590"/>
            </a:xfrm>
            <a:prstGeom prst="rect">
              <a:avLst/>
            </a:prstGeom>
            <a:no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4800" b="1">
                  <a:solidFill>
                    <a:schemeClr val="tx1"/>
                  </a:solidFill>
                  <a:latin typeface="Verdana" pitchFamily="34" charset="0"/>
                </a:defRPr>
              </a:lvl1pPr>
              <a:lvl2pPr marL="742950" indent="-285750" algn="ctr" eaLnBrk="0" hangingPunct="0">
                <a:defRPr sz="4800" b="1">
                  <a:solidFill>
                    <a:schemeClr val="tx1"/>
                  </a:solidFill>
                  <a:latin typeface="Verdana" pitchFamily="34" charset="0"/>
                </a:defRPr>
              </a:lvl2pPr>
              <a:lvl3pPr marL="1143000" indent="-228600" algn="ctr" eaLnBrk="0" hangingPunct="0">
                <a:defRPr sz="4800" b="1">
                  <a:solidFill>
                    <a:schemeClr val="tx1"/>
                  </a:solidFill>
                  <a:latin typeface="Verdana" pitchFamily="34" charset="0"/>
                </a:defRPr>
              </a:lvl3pPr>
              <a:lvl4pPr marL="1600200" indent="-228600" algn="ctr" eaLnBrk="0" hangingPunct="0">
                <a:defRPr sz="4800" b="1">
                  <a:solidFill>
                    <a:schemeClr val="tx1"/>
                  </a:solidFill>
                  <a:latin typeface="Verdana" pitchFamily="34" charset="0"/>
                </a:defRPr>
              </a:lvl4pPr>
              <a:lvl5pPr marL="2057400" indent="-228600" algn="ctr" eaLnBrk="0" hangingPunct="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l" eaLnBrk="1" hangingPunct="1">
                <a:spcBef>
                  <a:spcPct val="50000"/>
                </a:spcBef>
              </a:pPr>
              <a:r>
                <a:rPr lang="en-US" sz="2400" dirty="0">
                  <a:solidFill>
                    <a:srgbClr val="000000"/>
                  </a:solidFill>
                  <a:latin typeface="Segoe UI" pitchFamily="34" charset="0"/>
                  <a:ea typeface="Segoe UI" pitchFamily="34" charset="0"/>
                  <a:cs typeface="Segoe UI" pitchFamily="34" charset="0"/>
                </a:rPr>
                <a:t>SAN</a:t>
              </a:r>
            </a:p>
          </p:txBody>
        </p:sp>
      </p:grpSp>
    </p:spTree>
    <p:extLst>
      <p:ext uri="{BB962C8B-B14F-4D97-AF65-F5344CB8AC3E}">
        <p14:creationId xmlns:p14="http://schemas.microsoft.com/office/powerpoint/2010/main" val="1431248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03c21d4e-387c-4b62-8a20-95619b5086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and asynchronous replication</a:t>
            </a:r>
          </a:p>
        </p:txBody>
      </p:sp>
      <p:sp>
        <p:nvSpPr>
          <p:cNvPr id="4" name="AutoShape 31"/>
          <p:cNvSpPr>
            <a:spLocks noChangeArrowheads="1"/>
          </p:cNvSpPr>
          <p:nvPr/>
        </p:nvSpPr>
        <p:spPr bwMode="auto">
          <a:xfrm>
            <a:off x="358808" y="757036"/>
            <a:ext cx="8412162" cy="1972873"/>
          </a:xfrm>
          <a:prstGeom prst="roundRect">
            <a:avLst>
              <a:gd name="adj" fmla="val 4167"/>
            </a:avLst>
          </a:prstGeom>
          <a:noFill/>
          <a:ln w="9525" algn="ctr">
            <a:noFill/>
            <a:round/>
            <a:headEnd/>
            <a:tailEnd/>
          </a:ln>
        </p:spPr>
        <p:txBody>
          <a:bodyPr wrap="square" anchor="t"/>
          <a:lstStyle/>
          <a:p>
            <a:pPr marL="252000" lvl="0" indent="-252000" eaLnBrk="0" hangingPunct="0">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In synchronous replication, the host receives a write complete response from the primary storage after the data is written successfully to both storage locations</a:t>
            </a:r>
          </a:p>
          <a:p>
            <a:pPr marL="252000" lvl="0" indent="-252000" eaLnBrk="0" hangingPunct="0">
              <a:buClr>
                <a:srgbClr val="0070C0"/>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In asynchronous replication, the host receives a write complete response from the primary storage after the data is written  successfully on the primary storage</a:t>
            </a:r>
          </a:p>
          <a:p>
            <a:pPr lvl="0" eaLnBrk="0" hangingPunct="0"/>
            <a:endParaRPr lang="en-US" b="0" dirty="0">
              <a:solidFill>
                <a:srgbClr val="000000"/>
              </a:solidFill>
              <a:latin typeface="Segoe UI" pitchFamily="34" charset="0"/>
              <a:ea typeface="Segoe UI" pitchFamily="34" charset="0"/>
              <a:cs typeface="Segoe UI" pitchFamily="34" charset="0"/>
            </a:endParaRPr>
          </a:p>
        </p:txBody>
      </p:sp>
      <p:grpSp>
        <p:nvGrpSpPr>
          <p:cNvPr id="5" name="Group 4" descr="Illustration of a replication process between two sites: Site A, and Site B. A computer (server icon) in Site A initiates a write request to the primary storage (data icon). Storage responds with a write complete back to the server icon. That same change then replicates (arrow pointing to Data icon) to the secondary storage (data icon) in Site B.&#10;&#10;&#10;"/>
          <p:cNvGrpSpPr/>
          <p:nvPr/>
        </p:nvGrpSpPr>
        <p:grpSpPr>
          <a:xfrm>
            <a:off x="656464" y="2728413"/>
            <a:ext cx="7816850" cy="3692525"/>
            <a:chOff x="582612" y="2751989"/>
            <a:chExt cx="7816850" cy="3692525"/>
          </a:xfrm>
        </p:grpSpPr>
        <p:sp>
          <p:nvSpPr>
            <p:cNvPr id="6" name="AutoShape 25"/>
            <p:cNvSpPr>
              <a:spLocks noChangeArrowheads="1"/>
            </p:cNvSpPr>
            <p:nvPr/>
          </p:nvSpPr>
          <p:spPr bwMode="auto">
            <a:xfrm>
              <a:off x="4683125" y="2751989"/>
              <a:ext cx="3716337" cy="3686175"/>
            </a:xfrm>
            <a:prstGeom prst="rect">
              <a:avLst/>
            </a:prstGeom>
            <a:solidFill>
              <a:srgbClr val="0070C0"/>
            </a:solidFill>
            <a:ln w="19050" algn="ctr">
              <a:solidFill>
                <a:schemeClr val="tx1"/>
              </a:solidFill>
              <a:round/>
              <a:headEnd/>
              <a:tailEnd/>
            </a:ln>
          </p:spPr>
          <p:txBody>
            <a:bodyPr/>
            <a:lstStyle/>
            <a:p>
              <a:pPr lvl="0" algn="ctr" eaLnBrk="0" hangingPunct="0"/>
              <a:endParaRPr lang="sr-Latn-RS" sz="2000">
                <a:solidFill>
                  <a:srgbClr val="000000"/>
                </a:solidFill>
                <a:latin typeface="Segoe UI" pitchFamily="34" charset="0"/>
                <a:ea typeface="Segoe UI" pitchFamily="34" charset="0"/>
                <a:cs typeface="Segoe UI" pitchFamily="34" charset="0"/>
              </a:endParaRPr>
            </a:p>
          </p:txBody>
        </p:sp>
        <p:sp>
          <p:nvSpPr>
            <p:cNvPr id="7" name="AutoShape 25"/>
            <p:cNvSpPr>
              <a:spLocks noChangeArrowheads="1"/>
            </p:cNvSpPr>
            <p:nvPr/>
          </p:nvSpPr>
          <p:spPr bwMode="auto">
            <a:xfrm>
              <a:off x="582612" y="2758339"/>
              <a:ext cx="3716338" cy="3686175"/>
            </a:xfrm>
            <a:prstGeom prst="rect">
              <a:avLst/>
            </a:prstGeom>
            <a:solidFill>
              <a:srgbClr val="0070C0"/>
            </a:solidFill>
            <a:ln w="19050" algn="ctr">
              <a:solidFill>
                <a:schemeClr val="tx1"/>
              </a:solidFill>
              <a:round/>
              <a:headEnd/>
              <a:tailEnd/>
            </a:ln>
          </p:spPr>
          <p:txBody>
            <a:bodyPr/>
            <a:lstStyle/>
            <a:p>
              <a:pPr lvl="0" algn="ctr" eaLnBrk="0" hangingPunct="0"/>
              <a:endParaRPr lang="sr-Latn-RS" sz="2000">
                <a:solidFill>
                  <a:srgbClr val="000000"/>
                </a:solidFill>
                <a:latin typeface="Segoe UI" pitchFamily="34" charset="0"/>
                <a:ea typeface="Segoe UI" pitchFamily="34" charset="0"/>
                <a:cs typeface="Segoe UI" pitchFamily="34" charset="0"/>
              </a:endParaRPr>
            </a:p>
          </p:txBody>
        </p:sp>
        <p:sp>
          <p:nvSpPr>
            <p:cNvPr id="8" name="Text Box 7"/>
            <p:cNvSpPr txBox="1">
              <a:spLocks noChangeArrowheads="1"/>
            </p:cNvSpPr>
            <p:nvPr/>
          </p:nvSpPr>
          <p:spPr bwMode="auto">
            <a:xfrm>
              <a:off x="2420062" y="5639651"/>
              <a:ext cx="13737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eaLnBrk="0" hangingPunct="0">
                <a:defRPr sz="4800" b="1">
                  <a:solidFill>
                    <a:schemeClr val="tx1"/>
                  </a:solidFill>
                  <a:latin typeface="Verdana" pitchFamily="34" charset="0"/>
                </a:defRPr>
              </a:lvl1pPr>
              <a:lvl2pPr marL="742950" indent="-285750" algn="ctr" eaLnBrk="0" hangingPunct="0">
                <a:defRPr sz="4800" b="1">
                  <a:solidFill>
                    <a:schemeClr val="tx1"/>
                  </a:solidFill>
                  <a:latin typeface="Verdana" pitchFamily="34" charset="0"/>
                </a:defRPr>
              </a:lvl2pPr>
              <a:lvl3pPr marL="1143000" indent="-228600" algn="ctr" eaLnBrk="0" hangingPunct="0">
                <a:defRPr sz="4800" b="1">
                  <a:solidFill>
                    <a:schemeClr val="tx1"/>
                  </a:solidFill>
                  <a:latin typeface="Verdana" pitchFamily="34" charset="0"/>
                </a:defRPr>
              </a:lvl3pPr>
              <a:lvl4pPr marL="1600200" indent="-228600" algn="ctr" eaLnBrk="0" hangingPunct="0">
                <a:defRPr sz="4800" b="1">
                  <a:solidFill>
                    <a:schemeClr val="tx1"/>
                  </a:solidFill>
                  <a:latin typeface="Verdana" pitchFamily="34" charset="0"/>
                </a:defRPr>
              </a:lvl4pPr>
              <a:lvl5pPr marL="2057400" indent="-228600" algn="ctr" eaLnBrk="0" hangingPunct="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l" eaLnBrk="1" hangingPunct="1">
                <a:spcBef>
                  <a:spcPct val="50000"/>
                </a:spcBef>
              </a:pPr>
              <a:r>
                <a:rPr lang="en-US" sz="2000" dirty="0">
                  <a:solidFill>
                    <a:srgbClr val="000000"/>
                  </a:solidFill>
                  <a:latin typeface="Segoe UI" pitchFamily="34" charset="0"/>
                  <a:ea typeface="Segoe UI" pitchFamily="34" charset="0"/>
                  <a:cs typeface="Segoe UI" pitchFamily="34" charset="0"/>
                </a:rPr>
                <a:t>Primary</a:t>
              </a:r>
              <a:br>
                <a:rPr lang="en-US" sz="2000" dirty="0">
                  <a:solidFill>
                    <a:srgbClr val="000000"/>
                  </a:solidFill>
                  <a:latin typeface="Segoe UI" pitchFamily="34" charset="0"/>
                  <a:ea typeface="Segoe UI" pitchFamily="34" charset="0"/>
                  <a:cs typeface="Segoe UI" pitchFamily="34" charset="0"/>
                </a:rPr>
              </a:br>
              <a:r>
                <a:rPr lang="en-US" sz="2000" dirty="0">
                  <a:solidFill>
                    <a:srgbClr val="000000"/>
                  </a:solidFill>
                  <a:latin typeface="Segoe UI" pitchFamily="34" charset="0"/>
                  <a:ea typeface="Segoe UI" pitchFamily="34" charset="0"/>
                  <a:cs typeface="Segoe UI" pitchFamily="34" charset="0"/>
                </a:rPr>
                <a:t>storage</a:t>
              </a:r>
            </a:p>
          </p:txBody>
        </p:sp>
        <p:sp>
          <p:nvSpPr>
            <p:cNvPr id="9" name="Text Box 8"/>
            <p:cNvSpPr txBox="1">
              <a:spLocks noChangeArrowheads="1"/>
            </p:cNvSpPr>
            <p:nvPr/>
          </p:nvSpPr>
          <p:spPr bwMode="auto">
            <a:xfrm>
              <a:off x="6678952" y="4760176"/>
              <a:ext cx="15843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eaLnBrk="0" hangingPunct="0">
                <a:defRPr sz="4800" b="1">
                  <a:solidFill>
                    <a:schemeClr val="tx1"/>
                  </a:solidFill>
                  <a:latin typeface="Verdana" pitchFamily="34" charset="0"/>
                </a:defRPr>
              </a:lvl1pPr>
              <a:lvl2pPr marL="742950" indent="-285750" algn="ctr" eaLnBrk="0" hangingPunct="0">
                <a:defRPr sz="4800" b="1">
                  <a:solidFill>
                    <a:schemeClr val="tx1"/>
                  </a:solidFill>
                  <a:latin typeface="Verdana" pitchFamily="34" charset="0"/>
                </a:defRPr>
              </a:lvl2pPr>
              <a:lvl3pPr marL="1143000" indent="-228600" algn="ctr" eaLnBrk="0" hangingPunct="0">
                <a:defRPr sz="4800" b="1">
                  <a:solidFill>
                    <a:schemeClr val="tx1"/>
                  </a:solidFill>
                  <a:latin typeface="Verdana" pitchFamily="34" charset="0"/>
                </a:defRPr>
              </a:lvl3pPr>
              <a:lvl4pPr marL="1600200" indent="-228600" algn="ctr" eaLnBrk="0" hangingPunct="0">
                <a:defRPr sz="4800" b="1">
                  <a:solidFill>
                    <a:schemeClr val="tx1"/>
                  </a:solidFill>
                  <a:latin typeface="Verdana" pitchFamily="34" charset="0"/>
                </a:defRPr>
              </a:lvl4pPr>
              <a:lvl5pPr marL="2057400" indent="-228600" algn="ctr" eaLnBrk="0" hangingPunct="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l" eaLnBrk="1" hangingPunct="1">
                <a:spcBef>
                  <a:spcPct val="50000"/>
                </a:spcBef>
              </a:pPr>
              <a:r>
                <a:rPr lang="en-US" sz="2000" dirty="0">
                  <a:solidFill>
                    <a:srgbClr val="000000"/>
                  </a:solidFill>
                  <a:latin typeface="Segoe UI" pitchFamily="34" charset="0"/>
                  <a:ea typeface="Segoe UI" pitchFamily="34" charset="0"/>
                  <a:cs typeface="Segoe UI" pitchFamily="34" charset="0"/>
                </a:rPr>
                <a:t>Secondary</a:t>
              </a:r>
              <a:br>
                <a:rPr lang="en-US" sz="2000" dirty="0">
                  <a:solidFill>
                    <a:srgbClr val="000000"/>
                  </a:solidFill>
                  <a:latin typeface="Segoe UI" pitchFamily="34" charset="0"/>
                  <a:ea typeface="Segoe UI" pitchFamily="34" charset="0"/>
                  <a:cs typeface="Segoe UI" pitchFamily="34" charset="0"/>
                </a:rPr>
              </a:br>
              <a:r>
                <a:rPr lang="en-US" sz="2000" dirty="0">
                  <a:solidFill>
                    <a:srgbClr val="000000"/>
                  </a:solidFill>
                  <a:latin typeface="Segoe UI" pitchFamily="34" charset="0"/>
                  <a:ea typeface="Segoe UI" pitchFamily="34" charset="0"/>
                  <a:cs typeface="Segoe UI" pitchFamily="34" charset="0"/>
                </a:rPr>
                <a:t>storage</a:t>
              </a:r>
            </a:p>
          </p:txBody>
        </p:sp>
        <p:sp>
          <p:nvSpPr>
            <p:cNvPr id="10" name="Line 10"/>
            <p:cNvSpPr>
              <a:spLocks noChangeShapeType="1"/>
            </p:cNvSpPr>
            <p:nvPr/>
          </p:nvSpPr>
          <p:spPr bwMode="auto">
            <a:xfrm>
              <a:off x="3706812" y="5030051"/>
              <a:ext cx="1712913" cy="0"/>
            </a:xfrm>
            <a:prstGeom prst="line">
              <a:avLst/>
            </a:prstGeom>
            <a:ln w="19050">
              <a:prstDash val="dash"/>
              <a:headEnd/>
              <a:tailEnd/>
            </a:ln>
            <a:effectLst/>
            <a:extLst/>
          </p:spPr>
          <p:style>
            <a:lnRef idx="2">
              <a:schemeClr val="accent4"/>
            </a:lnRef>
            <a:fillRef idx="0">
              <a:schemeClr val="accent4"/>
            </a:fillRef>
            <a:effectRef idx="1">
              <a:schemeClr val="accent4"/>
            </a:effectRef>
            <a:fontRef idx="minor">
              <a:schemeClr val="tx1"/>
            </a:fontRef>
          </p:style>
          <p:txBody>
            <a:bodyPr wrap="none" anchor="ctr"/>
            <a:lstStyle/>
            <a:p>
              <a:pPr lvl="0"/>
              <a:endParaRPr lang="hr-HR" sz="2000">
                <a:solidFill>
                  <a:srgbClr val="000000"/>
                </a:solidFill>
                <a:latin typeface="Segoe UI" pitchFamily="34" charset="0"/>
                <a:ea typeface="Segoe UI" pitchFamily="34" charset="0"/>
                <a:cs typeface="Segoe UI" pitchFamily="34" charset="0"/>
              </a:endParaRPr>
            </a:p>
          </p:txBody>
        </p:sp>
        <p:sp>
          <p:nvSpPr>
            <p:cNvPr id="11" name="Text Box 12"/>
            <p:cNvSpPr txBox="1">
              <a:spLocks noChangeArrowheads="1"/>
            </p:cNvSpPr>
            <p:nvPr/>
          </p:nvSpPr>
          <p:spPr bwMode="auto">
            <a:xfrm>
              <a:off x="1504949" y="4097108"/>
              <a:ext cx="13096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eaLnBrk="0" hangingPunct="0">
                <a:defRPr sz="4800" b="1">
                  <a:solidFill>
                    <a:schemeClr val="tx1"/>
                  </a:solidFill>
                  <a:latin typeface="Verdana" pitchFamily="34" charset="0"/>
                </a:defRPr>
              </a:lvl1pPr>
              <a:lvl2pPr marL="742950" indent="-285750" algn="ctr" eaLnBrk="0" hangingPunct="0">
                <a:defRPr sz="4800" b="1">
                  <a:solidFill>
                    <a:schemeClr val="tx1"/>
                  </a:solidFill>
                  <a:latin typeface="Verdana" pitchFamily="34" charset="0"/>
                </a:defRPr>
              </a:lvl2pPr>
              <a:lvl3pPr marL="1143000" indent="-228600" algn="ctr" eaLnBrk="0" hangingPunct="0">
                <a:defRPr sz="4800" b="1">
                  <a:solidFill>
                    <a:schemeClr val="tx1"/>
                  </a:solidFill>
                  <a:latin typeface="Verdana" pitchFamily="34" charset="0"/>
                </a:defRPr>
              </a:lvl3pPr>
              <a:lvl4pPr marL="1600200" indent="-228600" algn="ctr" eaLnBrk="0" hangingPunct="0">
                <a:defRPr sz="4800" b="1">
                  <a:solidFill>
                    <a:schemeClr val="tx1"/>
                  </a:solidFill>
                  <a:latin typeface="Verdana" pitchFamily="34" charset="0"/>
                </a:defRPr>
              </a:lvl4pPr>
              <a:lvl5pPr marL="2057400" indent="-228600" algn="ctr" eaLnBrk="0" hangingPunct="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l" eaLnBrk="1" hangingPunct="1">
                <a:spcBef>
                  <a:spcPct val="50000"/>
                </a:spcBef>
              </a:pPr>
              <a:r>
                <a:rPr lang="en-US" sz="2000" dirty="0">
                  <a:solidFill>
                    <a:srgbClr val="000000"/>
                  </a:solidFill>
                  <a:latin typeface="Segoe UI" pitchFamily="34" charset="0"/>
                  <a:ea typeface="Segoe UI" pitchFamily="34" charset="0"/>
                  <a:cs typeface="Segoe UI" pitchFamily="34" charset="0"/>
                </a:rPr>
                <a:t>Write</a:t>
              </a:r>
              <a:br>
                <a:rPr lang="en-US" sz="2000" dirty="0">
                  <a:solidFill>
                    <a:srgbClr val="000000"/>
                  </a:solidFill>
                  <a:latin typeface="Segoe UI" pitchFamily="34" charset="0"/>
                  <a:ea typeface="Segoe UI" pitchFamily="34" charset="0"/>
                  <a:cs typeface="Segoe UI" pitchFamily="34" charset="0"/>
                </a:rPr>
              </a:br>
              <a:r>
                <a:rPr lang="en-US" sz="2000" dirty="0">
                  <a:solidFill>
                    <a:srgbClr val="000000"/>
                  </a:solidFill>
                  <a:latin typeface="Segoe UI" pitchFamily="34" charset="0"/>
                  <a:ea typeface="Segoe UI" pitchFamily="34" charset="0"/>
                  <a:cs typeface="Segoe UI" pitchFamily="34" charset="0"/>
                </a:rPr>
                <a:t>request</a:t>
              </a:r>
            </a:p>
          </p:txBody>
        </p:sp>
        <p:sp>
          <p:nvSpPr>
            <p:cNvPr id="12" name="Text Box 13"/>
            <p:cNvSpPr txBox="1">
              <a:spLocks noChangeArrowheads="1"/>
            </p:cNvSpPr>
            <p:nvPr/>
          </p:nvSpPr>
          <p:spPr bwMode="auto">
            <a:xfrm>
              <a:off x="672598" y="5285708"/>
              <a:ext cx="1441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ctr" eaLnBrk="0" hangingPunct="0">
                <a:defRPr sz="4800" b="1">
                  <a:solidFill>
                    <a:schemeClr val="tx1"/>
                  </a:solidFill>
                  <a:latin typeface="Verdana" pitchFamily="34" charset="0"/>
                </a:defRPr>
              </a:lvl1pPr>
              <a:lvl2pPr marL="742950" indent="-285750" algn="ctr" eaLnBrk="0" hangingPunct="0">
                <a:defRPr sz="4800" b="1">
                  <a:solidFill>
                    <a:schemeClr val="tx1"/>
                  </a:solidFill>
                  <a:latin typeface="Verdana" pitchFamily="34" charset="0"/>
                </a:defRPr>
              </a:lvl2pPr>
              <a:lvl3pPr marL="1143000" indent="-228600" algn="ctr" eaLnBrk="0" hangingPunct="0">
                <a:defRPr sz="4800" b="1">
                  <a:solidFill>
                    <a:schemeClr val="tx1"/>
                  </a:solidFill>
                  <a:latin typeface="Verdana" pitchFamily="34" charset="0"/>
                </a:defRPr>
              </a:lvl3pPr>
              <a:lvl4pPr marL="1600200" indent="-228600" algn="ctr" eaLnBrk="0" hangingPunct="0">
                <a:defRPr sz="4800" b="1">
                  <a:solidFill>
                    <a:schemeClr val="tx1"/>
                  </a:solidFill>
                  <a:latin typeface="Verdana" pitchFamily="34" charset="0"/>
                </a:defRPr>
              </a:lvl4pPr>
              <a:lvl5pPr marL="2057400" indent="-228600" algn="ctr" eaLnBrk="0" hangingPunct="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l" eaLnBrk="1" hangingPunct="1">
                <a:spcBef>
                  <a:spcPct val="50000"/>
                </a:spcBef>
              </a:pPr>
              <a:r>
                <a:rPr lang="en-US" sz="2000" dirty="0">
                  <a:solidFill>
                    <a:srgbClr val="000000"/>
                  </a:solidFill>
                  <a:latin typeface="Segoe UI" pitchFamily="34" charset="0"/>
                  <a:ea typeface="Segoe UI" pitchFamily="34" charset="0"/>
                  <a:cs typeface="Segoe UI" pitchFamily="34" charset="0"/>
                </a:rPr>
                <a:t>Write</a:t>
              </a:r>
              <a:br>
                <a:rPr lang="en-US" sz="2000" dirty="0">
                  <a:solidFill>
                    <a:srgbClr val="000000"/>
                  </a:solidFill>
                  <a:latin typeface="Segoe UI" pitchFamily="34" charset="0"/>
                  <a:ea typeface="Segoe UI" pitchFamily="34" charset="0"/>
                  <a:cs typeface="Segoe UI" pitchFamily="34" charset="0"/>
                </a:rPr>
              </a:br>
              <a:r>
                <a:rPr lang="en-US" sz="2000" dirty="0">
                  <a:solidFill>
                    <a:srgbClr val="000000"/>
                  </a:solidFill>
                  <a:latin typeface="Segoe UI" pitchFamily="34" charset="0"/>
                  <a:ea typeface="Segoe UI" pitchFamily="34" charset="0"/>
                  <a:cs typeface="Segoe UI" pitchFamily="34" charset="0"/>
                </a:rPr>
                <a:t>complete</a:t>
              </a:r>
            </a:p>
          </p:txBody>
        </p:sp>
        <p:pic>
          <p:nvPicPr>
            <p:cNvPr id="13" name="Picture 1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24112" y="4847385"/>
              <a:ext cx="1366838" cy="61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9"/>
            <p:cNvSpPr txBox="1">
              <a:spLocks noChangeArrowheads="1"/>
            </p:cNvSpPr>
            <p:nvPr/>
          </p:nvSpPr>
          <p:spPr bwMode="auto">
            <a:xfrm>
              <a:off x="2671762" y="5066564"/>
              <a:ext cx="871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4800" b="1">
                  <a:solidFill>
                    <a:schemeClr val="tx1"/>
                  </a:solidFill>
                  <a:latin typeface="Verdana" pitchFamily="34" charset="0"/>
                </a:defRPr>
              </a:lvl1pPr>
              <a:lvl2pPr marL="742950" indent="-285750" algn="ctr" eaLnBrk="0" hangingPunct="0">
                <a:defRPr sz="4800" b="1">
                  <a:solidFill>
                    <a:schemeClr val="tx1"/>
                  </a:solidFill>
                  <a:latin typeface="Verdana" pitchFamily="34" charset="0"/>
                </a:defRPr>
              </a:lvl2pPr>
              <a:lvl3pPr marL="1143000" indent="-228600" algn="ctr" eaLnBrk="0" hangingPunct="0">
                <a:defRPr sz="4800" b="1">
                  <a:solidFill>
                    <a:schemeClr val="tx1"/>
                  </a:solidFill>
                  <a:latin typeface="Verdana" pitchFamily="34" charset="0"/>
                </a:defRPr>
              </a:lvl3pPr>
              <a:lvl4pPr marL="1600200" indent="-228600" algn="ctr" eaLnBrk="0" hangingPunct="0">
                <a:defRPr sz="4800" b="1">
                  <a:solidFill>
                    <a:schemeClr val="tx1"/>
                  </a:solidFill>
                  <a:latin typeface="Verdana" pitchFamily="34" charset="0"/>
                </a:defRPr>
              </a:lvl4pPr>
              <a:lvl5pPr marL="2057400" indent="-228600" algn="ctr" eaLnBrk="0" hangingPunct="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l" eaLnBrk="1" hangingPunct="1">
                <a:spcBef>
                  <a:spcPct val="50000"/>
                </a:spcBef>
              </a:pPr>
              <a:r>
                <a:rPr lang="en-US" sz="2000" dirty="0">
                  <a:solidFill>
                    <a:srgbClr val="000000"/>
                  </a:solidFill>
                  <a:latin typeface="Segoe UI" pitchFamily="34" charset="0"/>
                  <a:ea typeface="Segoe UI" pitchFamily="34" charset="0"/>
                  <a:cs typeface="Segoe UI" pitchFamily="34" charset="0"/>
                </a:rPr>
                <a:t>Data</a:t>
              </a:r>
            </a:p>
          </p:txBody>
        </p:sp>
        <p:pic>
          <p:nvPicPr>
            <p:cNvPr id="15" name="Picture 2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139338" y="2896451"/>
              <a:ext cx="512147"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946021" y="3290416"/>
              <a:ext cx="651131" cy="65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76862" y="4804504"/>
              <a:ext cx="1366838" cy="61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26"/>
            <p:cNvSpPr txBox="1">
              <a:spLocks noChangeArrowheads="1"/>
            </p:cNvSpPr>
            <p:nvPr/>
          </p:nvSpPr>
          <p:spPr bwMode="auto">
            <a:xfrm>
              <a:off x="5641290" y="5028697"/>
              <a:ext cx="871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eaLnBrk="0" hangingPunct="0">
                <a:defRPr sz="4800" b="1">
                  <a:solidFill>
                    <a:schemeClr val="tx1"/>
                  </a:solidFill>
                  <a:latin typeface="Verdana" pitchFamily="34" charset="0"/>
                </a:defRPr>
              </a:lvl1pPr>
              <a:lvl2pPr marL="742950" indent="-285750" algn="ctr" eaLnBrk="0" hangingPunct="0">
                <a:defRPr sz="4800" b="1">
                  <a:solidFill>
                    <a:schemeClr val="tx1"/>
                  </a:solidFill>
                  <a:latin typeface="Verdana" pitchFamily="34" charset="0"/>
                </a:defRPr>
              </a:lvl2pPr>
              <a:lvl3pPr marL="1143000" indent="-228600" algn="ctr" eaLnBrk="0" hangingPunct="0">
                <a:defRPr sz="4800" b="1">
                  <a:solidFill>
                    <a:schemeClr val="tx1"/>
                  </a:solidFill>
                  <a:latin typeface="Verdana" pitchFamily="34" charset="0"/>
                </a:defRPr>
              </a:lvl3pPr>
              <a:lvl4pPr marL="1600200" indent="-228600" algn="ctr" eaLnBrk="0" hangingPunct="0">
                <a:defRPr sz="4800" b="1">
                  <a:solidFill>
                    <a:schemeClr val="tx1"/>
                  </a:solidFill>
                  <a:latin typeface="Verdana" pitchFamily="34" charset="0"/>
                </a:defRPr>
              </a:lvl4pPr>
              <a:lvl5pPr marL="2057400" indent="-228600" algn="ctr" eaLnBrk="0" hangingPunct="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l" eaLnBrk="1" hangingPunct="1">
                <a:spcBef>
                  <a:spcPct val="50000"/>
                </a:spcBef>
              </a:pPr>
              <a:r>
                <a:rPr lang="en-US" sz="2000" dirty="0">
                  <a:solidFill>
                    <a:srgbClr val="000000"/>
                  </a:solidFill>
                  <a:latin typeface="Segoe UI" pitchFamily="34" charset="0"/>
                  <a:ea typeface="Segoe UI" pitchFamily="34" charset="0"/>
                  <a:cs typeface="Segoe UI" pitchFamily="34" charset="0"/>
                </a:rPr>
                <a:t>Data</a:t>
              </a:r>
            </a:p>
          </p:txBody>
        </p:sp>
        <p:sp>
          <p:nvSpPr>
            <p:cNvPr id="19" name="AutoShape 31"/>
            <p:cNvSpPr>
              <a:spLocks noChangeArrowheads="1"/>
            </p:cNvSpPr>
            <p:nvPr/>
          </p:nvSpPr>
          <p:spPr bwMode="auto">
            <a:xfrm>
              <a:off x="2814637" y="2845651"/>
              <a:ext cx="963613" cy="333375"/>
            </a:xfrm>
            <a:prstGeom prst="roundRect">
              <a:avLst>
                <a:gd name="adj" fmla="val 4167"/>
              </a:avLst>
            </a:prstGeom>
            <a:noFill/>
            <a:ln w="9525">
              <a:noFill/>
              <a:round/>
              <a:headEnd/>
              <a:tailEnd/>
            </a:ln>
            <a:effectLst/>
          </p:spPr>
          <p:txBody>
            <a:bodyPr wrap="none" anchor="ctr"/>
            <a:lstStyle/>
            <a:p>
              <a:pPr lvl="0" algn="ctr" eaLnBrk="0" hangingPunct="0">
                <a:defRPr/>
              </a:pPr>
              <a:r>
                <a:rPr lang="en-US" sz="2000" dirty="0">
                  <a:solidFill>
                    <a:srgbClr val="000000"/>
                  </a:solidFill>
                  <a:latin typeface="Segoe UI" pitchFamily="34" charset="0"/>
                  <a:ea typeface="Segoe UI" pitchFamily="34" charset="0"/>
                  <a:cs typeface="Segoe UI" pitchFamily="34" charset="0"/>
                </a:rPr>
                <a:t>Site A</a:t>
              </a:r>
            </a:p>
          </p:txBody>
        </p:sp>
        <p:sp>
          <p:nvSpPr>
            <p:cNvPr id="20" name="AutoShape 31"/>
            <p:cNvSpPr>
              <a:spLocks noChangeArrowheads="1"/>
            </p:cNvSpPr>
            <p:nvPr/>
          </p:nvSpPr>
          <p:spPr bwMode="auto">
            <a:xfrm>
              <a:off x="6910387" y="2845651"/>
              <a:ext cx="963613" cy="333375"/>
            </a:xfrm>
            <a:prstGeom prst="roundRect">
              <a:avLst>
                <a:gd name="adj" fmla="val 4167"/>
              </a:avLst>
            </a:prstGeom>
            <a:noFill/>
            <a:ln w="9525">
              <a:noFill/>
              <a:round/>
              <a:headEnd/>
              <a:tailEnd/>
            </a:ln>
            <a:effectLst/>
          </p:spPr>
          <p:txBody>
            <a:bodyPr wrap="none" anchor="ctr"/>
            <a:lstStyle/>
            <a:p>
              <a:pPr lvl="0" algn="ctr" eaLnBrk="0" hangingPunct="0">
                <a:defRPr/>
              </a:pPr>
              <a:r>
                <a:rPr lang="en-US" sz="2000" dirty="0">
                  <a:solidFill>
                    <a:srgbClr val="000000"/>
                  </a:solidFill>
                  <a:latin typeface="Segoe UI" pitchFamily="34" charset="0"/>
                  <a:ea typeface="Segoe UI" pitchFamily="34" charset="0"/>
                  <a:cs typeface="Segoe UI" pitchFamily="34" charset="0"/>
                </a:rPr>
                <a:t>Site B</a:t>
              </a:r>
            </a:p>
          </p:txBody>
        </p:sp>
        <p:sp>
          <p:nvSpPr>
            <p:cNvPr id="21" name="Text Box 15"/>
            <p:cNvSpPr txBox="1">
              <a:spLocks noChangeArrowheads="1"/>
            </p:cNvSpPr>
            <p:nvPr/>
          </p:nvSpPr>
          <p:spPr bwMode="auto">
            <a:xfrm>
              <a:off x="3676650" y="3709952"/>
              <a:ext cx="1639888" cy="400110"/>
            </a:xfrm>
            <a:prstGeom prst="rect">
              <a:avLst/>
            </a:prstGeom>
            <a:solidFill>
              <a:srgbClr val="0070C0"/>
            </a:solidFill>
            <a:ln w="9525" algn="ctr">
              <a:solidFill>
                <a:schemeClr val="tx1"/>
              </a:solidFill>
              <a:miter lim="800000"/>
              <a:headEnd/>
              <a:tailEnd/>
            </a:ln>
            <a:extLst/>
          </p:spPr>
          <p:txBody>
            <a:bodyPr wrap="square">
              <a:spAutoFit/>
            </a:bodyPr>
            <a:lstStyle>
              <a:lvl1pPr algn="ctr" eaLnBrk="0" hangingPunct="0">
                <a:defRPr sz="4800" b="1">
                  <a:solidFill>
                    <a:schemeClr val="tx1"/>
                  </a:solidFill>
                  <a:latin typeface="Verdana" pitchFamily="34" charset="0"/>
                </a:defRPr>
              </a:lvl1pPr>
              <a:lvl2pPr marL="742950" indent="-285750" algn="ctr" eaLnBrk="0" hangingPunct="0">
                <a:defRPr sz="4800" b="1">
                  <a:solidFill>
                    <a:schemeClr val="tx1"/>
                  </a:solidFill>
                  <a:latin typeface="Verdana" pitchFamily="34" charset="0"/>
                </a:defRPr>
              </a:lvl2pPr>
              <a:lvl3pPr marL="1143000" indent="-228600" algn="ctr" eaLnBrk="0" hangingPunct="0">
                <a:defRPr sz="4800" b="1">
                  <a:solidFill>
                    <a:schemeClr val="tx1"/>
                  </a:solidFill>
                  <a:latin typeface="Verdana" pitchFamily="34" charset="0"/>
                </a:defRPr>
              </a:lvl3pPr>
              <a:lvl4pPr marL="1600200" indent="-228600" algn="ctr" eaLnBrk="0" hangingPunct="0">
                <a:defRPr sz="4800" b="1">
                  <a:solidFill>
                    <a:schemeClr val="tx1"/>
                  </a:solidFill>
                  <a:latin typeface="Verdana" pitchFamily="34" charset="0"/>
                </a:defRPr>
              </a:lvl4pPr>
              <a:lvl5pPr marL="2057400" indent="-228600" algn="ctr" eaLnBrk="0" hangingPunct="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l" eaLnBrk="1" hangingPunct="1">
                <a:spcBef>
                  <a:spcPct val="50000"/>
                </a:spcBef>
              </a:pPr>
              <a:r>
                <a:rPr lang="en-US" sz="2000" dirty="0">
                  <a:solidFill>
                    <a:srgbClr val="000000"/>
                  </a:solidFill>
                  <a:latin typeface="Segoe UI" pitchFamily="34" charset="0"/>
                  <a:ea typeface="Segoe UI" pitchFamily="34" charset="0"/>
                  <a:cs typeface="Segoe UI" pitchFamily="34" charset="0"/>
                </a:rPr>
                <a:t>Replication</a:t>
              </a:r>
            </a:p>
          </p:txBody>
        </p:sp>
      </p:grpSp>
      <p:pic>
        <p:nvPicPr>
          <p:cNvPr id="22" name="Picture 22" descr="arrow05_01"/>
          <p:cNvPicPr>
            <a:picLocks noChangeAspect="1" noChangeArrowheads="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124480">
            <a:off x="1660756" y="3868079"/>
            <a:ext cx="1516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3" descr="arrow05_01"/>
          <p:cNvPicPr>
            <a:picLocks noChangeAspect="1" noChangeArrowheads="1"/>
          </p:cNvPicPr>
          <p:nvPr/>
        </p:nvPicPr>
        <p:blipFill>
          <a:blip r:embed="rId6">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rot="1124480" flipH="1" flipV="1">
            <a:off x="1161815" y="4483883"/>
            <a:ext cx="15160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2" descr="arrow05_01"/>
          <p:cNvPicPr>
            <a:picLocks noChangeAspect="1" noChangeArrowheads="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rot="-1140000">
            <a:off x="3740529" y="4339253"/>
            <a:ext cx="1516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1863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07149c6d-4baf-4445-9b71-c2c97aac76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Site-aware failover clusters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Site-aware failover cluster services:</a:t>
            </a:r>
          </a:p>
          <a:p>
            <a:pPr lvl="1"/>
            <a:r>
              <a:rPr lang="en-US" b="0" kern="0" dirty="0">
                <a:solidFill>
                  <a:srgbClr val="000000"/>
                </a:solidFill>
              </a:rPr>
              <a:t>Failover affinity</a:t>
            </a:r>
          </a:p>
          <a:p>
            <a:pPr lvl="1"/>
            <a:r>
              <a:rPr lang="en-US" b="0" kern="0" dirty="0">
                <a:solidFill>
                  <a:srgbClr val="000000"/>
                </a:solidFill>
              </a:rPr>
              <a:t>Cross-site heartbeating</a:t>
            </a:r>
          </a:p>
          <a:p>
            <a:pPr lvl="1"/>
            <a:r>
              <a:rPr lang="en-US" b="0" kern="0" dirty="0">
                <a:solidFill>
                  <a:srgbClr val="000000"/>
                </a:solidFill>
              </a:rPr>
              <a:t>Preferred site configuration</a:t>
            </a:r>
          </a:p>
        </p:txBody>
      </p:sp>
    </p:spTree>
    <p:extLst>
      <p:ext uri="{BB962C8B-B14F-4D97-AF65-F5344CB8AC3E}">
        <p14:creationId xmlns:p14="http://schemas.microsoft.com/office/powerpoint/2010/main" val="25602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65ee4ec2-0c55-488b-98ab-90ee25f4a5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quorum witness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File share witness:</a:t>
            </a:r>
          </a:p>
          <a:p>
            <a:pPr lvl="1"/>
            <a:r>
              <a:rPr lang="en-US" b="0" kern="0" dirty="0">
                <a:solidFill>
                  <a:srgbClr val="000000"/>
                </a:solidFill>
              </a:rPr>
              <a:t>Requires three or more datacenter locations</a:t>
            </a:r>
          </a:p>
          <a:p>
            <a:pPr lvl="1"/>
            <a:r>
              <a:rPr lang="en-US" b="0" kern="0" dirty="0">
                <a:solidFill>
                  <a:srgbClr val="000000"/>
                </a:solidFill>
              </a:rPr>
              <a:t>Is available in Windows Server 2012 R2 and           Windows Server 2016</a:t>
            </a:r>
          </a:p>
          <a:p>
            <a:pPr lvl="0"/>
            <a:r>
              <a:rPr lang="en-US" b="0" kern="0" dirty="0">
                <a:solidFill>
                  <a:srgbClr val="000000"/>
                </a:solidFill>
              </a:rPr>
              <a:t>Azure Cloud Witness:</a:t>
            </a:r>
          </a:p>
          <a:p>
            <a:pPr lvl="1"/>
            <a:r>
              <a:rPr lang="en-US" b="0" kern="0" dirty="0">
                <a:solidFill>
                  <a:srgbClr val="000000"/>
                </a:solidFill>
              </a:rPr>
              <a:t>Requires two datacenter locations</a:t>
            </a:r>
          </a:p>
          <a:p>
            <a:pPr lvl="1"/>
            <a:r>
              <a:rPr lang="en-US" b="0" kern="0" dirty="0">
                <a:solidFill>
                  <a:srgbClr val="000000"/>
                </a:solidFill>
              </a:rPr>
              <a:t>Requires an internet connection for all nodes</a:t>
            </a:r>
          </a:p>
          <a:p>
            <a:pPr lvl="1"/>
            <a:r>
              <a:rPr lang="en-US" b="0" kern="0" dirty="0">
                <a:solidFill>
                  <a:srgbClr val="000000"/>
                </a:solidFill>
              </a:rPr>
              <a:t>Is available only in Windows Server 2016 </a:t>
            </a:r>
          </a:p>
          <a:p>
            <a:pPr lvl="0"/>
            <a:r>
              <a:rPr lang="en-US" b="0" kern="0" dirty="0">
                <a:solidFill>
                  <a:srgbClr val="000000"/>
                </a:solidFill>
              </a:rPr>
              <a:t>No witness:</a:t>
            </a:r>
          </a:p>
          <a:p>
            <a:pPr lvl="1"/>
            <a:r>
              <a:rPr lang="en-US" b="0" kern="0" dirty="0">
                <a:solidFill>
                  <a:srgbClr val="000000"/>
                </a:solidFill>
              </a:rPr>
              <a:t>Is not recommended</a:t>
            </a:r>
          </a:p>
          <a:p>
            <a:pPr lvl="1"/>
            <a:r>
              <a:rPr lang="en-US" b="0" kern="0" dirty="0">
                <a:solidFill>
                  <a:srgbClr val="000000"/>
                </a:solidFill>
              </a:rPr>
              <a:t>Is used for manual failover (disaster recovery site)</a:t>
            </a:r>
          </a:p>
        </p:txBody>
      </p:sp>
    </p:spTree>
    <p:extLst>
      <p:ext uri="{BB962C8B-B14F-4D97-AF65-F5344CB8AC3E}">
        <p14:creationId xmlns:p14="http://schemas.microsoft.com/office/powerpoint/2010/main" val="1467979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15ab2beb-01e7-45ba-8386-baad22fbe5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deploying a stretch cluster</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When deploying stretch clusters:</a:t>
            </a:r>
          </a:p>
          <a:p>
            <a:pPr lvl="1"/>
            <a:r>
              <a:rPr lang="en-US" b="0" kern="0" dirty="0">
                <a:solidFill>
                  <a:srgbClr val="000000"/>
                </a:solidFill>
              </a:rPr>
              <a:t>Ensure that the business requirements are met</a:t>
            </a:r>
          </a:p>
          <a:p>
            <a:pPr lvl="1"/>
            <a:r>
              <a:rPr lang="en-US" b="0" kern="0" dirty="0">
                <a:solidFill>
                  <a:srgbClr val="000000"/>
                </a:solidFill>
              </a:rPr>
              <a:t>Use storage replication among sites:</a:t>
            </a:r>
          </a:p>
          <a:p>
            <a:pPr lvl="2"/>
            <a:r>
              <a:rPr lang="en-US" b="0" kern="0" dirty="0">
                <a:solidFill>
                  <a:srgbClr val="000000"/>
                </a:solidFill>
              </a:rPr>
              <a:t>Use a hardware vendor (Windows Server 2012 R2 or earlier)</a:t>
            </a:r>
          </a:p>
          <a:p>
            <a:pPr lvl="2"/>
            <a:r>
              <a:rPr lang="en-US" b="0" kern="0" dirty="0">
                <a:solidFill>
                  <a:srgbClr val="000000"/>
                </a:solidFill>
              </a:rPr>
              <a:t>Use Storage Replica (Windows Server 2016)</a:t>
            </a:r>
          </a:p>
          <a:p>
            <a:pPr lvl="1"/>
            <a:r>
              <a:rPr lang="en-US" b="0" kern="0" dirty="0">
                <a:solidFill>
                  <a:srgbClr val="000000"/>
                </a:solidFill>
              </a:rPr>
              <a:t>Choose the correct quorum witness to properly </a:t>
            </a:r>
            <a:br>
              <a:rPr lang="en-US" b="0" kern="0" dirty="0">
                <a:solidFill>
                  <a:srgbClr val="000000"/>
                </a:solidFill>
              </a:rPr>
            </a:br>
            <a:r>
              <a:rPr lang="en-US" b="0" kern="0" dirty="0">
                <a:solidFill>
                  <a:srgbClr val="000000"/>
                </a:solidFill>
              </a:rPr>
              <a:t>maintain functionality in the event of failures </a:t>
            </a:r>
          </a:p>
          <a:p>
            <a:pPr lvl="1"/>
            <a:r>
              <a:rPr lang="en-US" b="0" kern="0" dirty="0">
                <a:solidFill>
                  <a:srgbClr val="000000"/>
                </a:solidFill>
              </a:rPr>
              <a:t>Choose the correct storage replication solution to meet these needs </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720627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214788b9-c886-4c9e-8ec9-f3e773dd92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stretch cluster failover and failback</a:t>
            </a: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dirty="0"/>
              <a:t>When implementing stretch clusters in disaster recovery scenarios, consider the following:</a:t>
            </a:r>
          </a:p>
          <a:p>
            <a:pPr marL="457200" lvl="1">
              <a:buSzPct val="100000"/>
            </a:pPr>
            <a:r>
              <a:rPr lang="en-US" b="0" dirty="0"/>
              <a:t>Failover time</a:t>
            </a:r>
          </a:p>
          <a:p>
            <a:pPr marL="457200" lvl="1">
              <a:buSzPct val="100000"/>
            </a:pPr>
            <a:r>
              <a:rPr lang="en-US" b="0" dirty="0"/>
              <a:t>The services for failover</a:t>
            </a:r>
          </a:p>
          <a:p>
            <a:pPr marL="457200" lvl="1">
              <a:buSzPct val="100000"/>
            </a:pPr>
            <a:r>
              <a:rPr lang="en-US" b="0" dirty="0"/>
              <a:t>Quorum maintenance</a:t>
            </a:r>
          </a:p>
          <a:p>
            <a:pPr marL="457200" lvl="1">
              <a:buSzPct val="100000"/>
            </a:pPr>
            <a:r>
              <a:rPr lang="en-US" b="0" dirty="0"/>
              <a:t>The storage connection</a:t>
            </a:r>
          </a:p>
          <a:p>
            <a:pPr marL="457200" lvl="1">
              <a:buSzPct val="100000"/>
            </a:pPr>
            <a:r>
              <a:rPr lang="en-US" b="0" dirty="0"/>
              <a:t>Published services and name resolution</a:t>
            </a:r>
          </a:p>
          <a:p>
            <a:pPr marL="457200" lvl="1">
              <a:buSzPct val="100000"/>
            </a:pPr>
            <a:r>
              <a:rPr lang="en-US" b="0" dirty="0"/>
              <a:t>Client connectivity</a:t>
            </a:r>
          </a:p>
          <a:p>
            <a:pPr marL="457200" lvl="1">
              <a:buSzPct val="100000"/>
            </a:pPr>
            <a:r>
              <a:rPr lang="en-US" b="0" dirty="0"/>
              <a:t>The failback procedure</a:t>
            </a:r>
          </a:p>
          <a:p>
            <a:endParaRPr lang="en-US" b="0" dirty="0"/>
          </a:p>
          <a:p>
            <a:endParaRPr lang="en-US" b="0" dirty="0"/>
          </a:p>
        </p:txBody>
      </p:sp>
    </p:spTree>
    <p:extLst>
      <p:ext uri="{BB962C8B-B14F-4D97-AF65-F5344CB8AC3E}">
        <p14:creationId xmlns:p14="http://schemas.microsoft.com/office/powerpoint/2010/main" val="325429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6d175a40-48b9-4b1c-b5e7-bcea41961a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Implementing failover clustering</a:t>
            </a:r>
          </a:p>
        </p:txBody>
      </p:sp>
      <p:sp>
        <p:nvSpPr>
          <p:cNvPr id="3" name="Text Placeholder 2"/>
          <p:cNvSpPr>
            <a:spLocks noGrp="1"/>
          </p:cNvSpPr>
          <p:nvPr>
            <p:ph type="body" idx="1"/>
          </p:nvPr>
        </p:nvSpPr>
        <p:spPr/>
        <p:txBody>
          <a:bodyPr/>
          <a:lstStyle/>
          <a:p>
            <a:r>
              <a:rPr lang="en-US" sz="2000" dirty="0"/>
              <a:t>Exercise 1: Configuring iSCSI storage
Exercise 2: Configuring a failover cluster
Exercise 3: Deploying and configuring a highly available file server
Exercise 4: Validating the deployment of the highly available file server
Exercise 5: Configuring CAU on the failover cluster</a:t>
            </a:r>
          </a:p>
        </p:txBody>
      </p:sp>
      <p:sp>
        <p:nvSpPr>
          <p:cNvPr id="4" name="TextBox 3"/>
          <p:cNvSpPr txBox="1"/>
          <p:nvPr/>
        </p:nvSpPr>
        <p:spPr>
          <a:xfrm>
            <a:off x="458788" y="2932341"/>
            <a:ext cx="2304926" cy="400110"/>
          </a:xfrm>
          <a:prstGeom prst="rect">
            <a:avLst/>
          </a:prstGeom>
          <a:noFill/>
        </p:spPr>
        <p:txBody>
          <a:bodyPr vert="horz" wrap="none" rtlCol="0">
            <a:spAutoFit/>
          </a:bodyPr>
          <a:lstStyle/>
          <a:p>
            <a:r>
              <a:rPr lang="en-US" sz="2000" b="0" dirty="0">
                <a:latin typeface="Segoe UI" panose="020B0502040204020203" pitchFamily="34" charset="0"/>
              </a:rPr>
              <a:t>Logon Information</a:t>
            </a:r>
          </a:p>
        </p:txBody>
      </p:sp>
      <p:sp>
        <p:nvSpPr>
          <p:cNvPr id="5" name="TextBox 4"/>
          <p:cNvSpPr txBox="1"/>
          <p:nvPr/>
        </p:nvSpPr>
        <p:spPr>
          <a:xfrm>
            <a:off x="458788" y="3398582"/>
            <a:ext cx="5720412" cy="2246769"/>
          </a:xfrm>
          <a:prstGeom prst="rect">
            <a:avLst/>
          </a:prstGeom>
          <a:noFill/>
        </p:spPr>
        <p:txBody>
          <a:bodyPr vert="horz" wrap="none" rtlCol="0">
            <a:spAutoFit/>
          </a:bodyPr>
          <a:lstStyle/>
          <a:p>
            <a:r>
              <a:rPr lang="en-US" sz="2000" b="0" dirty="0">
                <a:latin typeface="Segoe UI" panose="020B0502040204020203" pitchFamily="34" charset="0"/>
              </a:rPr>
              <a:t>Virtual machines: 	</a:t>
            </a:r>
            <a:r>
              <a:rPr lang="en-US" sz="2000" dirty="0">
                <a:latin typeface="Segoe UI" panose="020B0502040204020203" pitchFamily="34" charset="0"/>
              </a:rPr>
              <a:t>20743C-LON-DC1</a:t>
            </a:r>
            <a:endParaRPr lang="en-US" sz="2000" b="0" dirty="0">
              <a:latin typeface="Segoe UI" panose="020B0502040204020203" pitchFamily="34" charset="0"/>
            </a:endParaRPr>
          </a:p>
          <a:p>
            <a:r>
              <a:rPr lang="en-US" sz="2000" b="0" dirty="0">
                <a:latin typeface="Segoe UI" panose="020B0502040204020203" pitchFamily="34" charset="0"/>
              </a:rPr>
              <a:t>			</a:t>
            </a:r>
            <a:r>
              <a:rPr lang="en-US" sz="2000" dirty="0">
                <a:latin typeface="Segoe UI" panose="020B0502040204020203" pitchFamily="34" charset="0"/>
              </a:rPr>
              <a:t>20743C-LON-SVR1</a:t>
            </a:r>
            <a:endParaRPr lang="en-US" sz="2000" b="0" dirty="0">
              <a:latin typeface="Segoe UI" panose="020B0502040204020203" pitchFamily="34" charset="0"/>
            </a:endParaRPr>
          </a:p>
          <a:p>
            <a:r>
              <a:rPr lang="en-US" sz="2000" b="0" dirty="0">
                <a:latin typeface="Segoe UI" panose="020B0502040204020203" pitchFamily="34" charset="0"/>
              </a:rPr>
              <a:t>			</a:t>
            </a:r>
            <a:r>
              <a:rPr lang="en-US" sz="2000" dirty="0">
                <a:latin typeface="Segoe UI" panose="020B0502040204020203" pitchFamily="34" charset="0"/>
              </a:rPr>
              <a:t>20743C-LON-SVR2</a:t>
            </a:r>
            <a:endParaRPr lang="en-US" sz="2000" b="0" dirty="0">
              <a:latin typeface="Segoe UI" panose="020B0502040204020203" pitchFamily="34" charset="0"/>
            </a:endParaRPr>
          </a:p>
          <a:p>
            <a:r>
              <a:rPr lang="en-US" sz="2000" b="0" dirty="0">
                <a:latin typeface="Segoe UI" panose="020B0502040204020203" pitchFamily="34" charset="0"/>
              </a:rPr>
              <a:t>			</a:t>
            </a:r>
            <a:r>
              <a:rPr lang="en-US" sz="2000" dirty="0">
                <a:latin typeface="Segoe UI" panose="020B0502040204020203" pitchFamily="34" charset="0"/>
              </a:rPr>
              <a:t>20743C-LON-SVR3</a:t>
            </a:r>
            <a:endParaRPr lang="en-US" sz="2000" b="0" dirty="0">
              <a:latin typeface="Segoe UI" panose="020B0502040204020203" pitchFamily="34" charset="0"/>
            </a:endParaRPr>
          </a:p>
          <a:p>
            <a:r>
              <a:rPr lang="en-US" sz="2000" b="0" dirty="0">
                <a:latin typeface="Segoe UI" panose="020B0502040204020203" pitchFamily="34" charset="0"/>
              </a:rPr>
              <a:t>			</a:t>
            </a:r>
            <a:r>
              <a:rPr lang="en-US" sz="2000" dirty="0">
                <a:latin typeface="Segoe UI" panose="020B0502040204020203" pitchFamily="34" charset="0"/>
              </a:rPr>
              <a:t>MT17B-WS2016-NAT</a:t>
            </a:r>
            <a:endParaRPr lang="en-US" sz="2000" b="0" dirty="0">
              <a:latin typeface="Segoe UI" panose="020B0502040204020203" pitchFamily="34" charset="0"/>
            </a:endParaRPr>
          </a:p>
          <a:p>
            <a:r>
              <a:rPr lang="en-US" sz="2000" b="0" dirty="0">
                <a:latin typeface="Segoe UI" panose="020B0502040204020203" pitchFamily="34" charset="0"/>
              </a:rPr>
              <a:t>User name: 		</a:t>
            </a:r>
            <a:r>
              <a:rPr lang="en-US" sz="2000" dirty="0">
                <a:latin typeface="Segoe UI" panose="020B0502040204020203" pitchFamily="34" charset="0"/>
              </a:rPr>
              <a:t>Adatum\Administrator</a:t>
            </a:r>
            <a:endParaRPr lang="en-US" sz="2000" b="0" dirty="0">
              <a:latin typeface="Segoe UI" panose="020B0502040204020203" pitchFamily="34" charset="0"/>
            </a:endParaRPr>
          </a:p>
          <a:p>
            <a:r>
              <a:rPr lang="en-US" sz="2000" b="0" dirty="0">
                <a:latin typeface="Segoe UI" panose="020B0502040204020203" pitchFamily="34" charset="0"/>
              </a:rPr>
              <a:t>Password: 		</a:t>
            </a:r>
            <a:r>
              <a:rPr lang="en-US" sz="2000" dirty="0">
                <a:latin typeface="Segoe UI" panose="020B0502040204020203" pitchFamily="34" charset="0"/>
              </a:rPr>
              <a:t>Pa55w.rd</a:t>
            </a:r>
            <a:endParaRPr lang="en-US" sz="2000" b="0" dirty="0">
              <a:latin typeface="Segoe UI" panose="020B0502040204020203" pitchFamily="34" charset="0"/>
            </a:endParaRPr>
          </a:p>
        </p:txBody>
      </p:sp>
      <p:sp>
        <p:nvSpPr>
          <p:cNvPr id="6" name="TextBox 5"/>
          <p:cNvSpPr txBox="1"/>
          <p:nvPr/>
        </p:nvSpPr>
        <p:spPr>
          <a:xfrm>
            <a:off x="458788" y="6163356"/>
            <a:ext cx="3293722" cy="400110"/>
          </a:xfrm>
          <a:prstGeom prst="rect">
            <a:avLst/>
          </a:prstGeom>
          <a:noFill/>
        </p:spPr>
        <p:txBody>
          <a:bodyPr vert="horz" wrap="none" rtlCol="0">
            <a:spAutoFit/>
          </a:bodyPr>
          <a:lstStyle/>
          <a:p>
            <a:r>
              <a:rPr lang="en-US" sz="2000" b="0" dirty="0">
                <a:latin typeface="Segoe UI" panose="020B0502040204020203" pitchFamily="34" charset="0"/>
              </a:rPr>
              <a:t>Estimated Time: 60 minutes</a:t>
            </a:r>
          </a:p>
        </p:txBody>
      </p:sp>
    </p:spTree>
    <p:extLst>
      <p:ext uri="{BB962C8B-B14F-4D97-AF65-F5344CB8AC3E}">
        <p14:creationId xmlns:p14="http://schemas.microsoft.com/office/powerpoint/2010/main" val="1991784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Lab Scenario10746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6206827"/>
          </a:xfrm>
          <a:prstGeom prst="rect">
            <a:avLst/>
          </a:prstGeom>
          <a:noFill/>
        </p:spPr>
        <p:txBody>
          <a:bodyPr vert="horz" wrap="square" rtlCol="0">
            <a:spAutoFit/>
          </a:bodyPr>
          <a:lstStyle/>
          <a:p>
            <a:pPr marL="0" marR="0">
              <a:spcBef>
                <a:spcPts val="600"/>
              </a:spcBef>
              <a:spcAft>
                <a:spcPts val="800"/>
              </a:spcAft>
            </a:pPr>
            <a:r>
              <a:rPr lang="en-US" sz="2200" b="0" dirty="0">
                <a:latin typeface="Segoe UI" panose="020B0502040204020203" pitchFamily="34" charset="0"/>
                <a:ea typeface="Calibri" panose="020F0502020204030204" pitchFamily="34" charset="0"/>
                <a:cs typeface="Segoe UI" panose="020B0502040204020203" pitchFamily="34" charset="0"/>
              </a:rPr>
              <a:t>As the business of </a:t>
            </a:r>
            <a:r>
              <a:rPr lang="en-US" sz="2200" b="0" dirty="0" err="1">
                <a:latin typeface="Segoe UI" panose="020B0502040204020203" pitchFamily="34" charset="0"/>
                <a:ea typeface="Calibri" panose="020F0502020204030204" pitchFamily="34" charset="0"/>
                <a:cs typeface="Segoe UI" panose="020B0502040204020203" pitchFamily="34" charset="0"/>
              </a:rPr>
              <a:t>Adatum</a:t>
            </a:r>
            <a:r>
              <a:rPr lang="en-US" sz="2200" b="0" dirty="0">
                <a:latin typeface="Segoe UI" panose="020B0502040204020203" pitchFamily="34" charset="0"/>
                <a:ea typeface="Calibri" panose="020F0502020204030204" pitchFamily="34" charset="0"/>
                <a:cs typeface="Segoe UI" panose="020B0502040204020203" pitchFamily="34" charset="0"/>
              </a:rPr>
              <a:t> Corporation grows, it is becoming increasingly important that many of the applications and services on the network are always available. </a:t>
            </a:r>
            <a:r>
              <a:rPr lang="en-US" sz="2200" b="0" dirty="0" err="1">
                <a:latin typeface="Segoe UI" panose="020B0502040204020203" pitchFamily="34" charset="0"/>
                <a:ea typeface="Calibri" panose="020F0502020204030204" pitchFamily="34" charset="0"/>
                <a:cs typeface="Segoe UI" panose="020B0502040204020203" pitchFamily="34" charset="0"/>
              </a:rPr>
              <a:t>Adatum</a:t>
            </a:r>
            <a:r>
              <a:rPr lang="en-US" sz="2200" b="0" dirty="0">
                <a:latin typeface="Segoe UI" panose="020B0502040204020203" pitchFamily="34" charset="0"/>
                <a:ea typeface="Calibri" panose="020F0502020204030204" pitchFamily="34" charset="0"/>
                <a:cs typeface="Segoe UI" panose="020B0502040204020203" pitchFamily="34" charset="0"/>
              </a:rPr>
              <a:t> Corporation has many services and applications that must be available to internal and external users who work in different time zones around the world. Many of these applications cannot be made highly available by using Network Load Balancing (NLB). Therefore, you should use a different technology to make these applications highly available. </a:t>
            </a:r>
            <a:endParaRPr lang="en-US" sz="2200" b="0" dirty="0">
              <a:latin typeface="Segoe UI" panose="020B0502040204020203" pitchFamily="34" charset="0"/>
              <a:ea typeface="Calibri" panose="020F0502020204030204" pitchFamily="34" charset="0"/>
              <a:cs typeface="Times New Roman" panose="02020603050405020304" pitchFamily="18" charset="0"/>
            </a:endParaRPr>
          </a:p>
          <a:p>
            <a:pPr>
              <a:spcBef>
                <a:spcPts val="600"/>
              </a:spcBef>
              <a:spcAft>
                <a:spcPts val="800"/>
              </a:spcAft>
            </a:pPr>
            <a:r>
              <a:rPr lang="en-US" sz="2200" b="0" dirty="0">
                <a:solidFill>
                  <a:srgbClr val="000000"/>
                </a:solidFill>
                <a:latin typeface="Segoe UI" panose="020B0502040204020203" pitchFamily="34" charset="0"/>
                <a:ea typeface="Segoe UI Black" panose="020B0A02040204020203" pitchFamily="34" charset="0"/>
                <a:cs typeface="Segoe UI" panose="020B0502040204020203" pitchFamily="34" charset="0"/>
              </a:rPr>
              <a:t>As one of the senior network administrators at </a:t>
            </a:r>
            <a:r>
              <a:rPr lang="en-US" sz="2200" b="0" dirty="0" err="1">
                <a:solidFill>
                  <a:srgbClr val="000000"/>
                </a:solidFill>
                <a:latin typeface="Segoe UI" panose="020B0502040204020203" pitchFamily="34" charset="0"/>
                <a:ea typeface="Segoe UI Black" panose="020B0A02040204020203" pitchFamily="34" charset="0"/>
                <a:cs typeface="Segoe UI" panose="020B0502040204020203" pitchFamily="34" charset="0"/>
              </a:rPr>
              <a:t>Adatum</a:t>
            </a:r>
            <a:r>
              <a:rPr lang="en-US" sz="2200" b="0" dirty="0">
                <a:solidFill>
                  <a:srgbClr val="000000"/>
                </a:solidFill>
                <a:latin typeface="Segoe UI" panose="020B0502040204020203" pitchFamily="34" charset="0"/>
                <a:ea typeface="Segoe UI Black" panose="020B0A02040204020203" pitchFamily="34" charset="0"/>
                <a:cs typeface="Segoe UI" panose="020B0502040204020203" pitchFamily="34" charset="0"/>
              </a:rPr>
              <a:t> Corporation, you are responsible for implementing failover clustering on the servers running Windows Server 2016 to provide high availability for network services and applications. You are also responsible for planning the failover cluster configuration and deploying applications and services on the failover cluster.</a:t>
            </a:r>
            <a:endParaRPr lang="en-US" sz="2200" b="0" dirty="0">
              <a:latin typeface="Segoe UI" panose="020B0502040204020203" pitchFamily="34" charset="0"/>
              <a:ea typeface="Segoe UI Black" panose="020B0A02040204020203" pitchFamily="34" charset="0"/>
              <a:cs typeface="Segoe UI" panose="020B0502040204020203" pitchFamily="34" charset="0"/>
            </a:endParaRPr>
          </a:p>
          <a:p>
            <a:pPr marL="0" marR="0">
              <a:spcBef>
                <a:spcPts val="600"/>
              </a:spcBef>
              <a:spcAft>
                <a:spcPts val="800"/>
              </a:spcAft>
            </a:pPr>
            <a:endParaRPr lang="en-US" sz="22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1131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df2b3b75-05e4-401e-a839-8cc61e4009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What information do you need for planning a failover cluster implementation?
After running the Validate a Configuration Wizard, how can you resolve the network communication single point of failure?
In which situations might it be important to enable failback for a clustered application during </a:t>
            </a:r>
            <a:br>
              <a:rPr lang="en-US" dirty="0"/>
            </a:br>
            <a:r>
              <a:rPr lang="en-US" dirty="0"/>
              <a:t>a specific time?</a:t>
            </a:r>
          </a:p>
        </p:txBody>
      </p:sp>
    </p:spTree>
    <p:extLst>
      <p:ext uri="{BB962C8B-B14F-4D97-AF65-F5344CB8AC3E}">
        <p14:creationId xmlns:p14="http://schemas.microsoft.com/office/powerpoint/2010/main" val="61878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
Real-world Issues and Scenarios
Tools
Best Practice
Common Issues and Troubleshooting Tips</a:t>
            </a:r>
          </a:p>
        </p:txBody>
      </p:sp>
    </p:spTree>
    <p:extLst>
      <p:ext uri="{BB962C8B-B14F-4D97-AF65-F5344CB8AC3E}">
        <p14:creationId xmlns:p14="http://schemas.microsoft.com/office/powerpoint/2010/main" val="69243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d9d42bb-9224-4635-8b8b-daa0220d03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clustering improvements in Windows Server 2012 R2</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762" lvl="0" indent="0">
              <a:buNone/>
            </a:pPr>
            <a:r>
              <a:rPr lang="bs-Latn-BA" b="0" kern="0">
                <a:solidFill>
                  <a:srgbClr val="000000"/>
                </a:solidFill>
              </a:rPr>
              <a:t>Significant new features of failover clustering in Windows Server 2012 R2:</a:t>
            </a:r>
          </a:p>
          <a:p>
            <a:pPr lvl="1"/>
            <a:r>
              <a:rPr lang="en-US" b="0" kern="0" dirty="0">
                <a:solidFill>
                  <a:srgbClr val="000000"/>
                </a:solidFill>
              </a:rPr>
              <a:t>Quorum changes and dynamic witness</a:t>
            </a:r>
          </a:p>
          <a:p>
            <a:pPr lvl="1"/>
            <a:r>
              <a:rPr lang="en-US" b="0" kern="0" dirty="0">
                <a:solidFill>
                  <a:srgbClr val="000000"/>
                </a:solidFill>
              </a:rPr>
              <a:t>Force quorum resiliency</a:t>
            </a:r>
          </a:p>
          <a:p>
            <a:pPr lvl="1"/>
            <a:r>
              <a:rPr lang="en-US" b="0" kern="0" dirty="0">
                <a:solidFill>
                  <a:srgbClr val="000000"/>
                </a:solidFill>
              </a:rPr>
              <a:t>Tie breaker for 50% node split</a:t>
            </a:r>
          </a:p>
          <a:p>
            <a:pPr lvl="1"/>
            <a:r>
              <a:rPr lang="en-US" b="0" kern="0" dirty="0">
                <a:solidFill>
                  <a:srgbClr val="000000"/>
                </a:solidFill>
              </a:rPr>
              <a:t>Global Update Manager mode</a:t>
            </a:r>
          </a:p>
          <a:p>
            <a:pPr lvl="1"/>
            <a:r>
              <a:rPr lang="en-US" b="0" kern="0" dirty="0">
                <a:solidFill>
                  <a:srgbClr val="000000"/>
                </a:solidFill>
              </a:rPr>
              <a:t>Cluster node health detection</a:t>
            </a:r>
            <a:endParaRPr lang="bs-Latn-BA" b="0" kern="0">
              <a:solidFill>
                <a:srgbClr val="000000"/>
              </a:solidFill>
            </a:endParaRPr>
          </a:p>
          <a:p>
            <a:pPr lvl="1"/>
            <a:r>
              <a:rPr lang="en-US" b="0" kern="0" dirty="0">
                <a:solidFill>
                  <a:srgbClr val="000000"/>
                </a:solidFill>
              </a:rPr>
              <a:t>AD DS–detached clusters</a:t>
            </a:r>
          </a:p>
        </p:txBody>
      </p:sp>
    </p:spTree>
    <p:extLst>
      <p:ext uri="{BB962C8B-B14F-4D97-AF65-F5344CB8AC3E}">
        <p14:creationId xmlns:p14="http://schemas.microsoft.com/office/powerpoint/2010/main" val="1954939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0000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418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12bce5fd-d920-454f-9a3b-72bd80801f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clustering improvements in Windows Server 2016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Failover clustering improvements in             Windows Server 2016:</a:t>
            </a:r>
          </a:p>
          <a:p>
            <a:pPr lvl="1"/>
            <a:r>
              <a:rPr lang="en-US" b="0" kern="0" dirty="0">
                <a:solidFill>
                  <a:srgbClr val="000000"/>
                </a:solidFill>
              </a:rPr>
              <a:t>Cluster operating system rolling upgrades</a:t>
            </a:r>
          </a:p>
          <a:p>
            <a:pPr lvl="1"/>
            <a:r>
              <a:rPr lang="en-US" b="0" kern="0" dirty="0">
                <a:solidFill>
                  <a:srgbClr val="000000"/>
                </a:solidFill>
              </a:rPr>
              <a:t>Storage Replica</a:t>
            </a:r>
          </a:p>
          <a:p>
            <a:pPr lvl="1"/>
            <a:r>
              <a:rPr lang="en-US" b="0" kern="0" dirty="0">
                <a:solidFill>
                  <a:srgbClr val="000000"/>
                </a:solidFill>
              </a:rPr>
              <a:t>Azure Cloud Witness</a:t>
            </a:r>
          </a:p>
          <a:p>
            <a:pPr lvl="1"/>
            <a:r>
              <a:rPr lang="en-US" b="0" kern="0" dirty="0">
                <a:solidFill>
                  <a:srgbClr val="000000"/>
                </a:solidFill>
              </a:rPr>
              <a:t>VM resiliency</a:t>
            </a:r>
          </a:p>
          <a:p>
            <a:pPr lvl="1"/>
            <a:r>
              <a:rPr lang="en-US" b="0" kern="0" dirty="0">
                <a:solidFill>
                  <a:srgbClr val="000000"/>
                </a:solidFill>
              </a:rPr>
              <a:t>Site-aware failover clusters</a:t>
            </a:r>
          </a:p>
          <a:p>
            <a:pPr lvl="1"/>
            <a:r>
              <a:rPr lang="en-US" b="0" kern="0" dirty="0">
                <a:solidFill>
                  <a:srgbClr val="000000"/>
                </a:solidFill>
              </a:rPr>
              <a:t>Work group and multi-domain clusters</a:t>
            </a:r>
          </a:p>
        </p:txBody>
      </p:sp>
    </p:spTree>
    <p:extLst>
      <p:ext uri="{BB962C8B-B14F-4D97-AF65-F5344CB8AC3E}">
        <p14:creationId xmlns:p14="http://schemas.microsoft.com/office/powerpoint/2010/main" val="15112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cluster components</a:t>
            </a:r>
          </a:p>
        </p:txBody>
      </p:sp>
      <p:grpSp>
        <p:nvGrpSpPr>
          <p:cNvPr id="4" name="Group 3" descr="Diagram of two cluster nodes connected to three networks. One network is connected to clients, the second network is connected to the Cluster storage (shared bus or iSCSI), and the third network is for intra-cluster communication between nodes."/>
          <p:cNvGrpSpPr/>
          <p:nvPr/>
        </p:nvGrpSpPr>
        <p:grpSpPr>
          <a:xfrm>
            <a:off x="0" y="695325"/>
            <a:ext cx="8259763" cy="5885042"/>
            <a:chOff x="0" y="695325"/>
            <a:chExt cx="8259763" cy="5885042"/>
          </a:xfrm>
        </p:grpSpPr>
        <p:sp>
          <p:nvSpPr>
            <p:cNvPr id="5" name="Line 24"/>
            <p:cNvSpPr>
              <a:spLocks noChangeShapeType="1"/>
            </p:cNvSpPr>
            <p:nvPr/>
          </p:nvSpPr>
          <p:spPr bwMode="auto">
            <a:xfrm flipV="1">
              <a:off x="2014538" y="2128834"/>
              <a:ext cx="5024437" cy="58475"/>
            </a:xfrm>
            <a:prstGeom prst="line">
              <a:avLst/>
            </a:prstGeom>
            <a:noFill/>
            <a:ln w="38100">
              <a:solidFill>
                <a:srgbClr val="8DACD0"/>
              </a:solidFill>
              <a:round/>
              <a:headEnd/>
              <a:tailEnd/>
            </a:ln>
            <a:extLst>
              <a:ext uri="{909E8E84-426E-40DD-AFC4-6F175D3DCCD1}">
                <a14:hiddenFill xmlns:a14="http://schemas.microsoft.com/office/drawing/2010/main">
                  <a:noFill/>
                </a14:hiddenFill>
              </a:ext>
            </a:extLst>
          </p:spPr>
          <p:txBody>
            <a:bodyPr wrap="none" anchor="ctr"/>
            <a:lstStyle/>
            <a:p>
              <a:pPr lvl="0"/>
              <a:endParaRPr lang="hr-HR" sz="2400">
                <a:solidFill>
                  <a:srgbClr val="000000"/>
                </a:solidFill>
                <a:latin typeface="Segoe UI" pitchFamily="34" charset="0"/>
                <a:ea typeface="Segoe UI" pitchFamily="34" charset="0"/>
                <a:cs typeface="Segoe UI" pitchFamily="34" charset="0"/>
              </a:endParaRPr>
            </a:p>
          </p:txBody>
        </p:sp>
        <p:sp>
          <p:nvSpPr>
            <p:cNvPr id="6" name="Rectangle 21"/>
            <p:cNvSpPr>
              <a:spLocks noChangeArrowheads="1"/>
            </p:cNvSpPr>
            <p:nvPr/>
          </p:nvSpPr>
          <p:spPr bwMode="auto">
            <a:xfrm>
              <a:off x="871538" y="2647950"/>
              <a:ext cx="7388225" cy="2352675"/>
            </a:xfrm>
            <a:prstGeom prst="rect">
              <a:avLst/>
            </a:prstGeom>
            <a:solidFill>
              <a:srgbClr val="FFFFFF"/>
            </a:solidFill>
            <a:ln w="38100" algn="ctr">
              <a:solidFill>
                <a:schemeClr val="tx1"/>
              </a:solidFill>
              <a:miter lim="800000"/>
              <a:headEnd/>
              <a:tailEnd/>
            </a:ln>
            <a:extLst/>
          </p:spPr>
          <p:txBody>
            <a:bodyPr wrap="none" anchor="ctr"/>
            <a:lstStyle/>
            <a:p>
              <a:pPr lvl="0"/>
              <a:endParaRPr lang="sr-Latn-RS" sz="2400">
                <a:solidFill>
                  <a:srgbClr val="000000"/>
                </a:solidFill>
                <a:latin typeface="Segoe UI" pitchFamily="34" charset="0"/>
                <a:ea typeface="Segoe UI" pitchFamily="34" charset="0"/>
                <a:cs typeface="Segoe UI" pitchFamily="34" charset="0"/>
              </a:endParaRPr>
            </a:p>
          </p:txBody>
        </p:sp>
        <p:sp>
          <p:nvSpPr>
            <p:cNvPr id="7" name="Rectangle 22"/>
            <p:cNvSpPr>
              <a:spLocks noChangeArrowheads="1"/>
            </p:cNvSpPr>
            <p:nvPr/>
          </p:nvSpPr>
          <p:spPr bwMode="auto">
            <a:xfrm>
              <a:off x="1552575" y="2460625"/>
              <a:ext cx="5646738" cy="55086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pPr lvl="0"/>
              <a:endParaRPr lang="sr-Latn-RS" sz="2400">
                <a:solidFill>
                  <a:srgbClr val="000000"/>
                </a:solidFill>
                <a:latin typeface="Segoe UI" pitchFamily="34" charset="0"/>
                <a:ea typeface="Segoe UI" pitchFamily="34" charset="0"/>
                <a:cs typeface="Segoe UI" pitchFamily="34" charset="0"/>
              </a:endParaRPr>
            </a:p>
          </p:txBody>
        </p:sp>
        <p:sp>
          <p:nvSpPr>
            <p:cNvPr id="8" name="AutoShape 5" descr="Two-node failover cluster connected to storage"/>
            <p:cNvSpPr>
              <a:spLocks noChangeAspect="1" noChangeArrowheads="1"/>
            </p:cNvSpPr>
            <p:nvPr/>
          </p:nvSpPr>
          <p:spPr bwMode="auto">
            <a:xfrm>
              <a:off x="4419600" y="37480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sr-Latn-RS" sz="2400">
                <a:solidFill>
                  <a:srgbClr val="000000"/>
                </a:solidFill>
                <a:latin typeface="Segoe UI" pitchFamily="34" charset="0"/>
                <a:ea typeface="Segoe UI" pitchFamily="34" charset="0"/>
                <a:cs typeface="Segoe UI" pitchFamily="34" charset="0"/>
              </a:endParaRPr>
            </a:p>
          </p:txBody>
        </p:sp>
        <p:sp>
          <p:nvSpPr>
            <p:cNvPr id="9" name="AutoShape 7" descr="Two-node failover cluster connected to storage"/>
            <p:cNvSpPr>
              <a:spLocks noChangeAspect="1" noChangeArrowheads="1"/>
            </p:cNvSpPr>
            <p:nvPr/>
          </p:nvSpPr>
          <p:spPr bwMode="auto">
            <a:xfrm>
              <a:off x="4419600" y="37480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sr-Latn-RS" sz="2400">
                <a:solidFill>
                  <a:srgbClr val="000000"/>
                </a:solidFill>
                <a:latin typeface="Segoe UI" pitchFamily="34" charset="0"/>
                <a:ea typeface="Segoe UI" pitchFamily="34" charset="0"/>
                <a:cs typeface="Segoe UI" pitchFamily="34" charset="0"/>
              </a:endParaRPr>
            </a:p>
          </p:txBody>
        </p:sp>
        <p:sp>
          <p:nvSpPr>
            <p:cNvPr id="10" name="AutoShape 9" descr="Two-node failover cluster connected to storage"/>
            <p:cNvSpPr>
              <a:spLocks noChangeAspect="1" noChangeArrowheads="1"/>
            </p:cNvSpPr>
            <p:nvPr/>
          </p:nvSpPr>
          <p:spPr bwMode="auto">
            <a:xfrm>
              <a:off x="4419600" y="37480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sr-Latn-RS" sz="2400">
                <a:solidFill>
                  <a:srgbClr val="000000"/>
                </a:solidFill>
                <a:latin typeface="Segoe UI" pitchFamily="34" charset="0"/>
                <a:ea typeface="Segoe UI" pitchFamily="34" charset="0"/>
                <a:cs typeface="Segoe UI" pitchFamily="34" charset="0"/>
              </a:endParaRPr>
            </a:p>
          </p:txBody>
        </p:sp>
        <p:pic>
          <p:nvPicPr>
            <p:cNvPr id="1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292475" y="4766283"/>
              <a:ext cx="808038" cy="49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73513" y="1906048"/>
              <a:ext cx="1008062" cy="45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98925" y="4766283"/>
              <a:ext cx="808038" cy="49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873625" y="4766283"/>
              <a:ext cx="808038" cy="495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31"/>
            <p:cNvSpPr>
              <a:spLocks noChangeArrowheads="1"/>
            </p:cNvSpPr>
            <p:nvPr/>
          </p:nvSpPr>
          <p:spPr bwMode="auto">
            <a:xfrm>
              <a:off x="1355725" y="3255963"/>
              <a:ext cx="1169988" cy="347662"/>
            </a:xfrm>
            <a:prstGeom prst="roundRect">
              <a:avLst>
                <a:gd name="adj" fmla="val 4167"/>
              </a:avLst>
            </a:prstGeom>
            <a:solidFill>
              <a:schemeClr val="bg1"/>
            </a:solidFill>
            <a:ln w="9525">
              <a:noFill/>
              <a:round/>
              <a:headEnd/>
              <a:tailEnd/>
            </a:ln>
            <a:effectLst/>
          </p:spPr>
          <p:txBody>
            <a:bodyPr wrap="none" anchor="ctr"/>
            <a:lstStyle/>
            <a:p>
              <a:pPr lvl="0" algn="ctr">
                <a:defRPr/>
              </a:pPr>
              <a:r>
                <a:rPr lang="en-US" sz="2400" b="0" dirty="0">
                  <a:solidFill>
                    <a:srgbClr val="000000"/>
                  </a:solidFill>
                  <a:latin typeface="Segoe UI" pitchFamily="34" charset="0"/>
                  <a:ea typeface="Segoe UI" pitchFamily="34" charset="0"/>
                  <a:cs typeface="Segoe UI" pitchFamily="34" charset="0"/>
                </a:rPr>
                <a:t>Node 1</a:t>
              </a:r>
            </a:p>
          </p:txBody>
        </p:sp>
        <p:sp>
          <p:nvSpPr>
            <p:cNvPr id="16" name="AutoShape 31"/>
            <p:cNvSpPr>
              <a:spLocks noChangeArrowheads="1"/>
            </p:cNvSpPr>
            <p:nvPr/>
          </p:nvSpPr>
          <p:spPr bwMode="auto">
            <a:xfrm>
              <a:off x="6535738" y="3255963"/>
              <a:ext cx="1238250" cy="347662"/>
            </a:xfrm>
            <a:prstGeom prst="roundRect">
              <a:avLst>
                <a:gd name="adj" fmla="val 4167"/>
              </a:avLst>
            </a:prstGeom>
            <a:solidFill>
              <a:schemeClr val="bg1"/>
            </a:solidFill>
            <a:ln w="9525">
              <a:noFill/>
              <a:round/>
              <a:headEnd/>
              <a:tailEnd/>
            </a:ln>
            <a:effectLst/>
          </p:spPr>
          <p:txBody>
            <a:bodyPr wrap="none" anchor="ctr"/>
            <a:lstStyle/>
            <a:p>
              <a:pPr lvl="0" algn="ctr">
                <a:defRPr/>
              </a:pPr>
              <a:r>
                <a:rPr lang="en-US" sz="2400" b="0" dirty="0">
                  <a:solidFill>
                    <a:srgbClr val="000000"/>
                  </a:solidFill>
                  <a:latin typeface="Segoe UI" pitchFamily="34" charset="0"/>
                  <a:ea typeface="Segoe UI" pitchFamily="34" charset="0"/>
                  <a:cs typeface="Segoe UI" pitchFamily="34" charset="0"/>
                </a:rPr>
                <a:t>Node 2</a:t>
              </a:r>
            </a:p>
          </p:txBody>
        </p:sp>
        <p:sp>
          <p:nvSpPr>
            <p:cNvPr id="17" name="AutoShape 31"/>
            <p:cNvSpPr>
              <a:spLocks noChangeArrowheads="1"/>
            </p:cNvSpPr>
            <p:nvPr/>
          </p:nvSpPr>
          <p:spPr bwMode="auto">
            <a:xfrm>
              <a:off x="3311525" y="2417763"/>
              <a:ext cx="2316163" cy="442912"/>
            </a:xfrm>
            <a:prstGeom prst="roundRect">
              <a:avLst>
                <a:gd name="adj" fmla="val 4167"/>
              </a:avLst>
            </a:prstGeom>
            <a:solidFill>
              <a:schemeClr val="bg1"/>
            </a:solidFill>
            <a:ln w="9525">
              <a:noFill/>
              <a:round/>
              <a:headEnd/>
              <a:tailEnd/>
            </a:ln>
            <a:effectLst/>
          </p:spPr>
          <p:txBody>
            <a:bodyPr wrap="none" anchor="ctr"/>
            <a:lstStyle/>
            <a:p>
              <a:pPr lvl="0">
                <a:defRPr/>
              </a:pPr>
              <a:r>
                <a:rPr lang="en-US" sz="2400" b="0" dirty="0">
                  <a:solidFill>
                    <a:srgbClr val="000000"/>
                  </a:solidFill>
                  <a:latin typeface="Segoe UI" pitchFamily="34" charset="0"/>
                  <a:ea typeface="Segoe UI" pitchFamily="34" charset="0"/>
                  <a:cs typeface="Segoe UI" pitchFamily="34" charset="0"/>
                </a:rPr>
                <a:t>Cluster storage</a:t>
              </a:r>
            </a:p>
          </p:txBody>
        </p:sp>
        <p:sp>
          <p:nvSpPr>
            <p:cNvPr id="18" name="AutoShape 31"/>
            <p:cNvSpPr>
              <a:spLocks noChangeArrowheads="1"/>
            </p:cNvSpPr>
            <p:nvPr/>
          </p:nvSpPr>
          <p:spPr bwMode="auto">
            <a:xfrm>
              <a:off x="3732213" y="5578475"/>
              <a:ext cx="1301750" cy="347663"/>
            </a:xfrm>
            <a:prstGeom prst="roundRect">
              <a:avLst>
                <a:gd name="adj" fmla="val 4167"/>
              </a:avLst>
            </a:prstGeom>
            <a:solidFill>
              <a:schemeClr val="bg1"/>
            </a:solidFill>
            <a:ln w="9525">
              <a:noFill/>
              <a:round/>
              <a:headEnd/>
              <a:tailEnd/>
            </a:ln>
            <a:effectLst/>
          </p:spPr>
          <p:txBody>
            <a:bodyPr wrap="none" anchor="ctr"/>
            <a:lstStyle/>
            <a:p>
              <a:pPr lvl="0" algn="ctr">
                <a:defRPr/>
              </a:pPr>
              <a:r>
                <a:rPr lang="en-US" sz="2400" b="0" dirty="0">
                  <a:solidFill>
                    <a:srgbClr val="000000"/>
                  </a:solidFill>
                  <a:latin typeface="Segoe UI" pitchFamily="34" charset="0"/>
                  <a:ea typeface="Segoe UI" pitchFamily="34" charset="0"/>
                  <a:cs typeface="Segoe UI" pitchFamily="34" charset="0"/>
                </a:rPr>
                <a:t>Clients</a:t>
              </a:r>
            </a:p>
          </p:txBody>
        </p:sp>
        <p:sp>
          <p:nvSpPr>
            <p:cNvPr id="19" name="AutoShape 31"/>
            <p:cNvSpPr>
              <a:spLocks noChangeArrowheads="1"/>
            </p:cNvSpPr>
            <p:nvPr/>
          </p:nvSpPr>
          <p:spPr bwMode="auto">
            <a:xfrm>
              <a:off x="6326187" y="942976"/>
              <a:ext cx="1933575" cy="865188"/>
            </a:xfrm>
            <a:prstGeom prst="rect">
              <a:avLst/>
            </a:prstGeom>
            <a:solidFill>
              <a:schemeClr val="bg1"/>
            </a:solidFill>
            <a:ln w="9525">
              <a:noFill/>
              <a:round/>
              <a:headEnd/>
              <a:tailEnd/>
            </a:ln>
            <a:effectLst/>
          </p:spPr>
          <p:txBody>
            <a:bodyPr wrap="none" anchor="ctr"/>
            <a:lstStyle/>
            <a:p>
              <a:pPr lvl="0"/>
              <a:r>
                <a:rPr lang="en-US" sz="2400" b="0" dirty="0">
                  <a:solidFill>
                    <a:srgbClr val="000000"/>
                  </a:solidFill>
                  <a:latin typeface="Segoe UI" pitchFamily="34" charset="0"/>
                  <a:ea typeface="Segoe UI" pitchFamily="34" charset="0"/>
                  <a:cs typeface="Segoe UI" pitchFamily="34" charset="0"/>
                </a:rPr>
                <a:t>Service or</a:t>
              </a:r>
              <a:br>
                <a:rPr lang="en-US" sz="2400" b="0" dirty="0">
                  <a:solidFill>
                    <a:srgbClr val="000000"/>
                  </a:solidFill>
                  <a:latin typeface="Segoe UI" pitchFamily="34" charset="0"/>
                  <a:ea typeface="Segoe UI" pitchFamily="34" charset="0"/>
                  <a:cs typeface="Segoe UI" pitchFamily="34" charset="0"/>
                </a:rPr>
              </a:br>
              <a:r>
                <a:rPr lang="en-US" sz="2400" b="0" dirty="0">
                  <a:solidFill>
                    <a:srgbClr val="000000"/>
                  </a:solidFill>
                  <a:latin typeface="Segoe UI" pitchFamily="34" charset="0"/>
                  <a:ea typeface="Segoe UI" pitchFamily="34" charset="0"/>
                  <a:cs typeface="Segoe UI" pitchFamily="34" charset="0"/>
                </a:rPr>
                <a:t>application</a:t>
              </a:r>
            </a:p>
          </p:txBody>
        </p:sp>
        <p:sp>
          <p:nvSpPr>
            <p:cNvPr id="20" name="Text Box 26"/>
            <p:cNvSpPr txBox="1">
              <a:spLocks noChangeArrowheads="1"/>
            </p:cNvSpPr>
            <p:nvPr/>
          </p:nvSpPr>
          <p:spPr bwMode="auto">
            <a:xfrm>
              <a:off x="2854325" y="3354388"/>
              <a:ext cx="32432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4800" b="1">
                  <a:solidFill>
                    <a:schemeClr val="tx1"/>
                  </a:solidFill>
                  <a:latin typeface="Verdana" pitchFamily="34" charset="0"/>
                </a:defRPr>
              </a:lvl1pPr>
              <a:lvl2pPr marL="742950" indent="-285750">
                <a:defRPr sz="4800" b="1">
                  <a:solidFill>
                    <a:schemeClr val="tx1"/>
                  </a:solidFill>
                  <a:latin typeface="Verdana" pitchFamily="34" charset="0"/>
                </a:defRPr>
              </a:lvl2pPr>
              <a:lvl3pPr marL="1143000" indent="-228600">
                <a:defRPr sz="4800" b="1">
                  <a:solidFill>
                    <a:schemeClr val="tx1"/>
                  </a:solidFill>
                  <a:latin typeface="Verdana" pitchFamily="34" charset="0"/>
                </a:defRPr>
              </a:lvl3pPr>
              <a:lvl4pPr marL="1600200" indent="-228600">
                <a:defRPr sz="4800" b="1">
                  <a:solidFill>
                    <a:schemeClr val="tx1"/>
                  </a:solidFill>
                  <a:latin typeface="Verdana" pitchFamily="34" charset="0"/>
                </a:defRPr>
              </a:lvl4pPr>
              <a:lvl5pPr marL="2057400" indent="-22860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ctr">
                <a:spcBef>
                  <a:spcPct val="50000"/>
                </a:spcBef>
              </a:pPr>
              <a:r>
                <a:rPr lang="en-US" sz="2400" b="0" dirty="0">
                  <a:solidFill>
                    <a:srgbClr val="000000"/>
                  </a:solidFill>
                  <a:latin typeface="Segoe UI" pitchFamily="34" charset="0"/>
                  <a:ea typeface="Segoe UI" pitchFamily="34" charset="0"/>
                  <a:cs typeface="Segoe UI" pitchFamily="34" charset="0"/>
                </a:rPr>
                <a:t>A dedicated network connects the failover cluster nodes</a:t>
              </a:r>
            </a:p>
          </p:txBody>
        </p:sp>
        <p:sp>
          <p:nvSpPr>
            <p:cNvPr id="21" name="Text Box 27"/>
            <p:cNvSpPr txBox="1">
              <a:spLocks noChangeArrowheads="1"/>
            </p:cNvSpPr>
            <p:nvPr/>
          </p:nvSpPr>
          <p:spPr bwMode="auto">
            <a:xfrm>
              <a:off x="0" y="5380038"/>
              <a:ext cx="3311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4800" b="1">
                  <a:solidFill>
                    <a:schemeClr val="tx1"/>
                  </a:solidFill>
                  <a:latin typeface="Verdana" pitchFamily="34" charset="0"/>
                </a:defRPr>
              </a:lvl1pPr>
              <a:lvl2pPr marL="742950" indent="-285750">
                <a:defRPr sz="4800" b="1">
                  <a:solidFill>
                    <a:schemeClr val="tx1"/>
                  </a:solidFill>
                  <a:latin typeface="Verdana" pitchFamily="34" charset="0"/>
                </a:defRPr>
              </a:lvl2pPr>
              <a:lvl3pPr marL="1143000" indent="-228600">
                <a:defRPr sz="4800" b="1">
                  <a:solidFill>
                    <a:schemeClr val="tx1"/>
                  </a:solidFill>
                  <a:latin typeface="Verdana" pitchFamily="34" charset="0"/>
                </a:defRPr>
              </a:lvl3pPr>
              <a:lvl4pPr marL="1600200" indent="-228600">
                <a:defRPr sz="4800" b="1">
                  <a:solidFill>
                    <a:schemeClr val="tx1"/>
                  </a:solidFill>
                  <a:latin typeface="Verdana" pitchFamily="34" charset="0"/>
                </a:defRPr>
              </a:lvl4pPr>
              <a:lvl5pPr marL="2057400" indent="-22860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ctr">
                <a:spcBef>
                  <a:spcPct val="50000"/>
                </a:spcBef>
              </a:pPr>
              <a:r>
                <a:rPr lang="en-US" sz="2400" b="0" dirty="0">
                  <a:solidFill>
                    <a:srgbClr val="000000"/>
                  </a:solidFill>
                  <a:latin typeface="Segoe UI" pitchFamily="34" charset="0"/>
                  <a:ea typeface="Segoe UI" pitchFamily="34" charset="0"/>
                  <a:cs typeface="Segoe UI" pitchFamily="34" charset="0"/>
                </a:rPr>
                <a:t>A network connects the failover cluster and clients</a:t>
              </a:r>
            </a:p>
          </p:txBody>
        </p:sp>
        <p:sp>
          <p:nvSpPr>
            <p:cNvPr id="22" name="Line 34"/>
            <p:cNvSpPr>
              <a:spLocks noChangeShapeType="1"/>
            </p:cNvSpPr>
            <p:nvPr/>
          </p:nvSpPr>
          <p:spPr bwMode="auto">
            <a:xfrm flipH="1" flipV="1">
              <a:off x="1743075" y="4992688"/>
              <a:ext cx="1588" cy="5222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0" anchor="ctr"/>
            <a:lstStyle/>
            <a:p>
              <a:pPr lvl="0"/>
              <a:endParaRPr lang="hr-HR" sz="2400">
                <a:solidFill>
                  <a:srgbClr val="000000"/>
                </a:solidFill>
                <a:latin typeface="Segoe UI" pitchFamily="34" charset="0"/>
                <a:ea typeface="Segoe UI" pitchFamily="34" charset="0"/>
                <a:cs typeface="Segoe UI" pitchFamily="34" charset="0"/>
              </a:endParaRPr>
            </a:p>
          </p:txBody>
        </p:sp>
        <p:sp>
          <p:nvSpPr>
            <p:cNvPr id="23" name="Line 36"/>
            <p:cNvSpPr>
              <a:spLocks noChangeShapeType="1"/>
            </p:cNvSpPr>
            <p:nvPr/>
          </p:nvSpPr>
          <p:spPr bwMode="auto">
            <a:xfrm>
              <a:off x="4386263" y="1243013"/>
              <a:ext cx="1260475" cy="8286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0" anchor="ctr"/>
            <a:lstStyle/>
            <a:p>
              <a:pPr lvl="0"/>
              <a:endParaRPr lang="hr-HR" sz="2400">
                <a:solidFill>
                  <a:srgbClr val="000000"/>
                </a:solidFill>
                <a:latin typeface="Segoe UI" pitchFamily="34" charset="0"/>
                <a:ea typeface="Segoe UI" pitchFamily="34" charset="0"/>
                <a:cs typeface="Segoe UI" pitchFamily="34" charset="0"/>
              </a:endParaRPr>
            </a:p>
          </p:txBody>
        </p:sp>
        <p:sp>
          <p:nvSpPr>
            <p:cNvPr id="24" name="Line 37"/>
            <p:cNvSpPr>
              <a:spLocks noChangeShapeType="1"/>
            </p:cNvSpPr>
            <p:nvPr/>
          </p:nvSpPr>
          <p:spPr bwMode="auto">
            <a:xfrm>
              <a:off x="3181350" y="1487488"/>
              <a:ext cx="12700" cy="596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0" anchor="ctr"/>
            <a:lstStyle/>
            <a:p>
              <a:pPr lvl="0"/>
              <a:endParaRPr lang="hr-HR" sz="2400">
                <a:solidFill>
                  <a:srgbClr val="000000"/>
                </a:solidFill>
                <a:latin typeface="Segoe UI" pitchFamily="34" charset="0"/>
                <a:ea typeface="Segoe UI" pitchFamily="34" charset="0"/>
                <a:cs typeface="Segoe UI" pitchFamily="34" charset="0"/>
              </a:endParaRPr>
            </a:p>
          </p:txBody>
        </p:sp>
        <p:sp>
          <p:nvSpPr>
            <p:cNvPr id="25" name="Line 24"/>
            <p:cNvSpPr>
              <a:spLocks noChangeShapeType="1"/>
            </p:cNvSpPr>
            <p:nvPr/>
          </p:nvSpPr>
          <p:spPr bwMode="auto">
            <a:xfrm flipV="1">
              <a:off x="2014538" y="2846387"/>
              <a:ext cx="4967287" cy="14287"/>
            </a:xfrm>
            <a:prstGeom prst="line">
              <a:avLst/>
            </a:prstGeom>
            <a:noFill/>
            <a:ln w="38100">
              <a:solidFill>
                <a:srgbClr val="8DACD0"/>
              </a:solidFill>
              <a:round/>
              <a:headEnd/>
              <a:tailEnd/>
            </a:ln>
            <a:extLst>
              <a:ext uri="{909E8E84-426E-40DD-AFC4-6F175D3DCCD1}">
                <a14:hiddenFill xmlns:a14="http://schemas.microsoft.com/office/drawing/2010/main">
                  <a:noFill/>
                </a14:hiddenFill>
              </a:ext>
            </a:extLst>
          </p:spPr>
          <p:txBody>
            <a:bodyPr wrap="none" anchor="ctr"/>
            <a:lstStyle/>
            <a:p>
              <a:pPr lvl="0"/>
              <a:endParaRPr lang="hr-HR" sz="2400">
                <a:solidFill>
                  <a:srgbClr val="000000"/>
                </a:solidFill>
                <a:latin typeface="Segoe UI" pitchFamily="34" charset="0"/>
                <a:ea typeface="Segoe UI" pitchFamily="34" charset="0"/>
                <a:cs typeface="Segoe UI" pitchFamily="34" charset="0"/>
              </a:endParaRPr>
            </a:p>
          </p:txBody>
        </p:sp>
        <p:sp>
          <p:nvSpPr>
            <p:cNvPr id="26" name="Text Box 26"/>
            <p:cNvSpPr txBox="1">
              <a:spLocks noChangeArrowheads="1"/>
            </p:cNvSpPr>
            <p:nvPr/>
          </p:nvSpPr>
          <p:spPr bwMode="auto">
            <a:xfrm>
              <a:off x="1782763" y="695325"/>
              <a:ext cx="27035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4800" b="1">
                  <a:solidFill>
                    <a:schemeClr val="tx1"/>
                  </a:solidFill>
                  <a:latin typeface="Verdana" pitchFamily="34" charset="0"/>
                </a:defRPr>
              </a:lvl1pPr>
              <a:lvl2pPr marL="742950" indent="-285750">
                <a:defRPr sz="4800" b="1">
                  <a:solidFill>
                    <a:schemeClr val="tx1"/>
                  </a:solidFill>
                  <a:latin typeface="Verdana" pitchFamily="34" charset="0"/>
                </a:defRPr>
              </a:lvl2pPr>
              <a:lvl3pPr marL="1143000" indent="-228600">
                <a:defRPr sz="4800" b="1">
                  <a:solidFill>
                    <a:schemeClr val="tx1"/>
                  </a:solidFill>
                  <a:latin typeface="Verdana" pitchFamily="34" charset="0"/>
                </a:defRPr>
              </a:lvl3pPr>
              <a:lvl4pPr marL="1600200" indent="-228600">
                <a:defRPr sz="4800" b="1">
                  <a:solidFill>
                    <a:schemeClr val="tx1"/>
                  </a:solidFill>
                  <a:latin typeface="Verdana" pitchFamily="34" charset="0"/>
                </a:defRPr>
              </a:lvl4pPr>
              <a:lvl5pPr marL="2057400" indent="-228600">
                <a:defRPr sz="4800" b="1">
                  <a:solidFill>
                    <a:schemeClr val="tx1"/>
                  </a:solidFill>
                  <a:latin typeface="Verdana" pitchFamily="34" charset="0"/>
                </a:defRPr>
              </a:lvl5pPr>
              <a:lvl6pPr marL="2514600" indent="-228600" algn="ctr" eaLnBrk="0" fontAlgn="base" hangingPunct="0">
                <a:spcBef>
                  <a:spcPct val="0"/>
                </a:spcBef>
                <a:spcAft>
                  <a:spcPct val="0"/>
                </a:spcAft>
                <a:defRPr sz="4800" b="1">
                  <a:solidFill>
                    <a:schemeClr val="tx1"/>
                  </a:solidFill>
                  <a:latin typeface="Verdana" pitchFamily="34" charset="0"/>
                </a:defRPr>
              </a:lvl6pPr>
              <a:lvl7pPr marL="2971800" indent="-228600" algn="ctr" eaLnBrk="0" fontAlgn="base" hangingPunct="0">
                <a:spcBef>
                  <a:spcPct val="0"/>
                </a:spcBef>
                <a:spcAft>
                  <a:spcPct val="0"/>
                </a:spcAft>
                <a:defRPr sz="4800" b="1">
                  <a:solidFill>
                    <a:schemeClr val="tx1"/>
                  </a:solidFill>
                  <a:latin typeface="Verdana" pitchFamily="34" charset="0"/>
                </a:defRPr>
              </a:lvl7pPr>
              <a:lvl8pPr marL="3429000" indent="-228600" algn="ctr" eaLnBrk="0" fontAlgn="base" hangingPunct="0">
                <a:spcBef>
                  <a:spcPct val="0"/>
                </a:spcBef>
                <a:spcAft>
                  <a:spcPct val="0"/>
                </a:spcAft>
                <a:defRPr sz="4800" b="1">
                  <a:solidFill>
                    <a:schemeClr val="tx1"/>
                  </a:solidFill>
                  <a:latin typeface="Verdana" pitchFamily="34" charset="0"/>
                </a:defRPr>
              </a:lvl8pPr>
              <a:lvl9pPr marL="3886200" indent="-228600" algn="ctr" eaLnBrk="0" fontAlgn="base" hangingPunct="0">
                <a:spcBef>
                  <a:spcPct val="0"/>
                </a:spcBef>
                <a:spcAft>
                  <a:spcPct val="0"/>
                </a:spcAft>
                <a:defRPr sz="4800" b="1">
                  <a:solidFill>
                    <a:schemeClr val="tx1"/>
                  </a:solidFill>
                  <a:latin typeface="Verdana" pitchFamily="34" charset="0"/>
                </a:defRPr>
              </a:lvl9pPr>
            </a:lstStyle>
            <a:p>
              <a:pPr lvl="0" algn="ctr">
                <a:spcBef>
                  <a:spcPct val="50000"/>
                </a:spcBef>
              </a:pPr>
              <a:r>
                <a:rPr lang="en-US" sz="2400" b="0" dirty="0">
                  <a:solidFill>
                    <a:srgbClr val="000000"/>
                  </a:solidFill>
                  <a:latin typeface="Segoe UI" pitchFamily="34" charset="0"/>
                  <a:ea typeface="Segoe UI" pitchFamily="34" charset="0"/>
                  <a:cs typeface="Segoe UI" pitchFamily="34" charset="0"/>
                </a:rPr>
                <a:t>Shared bus or iSCSI connection</a:t>
              </a:r>
            </a:p>
          </p:txBody>
        </p:sp>
        <p:sp>
          <p:nvSpPr>
            <p:cNvPr id="27" name="Line 36"/>
            <p:cNvSpPr>
              <a:spLocks noChangeShapeType="1"/>
            </p:cNvSpPr>
            <p:nvPr/>
          </p:nvSpPr>
          <p:spPr bwMode="auto">
            <a:xfrm flipV="1">
              <a:off x="5262563" y="2908300"/>
              <a:ext cx="327025"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0" anchor="ctr"/>
            <a:lstStyle/>
            <a:p>
              <a:pPr lvl="0"/>
              <a:endParaRPr lang="hr-HR" sz="2400">
                <a:solidFill>
                  <a:srgbClr val="000000"/>
                </a:solidFill>
                <a:latin typeface="Segoe UI" pitchFamily="34" charset="0"/>
                <a:ea typeface="Segoe UI" pitchFamily="34" charset="0"/>
                <a:cs typeface="Segoe UI" pitchFamily="34" charset="0"/>
              </a:endParaRPr>
            </a:p>
          </p:txBody>
        </p:sp>
        <p:sp>
          <p:nvSpPr>
            <p:cNvPr id="28" name="Line 37"/>
            <p:cNvSpPr>
              <a:spLocks noChangeShapeType="1"/>
            </p:cNvSpPr>
            <p:nvPr/>
          </p:nvSpPr>
          <p:spPr bwMode="auto">
            <a:xfrm flipH="1" flipV="1">
              <a:off x="3308350" y="2921000"/>
              <a:ext cx="315913" cy="5159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0" anchor="ctr"/>
            <a:lstStyle/>
            <a:p>
              <a:pPr lvl="0"/>
              <a:endParaRPr lang="hr-HR" sz="2400">
                <a:solidFill>
                  <a:srgbClr val="000000"/>
                </a:solidFill>
                <a:latin typeface="Segoe UI" pitchFamily="34" charset="0"/>
                <a:ea typeface="Segoe UI" pitchFamily="34" charset="0"/>
                <a:cs typeface="Segoe UI" pitchFamily="34" charset="0"/>
              </a:endParaRPr>
            </a:p>
          </p:txBody>
        </p:sp>
        <p:pic>
          <p:nvPicPr>
            <p:cNvPr id="29" name="Picture 1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904805" y="1914525"/>
              <a:ext cx="433439"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578912" y="1914525"/>
              <a:ext cx="435626"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7857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failover and failback?</a:t>
            </a:r>
          </a:p>
        </p:txBody>
      </p:sp>
      <p:sp>
        <p:nvSpPr>
          <p:cNvPr id="4" name="Rounded Rectangle 844804"/>
          <p:cNvSpPr>
            <a:spLocks noChangeArrowheads="1"/>
          </p:cNvSpPr>
          <p:nvPr/>
        </p:nvSpPr>
        <p:spPr bwMode="auto">
          <a:xfrm>
            <a:off x="511175" y="3773307"/>
            <a:ext cx="8172450" cy="457200"/>
          </a:xfrm>
          <a:prstGeom prst="roundRect">
            <a:avLst>
              <a:gd name="adj" fmla="val 4167"/>
            </a:avLst>
          </a:prstGeom>
          <a:noFill/>
          <a:ln w="9525" algn="ctr">
            <a:noFill/>
            <a:round/>
            <a:headEnd/>
            <a:tailEnd/>
          </a:ln>
        </p:spPr>
        <p:txBody>
          <a:bodyPr wrap="none" anchor="ctr"/>
          <a:lstStyle/>
          <a:p>
            <a:pPr eaLnBrk="0" hangingPunct="0">
              <a:lnSpc>
                <a:spcPct val="90000"/>
              </a:lnSpc>
              <a:spcBef>
                <a:spcPct val="40000"/>
              </a:spcBef>
            </a:pPr>
            <a:r>
              <a:rPr lang="en-US" sz="2400" b="0" dirty="0">
                <a:solidFill>
                  <a:srgbClr val="000000"/>
                </a:solidFill>
                <a:latin typeface="Segoe UI" pitchFamily="34" charset="0"/>
                <a:ea typeface="Segoe UI" pitchFamily="34" charset="0"/>
                <a:cs typeface="Segoe UI" pitchFamily="34" charset="0"/>
              </a:rPr>
              <a:t> </a:t>
            </a:r>
            <a:endParaRPr lang="en-US" sz="2400" dirty="0">
              <a:latin typeface="Segoe UI" pitchFamily="34" charset="0"/>
              <a:ea typeface="Segoe UI" pitchFamily="34" charset="0"/>
              <a:cs typeface="Segoe UI" pitchFamily="34" charset="0"/>
            </a:endParaRPr>
          </a:p>
        </p:txBody>
      </p:sp>
      <p:sp>
        <p:nvSpPr>
          <p:cNvPr id="6"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indent="-173736" eaLnBrk="0" hangingPunct="0"/>
            <a:r>
              <a:rPr lang="en-US" b="0" dirty="0"/>
              <a:t>During failover, the clustered instance and all </a:t>
            </a:r>
            <a:br>
              <a:rPr lang="en-US" b="0" dirty="0"/>
            </a:br>
            <a:r>
              <a:rPr lang="en-US" b="0" dirty="0"/>
              <a:t>associated resources are moved from one node to another </a:t>
            </a:r>
          </a:p>
          <a:p>
            <a:pPr marL="228600" indent="-173736" eaLnBrk="0" hangingPunct="0"/>
            <a:r>
              <a:rPr lang="en-US" b="0" dirty="0"/>
              <a:t>A failover occurs when:</a:t>
            </a:r>
          </a:p>
          <a:p>
            <a:pPr marL="457200" lvl="1" indent="-173736" eaLnBrk="0" hangingPunct="0"/>
            <a:r>
              <a:rPr lang="en-US" b="0" dirty="0"/>
              <a:t>The node that hosts the instance becomes inactive for any reason</a:t>
            </a:r>
          </a:p>
          <a:p>
            <a:pPr marL="457200" lvl="1" indent="-173736" eaLnBrk="0" hangingPunct="0"/>
            <a:r>
              <a:rPr lang="en-US" b="0" dirty="0"/>
              <a:t>One of the resources within the instance fails</a:t>
            </a:r>
          </a:p>
          <a:p>
            <a:pPr marL="457200" lvl="1" indent="-173736" eaLnBrk="0" hangingPunct="0"/>
            <a:r>
              <a:rPr lang="en-US" b="0" dirty="0"/>
              <a:t>An administrator </a:t>
            </a:r>
            <a:r>
              <a:rPr lang="bs-Latn-BA" b="0" dirty="0"/>
              <a:t>makes a switchover</a:t>
            </a:r>
            <a:endParaRPr lang="en-US" b="0" dirty="0"/>
          </a:p>
          <a:p>
            <a:pPr marL="228600" indent="-173736" eaLnBrk="0" hangingPunct="0"/>
            <a:r>
              <a:rPr lang="en-US" b="0" dirty="0"/>
              <a:t>The c</a:t>
            </a:r>
            <a:r>
              <a:rPr lang="hr-HR" b="0" dirty="0"/>
              <a:t>luster service can fail</a:t>
            </a:r>
            <a:r>
              <a:rPr lang="en-US" b="0" dirty="0"/>
              <a:t> </a:t>
            </a:r>
            <a:r>
              <a:rPr lang="hr-HR" b="0" dirty="0"/>
              <a:t>back after the offline node</a:t>
            </a:r>
            <a:r>
              <a:rPr lang="en-US" b="0" dirty="0"/>
              <a:t> </a:t>
            </a:r>
            <a:r>
              <a:rPr lang="hr-HR" b="0" dirty="0"/>
              <a:t>becomes</a:t>
            </a:r>
            <a:r>
              <a:rPr lang="en-US" b="0" dirty="0"/>
              <a:t> </a:t>
            </a:r>
            <a:r>
              <a:rPr lang="hr-HR" b="0" dirty="0"/>
              <a:t>active again</a:t>
            </a:r>
            <a:endParaRPr lang="en-US" b="0" dirty="0"/>
          </a:p>
          <a:p>
            <a:pPr marL="228600" indent="-173736" eaLnBrk="0" hangingPunct="0"/>
            <a:r>
              <a:rPr lang="en-US" b="0" dirty="0"/>
              <a:t>Both planned and unplanned failovers can occur</a:t>
            </a:r>
          </a:p>
          <a:p>
            <a:endParaRPr lang="en-US" b="0" dirty="0"/>
          </a:p>
        </p:txBody>
      </p:sp>
    </p:spTree>
    <p:extLst>
      <p:ext uri="{BB962C8B-B14F-4D97-AF65-F5344CB8AC3E}">
        <p14:creationId xmlns:p14="http://schemas.microsoft.com/office/powerpoint/2010/main" val="387081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1ff5148-85b9-4447-ad28-50a29a2dd2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Failover cluster networks</a:t>
            </a:r>
          </a:p>
        </p:txBody>
      </p:sp>
      <p:graphicFrame>
        <p:nvGraphicFramePr>
          <p:cNvPr id="4" name="Group 39"/>
          <p:cNvGraphicFramePr>
            <a:graphicFrameLocks/>
          </p:cNvGraphicFramePr>
          <p:nvPr>
            <p:extLst>
              <p:ext uri="{D42A27DB-BD31-4B8C-83A1-F6EECF244321}">
                <p14:modId xmlns:p14="http://schemas.microsoft.com/office/powerpoint/2010/main" val="1052069698"/>
              </p:ext>
            </p:extLst>
          </p:nvPr>
        </p:nvGraphicFramePr>
        <p:xfrm>
          <a:off x="458788" y="1020763"/>
          <a:ext cx="8118476" cy="2544763"/>
        </p:xfrm>
        <a:graphic>
          <a:graphicData uri="http://schemas.openxmlformats.org/drawingml/2006/table">
            <a:tbl>
              <a:tblPr firstRow="1" bandRow="1">
                <a:tableStyleId>{21E4AEA4-8DFA-4A89-87EB-49C32662AFE0}</a:tableStyleId>
              </a:tblPr>
              <a:tblGrid>
                <a:gridCol w="2616932">
                  <a:extLst>
                    <a:ext uri="{9D8B030D-6E8A-4147-A177-3AD203B41FA5}">
                      <a16:colId xmlns:a16="http://schemas.microsoft.com/office/drawing/2014/main" val="20000"/>
                    </a:ext>
                  </a:extLst>
                </a:gridCol>
                <a:gridCol w="5501544">
                  <a:extLst>
                    <a:ext uri="{9D8B030D-6E8A-4147-A177-3AD203B41FA5}">
                      <a16:colId xmlns:a16="http://schemas.microsoft.com/office/drawing/2014/main" val="20001"/>
                    </a:ext>
                  </a:extLst>
                </a:gridCol>
              </a:tblGrid>
              <a:tr h="401638">
                <a:tc>
                  <a:txBody>
                    <a:bodyPr/>
                    <a:lstStyle/>
                    <a:p>
                      <a:r>
                        <a:rPr kumimoji="0" lang="en-US" sz="2400" b="1"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Network</a:t>
                      </a:r>
                      <a:endParaRPr lang="en-US" sz="2400" b="1" dirty="0">
                        <a:solidFill>
                          <a:schemeClr val="tx1"/>
                        </a:solidFill>
                        <a:latin typeface="Segoe UI" pitchFamily="34" charset="0"/>
                        <a:ea typeface="Segoe UI" pitchFamily="34" charset="0"/>
                        <a:cs typeface="Segoe UI" pitchFamily="34" charset="0"/>
                      </a:endParaRPr>
                    </a:p>
                  </a:txBody>
                  <a:tcPr marL="95766" marR="9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dirty="0">
                          <a:solidFill>
                            <a:schemeClr val="tx1"/>
                          </a:solidFill>
                          <a:latin typeface="Segoe UI" panose="020B0502040204020203" pitchFamily="34" charset="0"/>
                          <a:ea typeface="Segoe UI" panose="020B0502040204020203" pitchFamily="34" charset="0"/>
                          <a:cs typeface="Segoe UI" panose="020B0502040204020203" pitchFamily="34" charset="0"/>
                        </a:rPr>
                        <a:t>Description</a:t>
                      </a:r>
                    </a:p>
                  </a:txBody>
                  <a:tcPr marL="95766" marR="9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953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Public network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5766" marR="9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Clients use this network to connect to the clustered service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5766" marR="9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9532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Private network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5766" marR="9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Nodes use this network to communicate with each other</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5766" marR="9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9691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Public-and-private network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5766" marR="9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Required to communicate with external storage systems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95766" marR="957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Rectangle 4"/>
          <p:cNvSpPr/>
          <p:nvPr/>
        </p:nvSpPr>
        <p:spPr>
          <a:xfrm>
            <a:off x="359922" y="3945683"/>
            <a:ext cx="8219873" cy="224676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lvl="0" indent="-173736">
              <a:buClr>
                <a:srgbClr val="0070C0"/>
              </a:buClr>
              <a:buFont typeface="Arial" panose="020B0604020202020204" pitchFamily="34" charset="0"/>
              <a:buChar char="•"/>
            </a:pPr>
            <a:r>
              <a:rPr lang="en-US" sz="2800" b="0" dirty="0">
                <a:solidFill>
                  <a:srgbClr val="000000"/>
                </a:solidFill>
                <a:latin typeface="Segoe UI" panose="020B0502040204020203" pitchFamily="34" charset="0"/>
                <a:ea typeface="Segoe UI" panose="020B0502040204020203" pitchFamily="34" charset="0"/>
                <a:cs typeface="Segoe UI" panose="020B0502040204020203" pitchFamily="34" charset="0"/>
              </a:rPr>
              <a:t>One network can support both client and node   communications</a:t>
            </a:r>
          </a:p>
          <a:p>
            <a:pPr marL="228600" lvl="0" indent="-173736">
              <a:buClr>
                <a:srgbClr val="0070C0"/>
              </a:buClr>
              <a:buFont typeface="Arial" panose="020B0604020202020204" pitchFamily="34" charset="0"/>
              <a:buChar char="•"/>
            </a:pPr>
            <a:r>
              <a:rPr lang="en-US" sz="2800" b="0" dirty="0">
                <a:solidFill>
                  <a:srgbClr val="000000"/>
                </a:solidFill>
                <a:latin typeface="Segoe UI" panose="020B0502040204020203" pitchFamily="34" charset="0"/>
                <a:ea typeface="Segoe UI" panose="020B0502040204020203" pitchFamily="34" charset="0"/>
                <a:cs typeface="Segoe UI" panose="020B0502040204020203" pitchFamily="34" charset="0"/>
              </a:rPr>
              <a:t>Multiple network cards are recommended to provide enhanced performance and redundancy</a:t>
            </a:r>
          </a:p>
          <a:p>
            <a:pPr marL="228600" lvl="0" indent="-173736">
              <a:buClr>
                <a:srgbClr val="0070C0"/>
              </a:buClr>
              <a:buFont typeface="Arial" panose="020B0604020202020204" pitchFamily="34" charset="0"/>
              <a:buChar char="•"/>
            </a:pPr>
            <a:r>
              <a:rPr lang="en-US" sz="2800" b="0" dirty="0">
                <a:solidFill>
                  <a:srgbClr val="000000"/>
                </a:solidFill>
                <a:latin typeface="Segoe UI" panose="020B0502040204020203" pitchFamily="34" charset="0"/>
                <a:ea typeface="Segoe UI" panose="020B0502040204020203" pitchFamily="34" charset="0"/>
                <a:cs typeface="Segoe UI" panose="020B0502040204020203" pitchFamily="34" charset="0"/>
              </a:rPr>
              <a:t>iSCSI storage should have a dedicated network</a:t>
            </a:r>
          </a:p>
        </p:txBody>
      </p:sp>
    </p:spTree>
    <p:extLst>
      <p:ext uri="{BB962C8B-B14F-4D97-AF65-F5344CB8AC3E}">
        <p14:creationId xmlns:p14="http://schemas.microsoft.com/office/powerpoint/2010/main" val="226717497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6513</Words>
  <Application>Microsoft Office PowerPoint</Application>
  <PresentationFormat>On-screen Show (4:3)</PresentationFormat>
  <Paragraphs>721</Paragraphs>
  <Slides>51</Slides>
  <Notes>51</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Verdana</vt:lpstr>
      <vt:lpstr>Wingdings</vt:lpstr>
      <vt:lpstr>Times New Roman</vt:lpstr>
      <vt:lpstr>Segoe UI</vt:lpstr>
      <vt:lpstr>Segoe UI Black</vt:lpstr>
      <vt:lpstr>Calibri</vt:lpstr>
      <vt:lpstr>Symbol</vt:lpstr>
      <vt:lpstr>NG_MOC_Core_ModuleNew2</vt:lpstr>
      <vt:lpstr>Module 11</vt:lpstr>
      <vt:lpstr>Module Overview</vt:lpstr>
      <vt:lpstr>Lesson 1: Overview of failover clustering</vt:lpstr>
      <vt:lpstr>What is availability?</vt:lpstr>
      <vt:lpstr>Failover clustering improvements in Windows Server 2012 R2</vt:lpstr>
      <vt:lpstr>Failover clustering improvements in Windows Server 2016</vt:lpstr>
      <vt:lpstr>Failover cluster components</vt:lpstr>
      <vt:lpstr>What are failover and failback?</vt:lpstr>
      <vt:lpstr>Failover cluster networks</vt:lpstr>
      <vt:lpstr>Failover cluster storage</vt:lpstr>
      <vt:lpstr>What is quorum?</vt:lpstr>
      <vt:lpstr>Quorum modes in Windows Server 2016 failover clustering</vt:lpstr>
      <vt:lpstr>What are CSVs?</vt:lpstr>
      <vt:lpstr>CSV improvements</vt:lpstr>
      <vt:lpstr>Lesson 2: Implementing a failover cluster</vt:lpstr>
      <vt:lpstr>Preparing for implementing failover clustering</vt:lpstr>
      <vt:lpstr>Hardware requirements for failover cluster implementation</vt:lpstr>
      <vt:lpstr>Network requirements for failover cluster implementation</vt:lpstr>
      <vt:lpstr>AD DS and infrastructure requirements for failover clusters</vt:lpstr>
      <vt:lpstr>Software requirements for a failover cluster implementation</vt:lpstr>
      <vt:lpstr>Demonstration: Validating and configuring a failover cluster</vt:lpstr>
      <vt:lpstr>PowerPoint Presentation</vt:lpstr>
      <vt:lpstr>Lesson 3: Configuring highly available applications and services on a failover cluster</vt:lpstr>
      <vt:lpstr>Identifying cluster resources and services</vt:lpstr>
      <vt:lpstr>Clustering server roles process</vt:lpstr>
      <vt:lpstr>Demonstration: Clustering a file server role</vt:lpstr>
      <vt:lpstr>Failover cluster management tasks</vt:lpstr>
      <vt:lpstr>Managing cluster nodes</vt:lpstr>
      <vt:lpstr>Configuring application failover settings</vt:lpstr>
      <vt:lpstr>Lesson 4: Maintaining a failover cluster</vt:lpstr>
      <vt:lpstr>Monitoring failover clusters</vt:lpstr>
      <vt:lpstr>Backing up and restoring a failover cluster configuration</vt:lpstr>
      <vt:lpstr>Troubleshooting failover clusters</vt:lpstr>
      <vt:lpstr>What is CAU?</vt:lpstr>
      <vt:lpstr>How CAU works</vt:lpstr>
      <vt:lpstr>Demonstration: Configuring CAU</vt:lpstr>
      <vt:lpstr>PowerPoint Presentation</vt:lpstr>
      <vt:lpstr>PowerPoint Presentation</vt:lpstr>
      <vt:lpstr>Lesson 5: Implementing a stretch cluster</vt:lpstr>
      <vt:lpstr>What is a stretch cluster?</vt:lpstr>
      <vt:lpstr>Synchronous and asynchronous replication</vt:lpstr>
      <vt:lpstr>Site-aware failover clusters</vt:lpstr>
      <vt:lpstr>Choosing quorum witness</vt:lpstr>
      <vt:lpstr>Considerations for deploying a stretch cluster</vt:lpstr>
      <vt:lpstr>Considerations for stretch cluster failover and failback</vt:lpstr>
      <vt:lpstr>Lab: Implementing failover clustering</vt:lpstr>
      <vt:lpstr>Lab Scenario</vt:lpstr>
      <vt:lpstr>Lab Review</vt:lpstr>
      <vt:lpstr>Module Review and Takeaways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2018-01-02T22:03:30Z</dcterms:created>
  <dcterms:modified xsi:type="dcterms:W3CDTF">2018-01-02T22:03:37Z</dcterms:modified>
</cp:coreProperties>
</file>