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28.xml" ContentType="application/vnd.openxmlformats-officedocument.theme+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25" r:id="rId5"/>
    <p:sldMasterId id="2147483738" r:id="rId6"/>
    <p:sldMasterId id="2147483751" r:id="rId7"/>
    <p:sldMasterId id="2147483764" r:id="rId8"/>
    <p:sldMasterId id="2147483777" r:id="rId9"/>
    <p:sldMasterId id="2147483790" r:id="rId10"/>
    <p:sldMasterId id="2147483803" r:id="rId11"/>
    <p:sldMasterId id="2147483816" r:id="rId12"/>
    <p:sldMasterId id="2147483829" r:id="rId13"/>
    <p:sldMasterId id="2147483842" r:id="rId14"/>
    <p:sldMasterId id="2147483855" r:id="rId15"/>
    <p:sldMasterId id="2147483868" r:id="rId16"/>
    <p:sldMasterId id="2147483881" r:id="rId17"/>
    <p:sldMasterId id="2147483894" r:id="rId18"/>
    <p:sldMasterId id="2147483907" r:id="rId19"/>
    <p:sldMasterId id="2147483933" r:id="rId20"/>
    <p:sldMasterId id="2147483946" r:id="rId21"/>
    <p:sldMasterId id="2147483959" r:id="rId22"/>
    <p:sldMasterId id="2147483972" r:id="rId23"/>
    <p:sldMasterId id="2147483985" r:id="rId24"/>
    <p:sldMasterId id="2147483998" r:id="rId25"/>
    <p:sldMasterId id="2147484011" r:id="rId26"/>
    <p:sldMasterId id="2147484024" r:id="rId27"/>
    <p:sldMasterId id="2147484050" r:id="rId28"/>
    <p:sldMasterId id="2147484063" r:id="rId29"/>
    <p:sldMasterId id="2147484076" r:id="rId30"/>
  </p:sldMasterIdLst>
  <p:notesMasterIdLst>
    <p:notesMasterId r:id="rId63"/>
  </p:notesMasterIdLst>
  <p:sldIdLst>
    <p:sldId id="256" r:id="rId31"/>
    <p:sldId id="257" r:id="rId32"/>
    <p:sldId id="258" r:id="rId33"/>
    <p:sldId id="259" r:id="rId34"/>
    <p:sldId id="29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91" r:id="rId51"/>
    <p:sldId id="277" r:id="rId52"/>
    <p:sldId id="278" r:id="rId53"/>
    <p:sldId id="279" r:id="rId54"/>
    <p:sldId id="280" r:id="rId55"/>
    <p:sldId id="281" r:id="rId56"/>
    <p:sldId id="282" r:id="rId57"/>
    <p:sldId id="283" r:id="rId58"/>
    <p:sldId id="286" r:id="rId59"/>
    <p:sldId id="287" r:id="rId60"/>
    <p:sldId id="289" r:id="rId61"/>
    <p:sldId id="288" r:id="rId62"/>
  </p:sldIdLst>
  <p:sldSz cx="9144000" cy="6858000" type="screen4x3"/>
  <p:notesSz cx="6858000" cy="9144000"/>
  <p:embeddedFontLst>
    <p:embeddedFont>
      <p:font typeface="Segoe" panose="020B0502040504020203" pitchFamily="34" charset="0"/>
      <p:regular r:id="rId64"/>
      <p:bold r:id="rId65"/>
      <p:italic r:id="rId66"/>
      <p:boldItalic r:id="rId67"/>
    </p:embeddedFont>
    <p:embeddedFont>
      <p:font typeface="굴림" panose="020B0600000101010101" pitchFamily="34" charset="-127"/>
      <p:regular r:id="rId68"/>
    </p:embeddedFont>
    <p:embeddedFont>
      <p:font typeface="Verdana" panose="020B0604030504040204" pitchFamily="34" charset="0"/>
      <p:regular r:id="rId69"/>
      <p:bold r:id="rId70"/>
      <p:italic r:id="rId71"/>
      <p:boldItalic r:id="rId72"/>
    </p:embeddedFont>
    <p:embeddedFont>
      <p:font typeface="Segoe UI" panose="020B0502040204020203" pitchFamily="3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612" autoAdjust="0"/>
    <p:restoredTop sz="94769"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font" Target="fonts/font13.fntdata"/><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3.fntdata"/><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Master" Target="slideMasters/slideMaster5.xml"/><Relationship Id="rId61" Type="http://schemas.openxmlformats.org/officeDocument/2006/relationships/slide" Target="slides/slide31.xml"/><Relationship Id="rId82" Type="http://schemas.openxmlformats.org/officeDocument/2006/relationships/viewProps" Target="viewProps.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9.fntdata"/><Relationship Id="rId80" Type="http://schemas.openxmlformats.org/officeDocument/2006/relationships/font" Target="fonts/font17.fntdata"/><Relationship Id="rId85"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4.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842B-F4A5-491D-9A39-511DEE66FA76}"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16BA5-4E43-4FD6-815A-ADD59FA0EC47}" type="slidenum">
              <a:rPr lang="en-US" smtClean="0"/>
              <a:t>‹#›</a:t>
            </a:fld>
            <a:endParaRPr lang="en-US" dirty="0"/>
          </a:p>
        </p:txBody>
      </p:sp>
    </p:spTree>
    <p:extLst>
      <p:ext uri="{BB962C8B-B14F-4D97-AF65-F5344CB8AC3E}">
        <p14:creationId xmlns:p14="http://schemas.microsoft.com/office/powerpoint/2010/main" val="385521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Describe how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Windows Server 2016 Hyper-V </a:t>
            </a:r>
            <a:r>
              <a:rPr lang="en-US" sz="1000" dirty="0">
                <a:effectLst/>
                <a:latin typeface="Arial" panose="020B0604020202020204" pitchFamily="34" charset="0"/>
                <a:ea typeface="Times New Roman" panose="02020603050405020304" pitchFamily="18" charset="0"/>
                <a:cs typeface="Segoe UI" panose="020B0502040204020203" pitchFamily="34" charset="0"/>
              </a:rPr>
              <a:t>integrates with failover clustering.</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Implement Hyper-V virtual machines on failover clusters.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Implement Hyper-V virtual machine migration.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Implement Hyper-V Replica.</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20743C_12.pptx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fontAlgn="base">
              <a:lnSpc>
                <a:spcPct val="90000"/>
              </a:lnSpc>
              <a:spcAft>
                <a:spcPts val="72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To prepare for this module, you should:</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fontAlgn="base">
              <a:spcAft>
                <a:spcPts val="1125"/>
              </a:spcAft>
            </a:pPr>
            <a:r>
              <a:rPr lang="en-CA" sz="1000" dirty="0">
                <a:solidFill>
                  <a:srgbClr val="000000"/>
                </a:solidFill>
                <a:effectLst/>
                <a:latin typeface="Arial" panose="020B0604020202020204" pitchFamily="34" charset="0"/>
                <a:ea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r>
              <a:rPr lang="en-US" sz="1000" dirty="0">
                <a:solidFill>
                  <a:srgbClr val="000000"/>
                </a:solidFill>
                <a:effectLst/>
                <a:latin typeface="Arial" panose="020B0604020202020204" pitchFamily="34" charset="0"/>
                <a:ea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393591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prerequisites for implementing clusters. Be sure to emphasize the importance of preparation and validation of the cluster environment before putting it into a production environment.</a:t>
            </a:r>
          </a:p>
        </p:txBody>
      </p:sp>
      <p:sp>
        <p:nvSpPr>
          <p:cNvPr id="4" name="Slide Number Placeholder 3"/>
          <p:cNvSpPr>
            <a:spLocks noGrp="1"/>
          </p:cNvSpPr>
          <p:nvPr>
            <p:ph type="sldNum" sz="quarter" idx="10"/>
          </p:nvPr>
        </p:nvSpPr>
        <p:spPr/>
        <p:txBody>
          <a:bodyPr/>
          <a:lstStyle/>
          <a:p>
            <a:fld id="{37A16BA5-4E43-4FD6-815A-ADD59FA0EC47}"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070872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If you have two nested virtual hosts available, we recommended that you teach this topic as a demonstration. You can use the “</a:t>
            </a:r>
            <a:r>
              <a:rPr lang="en-US" sz="1000" i="1" dirty="0">
                <a:effectLst/>
                <a:latin typeface="Arial" panose="020B0604020202020204" pitchFamily="34" charset="0"/>
                <a:ea typeface="Calibri" panose="020F0502020204030204" pitchFamily="34" charset="0"/>
                <a:cs typeface="Times New Roman" panose="02020603050405020304" pitchFamily="18" charset="0"/>
              </a:rPr>
              <a:t>Implementing failover clustering with Windows Server 2016 Hyper-V</a:t>
            </a:r>
            <a:r>
              <a:rPr lang="en-US" sz="1000" dirty="0">
                <a:effectLst/>
                <a:latin typeface="Arial" panose="020B0604020202020204" pitchFamily="34" charset="0"/>
                <a:ea typeface="Calibri" panose="020F0502020204030204" pitchFamily="34" charset="0"/>
                <a:cs typeface="Segoe UI" panose="020B0502040204020203" pitchFamily="34" charset="0"/>
              </a:rPr>
              <a:t>” lab steps, or you can use the procedure shown on the slide.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the steps that are required to create a failover cluster, and then make a virtual machine highly available. Emphasize that you cannot enable Cluster Shared Volume (CSV) before you create the cluster, but you should enable it, add storage to the CSV, and then use the CSV storage for the shared storage.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66917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Students should be familiar with the concept of CSVs, which the first lesson covered. Consider briefly summarizing the feature and then discussing the benefits. Mention that you will be demonstrating how to configure CSVs in the next demonstration.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0876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a shared virtual hard disk works and in which scenarios to use it. Also, explain requirements for using a shared virtual hard disk.</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primary benefit of using shared virtual hard disks?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use a shared virtual hard disk as cluster storage, you do not have to provide Fibre Channel or internet small computer system interface (iSCSI) connection to the virtual machines.</a:t>
            </a:r>
          </a:p>
        </p:txBody>
      </p:sp>
      <p:sp>
        <p:nvSpPr>
          <p:cNvPr id="4" name="Slide Number Placeholder 3"/>
          <p:cNvSpPr>
            <a:spLocks noGrp="1"/>
          </p:cNvSpPr>
          <p:nvPr>
            <p:ph type="sldNum" sz="quarter" idx="10"/>
          </p:nvPr>
        </p:nvSpPr>
        <p:spPr/>
        <p:txBody>
          <a:bodyPr/>
          <a:lstStyle/>
          <a:p>
            <a:fld id="{37A16BA5-4E43-4FD6-815A-ADD59FA0EC47}"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57505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Compare shared virtual hard disk with other technologies for shared storage.</a:t>
            </a:r>
          </a:p>
        </p:txBody>
      </p:sp>
      <p:sp>
        <p:nvSpPr>
          <p:cNvPr id="4" name="Slide Number Placeholder 3"/>
          <p:cNvSpPr>
            <a:spLocks noGrp="1"/>
          </p:cNvSpPr>
          <p:nvPr>
            <p:ph type="sldNum" sz="quarter" idx="10"/>
          </p:nvPr>
        </p:nvSpPr>
        <p:spPr/>
        <p:txBody>
          <a:bodyPr/>
          <a:lstStyle/>
          <a:p>
            <a:fld id="{37A16BA5-4E43-4FD6-815A-ADD59FA0EC47}"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1338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to students how this new way of storing virtual machine files works. Emphasize that clustering is still used but not on the Hyper-V side.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Have you considered storing virtual machines on the SMB share? Why or why not?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might vary. Students will most likely emphasize performance issues as a reason for not deploying virtual machines on the SMB share.</a:t>
            </a:r>
          </a:p>
        </p:txBody>
      </p:sp>
      <p:sp>
        <p:nvSpPr>
          <p:cNvPr id="4" name="Slide Number Placeholder 3"/>
          <p:cNvSpPr>
            <a:spLocks noGrp="1"/>
          </p:cNvSpPr>
          <p:nvPr>
            <p:ph type="sldNum" sz="quarter" idx="10"/>
          </p:nvPr>
        </p:nvSpPr>
        <p:spPr/>
        <p:txBody>
          <a:bodyPr/>
          <a:lstStyle/>
          <a:p>
            <a:fld id="{37A16BA5-4E43-4FD6-815A-ADD59FA0EC47}"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236471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considerations and recommendations for </a:t>
            </a:r>
            <a:r>
              <a:rPr lang="en-US" sz="1000" dirty="0">
                <a:effectLst/>
                <a:latin typeface="Arial" panose="020B0604020202020204" pitchFamily="34" charset="0"/>
                <a:ea typeface="Calibri" panose="020F0502020204030204" pitchFamily="34" charset="0"/>
                <a:cs typeface="Times New Roman" panose="02020603050405020304" pitchFamily="18" charset="0"/>
              </a:rPr>
              <a:t>Windows Server 2016 Hyper-V</a:t>
            </a:r>
            <a:r>
              <a:rPr lang="en-US" sz="1000" dirty="0">
                <a:effectLst/>
                <a:latin typeface="Arial" panose="020B0604020202020204" pitchFamily="34" charset="0"/>
                <a:ea typeface="Calibri" panose="020F0502020204030204" pitchFamily="34" charset="0"/>
                <a:cs typeface="Segoe UI" panose="020B0502040204020203" pitchFamily="34" charset="0"/>
              </a:rPr>
              <a:t> clusters.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40703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importance of monitoring virtual machines that are part of a cluster. Explain how you can monitor virtual machines with built-in features in Windows Server 2016. Emphasize that we still recommend the use of separate monitoring tools such as Microsoft System Center Operations Manager.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some alternative Microsoft technologies that you can use for virtual machine monitoring and network monitoring?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dedicated monitoring software such as System Center Operations Manager and Operations Manager Suite to monitor virtual machines and to monitor your network.</a:t>
            </a:r>
          </a:p>
        </p:txBody>
      </p:sp>
      <p:sp>
        <p:nvSpPr>
          <p:cNvPr id="4" name="Slide Number Placeholder 3"/>
          <p:cNvSpPr>
            <a:spLocks noGrp="1"/>
          </p:cNvSpPr>
          <p:nvPr>
            <p:ph type="sldNum" sz="quarter" idx="10"/>
          </p:nvPr>
        </p:nvSpPr>
        <p:spPr/>
        <p:txBody>
          <a:bodyPr/>
          <a:lstStyle/>
          <a:p>
            <a:fld id="{37A16BA5-4E43-4FD6-815A-ADD59FA0EC47}"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517323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7A16BA5-4E43-4FD6-815A-ADD59FA0EC47}"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747840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available options for virtual machine migrations. Do not spend too much time explaining these options because later topics describe most of them.</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Segoe UI" panose="020B0502040204020203" pitchFamily="34" charset="0"/>
              </a:rPr>
              <a:t>If students are new to the concept of migrating virtual machines, consider posing some scenarios to show how useful it might be to move a virtual machine without first having to turn it off.</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will you export and import a virtual machine instead of migrating it?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want to move a virtual machine to the host that does not support a shared-nothing migration, or if you do not have a cluster, or if there are network considerations between the locations. You must export and import the virtual machine. For example, moving a virtual machine in an isolated network from one Hyper-V host to another.</a:t>
            </a:r>
          </a:p>
        </p:txBody>
      </p:sp>
      <p:sp>
        <p:nvSpPr>
          <p:cNvPr id="4" name="Slide Number Placeholder 3"/>
          <p:cNvSpPr>
            <a:spLocks noGrp="1"/>
          </p:cNvSpPr>
          <p:nvPr>
            <p:ph type="sldNum" sz="quarter" idx="10"/>
          </p:nvPr>
        </p:nvSpPr>
        <p:spPr/>
        <p:txBody>
          <a:bodyPr/>
          <a:lstStyle/>
          <a:p>
            <a:fld id="{37A16BA5-4E43-4FD6-815A-ADD59FA0EC47}"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43745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Provide a brief overview of the module content.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652712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storage migration. Remind students how virtual machine migration worked in earlier versions of Windows Server. Explain how migration works.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202930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this build slide to show how Live Migration works. Stress that if you watch the live migration process in the Failover Cluster Manager, it can take time for the migration to finish. The key point is that the users connected to the virtual machine do not experience an outage.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Also, highlight that the Live Migration process only applies to planned failovers. If one of the nodes in the cluster fails, the virtual machine memory has no time to transfer to the destination host.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45262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7A16BA5-4E43-4FD6-815A-ADD59FA0EC47}"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11512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Hyper-V Replicas. Discuss scenarios when you can use a Hyper-V Replica. Compare it to other technologies. Emphasize the components of a Hyper-V Replica, and explain their functionality.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936536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new features in Hyper-V Replica in Windows Server 2012 R2. Explain why you would want to use longer replication intervals and the benefits of having a third replica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Do you see extended replication as a benefit for your environment?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A good example would be a scenario where you need to have a replica of a virtual machine that is easily accessible in your primary datacenter; however, you also would like a replica for disaster recovery in a separate geographic location.</a:t>
            </a:r>
          </a:p>
        </p:txBody>
      </p:sp>
      <p:sp>
        <p:nvSpPr>
          <p:cNvPr id="4" name="Slide Number Placeholder 3"/>
          <p:cNvSpPr>
            <a:spLocks noGrp="1"/>
          </p:cNvSpPr>
          <p:nvPr>
            <p:ph type="sldNum" sz="quarter" idx="10"/>
          </p:nvPr>
        </p:nvSpPr>
        <p:spPr/>
        <p:txBody>
          <a:bodyPr/>
          <a:lstStyle/>
          <a:p>
            <a:fld id="{37A16BA5-4E43-4FD6-815A-ADD59FA0EC47}"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415815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how to configure Hyper-V Replica. If you have two nested virtualization Hyper-V hosts available, you can demonstrate this part while you talk.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025247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failover with Hyper-V Replica works and the options that are available.</a:t>
            </a:r>
          </a:p>
        </p:txBody>
      </p:sp>
      <p:sp>
        <p:nvSpPr>
          <p:cNvPr id="4" name="Slide Number Placeholder 3"/>
          <p:cNvSpPr>
            <a:spLocks noGrp="1"/>
          </p:cNvSpPr>
          <p:nvPr>
            <p:ph type="sldNum" sz="quarter" idx="10"/>
          </p:nvPr>
        </p:nvSpPr>
        <p:spPr/>
        <p:txBody>
          <a:bodyPr/>
          <a:lstStyle/>
          <a:p>
            <a:fld id="{37A16BA5-4E43-4FD6-815A-ADD59FA0EC47}"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263274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Students will perform this lab by using nested virtualization Hyper-V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LON-NVHOST3</a:t>
            </a:r>
            <a:r>
              <a:rPr lang="en-US" sz="1000" dirty="0">
                <a:effectLst/>
                <a:latin typeface="Arial" panose="020B0604020202020204" pitchFamily="34" charset="0"/>
                <a:ea typeface="Calibri" panose="020F0502020204030204" pitchFamily="34" charset="0"/>
                <a:cs typeface="Segoe UI" panose="020B0502040204020203" pitchFamily="34" charset="0"/>
              </a:rPr>
              <a:t> and </a:t>
            </a:r>
            <a:br>
              <a:rPr lang="en-US" sz="1000" dirty="0">
                <a:effectLst/>
                <a:latin typeface="Arial" panose="020B0604020202020204" pitchFamily="34" charset="0"/>
                <a:ea typeface="Calibri" panose="020F0502020204030204" pitchFamily="34" charset="0"/>
                <a:cs typeface="Segoe UI" panose="020B0502040204020203" pitchFamily="34" charset="0"/>
              </a:rPr>
            </a:br>
            <a:r>
              <a:rPr lang="en-US" sz="1000" b="1" dirty="0">
                <a:effectLst/>
                <a:latin typeface="Arial" panose="020B0604020202020204" pitchFamily="34" charset="0"/>
                <a:ea typeface="Calibri" panose="020F0502020204030204" pitchFamily="34" charset="0"/>
                <a:cs typeface="Times New Roman" panose="02020603050405020304" pitchFamily="18" charset="0"/>
              </a:rPr>
              <a:t>LON-NVHOST4</a:t>
            </a:r>
            <a:r>
              <a:rPr lang="en-US" sz="1000" dirty="0">
                <a:effectLst/>
                <a:latin typeface="Arial" panose="020B0604020202020204" pitchFamily="34" charset="0"/>
                <a:ea typeface="Calibri" panose="020F0502020204030204" pitchFamily="34" charset="0"/>
                <a:cs typeface="Segoe UI" panose="020B0502040204020203" pitchFamily="34" charset="0"/>
              </a:rPr>
              <a:t>. Students will import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LON-DC1-C</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LON-NVHOST3</a:t>
            </a:r>
            <a:r>
              <a:rPr lang="en-US" sz="1000" dirty="0">
                <a:effectLst/>
                <a:latin typeface="Arial" panose="020B0604020202020204" pitchFamily="34" charset="0"/>
                <a:ea typeface="Calibri" panose="020F0502020204030204" pitchFamily="34" charset="0"/>
                <a:cs typeface="Segoe UI" panose="020B0502040204020203" pitchFamily="34"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LON-NVHOST4</a:t>
            </a:r>
            <a:r>
              <a:rPr lang="en-US" sz="1000" dirty="0">
                <a:effectLst/>
                <a:latin typeface="Arial" panose="020B0604020202020204" pitchFamily="34" charset="0"/>
                <a:ea typeface="Calibri" panose="020F0502020204030204" pitchFamily="34" charset="0"/>
                <a:cs typeface="Segoe UI" panose="020B0502040204020203" pitchFamily="34" charset="0"/>
              </a:rPr>
              <a:t>. Also, </a:t>
            </a:r>
            <a:br>
              <a:rPr lang="en-US" sz="1000" dirty="0">
                <a:effectLst/>
                <a:latin typeface="Arial" panose="020B0604020202020204" pitchFamily="34" charset="0"/>
                <a:ea typeface="Calibri" panose="020F0502020204030204" pitchFamily="34" charset="0"/>
                <a:cs typeface="Segoe UI" panose="020B0502040204020203" pitchFamily="34" charset="0"/>
              </a:rPr>
            </a:br>
            <a:r>
              <a:rPr lang="en-US" sz="1000" dirty="0">
                <a:effectLst/>
                <a:latin typeface="Arial" panose="020B0604020202020204" pitchFamily="34" charset="0"/>
                <a:ea typeface="Calibri" panose="020F0502020204030204" pitchFamily="34" charset="0"/>
                <a:cs typeface="Segoe UI" panose="020B0502040204020203" pitchFamily="34" charset="0"/>
              </a:rPr>
              <a:t>take time to discuss with students what they will do during this lab.</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The Hyper-V Failover clustering testing environment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order to test failover clustering for Hyper-V clusters, you have decided to install the Hyper-V role on one server, implement nested virtualization on two virtual machines, create a shared virtual hard disk for both servers, and install Hyper-V on the two nested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Exercise 2: Configuring Hyper-V Replica</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Before you start with cluster deployment, you decide to evaluate the new Hyper-V Replica technology in Hyper-V for replicating virtual machines between hosts. You want to be able to mount a copy of a virtual machine manually onto another host if active copy (or host) fails.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Configuring a failover cluster for Hyper-V</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effectLst/>
                <a:latin typeface="Arial" panose="020B0604020202020204" pitchFamily="34" charset="0"/>
                <a:ea typeface="Calibri" panose="020F0502020204030204" pitchFamily="34" charset="0"/>
                <a:cs typeface="Segoe UI" panose="020B0502040204020203" pitchFamily="34" charset="0"/>
              </a:rPr>
              <a:t>Adatum</a:t>
            </a:r>
            <a:r>
              <a:rPr lang="en-US" sz="1000" dirty="0">
                <a:effectLst/>
                <a:latin typeface="Arial" panose="020B0604020202020204" pitchFamily="34" charset="0"/>
                <a:ea typeface="Calibri" panose="020F0502020204030204" pitchFamily="34" charset="0"/>
                <a:cs typeface="Segoe UI" panose="020B0502040204020203" pitchFamily="34" charset="0"/>
              </a:rPr>
              <a:t> has several virtual machines that are hosting important services and, as a result, must be highly available. Because these services are not cluster-aware, </a:t>
            </a:r>
            <a:r>
              <a:rPr lang="en-US" sz="1000" dirty="0" err="1">
                <a:effectLst/>
                <a:latin typeface="Arial" panose="020B0604020202020204" pitchFamily="34" charset="0"/>
                <a:ea typeface="Calibri" panose="020F0502020204030204" pitchFamily="34" charset="0"/>
                <a:cs typeface="Segoe UI" panose="020B0502040204020203" pitchFamily="34" charset="0"/>
              </a:rPr>
              <a:t>Adatum</a:t>
            </a:r>
            <a:r>
              <a:rPr lang="en-US" sz="1000" dirty="0">
                <a:effectLst/>
                <a:latin typeface="Arial" panose="020B0604020202020204" pitchFamily="34" charset="0"/>
                <a:ea typeface="Calibri" panose="020F0502020204030204" pitchFamily="34" charset="0"/>
                <a:cs typeface="Segoe UI" panose="020B0502040204020203" pitchFamily="34" charset="0"/>
              </a:rPr>
              <a:t> has decided to implement failover clustering on the Hyper-V host level. You plan to use iSCSI drives as storage for these virtual machines.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Exercise 4: Configuring a highly available virtual machine</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you have configured the Hyper-V failover cluster, you want to add virtual machines as highly available resources. In addition, you want to evaluate live migration and test storage migration.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946948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7A16BA5-4E43-4FD6-815A-ADD59FA0EC47}"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261502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How can you extend Hyper-V Replica in Windows Server 2016?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t>
            </a:r>
            <a:r>
              <a:rPr lang="en-US" sz="1000" dirty="0">
                <a:effectLst/>
                <a:latin typeface="Arial" panose="020B0604020202020204" pitchFamily="34" charset="0"/>
                <a:ea typeface="Calibri" panose="020F0502020204030204" pitchFamily="34" charset="0"/>
                <a:cs typeface="Segoe UI" panose="020B0502040204020203" pitchFamily="34" charset="0"/>
              </a:rPr>
              <a:t>can use the extended replication feature to add a third host machine that can replicate with a passive copy and with a configurable replication timeout.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What is the difference between Live Migration and Storage Migration?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In Live Migration, you move the machine from one host to another. In Storage Migration, you move virtual machine storage and, optionally, configuration files to another location on the same server.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47366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Briefly describe the lesson content. Ask students if they have previous experience with failover clustering in Hyper-V. If they have prior experience, you can go through this lesson quickly and focus only on new features that have changed since Windows Server 2008 R2.</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Why is using shared storage a best practice in Windows Server Hyper-V failover clustering?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All nodes in the cluster must be able to read and write to the same virtual hard disk when hosting the virtual machine.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have two clusters. One is a Windows Server 2016 cluster (Cluster1), and the other is a mixed mode cluster of Windows Server 2012 R2 and Windows Server 2016 (Cluster2) that is in the process of upgrading, but the upgrade is not completed. You also have two virtual machines named </a:t>
            </a:r>
            <a:r>
              <a:rPr lang="en-US" sz="1000" b="1" dirty="0">
                <a:effectLst/>
                <a:latin typeface="Arial" panose="020B0604020202020204" pitchFamily="34" charset="0"/>
                <a:ea typeface="Calibri" panose="020F0502020204030204" pitchFamily="34" charset="0"/>
                <a:cs typeface="Times New Roman" panose="02020603050405020304" pitchFamily="18" charset="0"/>
              </a:rPr>
              <a:t>VM1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VM2</a:t>
            </a: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VM1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VM2</a:t>
            </a:r>
            <a:r>
              <a:rPr lang="en-US" sz="1000" dirty="0">
                <a:effectLst/>
                <a:latin typeface="Arial" panose="020B0604020202020204" pitchFamily="34" charset="0"/>
                <a:ea typeface="Calibri" panose="020F0502020204030204" pitchFamily="34" charset="0"/>
                <a:cs typeface="Times New Roman" panose="02020603050405020304" pitchFamily="18" charset="0"/>
              </a:rPr>
              <a:t> need to migrate back and forth between Cluster1 and Cluster2 occasionally. Should you upgrade the configuration version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VM1</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a:t>
            </a:r>
          </a:p>
        </p:txBody>
      </p:sp>
      <p:sp>
        <p:nvSpPr>
          <p:cNvPr id="4" name="Slide Number Placeholder 3"/>
          <p:cNvSpPr>
            <a:spLocks noGrp="1"/>
          </p:cNvSpPr>
          <p:nvPr>
            <p:ph type="sldNum" sz="quarter" idx="10"/>
          </p:nvPr>
        </p:nvSpPr>
        <p:spPr/>
        <p:txBody>
          <a:bodyPr/>
          <a:lstStyle/>
          <a:p>
            <a:fld id="{37A16BA5-4E43-4FD6-815A-ADD59FA0EC47}"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920398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Do you have to implement CSV to provide high availability for virtual machines in VMM in Windows Server 2016?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No. You do not have to implement CSV to provide high availability. However, CSV makes it much easier to implement and manage an environment where you have multiple Hyper-V hosts accessing multiple LUNs on shared storage.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Tools</a:t>
            </a:r>
            <a:endParaRPr lang="en-US" sz="1000" b="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Tools for implementing failover clustering with Hyper-V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Failover Cluster Manager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Hyper-V Manager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VMM console</a:t>
            </a:r>
          </a:p>
          <a:p>
            <a:pPr marL="0" marR="0" lvl="0" indent="0">
              <a:lnSpc>
                <a:spcPct val="115000"/>
              </a:lnSpc>
              <a:spcBef>
                <a:spcPts val="0"/>
              </a:spcBef>
              <a:spcAft>
                <a:spcPts val="995"/>
              </a:spcAft>
              <a:buFont typeface="Symbol" panose="05050102010706020507" pitchFamily="18" charset="2"/>
              <a:buNone/>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Best Practices</a:t>
            </a:r>
          </a:p>
          <a:p>
            <a:pPr marL="171450" marR="0" lvl="0" indent="-171450">
              <a:lnSpc>
                <a:spcPct val="115000"/>
              </a:lnSpc>
              <a:spcBef>
                <a:spcPts val="0"/>
              </a:spcBef>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Develop standard configurations before you implement highly available virtual machines. You should configure the host computers to be as close to identical as possible. To ensure that you have a consistent Hyper-V platform, you should configure standard network names, and use consistent naming standards for CSV volumes.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Use new features in Hyper-V Replica to extend your replication to more than one server.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Consider using Scale-Out File Server clusters as storage for highly available virtual machines.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Implement Virtual Machine Manager. Virtual Machine Manager provides a management layer on top of Hyper-V and Failover Cluster Manager that can stop you from making mistakes when you manage highly available virtual machines. For example, it stops you from creating virtual machines on storage that is inaccessible from all nodes in the cluster.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891256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Virtual machine failover fails after implementing CSV and migrating the shared storage to CSV.</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The CSV home folder is located on the host-server system drive. You cannot move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it. If the host computers use different system drives, the failovers will fail because the hosts cannot access the same storage location. All failover cluster nodes should use the same hard-drive configuration.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virtual machine fails over to another node in the host cluster, but loses all network connectivity.</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All the nodes in a host cluster must have the same networks configured. If they do not, then the virtual machines cannot connect to a network when they fail over to another node.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Four hours after restarting a Hyper-V host that is a member of a host cluster, there are still no virtual machines running on the host.</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By default, virtual machines do not fail back to a host computer after they have migrated to another host. You can enable failback on the virtual machine properties in Failover Cluster Manager, or you can implement the Performance and Resource Optimization feature in </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Virtual Machine Manager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37A16BA5-4E43-4FD6-815A-ADD59FA0EC47}"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388949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dirty="0">
                <a:solidFill>
                  <a:srgbClr val="336699"/>
                </a:solidFill>
                <a:latin typeface="Arial" panose="020B0604020202020204" pitchFamily="34" charset="0"/>
              </a:rPr>
              <a:t>12: Implementing failover clustering with Windows Server 2016 Hyper-V</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a:solidFill>
                  <a:srgbClr val="000000"/>
                </a:solidFill>
                <a:latin typeface="Arial" panose="020B0604020202020204" pitchFamily="34" charset="0"/>
              </a:rPr>
              <a:t>20743C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32</a:t>
            </a:fld>
            <a:endParaRPr lang="en-US" dirty="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269718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Review the options for enabling high availability in a server virtualization environment. This module covers host clustering in detail, so do not spend too much time on this option early in the lesson. However, if students are not familiar with guest clustering and the NLB feature, consider spending several minutes describing how these options work. This module does not cover these options in further detail because the rest of the content focuses on host clustering.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427989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panose="020B0604020202020204" pitchFamily="34" charset="0"/>
                <a:ea typeface="Calibri" panose="020F0502020204030204" pitchFamily="34" charset="0"/>
                <a:cs typeface="Segoe UI" panose="020B0502040204020203" pitchFamily="34" charset="0"/>
              </a:rPr>
              <a:t>Use the animated slide to describe how the failover cluster ensures that virtual machines are highly available by enabling the virtual machine to fail over to another node. Reiterate that the failover cluster can have up to 64 nodes. Therefore, if multiple virtual computers are running on the cluster, they can fail over to different hosts.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endParaRPr lang="en-US" sz="1000" dirty="0"/>
          </a:p>
        </p:txBody>
      </p:sp>
      <p:sp>
        <p:nvSpPr>
          <p:cNvPr id="4" name="Slide Number Placeholder 3"/>
          <p:cNvSpPr>
            <a:spLocks noGrp="1"/>
          </p:cNvSpPr>
          <p:nvPr>
            <p:ph type="sldNum" sz="quarter" idx="10"/>
          </p:nvPr>
        </p:nvSpPr>
        <p:spPr/>
        <p:txBody>
          <a:bodyPr/>
          <a:lstStyle/>
          <a:p>
            <a:fld id="{3E924635-26AB-4A1B-8E76-E103976D4979}" type="slidenum">
              <a:rPr lang="en-CA" smtClean="0"/>
              <a:t>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428631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the updated features in Windows Server 2016. Previous modules cover Rolling Hyper-V upgrades and configuration versions in detail, but briefly cover the benefits of having rolling Hyper-V upgrades and configuration versions combined in Hyper-V failover clusters during upgrade paths for datacenters. </a:t>
            </a:r>
          </a:p>
        </p:txBody>
      </p:sp>
      <p:sp>
        <p:nvSpPr>
          <p:cNvPr id="4" name="Slide Number Placeholder 3"/>
          <p:cNvSpPr>
            <a:spLocks noGrp="1"/>
          </p:cNvSpPr>
          <p:nvPr>
            <p:ph type="sldNum" sz="quarter" idx="10"/>
          </p:nvPr>
        </p:nvSpPr>
        <p:spPr/>
        <p:txBody>
          <a:bodyPr/>
          <a:lstStyle/>
          <a:p>
            <a:fld id="{37A16BA5-4E43-4FD6-815A-ADD59FA0EC47}"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92684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best practices for implementing </a:t>
            </a:r>
            <a:r>
              <a:rPr lang="en-US" sz="1000" dirty="0">
                <a:effectLst/>
                <a:latin typeface="Arial" panose="020B0604020202020204" pitchFamily="34" charset="0"/>
                <a:ea typeface="Calibri" panose="020F0502020204030204" pitchFamily="34" charset="0"/>
                <a:cs typeface="Times New Roman" panose="02020603050405020304" pitchFamily="18" charset="0"/>
              </a:rPr>
              <a:t>Hyper-V</a:t>
            </a:r>
            <a:r>
              <a:rPr lang="en-US" sz="1000" dirty="0">
                <a:effectLst/>
                <a:latin typeface="Arial" panose="020B0604020202020204" pitchFamily="34" charset="0"/>
                <a:ea typeface="Calibri" panose="020F0502020204030204" pitchFamily="34" charset="0"/>
                <a:cs typeface="Segoe UI" panose="020B0502040204020203" pitchFamily="34" charset="0"/>
              </a:rPr>
              <a:t> in a host cluster. Ask students about their experience and recommendations for implementing Hyper-V if they already have deployed a highly available Hyper-V cluster.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21231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Provide a brief overview of the lesson content.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719446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components of Hyper-V clusters. Describe and explain how a </a:t>
            </a:r>
            <a:r>
              <a:rPr lang="en-US" sz="1000" dirty="0">
                <a:effectLst/>
                <a:latin typeface="Arial" panose="020B0604020202020204" pitchFamily="34" charset="0"/>
                <a:ea typeface="Calibri" panose="020F0502020204030204" pitchFamily="34" charset="0"/>
                <a:cs typeface="Times New Roman" panose="02020603050405020304" pitchFamily="18" charset="0"/>
              </a:rPr>
              <a:t>Windows Server 2016 Hyper-V</a:t>
            </a:r>
            <a:r>
              <a:rPr lang="en-US" sz="1000" dirty="0">
                <a:effectLst/>
                <a:latin typeface="Arial" panose="020B0604020202020204" pitchFamily="34" charset="0"/>
                <a:ea typeface="Calibri" panose="020F0502020204030204" pitchFamily="34" charset="0"/>
                <a:cs typeface="Segoe UI" panose="020B0502040204020203" pitchFamily="34" charset="0"/>
              </a:rPr>
              <a:t> cluster differs from other clustered roles. Emphasize the importance of virtual networks.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7A16BA5-4E43-4FD6-815A-ADD59FA0EC47}"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failover clustering with Windows Server 2016 Hyper-V</a:t>
            </a:r>
          </a:p>
        </p:txBody>
      </p:sp>
    </p:spTree>
    <p:extLst>
      <p:ext uri="{BB962C8B-B14F-4D97-AF65-F5344CB8AC3E}">
        <p14:creationId xmlns:p14="http://schemas.microsoft.com/office/powerpoint/2010/main" val="151076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997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36602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13923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88095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563910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0684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377082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34190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8634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17027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945752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251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06449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764500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336001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5424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40334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4497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6393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097195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258755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302518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450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2029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75949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3819155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865004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430927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828225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9700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566764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3680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923877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108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766415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6164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6022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9324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971830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6451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840645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26409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3388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1336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38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65209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879672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7288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411437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21023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16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05097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64628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334243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6138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9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4495289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472842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0824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906801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5372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57587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14901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48804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1216046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69674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00139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10412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11227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3945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708171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55303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049426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08088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094207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591735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016941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3881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86152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370552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824731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84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53738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56202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84133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43333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86211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39890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0030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95147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96894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4437821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84771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2046548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183114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041246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106875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38764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496232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1992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13269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023319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908267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12244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0032826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089255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4667372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07419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500099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81115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33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7390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26531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3736275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318034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6513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733116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38405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965920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297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939024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0754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258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90135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371116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9647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29987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848518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64816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55307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968886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3181397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47883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24309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720107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877966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930509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394997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2701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339337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957388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66536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150427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13169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8345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126374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35450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26606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808253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25656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820743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49209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322403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30291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964805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704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241543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760962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433363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01911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5989994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89244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542157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334908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67535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940026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3664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879287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416713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118605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62962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5523987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71786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4752045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196915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721833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638306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446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721187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434887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738238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082354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035990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03801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95171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233231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159048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932705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8196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642937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486661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02880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373777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667008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315421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039533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39189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6488630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795816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26712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885350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909886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15254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720594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806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698117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95895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69327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604350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169032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21209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19150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63939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9355311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082447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860161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324463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11255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560155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42745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241407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8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849573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152176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923660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3952253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09144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8721146"/>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448654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79681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84755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16570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730537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2057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75280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418780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038112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32474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8736367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20439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7262116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148415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447609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044181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854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926041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313401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465276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884835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920611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3170068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413972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8051874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000164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41961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3559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42261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67890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507137"/>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5833989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79738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2256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62637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9781066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46250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736615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15066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88075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9501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509038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335232"/>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198547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532708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906783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70833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11003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9335491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625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919373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97458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928377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2016046"/>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445702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564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122396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027585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28000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759920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166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3495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974610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4146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1844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62864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175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50605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2481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4551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4039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94422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5693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86802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71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1845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98449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320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9857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91838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00919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5290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7984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661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9030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86141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431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764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2355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55612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62739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859753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3396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45271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2800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8472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767102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222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2781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7193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08784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2923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80232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2071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81418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23956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67776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59173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70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35574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76006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91696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25100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16267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18256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33903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53525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043836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3426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75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735466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13379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273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29319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93323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1672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41853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760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495905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21355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730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13" Type="http://schemas.openxmlformats.org/officeDocument/2006/relationships/theme" Target="../theme/theme28.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slideLayout" Target="../slideLayouts/slideLayout335.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3.xml"/><Relationship Id="rId13" Type="http://schemas.openxmlformats.org/officeDocument/2006/relationships/theme" Target="../theme/theme29.xml"/><Relationship Id="rId3" Type="http://schemas.openxmlformats.org/officeDocument/2006/relationships/slideLayout" Target="../slideLayouts/slideLayout338.xml"/><Relationship Id="rId7" Type="http://schemas.openxmlformats.org/officeDocument/2006/relationships/slideLayout" Target="../slideLayouts/slideLayout342.xml"/><Relationship Id="rId12" Type="http://schemas.openxmlformats.org/officeDocument/2006/relationships/slideLayout" Target="../slideLayouts/slideLayout347.xml"/><Relationship Id="rId2" Type="http://schemas.openxmlformats.org/officeDocument/2006/relationships/slideLayout" Target="../slideLayouts/slideLayout337.xml"/><Relationship Id="rId1" Type="http://schemas.openxmlformats.org/officeDocument/2006/relationships/slideLayout" Target="../slideLayouts/slideLayout336.xml"/><Relationship Id="rId6" Type="http://schemas.openxmlformats.org/officeDocument/2006/relationships/slideLayout" Target="../slideLayouts/slideLayout341.xml"/><Relationship Id="rId11" Type="http://schemas.openxmlformats.org/officeDocument/2006/relationships/slideLayout" Target="../slideLayouts/slideLayout346.xml"/><Relationship Id="rId5" Type="http://schemas.openxmlformats.org/officeDocument/2006/relationships/slideLayout" Target="../slideLayouts/slideLayout340.xml"/><Relationship Id="rId10" Type="http://schemas.openxmlformats.org/officeDocument/2006/relationships/slideLayout" Target="../slideLayouts/slideLayout345.xml"/><Relationship Id="rId4" Type="http://schemas.openxmlformats.org/officeDocument/2006/relationships/slideLayout" Target="../slideLayouts/slideLayout339.xml"/><Relationship Id="rId9"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theme" Target="../theme/theme30.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slideLayout" Target="../slideLayouts/slideLayout359.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872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323734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858407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694815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590304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746306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402975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5702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056425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441491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97988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3732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45878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599056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44914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407241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630410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93219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269723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299959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8428037"/>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500774"/>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87447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7174856"/>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169324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64427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77841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711558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73106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40467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50.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emf"/><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18.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emf"/><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46.xml"/><Relationship Id="rId5"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12</a:t>
            </a:r>
          </a:p>
        </p:txBody>
      </p:sp>
      <p:sp>
        <p:nvSpPr>
          <p:cNvPr id="3" name="Subtitle 2"/>
          <p:cNvSpPr>
            <a:spLocks noGrp="1"/>
          </p:cNvSpPr>
          <p:nvPr>
            <p:ph type="subTitle" sz="quarter" idx="1"/>
          </p:nvPr>
        </p:nvSpPr>
        <p:spPr/>
        <p:txBody>
          <a:bodyPr/>
          <a:lstStyle/>
          <a:p>
            <a:r>
              <a:rPr lang="en-US" dirty="0"/>
              <a:t>Implementing failover clustering with Windows Server 2016 Hyper-V
</a:t>
            </a:r>
          </a:p>
        </p:txBody>
      </p:sp>
    </p:spTree>
    <p:extLst>
      <p:ext uri="{BB962C8B-B14F-4D97-AF65-F5344CB8AC3E}">
        <p14:creationId xmlns:p14="http://schemas.microsoft.com/office/powerpoint/2010/main" val="80150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353281" y="-2"/>
            <a:ext cx="9029614" cy="740664"/>
          </a:xfrm>
        </p:spPr>
        <p:txBody>
          <a:bodyPr/>
          <a:lstStyle/>
          <a:p>
            <a:r>
              <a:rPr lang="en-US" dirty="0"/>
              <a:t>Prerequisites for implementing Hyper-V failover </a:t>
            </a:r>
            <a:br>
              <a:rPr lang="en-US" dirty="0"/>
            </a:br>
            <a:r>
              <a:rPr lang="en-US" dirty="0"/>
              <a:t>clusters</a:t>
            </a:r>
          </a:p>
        </p:txBody>
      </p:sp>
      <p:sp>
        <p:nvSpPr>
          <p:cNvPr id="4" name="AutoShape 3"/>
          <p:cNvSpPr>
            <a:spLocks noChangeArrowheads="1"/>
          </p:cNvSpPr>
          <p:nvPr/>
        </p:nvSpPr>
        <p:spPr bwMode="auto">
          <a:xfrm>
            <a:off x="421569" y="759933"/>
            <a:ext cx="8455436" cy="2133600"/>
          </a:xfrm>
          <a:prstGeom prst="roundRect">
            <a:avLst>
              <a:gd name="adj" fmla="val 4167"/>
            </a:avLst>
          </a:prstGeom>
          <a:noFill/>
          <a:ln w="9525" algn="ctr">
            <a:solidFill>
              <a:schemeClr val="accent1"/>
            </a:solidFill>
            <a:round/>
            <a:headEnd/>
            <a:tailEnd/>
          </a:ln>
        </p:spPr>
        <p:txBody>
          <a:bodyPr/>
          <a:lstStyle/>
          <a:p>
            <a:pPr marL="342900" lvl="0" indent="-342900" eaLnBrk="0" fontAlgn="base" hangingPunct="0">
              <a:spcBef>
                <a:spcPct val="0"/>
              </a:spcBef>
              <a:spcAft>
                <a:spcPct val="0"/>
              </a:spcAft>
              <a:buClr>
                <a:srgbClr val="0070C0"/>
              </a:buClr>
              <a:buFont typeface="Arial" panose="020B0604020202020204" pitchFamily="34" charset="0"/>
              <a:buChar char="•"/>
            </a:pPr>
            <a:r>
              <a:rPr lang="en-US" altLang="ja-JP" sz="2200" dirty="0">
                <a:solidFill>
                  <a:srgbClr val="000000"/>
                </a:solidFill>
                <a:latin typeface="Segoe UI" pitchFamily="34" charset="0"/>
                <a:ea typeface="Segoe UI" pitchFamily="34" charset="0"/>
                <a:cs typeface="Segoe UI" pitchFamily="34" charset="0"/>
              </a:rPr>
              <a:t>Hardware requirements for cluster nodes and storage:</a:t>
            </a:r>
          </a:p>
        </p:txBody>
      </p:sp>
      <p:sp>
        <p:nvSpPr>
          <p:cNvPr id="5" name="Rounded Rectangle 844806"/>
          <p:cNvSpPr>
            <a:spLocks noChangeArrowheads="1"/>
          </p:cNvSpPr>
          <p:nvPr/>
        </p:nvSpPr>
        <p:spPr bwMode="auto">
          <a:xfrm>
            <a:off x="830588" y="1132970"/>
            <a:ext cx="6931025" cy="1449431"/>
          </a:xfrm>
          <a:prstGeom prst="roundRect">
            <a:avLst>
              <a:gd name="adj" fmla="val 4167"/>
            </a:avLst>
          </a:prstGeom>
          <a:noFill/>
          <a:ln w="9525" algn="ctr">
            <a:solidFill>
              <a:schemeClr val="bg1"/>
            </a:solidFill>
            <a:round/>
            <a:headEnd/>
            <a:tailEnd/>
          </a:ln>
        </p:spPr>
        <p:txBody>
          <a:bodyPr anchor="ctr">
            <a:spAutoFit/>
          </a:bodyPr>
          <a:lstStyle/>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Server hardware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Network adapters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Storage adapters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Storage </a:t>
            </a:r>
          </a:p>
        </p:txBody>
      </p:sp>
      <p:sp>
        <p:nvSpPr>
          <p:cNvPr id="6" name="AutoShape 3"/>
          <p:cNvSpPr>
            <a:spLocks noChangeArrowheads="1"/>
          </p:cNvSpPr>
          <p:nvPr/>
        </p:nvSpPr>
        <p:spPr bwMode="auto">
          <a:xfrm>
            <a:off x="366095" y="2513720"/>
            <a:ext cx="7478712" cy="2203450"/>
          </a:xfrm>
          <a:prstGeom prst="roundRect">
            <a:avLst>
              <a:gd name="adj" fmla="val 4167"/>
            </a:avLst>
          </a:prstGeom>
          <a:noFill/>
          <a:ln w="9525" algn="ctr">
            <a:solidFill>
              <a:schemeClr val="bg1"/>
            </a:solidFill>
            <a:round/>
            <a:headEnd/>
            <a:tailEnd/>
          </a:ln>
        </p:spPr>
        <p:txBody>
          <a:bodyPr/>
          <a:lstStyle/>
          <a:p>
            <a:pPr marL="457200" lvl="0" indent="-457200" eaLnBrk="0" fontAlgn="base" hangingPunct="0">
              <a:spcBef>
                <a:spcPct val="0"/>
              </a:spcBef>
              <a:spcAft>
                <a:spcPct val="0"/>
              </a:spcAft>
              <a:buClr>
                <a:srgbClr val="0070C0"/>
              </a:buClr>
              <a:buFont typeface="Arial" panose="020B0604020202020204" pitchFamily="34" charset="0"/>
              <a:buChar char="•"/>
            </a:pPr>
            <a:r>
              <a:rPr lang="en-US" altLang="ja-JP" sz="2200" dirty="0">
                <a:solidFill>
                  <a:srgbClr val="000000"/>
                </a:solidFill>
                <a:latin typeface="Segoe UI" pitchFamily="34" charset="0"/>
                <a:ea typeface="Segoe UI" pitchFamily="34" charset="0"/>
                <a:cs typeface="Segoe UI" pitchFamily="34" charset="0"/>
              </a:rPr>
              <a:t>Software recommendations for cluster nodes:</a:t>
            </a:r>
            <a:endParaRPr lang="en-US" sz="2200" dirty="0">
              <a:solidFill>
                <a:srgbClr val="000000"/>
              </a:solidFill>
              <a:latin typeface="Segoe UI" pitchFamily="34" charset="0"/>
              <a:ea typeface="Segoe UI" pitchFamily="34" charset="0"/>
              <a:cs typeface="Segoe UI" pitchFamily="34" charset="0"/>
            </a:endParaRPr>
          </a:p>
        </p:txBody>
      </p:sp>
      <p:sp>
        <p:nvSpPr>
          <p:cNvPr id="7" name="Rounded Rectangle 844806"/>
          <p:cNvSpPr>
            <a:spLocks noChangeArrowheads="1"/>
          </p:cNvSpPr>
          <p:nvPr/>
        </p:nvSpPr>
        <p:spPr bwMode="auto">
          <a:xfrm>
            <a:off x="852196" y="2917981"/>
            <a:ext cx="7737540" cy="1336488"/>
          </a:xfrm>
          <a:prstGeom prst="roundRect">
            <a:avLst>
              <a:gd name="adj" fmla="val 4167"/>
            </a:avLst>
          </a:prstGeom>
          <a:noFill/>
          <a:ln w="9525" algn="ctr">
            <a:solidFill>
              <a:schemeClr val="bg1"/>
            </a:solidFill>
            <a:round/>
            <a:headEnd/>
            <a:tailEnd/>
          </a:ln>
        </p:spPr>
        <p:txBody>
          <a:bodyPr wrap="square" anchor="ctr">
            <a:spAutoFit/>
          </a:bodyPr>
          <a:lstStyle/>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Should run either Windows Server 2016 </a:t>
            </a:r>
            <a:r>
              <a:rPr lang="bs-Latn-BA" altLang="ja-JP" dirty="0">
                <a:solidFill>
                  <a:srgbClr val="000000"/>
                </a:solidFill>
                <a:latin typeface="Segoe UI" pitchFamily="34" charset="0"/>
                <a:ea typeface="Segoe UI" pitchFamily="34" charset="0"/>
                <a:cs typeface="Segoe UI" pitchFamily="34" charset="0"/>
              </a:rPr>
              <a:t>Standard</a:t>
            </a:r>
            <a:r>
              <a:rPr lang="en-US" altLang="ja-JP" dirty="0">
                <a:solidFill>
                  <a:srgbClr val="000000"/>
                </a:solidFill>
                <a:latin typeface="Segoe UI" pitchFamily="34" charset="0"/>
                <a:ea typeface="Segoe UI" pitchFamily="34" charset="0"/>
                <a:cs typeface="Segoe UI" pitchFamily="34" charset="0"/>
              </a:rPr>
              <a:t>, Datacenter, or Microsoft Hyper-V Server 2016 editions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Require the same software updates and service packs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Must be either a full installation or a Server Core installation </a:t>
            </a:r>
          </a:p>
        </p:txBody>
      </p:sp>
      <p:sp>
        <p:nvSpPr>
          <p:cNvPr id="8" name="AutoShape 3"/>
          <p:cNvSpPr>
            <a:spLocks noChangeArrowheads="1"/>
          </p:cNvSpPr>
          <p:nvPr/>
        </p:nvSpPr>
        <p:spPr bwMode="auto">
          <a:xfrm>
            <a:off x="413283" y="4232258"/>
            <a:ext cx="7478713" cy="2171700"/>
          </a:xfrm>
          <a:prstGeom prst="roundRect">
            <a:avLst>
              <a:gd name="adj" fmla="val 4167"/>
            </a:avLst>
          </a:prstGeom>
          <a:noFill/>
          <a:ln w="9525" algn="ctr">
            <a:noFill/>
            <a:round/>
            <a:headEnd/>
            <a:tailEnd/>
          </a:ln>
        </p:spPr>
        <p:txBody>
          <a:bodyPr/>
          <a:lstStyle/>
          <a:p>
            <a:pPr marL="342900" lvl="0" indent="-342900" eaLnBrk="0" fontAlgn="base" hangingPunct="0">
              <a:spcBef>
                <a:spcPct val="0"/>
              </a:spcBef>
              <a:spcAft>
                <a:spcPct val="0"/>
              </a:spcAft>
              <a:buClr>
                <a:srgbClr val="0070C0"/>
              </a:buClr>
              <a:buFont typeface="Arial" panose="020B0604020202020204" pitchFamily="34" charset="0"/>
              <a:buChar char="•"/>
            </a:pPr>
            <a:r>
              <a:rPr lang="en-US" sz="2200" dirty="0">
                <a:solidFill>
                  <a:srgbClr val="000000"/>
                </a:solidFill>
                <a:latin typeface="Segoe UI" pitchFamily="34" charset="0"/>
                <a:ea typeface="Segoe UI" pitchFamily="34" charset="0"/>
                <a:cs typeface="Segoe UI" pitchFamily="34" charset="0"/>
              </a:rPr>
              <a:t>Network infrastructure requirements: </a:t>
            </a:r>
          </a:p>
        </p:txBody>
      </p:sp>
      <p:sp>
        <p:nvSpPr>
          <p:cNvPr id="9" name="Rounded Rectangle 844806"/>
          <p:cNvSpPr>
            <a:spLocks noChangeArrowheads="1"/>
          </p:cNvSpPr>
          <p:nvPr/>
        </p:nvSpPr>
        <p:spPr bwMode="auto">
          <a:xfrm>
            <a:off x="818043" y="4646601"/>
            <a:ext cx="6931025" cy="1816495"/>
          </a:xfrm>
          <a:prstGeom prst="roundRect">
            <a:avLst>
              <a:gd name="adj" fmla="val 4167"/>
            </a:avLst>
          </a:prstGeom>
          <a:solidFill>
            <a:schemeClr val="accent1"/>
          </a:solidFill>
          <a:ln w="9525" algn="ctr">
            <a:solidFill>
              <a:schemeClr val="bg1"/>
            </a:solidFill>
            <a:round/>
            <a:headEnd/>
            <a:tailEnd/>
          </a:ln>
        </p:spPr>
        <p:txBody>
          <a:bodyPr anchor="ctr">
            <a:spAutoFit/>
          </a:bodyPr>
          <a:lstStyle/>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Network settings and IP addresses</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Private networks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DNS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Domain role </a:t>
            </a:r>
          </a:p>
          <a:p>
            <a:pPr marL="342900" lvl="0" indent="-342900" eaLnBrk="0" fontAlgn="base" hangingPunct="0">
              <a:lnSpc>
                <a:spcPct val="90000"/>
              </a:lnSpc>
              <a:spcBef>
                <a:spcPct val="40000"/>
              </a:spcBef>
              <a:spcAft>
                <a:spcPct val="0"/>
              </a:spcAft>
              <a:buClr>
                <a:srgbClr val="006699"/>
              </a:buClr>
              <a:buFontTx/>
              <a:buChar char="•"/>
            </a:pPr>
            <a:r>
              <a:rPr lang="en-US" altLang="ja-JP" dirty="0">
                <a:solidFill>
                  <a:srgbClr val="000000"/>
                </a:solidFill>
                <a:latin typeface="Segoe UI" pitchFamily="34" charset="0"/>
                <a:ea typeface="Segoe UI" pitchFamily="34" charset="0"/>
                <a:cs typeface="Segoe UI" pitchFamily="34" charset="0"/>
              </a:rPr>
              <a:t>Account for administering the cluster </a:t>
            </a:r>
          </a:p>
        </p:txBody>
      </p:sp>
    </p:spTree>
    <p:extLst>
      <p:ext uri="{BB962C8B-B14F-4D97-AF65-F5344CB8AC3E}">
        <p14:creationId xmlns:p14="http://schemas.microsoft.com/office/powerpoint/2010/main" val="81294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Hyper-V virtual machines on a failover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implement a Hyper-V virtual machine on a failover cluster:</a:t>
            </a:r>
          </a:p>
          <a:p>
            <a:pPr marL="457200" indent="-457200">
              <a:buFont typeface="+mj-lt"/>
              <a:buAutoNum type="arabicPeriod"/>
            </a:pPr>
            <a:r>
              <a:rPr lang="en-US" sz="2400" kern="0" dirty="0">
                <a:solidFill>
                  <a:srgbClr val="000000"/>
                </a:solidFill>
              </a:rPr>
              <a:t>Install and configure Windows Server </a:t>
            </a:r>
            <a:r>
              <a:rPr lang="hr-HR" sz="2400" kern="0" dirty="0">
                <a:solidFill>
                  <a:srgbClr val="000000"/>
                </a:solidFill>
              </a:rPr>
              <a:t>201</a:t>
            </a:r>
            <a:r>
              <a:rPr lang="en-US" sz="2400" kern="0" dirty="0">
                <a:solidFill>
                  <a:srgbClr val="000000"/>
                </a:solidFill>
              </a:rPr>
              <a:t>6</a:t>
            </a:r>
          </a:p>
          <a:p>
            <a:pPr marL="457200" indent="-457200">
              <a:buFont typeface="+mj-lt"/>
              <a:buAutoNum type="arabicPeriod"/>
            </a:pPr>
            <a:r>
              <a:rPr lang="en-US" sz="2400" kern="0" dirty="0">
                <a:solidFill>
                  <a:srgbClr val="000000"/>
                </a:solidFill>
              </a:rPr>
              <a:t>Configure shared storage </a:t>
            </a:r>
          </a:p>
          <a:p>
            <a:pPr marL="457200" indent="-457200">
              <a:buFont typeface="+mj-lt"/>
              <a:buAutoNum type="arabicPeriod"/>
            </a:pPr>
            <a:r>
              <a:rPr lang="en-US" sz="2400" kern="0" dirty="0">
                <a:solidFill>
                  <a:srgbClr val="000000"/>
                </a:solidFill>
              </a:rPr>
              <a:t>Install the Hyper-V and Failover Clustering features </a:t>
            </a:r>
          </a:p>
          <a:p>
            <a:pPr marL="457200" indent="-457200">
              <a:buFont typeface="+mj-lt"/>
              <a:buAutoNum type="arabicPeriod"/>
            </a:pPr>
            <a:r>
              <a:rPr lang="en-US" sz="2400" kern="0" dirty="0">
                <a:solidFill>
                  <a:srgbClr val="000000"/>
                </a:solidFill>
              </a:rPr>
              <a:t>Validate the cluster configuration </a:t>
            </a:r>
          </a:p>
          <a:p>
            <a:pPr marL="457200" indent="-457200">
              <a:buFont typeface="+mj-lt"/>
              <a:buAutoNum type="arabicPeriod"/>
            </a:pPr>
            <a:r>
              <a:rPr lang="en-US" sz="2400" kern="0" dirty="0">
                <a:solidFill>
                  <a:srgbClr val="000000"/>
                </a:solidFill>
              </a:rPr>
              <a:t>Create the cluster </a:t>
            </a:r>
          </a:p>
          <a:p>
            <a:pPr marL="457200" indent="-457200">
              <a:buFont typeface="+mj-lt"/>
              <a:buAutoNum type="arabicPeriod"/>
            </a:pPr>
            <a:r>
              <a:rPr lang="en-US" sz="2400" kern="0" dirty="0">
                <a:solidFill>
                  <a:srgbClr val="000000"/>
                </a:solidFill>
              </a:rPr>
              <a:t>Create a virtual machine in one of the cluster nodes </a:t>
            </a:r>
          </a:p>
          <a:p>
            <a:pPr marL="457200" indent="-457200">
              <a:buFont typeface="+mj-lt"/>
              <a:buAutoNum type="arabicPeriod"/>
            </a:pPr>
            <a:r>
              <a:rPr lang="en-US" sz="2400" kern="0" dirty="0">
                <a:solidFill>
                  <a:srgbClr val="000000"/>
                </a:solidFill>
              </a:rPr>
              <a:t>Make the virtual machine highly available </a:t>
            </a:r>
            <a:r>
              <a:rPr lang="bs-Latn-BA" sz="2400" kern="0" dirty="0">
                <a:solidFill>
                  <a:srgbClr val="000000"/>
                </a:solidFill>
              </a:rPr>
              <a:t>(for </a:t>
            </a:r>
            <a:r>
              <a:rPr lang="en-US" sz="2400" kern="0" dirty="0">
                <a:solidFill>
                  <a:srgbClr val="000000"/>
                </a:solidFill>
              </a:rPr>
              <a:t>an </a:t>
            </a:r>
            <a:r>
              <a:rPr lang="bs-Latn-BA" sz="2400" kern="0" dirty="0">
                <a:solidFill>
                  <a:srgbClr val="000000"/>
                </a:solidFill>
              </a:rPr>
              <a:t>existing virtual machine)</a:t>
            </a:r>
          </a:p>
          <a:p>
            <a:pPr marL="457200" indent="-457200">
              <a:buFont typeface="+mj-lt"/>
              <a:buAutoNum type="arabicPeriod"/>
            </a:pPr>
            <a:r>
              <a:rPr lang="bs-Latn-BA" sz="2400" kern="0" dirty="0">
                <a:solidFill>
                  <a:srgbClr val="000000"/>
                </a:solidFill>
              </a:rPr>
              <a:t>Test virtual machine failover</a:t>
            </a:r>
            <a:endParaRPr lang="en-US" sz="2400" kern="0" dirty="0">
              <a:solidFill>
                <a:srgbClr val="000000"/>
              </a:solidFill>
            </a:endParaRPr>
          </a:p>
        </p:txBody>
      </p:sp>
    </p:spTree>
    <p:extLst>
      <p:ext uri="{BB962C8B-B14F-4D97-AF65-F5344CB8AC3E}">
        <p14:creationId xmlns:p14="http://schemas.microsoft.com/office/powerpoint/2010/main" val="6117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71dbd50-16ae-43a8-aed5-cf8eacf1c9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CSVs</a:t>
            </a:r>
          </a:p>
        </p:txBody>
      </p:sp>
      <p:sp>
        <p:nvSpPr>
          <p:cNvPr id="4" name="AutoShape 3"/>
          <p:cNvSpPr>
            <a:spLocks noChangeArrowheads="1"/>
          </p:cNvSpPr>
          <p:nvPr/>
        </p:nvSpPr>
        <p:spPr bwMode="auto">
          <a:xfrm>
            <a:off x="468313" y="839625"/>
            <a:ext cx="8193087" cy="2743200"/>
          </a:xfrm>
          <a:prstGeom prst="roundRect">
            <a:avLst>
              <a:gd name="adj" fmla="val 4167"/>
            </a:avLst>
          </a:prstGeom>
          <a:noFill/>
          <a:ln w="9525" algn="ctr">
            <a:noFill/>
            <a:round/>
            <a:headEnd/>
            <a:tailEnd/>
          </a:ln>
        </p:spPr>
        <p:txBody>
          <a:bodyPr/>
          <a:lstStyle/>
          <a:p>
            <a:pPr marL="342900" lvl="0" indent="-342900" eaLnBrk="0" fontAlgn="base" hangingPunct="0">
              <a:spcBef>
                <a:spcPct val="0"/>
              </a:spcBef>
              <a:spcAft>
                <a:spcPct val="0"/>
              </a:spcAft>
              <a:buClr>
                <a:srgbClr val="0070C0"/>
              </a:buClr>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CSV benefits:</a:t>
            </a:r>
          </a:p>
        </p:txBody>
      </p:sp>
      <p:sp>
        <p:nvSpPr>
          <p:cNvPr id="5" name="Rounded Rectangle 844806"/>
          <p:cNvSpPr>
            <a:spLocks noChangeArrowheads="1"/>
          </p:cNvSpPr>
          <p:nvPr/>
        </p:nvSpPr>
        <p:spPr bwMode="auto">
          <a:xfrm>
            <a:off x="861667" y="1255900"/>
            <a:ext cx="7424737" cy="2390620"/>
          </a:xfrm>
          <a:prstGeom prst="roundRect">
            <a:avLst>
              <a:gd name="adj" fmla="val 4167"/>
            </a:avLst>
          </a:prstGeom>
          <a:noFill/>
          <a:ln w="9525" algn="ctr">
            <a:noFill/>
            <a:round/>
            <a:headEnd/>
            <a:tailEnd/>
          </a:ln>
        </p:spPr>
        <p:txBody>
          <a:bodyPr anchor="ctr">
            <a:spAutoFit/>
          </a:bodyPr>
          <a:lstStyle/>
          <a:p>
            <a:pPr marL="342900" lvl="0" indent="-3429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Fewer LUNs required</a:t>
            </a:r>
          </a:p>
          <a:p>
            <a:pPr marL="342900" lvl="0" indent="-3429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Better use of disk space</a:t>
            </a:r>
          </a:p>
          <a:p>
            <a:pPr marL="342900" lvl="0" indent="-3429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Virtual machine files are in a single logical location</a:t>
            </a:r>
          </a:p>
          <a:p>
            <a:pPr marL="342900" lvl="0" indent="-3429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No special hardware required</a:t>
            </a:r>
          </a:p>
          <a:p>
            <a:pPr marL="342900" lvl="0" indent="-3429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Increased resiliency</a:t>
            </a:r>
          </a:p>
        </p:txBody>
      </p:sp>
      <p:sp>
        <p:nvSpPr>
          <p:cNvPr id="6" name="AutoShape 3"/>
          <p:cNvSpPr>
            <a:spLocks noChangeArrowheads="1"/>
          </p:cNvSpPr>
          <p:nvPr/>
        </p:nvSpPr>
        <p:spPr bwMode="auto">
          <a:xfrm>
            <a:off x="468313" y="3828515"/>
            <a:ext cx="8223250" cy="2220913"/>
          </a:xfrm>
          <a:prstGeom prst="roundRect">
            <a:avLst>
              <a:gd name="adj" fmla="val 4167"/>
            </a:avLst>
          </a:prstGeom>
          <a:noFill/>
          <a:ln w="9525" algn="ctr">
            <a:noFill/>
            <a:round/>
            <a:headEnd/>
            <a:tailEnd/>
          </a:ln>
        </p:spPr>
        <p:txBody>
          <a:bodyPr/>
          <a:lstStyle/>
          <a:p>
            <a:pPr marL="342900" lvl="0" indent="-342900" eaLnBrk="0" fontAlgn="base" hangingPunct="0">
              <a:lnSpc>
                <a:spcPct val="90000"/>
              </a:lnSpc>
              <a:spcBef>
                <a:spcPct val="4000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To implement CSV: </a:t>
            </a:r>
          </a:p>
        </p:txBody>
      </p:sp>
      <p:sp>
        <p:nvSpPr>
          <p:cNvPr id="7" name="AutoShape 7"/>
          <p:cNvSpPr>
            <a:spLocks noChangeArrowheads="1"/>
          </p:cNvSpPr>
          <p:nvPr/>
        </p:nvSpPr>
        <p:spPr bwMode="auto">
          <a:xfrm>
            <a:off x="810565" y="4247005"/>
            <a:ext cx="7467600" cy="1901202"/>
          </a:xfrm>
          <a:prstGeom prst="roundRect">
            <a:avLst>
              <a:gd name="adj" fmla="val 4167"/>
            </a:avLst>
          </a:prstGeom>
          <a:noFill/>
          <a:ln w="9525" algn="ctr">
            <a:noFill/>
            <a:round/>
            <a:headEnd/>
            <a:tailEnd/>
          </a:ln>
        </p:spPr>
        <p:txBody>
          <a:bodyPr anchor="ctr">
            <a:spAutoFit/>
          </a:bodyPr>
          <a:lstStyle/>
          <a:p>
            <a:pPr marL="457200" lvl="0" indent="-457200" eaLnBrk="0" fontAlgn="base" hangingPunct="0">
              <a:lnSpc>
                <a:spcPct val="90000"/>
              </a:lnSpc>
              <a:spcBef>
                <a:spcPct val="400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Create and format volumes on shared storage</a:t>
            </a:r>
          </a:p>
          <a:p>
            <a:pPr marL="457200" lvl="0" indent="-457200" eaLnBrk="0" fontAlgn="base" hangingPunct="0">
              <a:lnSpc>
                <a:spcPct val="90000"/>
              </a:lnSpc>
              <a:spcBef>
                <a:spcPct val="400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Add the disks to failover cluster storage</a:t>
            </a:r>
          </a:p>
          <a:p>
            <a:pPr marL="457200" lvl="0" indent="-457200" eaLnBrk="0" fontAlgn="base" hangingPunct="0">
              <a:lnSpc>
                <a:spcPct val="90000"/>
              </a:lnSpc>
              <a:spcBef>
                <a:spcPct val="400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Add the storage to the CSV</a:t>
            </a:r>
          </a:p>
          <a:p>
            <a:pPr marL="457200" lvl="0" indent="-457200" eaLnBrk="0" fontAlgn="base" hangingPunct="0">
              <a:lnSpc>
                <a:spcPct val="90000"/>
              </a:lnSpc>
              <a:spcBef>
                <a:spcPct val="40000"/>
              </a:spcBef>
              <a:spcAft>
                <a:spcPct val="0"/>
              </a:spcAft>
              <a:buClr>
                <a:srgbClr val="006699"/>
              </a:buClr>
              <a:buFont typeface="+mj-lt"/>
              <a:buAutoNum type="arabicPeriod"/>
            </a:pPr>
            <a:endParaRPr lang="en-US" sz="24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198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23976ab-f8ba-49fb-a690-ecfe7fb7a9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shared virtual hard disk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Failover cluster runs inside virtual machines</a:t>
            </a:r>
          </a:p>
          <a:p>
            <a:pPr lvl="0"/>
            <a:r>
              <a:rPr lang="en-US" kern="0" dirty="0">
                <a:solidFill>
                  <a:srgbClr val="000000"/>
                </a:solidFill>
              </a:rPr>
              <a:t>Shared virtual hard disk used as a shared storage:</a:t>
            </a:r>
          </a:p>
          <a:p>
            <a:pPr marL="402336" lvl="1"/>
            <a:r>
              <a:rPr lang="en-US" kern="0" dirty="0">
                <a:solidFill>
                  <a:srgbClr val="000000"/>
                </a:solidFill>
              </a:rPr>
              <a:t>Virtual machines do not need access to iSCSI or failover clustering SAN</a:t>
            </a:r>
          </a:p>
          <a:p>
            <a:pPr marL="402336" lvl="1"/>
            <a:r>
              <a:rPr lang="en-US" kern="0" dirty="0">
                <a:solidFill>
                  <a:srgbClr val="000000"/>
                </a:solidFill>
              </a:rPr>
              <a:t>Presented as a virtual SAS disk</a:t>
            </a:r>
          </a:p>
          <a:p>
            <a:pPr marL="402336" lvl="1"/>
            <a:r>
              <a:rPr lang="en-US" kern="0" dirty="0">
                <a:solidFill>
                  <a:srgbClr val="000000"/>
                </a:solidFill>
              </a:rPr>
              <a:t>Can be used only for data</a:t>
            </a:r>
          </a:p>
          <a:p>
            <a:pPr lvl="0"/>
            <a:r>
              <a:rPr lang="en-US" kern="0" dirty="0">
                <a:solidFill>
                  <a:srgbClr val="000000"/>
                </a:solidFill>
              </a:rPr>
              <a:t>Requirements for a shared virtual hard disk:</a:t>
            </a:r>
          </a:p>
          <a:p>
            <a:pPr marL="402336" lvl="1"/>
            <a:r>
              <a:rPr lang="en-US" kern="0" dirty="0">
                <a:solidFill>
                  <a:srgbClr val="000000"/>
                </a:solidFill>
              </a:rPr>
              <a:t>Must be in the .vhdx or .vhds format</a:t>
            </a:r>
          </a:p>
          <a:p>
            <a:pPr marL="402336" lvl="1"/>
            <a:r>
              <a:rPr lang="en-US" kern="0" dirty="0">
                <a:solidFill>
                  <a:srgbClr val="000000"/>
                </a:solidFill>
              </a:rPr>
              <a:t>Connected by using a virtual SCSI adapter</a:t>
            </a:r>
          </a:p>
          <a:p>
            <a:pPr marL="402336" lvl="1"/>
            <a:r>
              <a:rPr lang="en-US" kern="0" dirty="0">
                <a:solidFill>
                  <a:srgbClr val="000000"/>
                </a:solidFill>
              </a:rPr>
              <a:t>Stored on a Scale-Out File Server or CSV</a:t>
            </a:r>
          </a:p>
          <a:p>
            <a:pPr lvl="0"/>
            <a:r>
              <a:rPr lang="en-US" sz="2700" kern="0" dirty="0">
                <a:solidFill>
                  <a:srgbClr val="000000"/>
                </a:solidFill>
              </a:rPr>
              <a:t>Supported operating system in a virtual machine:</a:t>
            </a:r>
          </a:p>
          <a:p>
            <a:pPr marL="402336" lvl="1"/>
            <a:r>
              <a:rPr lang="en-US" kern="0" dirty="0">
                <a:solidFill>
                  <a:srgbClr val="000000"/>
                </a:solidFill>
              </a:rPr>
              <a:t>Windows Server 2012 R2 or later</a:t>
            </a:r>
          </a:p>
          <a:p>
            <a:pPr lvl="0"/>
            <a:endParaRPr lang="en-US" kern="0" dirty="0">
              <a:solidFill>
                <a:srgbClr val="000000"/>
              </a:solidFill>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463" y="645604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80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62f3099-e597-4001-8f65-5496d1fcee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shared virtual hard disk</a:t>
            </a:r>
          </a:p>
        </p:txBody>
      </p:sp>
      <p:graphicFrame>
        <p:nvGraphicFramePr>
          <p:cNvPr id="4" name="Table 3"/>
          <p:cNvGraphicFramePr>
            <a:graphicFrameLocks noGrp="1"/>
          </p:cNvGraphicFramePr>
          <p:nvPr>
            <p:extLst>
              <p:ext uri="{D42A27DB-BD31-4B8C-83A1-F6EECF244321}">
                <p14:modId xmlns:p14="http://schemas.microsoft.com/office/powerpoint/2010/main" val="920165945"/>
              </p:ext>
            </p:extLst>
          </p:nvPr>
        </p:nvGraphicFramePr>
        <p:xfrm>
          <a:off x="324255" y="1351768"/>
          <a:ext cx="8625191" cy="5085655"/>
        </p:xfrm>
        <a:graphic>
          <a:graphicData uri="http://schemas.openxmlformats.org/drawingml/2006/table">
            <a:tbl>
              <a:tblPr firstRow="1" bandRow="1">
                <a:tableStyleId>{F5AB1C69-6EDB-4FF4-983F-18BD219EF322}</a:tableStyleId>
              </a:tblPr>
              <a:tblGrid>
                <a:gridCol w="2578965">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2065020">
                  <a:extLst>
                    <a:ext uri="{9D8B030D-6E8A-4147-A177-3AD203B41FA5}">
                      <a16:colId xmlns:a16="http://schemas.microsoft.com/office/drawing/2014/main" val="20002"/>
                    </a:ext>
                  </a:extLst>
                </a:gridCol>
                <a:gridCol w="1786646">
                  <a:extLst>
                    <a:ext uri="{9D8B030D-6E8A-4147-A177-3AD203B41FA5}">
                      <a16:colId xmlns:a16="http://schemas.microsoft.com/office/drawing/2014/main" val="20003"/>
                    </a:ext>
                  </a:extLst>
                </a:gridCol>
              </a:tblGrid>
              <a:tr h="489278">
                <a:tc>
                  <a:txBody>
                    <a:bodyPr/>
                    <a:lstStyle/>
                    <a:p>
                      <a:pPr>
                        <a:lnSpc>
                          <a:spcPct val="115000"/>
                        </a:lnSpc>
                        <a:spcAft>
                          <a:spcPts val="0"/>
                        </a:spcAft>
                      </a:pPr>
                      <a:r>
                        <a:rPr lang="en-US" sz="15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Capability</a:t>
                      </a:r>
                      <a:endParaRPr lang="en-IN" sz="15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nSpc>
                          <a:spcPct val="115000"/>
                        </a:lnSpc>
                        <a:spcAft>
                          <a:spcPts val="0"/>
                        </a:spcAft>
                      </a:pPr>
                      <a:r>
                        <a:rPr lang="en-US" sz="15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Shared .vhdx and .vhds</a:t>
                      </a:r>
                      <a:endParaRPr lang="en-IN" sz="15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nSpc>
                          <a:spcPct val="115000"/>
                        </a:lnSpc>
                        <a:spcAft>
                          <a:spcPts val="0"/>
                        </a:spcAft>
                      </a:pPr>
                      <a:r>
                        <a:rPr lang="en-US" sz="15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Virtual Fibre Channel</a:t>
                      </a:r>
                      <a:endParaRPr lang="en-IN" sz="15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nSpc>
                          <a:spcPct val="115000"/>
                        </a:lnSpc>
                        <a:spcAft>
                          <a:spcPts val="0"/>
                        </a:spcAft>
                      </a:pPr>
                      <a:r>
                        <a:rPr lang="en-US" sz="15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ISCSI in virtual machine</a:t>
                      </a:r>
                      <a:endParaRPr lang="en-IN" sz="15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33917">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Supported storage</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Storage spaces, SAS, Fibre Channel, iSCSI, SMB</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Fibre Channel SAN</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iSCSI SAN</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26189">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Storage is presented to the virtual machine through</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Virtual SAS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Virtual Fibre Channel LUN</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iSCSI LUN</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89278">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Data flows through the Hyper-V switch</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9278">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Storage is configured at the Hyper-V host level</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841078">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Provides low latency and low CPU use</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 (remote direct memory access [RDMA] or Fibre Channel)</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 (Fibre Channel)</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411300">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Requires specific hardware</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841078">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Requires switch to be reconfigured when virtual machine is migrated</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Yes</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1500" dirty="0">
                          <a:effectLst/>
                          <a:latin typeface="Segoe UI" panose="020B0502040204020203" pitchFamily="34" charset="0"/>
                          <a:ea typeface="Times New Roman" panose="02020603050405020304" pitchFamily="18" charset="0"/>
                          <a:cs typeface="Segoe UI" panose="020B0502040204020203" pitchFamily="34" charset="0"/>
                        </a:rPr>
                        <a:t>No</a:t>
                      </a:r>
                      <a:endParaRPr lang="en-IN" sz="150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 Placeholder 2"/>
          <p:cNvSpPr txBox="1">
            <a:spLocks/>
          </p:cNvSpPr>
          <p:nvPr/>
        </p:nvSpPr>
        <p:spPr>
          <a:xfrm>
            <a:off x="321014" y="846960"/>
            <a:ext cx="8628431" cy="5048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IN" sz="2000" kern="0" dirty="0">
                <a:solidFill>
                  <a:srgbClr val="000000"/>
                </a:solidFill>
                <a:ea typeface="+mn-ea"/>
              </a:rPr>
              <a:t>Shared virtual hard disk compared to other shared storage technologies:</a:t>
            </a:r>
            <a:endParaRPr lang="en-US" sz="2000" kern="0" dirty="0">
              <a:solidFill>
                <a:srgbClr val="000000"/>
              </a:solidFill>
              <a:ea typeface="+mn-ea"/>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7971" y="645604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7463" y="645604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13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4c139e59-00c3-4945-bbb2-9735917d2391">
    <p:spTree>
      <p:nvGrpSpPr>
        <p:cNvPr id="1" name=""/>
        <p:cNvGrpSpPr/>
        <p:nvPr/>
      </p:nvGrpSpPr>
      <p:grpSpPr>
        <a:xfrm>
          <a:off x="0" y="0"/>
          <a:ext cx="0" cy="0"/>
          <a:chOff x="0" y="0"/>
          <a:chExt cx="0" cy="0"/>
        </a:xfrm>
      </p:grpSpPr>
      <p:sp>
        <p:nvSpPr>
          <p:cNvPr id="2" name="Title 1"/>
          <p:cNvSpPr>
            <a:spLocks noGrp="1"/>
          </p:cNvSpPr>
          <p:nvPr>
            <p:ph type="title"/>
          </p:nvPr>
        </p:nvSpPr>
        <p:spPr>
          <a:xfrm>
            <a:off x="410946" y="-2"/>
            <a:ext cx="8881334" cy="740664"/>
          </a:xfrm>
        </p:spPr>
        <p:txBody>
          <a:bodyPr/>
          <a:lstStyle/>
          <a:p>
            <a:r>
              <a:rPr lang="en-US" dirty="0"/>
              <a:t>Implementing Scale-Out File Server for virtual </a:t>
            </a:r>
            <a:br>
              <a:rPr lang="en-US" dirty="0"/>
            </a:br>
            <a:r>
              <a:rPr lang="en-US" dirty="0"/>
              <a:t>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kern="0" dirty="0">
                <a:solidFill>
                  <a:srgbClr val="000000"/>
                </a:solidFill>
              </a:rPr>
              <a:t>In Windows Server 201</a:t>
            </a:r>
            <a:r>
              <a:rPr lang="en-US" kern="0" dirty="0">
                <a:solidFill>
                  <a:srgbClr val="000000"/>
                </a:solidFill>
              </a:rPr>
              <a:t>6,</a:t>
            </a:r>
            <a:r>
              <a:rPr lang="hr-HR" kern="0" dirty="0">
                <a:solidFill>
                  <a:srgbClr val="000000"/>
                </a:solidFill>
              </a:rPr>
              <a:t> you can store </a:t>
            </a:r>
            <a:r>
              <a:rPr lang="en-US" kern="0" dirty="0">
                <a:solidFill>
                  <a:srgbClr val="000000"/>
                </a:solidFill>
              </a:rPr>
              <a:t>virtual machine</a:t>
            </a:r>
            <a:r>
              <a:rPr lang="hr-HR" kern="0" dirty="0">
                <a:solidFill>
                  <a:srgbClr val="000000"/>
                </a:solidFill>
              </a:rPr>
              <a:t> files on </a:t>
            </a:r>
            <a:r>
              <a:rPr lang="en-US" kern="0" dirty="0">
                <a:solidFill>
                  <a:srgbClr val="000000"/>
                </a:solidFill>
              </a:rPr>
              <a:t>a </a:t>
            </a:r>
            <a:r>
              <a:rPr lang="hr-HR" kern="0" dirty="0">
                <a:solidFill>
                  <a:srgbClr val="000000"/>
                </a:solidFill>
              </a:rPr>
              <a:t>SMB 3.0 file share</a:t>
            </a:r>
          </a:p>
          <a:p>
            <a:pPr lvl="0"/>
            <a:r>
              <a:rPr lang="hr-HR" kern="0" dirty="0">
                <a:solidFill>
                  <a:srgbClr val="000000"/>
                </a:solidFill>
              </a:rPr>
              <a:t>File servers should be running Windows </a:t>
            </a:r>
            <a:br>
              <a:rPr lang="en-US" kern="0" dirty="0">
                <a:solidFill>
                  <a:srgbClr val="000000"/>
                </a:solidFill>
              </a:rPr>
            </a:br>
            <a:r>
              <a:rPr lang="hr-HR" kern="0" dirty="0">
                <a:solidFill>
                  <a:srgbClr val="000000"/>
                </a:solidFill>
              </a:rPr>
              <a:t>Server 2012</a:t>
            </a:r>
            <a:r>
              <a:rPr lang="en-US" kern="0" dirty="0">
                <a:solidFill>
                  <a:srgbClr val="000000"/>
                </a:solidFill>
              </a:rPr>
              <a:t> or later</a:t>
            </a:r>
            <a:endParaRPr lang="hr-HR" kern="0" dirty="0">
              <a:solidFill>
                <a:srgbClr val="000000"/>
              </a:solidFill>
            </a:endParaRPr>
          </a:p>
          <a:p>
            <a:pPr lvl="0"/>
            <a:r>
              <a:rPr lang="hr-HR" kern="0" dirty="0">
                <a:solidFill>
                  <a:srgbClr val="000000"/>
                </a:solidFill>
              </a:rPr>
              <a:t>File server cluster should be </a:t>
            </a:r>
            <a:r>
              <a:rPr lang="en-US" kern="0" dirty="0">
                <a:solidFill>
                  <a:srgbClr val="000000"/>
                </a:solidFill>
              </a:rPr>
              <a:t>configured as a</a:t>
            </a:r>
            <a:r>
              <a:rPr lang="hr-HR" kern="0" dirty="0">
                <a:solidFill>
                  <a:srgbClr val="000000"/>
                </a:solidFill>
              </a:rPr>
              <a:t> </a:t>
            </a:r>
            <a:r>
              <a:rPr lang="en-US" kern="0" dirty="0">
                <a:solidFill>
                  <a:srgbClr val="000000"/>
                </a:solidFill>
              </a:rPr>
              <a:t>Scale-Out File Server for application data</a:t>
            </a:r>
            <a:endParaRPr lang="hr-HR" kern="0" dirty="0">
              <a:solidFill>
                <a:srgbClr val="000000"/>
              </a:solidFill>
            </a:endParaRPr>
          </a:p>
          <a:p>
            <a:pPr lvl="0"/>
            <a:r>
              <a:rPr lang="en-US" kern="0" dirty="0">
                <a:solidFill>
                  <a:srgbClr val="000000"/>
                </a:solidFill>
              </a:rPr>
              <a:t>Use </a:t>
            </a:r>
            <a:r>
              <a:rPr lang="hr-HR" kern="0" dirty="0">
                <a:solidFill>
                  <a:srgbClr val="000000"/>
                </a:solidFill>
              </a:rPr>
              <a:t>Hyper-V Manager to create or move virtual machine files to </a:t>
            </a:r>
            <a:r>
              <a:rPr lang="en-US" kern="0" dirty="0">
                <a:solidFill>
                  <a:srgbClr val="000000"/>
                </a:solidFill>
              </a:rPr>
              <a:t>a </a:t>
            </a:r>
            <a:r>
              <a:rPr lang="hr-HR" kern="0" dirty="0">
                <a:solidFill>
                  <a:srgbClr val="000000"/>
                </a:solidFill>
              </a:rPr>
              <a:t>SMB file share</a:t>
            </a:r>
            <a:endParaRPr lang="en-US" kern="0" dirty="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61324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1ef63aa-4fca-4dc4-b321-dbbf837816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77679" cy="740664"/>
          </a:xfrm>
        </p:spPr>
        <p:txBody>
          <a:bodyPr/>
          <a:lstStyle/>
          <a:p>
            <a:r>
              <a:rPr lang="en-US" dirty="0"/>
              <a:t>Considerations for implementing Hyper-V clusters</a:t>
            </a:r>
          </a:p>
        </p:txBody>
      </p:sp>
      <p:sp>
        <p:nvSpPr>
          <p:cNvPr id="4" name="AutoShape 7"/>
          <p:cNvSpPr>
            <a:spLocks noChangeArrowheads="1"/>
          </p:cNvSpPr>
          <p:nvPr/>
        </p:nvSpPr>
        <p:spPr bwMode="auto">
          <a:xfrm>
            <a:off x="335948" y="690207"/>
            <a:ext cx="8314276" cy="5851059"/>
          </a:xfrm>
          <a:prstGeom prst="roundRect">
            <a:avLst>
              <a:gd name="adj" fmla="val 4167"/>
            </a:avLst>
          </a:prstGeom>
          <a:noFill/>
          <a:ln w="9525" algn="ctr">
            <a:noFill/>
            <a:round/>
            <a:headEnd/>
            <a:tailEnd/>
          </a:ln>
        </p:spPr>
        <p:txBody>
          <a:bodyPr wrap="square" anchor="ctr">
            <a:spAutoFit/>
          </a:bodyPr>
          <a:lstStyle/>
          <a:p>
            <a:pPr marL="342900" lvl="0" indent="-342900" eaLnBrk="0" fontAlgn="base" hangingPunct="0">
              <a:lnSpc>
                <a:spcPct val="90000"/>
              </a:lnSpc>
              <a:spcBef>
                <a:spcPct val="40000"/>
              </a:spcBef>
              <a:spcAft>
                <a:spcPct val="0"/>
              </a:spcAft>
              <a:buClr>
                <a:srgbClr val="006699"/>
              </a:buClr>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Use the following recommended failover clustering requirements:</a:t>
            </a:r>
          </a:p>
          <a:p>
            <a:pPr marL="82296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Identify the applications that require high availability</a:t>
            </a:r>
          </a:p>
          <a:p>
            <a:pPr marL="82296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Identify the application components that must be highly available </a:t>
            </a:r>
          </a:p>
          <a:p>
            <a:pPr marL="82296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Identify the application characteristics </a:t>
            </a:r>
          </a:p>
          <a:p>
            <a:pPr marL="82296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Identify the total capacity requirements </a:t>
            </a:r>
          </a:p>
          <a:p>
            <a:pPr marL="342900" lvl="1" indent="-342900" eaLnBrk="0" fontAlgn="base" hangingPunct="0">
              <a:lnSpc>
                <a:spcPct val="90000"/>
              </a:lnSpc>
              <a:spcBef>
                <a:spcPct val="40000"/>
              </a:spcBef>
              <a:spcAft>
                <a:spcPct val="0"/>
              </a:spcAft>
              <a:buClr>
                <a:srgbClr val="006699"/>
              </a:buClr>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Windows Server 2016 Hyper-V Live Migration considerations: </a:t>
            </a:r>
          </a:p>
          <a:p>
            <a:pPr marL="91440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Verify basic requirements</a:t>
            </a:r>
          </a:p>
          <a:p>
            <a:pPr marL="91440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Configure a dedicated network adapter or virtual network adapter</a:t>
            </a:r>
          </a:p>
          <a:p>
            <a:pPr marL="91440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Use similar host hardware</a:t>
            </a:r>
          </a:p>
          <a:p>
            <a:pPr marL="914400" lvl="1" indent="-457200" eaLnBrk="0" fontAlgn="base" hangingPunct="0">
              <a:lnSpc>
                <a:spcPct val="90000"/>
              </a:lnSpc>
              <a:spcBef>
                <a:spcPct val="40000"/>
              </a:spcBef>
              <a:spcAft>
                <a:spcPct val="0"/>
              </a:spcAft>
              <a:buClr>
                <a:srgbClr val="006699"/>
              </a:buClr>
              <a:buFont typeface="Arial" pitchFamily="34" charset="0"/>
              <a:buChar char="•"/>
            </a:pPr>
            <a:r>
              <a:rPr lang="en-US" sz="2200" dirty="0">
                <a:solidFill>
                  <a:srgbClr val="000000"/>
                </a:solidFill>
                <a:latin typeface="Segoe UI" pitchFamily="34" charset="0"/>
                <a:ea typeface="Segoe UI" pitchFamily="34" charset="0"/>
                <a:cs typeface="Segoe UI" pitchFamily="34" charset="0"/>
              </a:rPr>
              <a:t>Verify network configuration</a:t>
            </a:r>
          </a:p>
        </p:txBody>
      </p:sp>
    </p:spTree>
    <p:extLst>
      <p:ext uri="{BB962C8B-B14F-4D97-AF65-F5344CB8AC3E}">
        <p14:creationId xmlns:p14="http://schemas.microsoft.com/office/powerpoint/2010/main" val="130008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0de260e-f962-46ee-b54b-ad3bae0616d4">
    <p:spTree>
      <p:nvGrpSpPr>
        <p:cNvPr id="1" name=""/>
        <p:cNvGrpSpPr/>
        <p:nvPr/>
      </p:nvGrpSpPr>
      <p:grpSpPr>
        <a:xfrm>
          <a:off x="0" y="0"/>
          <a:ext cx="0" cy="0"/>
          <a:chOff x="0" y="0"/>
          <a:chExt cx="0" cy="0"/>
        </a:xfrm>
      </p:grpSpPr>
      <p:sp>
        <p:nvSpPr>
          <p:cNvPr id="2" name="Title 1"/>
          <p:cNvSpPr>
            <a:spLocks noGrp="1"/>
          </p:cNvSpPr>
          <p:nvPr>
            <p:ph type="title"/>
          </p:nvPr>
        </p:nvSpPr>
        <p:spPr>
          <a:xfrm>
            <a:off x="410946" y="-2"/>
            <a:ext cx="8864857" cy="740664"/>
          </a:xfrm>
        </p:spPr>
        <p:txBody>
          <a:bodyPr/>
          <a:lstStyle/>
          <a:p>
            <a:r>
              <a:rPr lang="en-US" dirty="0"/>
              <a:t>Maintaining and monitoring virtual machines in </a:t>
            </a:r>
            <a:br>
              <a:rPr lang="en-US" dirty="0"/>
            </a:br>
            <a:r>
              <a:rPr lang="en-US" dirty="0"/>
              <a:t>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dirty="0">
                <a:solidFill>
                  <a:srgbClr val="000000"/>
                </a:solidFill>
              </a:rPr>
              <a:t>In Windows Server 201</a:t>
            </a:r>
            <a:r>
              <a:rPr lang="en-US" kern="0" dirty="0">
                <a:solidFill>
                  <a:srgbClr val="000000"/>
                </a:solidFill>
              </a:rPr>
              <a:t>6</a:t>
            </a:r>
            <a:r>
              <a:rPr lang="bs-Latn-BA" kern="0" dirty="0">
                <a:solidFill>
                  <a:srgbClr val="000000"/>
                </a:solidFill>
              </a:rPr>
              <a:t> </a:t>
            </a:r>
            <a:r>
              <a:rPr lang="en-US" kern="0" dirty="0">
                <a:solidFill>
                  <a:srgbClr val="000000"/>
                </a:solidFill>
              </a:rPr>
              <a:t>f</a:t>
            </a:r>
            <a:r>
              <a:rPr lang="bs-Latn-BA" kern="0" dirty="0">
                <a:solidFill>
                  <a:srgbClr val="000000"/>
                </a:solidFill>
              </a:rPr>
              <a:t>ailover </a:t>
            </a:r>
            <a:r>
              <a:rPr lang="en-US" kern="0" dirty="0">
                <a:solidFill>
                  <a:srgbClr val="000000"/>
                </a:solidFill>
              </a:rPr>
              <a:t>c</a:t>
            </a:r>
            <a:r>
              <a:rPr lang="bs-Latn-BA" kern="0" dirty="0">
                <a:solidFill>
                  <a:srgbClr val="000000"/>
                </a:solidFill>
              </a:rPr>
              <a:t>lustering,</a:t>
            </a:r>
            <a:r>
              <a:rPr lang="en-US" kern="0" dirty="0">
                <a:solidFill>
                  <a:srgbClr val="000000"/>
                </a:solidFill>
              </a:rPr>
              <a:t> </a:t>
            </a:r>
            <a:r>
              <a:rPr lang="bs-Latn-BA" kern="0" dirty="0">
                <a:solidFill>
                  <a:srgbClr val="000000"/>
                </a:solidFill>
              </a:rPr>
              <a:t>you can implement </a:t>
            </a:r>
            <a:r>
              <a:rPr lang="en-US" kern="0" dirty="0">
                <a:solidFill>
                  <a:srgbClr val="000000"/>
                </a:solidFill>
              </a:rPr>
              <a:t>the </a:t>
            </a:r>
            <a:r>
              <a:rPr lang="bs-Latn-BA" kern="0" dirty="0">
                <a:solidFill>
                  <a:srgbClr val="000000"/>
                </a:solidFill>
              </a:rPr>
              <a:t>following technologies for virtual machine maintenance and monitoring:</a:t>
            </a:r>
          </a:p>
          <a:p>
            <a:r>
              <a:rPr lang="bs-Latn-BA" sz="2400" kern="0" dirty="0">
                <a:solidFill>
                  <a:srgbClr val="000000"/>
                </a:solidFill>
              </a:rPr>
              <a:t>Service and </a:t>
            </a:r>
            <a:r>
              <a:rPr lang="en-US" sz="2400" kern="0" dirty="0">
                <a:solidFill>
                  <a:srgbClr val="000000"/>
                </a:solidFill>
              </a:rPr>
              <a:t>virtual machine</a:t>
            </a:r>
            <a:r>
              <a:rPr lang="bs-Latn-BA" sz="2400" kern="0" dirty="0">
                <a:solidFill>
                  <a:srgbClr val="000000"/>
                </a:solidFill>
              </a:rPr>
              <a:t> health monitoring</a:t>
            </a:r>
          </a:p>
          <a:p>
            <a:r>
              <a:rPr lang="bs-Latn-BA" sz="2400" kern="0" dirty="0">
                <a:solidFill>
                  <a:srgbClr val="000000"/>
                </a:solidFill>
              </a:rPr>
              <a:t>Network health detection (</a:t>
            </a:r>
            <a:r>
              <a:rPr lang="en-US" sz="2400" kern="0" dirty="0">
                <a:solidFill>
                  <a:srgbClr val="000000"/>
                </a:solidFill>
              </a:rPr>
              <a:t>Windows Server 2012 </a:t>
            </a:r>
            <a:r>
              <a:rPr lang="bs-Latn-BA" sz="2400" kern="0" dirty="0">
                <a:solidFill>
                  <a:srgbClr val="000000"/>
                </a:solidFill>
              </a:rPr>
              <a:t>R2 </a:t>
            </a:r>
            <a:r>
              <a:rPr lang="en-US" sz="2400" kern="0" dirty="0">
                <a:solidFill>
                  <a:srgbClr val="000000"/>
                </a:solidFill>
              </a:rPr>
              <a:t>and later only</a:t>
            </a:r>
            <a:r>
              <a:rPr lang="bs-Latn-BA" sz="2400" kern="0" dirty="0">
                <a:solidFill>
                  <a:srgbClr val="000000"/>
                </a:solidFill>
              </a:rPr>
              <a:t>)</a:t>
            </a:r>
          </a:p>
          <a:p>
            <a:r>
              <a:rPr lang="bs-Latn-BA" sz="2400" kern="0" dirty="0">
                <a:solidFill>
                  <a:srgbClr val="000000"/>
                </a:solidFill>
              </a:rPr>
              <a:t>Virtual machine drain on shutdown (</a:t>
            </a:r>
            <a:r>
              <a:rPr lang="en-US" sz="2400" kern="0" dirty="0">
                <a:solidFill>
                  <a:srgbClr val="000000"/>
                </a:solidFill>
              </a:rPr>
              <a:t>Windows </a:t>
            </a:r>
            <a:br>
              <a:rPr lang="en-US" sz="2400" kern="0" dirty="0">
                <a:solidFill>
                  <a:srgbClr val="000000"/>
                </a:solidFill>
              </a:rPr>
            </a:br>
            <a:r>
              <a:rPr lang="en-US" sz="2400" kern="0" dirty="0">
                <a:solidFill>
                  <a:srgbClr val="000000"/>
                </a:solidFill>
              </a:rPr>
              <a:t>Server 2012 </a:t>
            </a:r>
            <a:r>
              <a:rPr lang="bs-Latn-BA" sz="2400" kern="0" dirty="0">
                <a:solidFill>
                  <a:srgbClr val="000000"/>
                </a:solidFill>
              </a:rPr>
              <a:t>R2 </a:t>
            </a:r>
            <a:r>
              <a:rPr lang="en-US" sz="2400" kern="0" dirty="0">
                <a:solidFill>
                  <a:srgbClr val="000000"/>
                </a:solidFill>
              </a:rPr>
              <a:t>and later only</a:t>
            </a:r>
            <a:r>
              <a:rPr lang="bs-Latn-BA" sz="2400" kern="0" dirty="0">
                <a:solidFill>
                  <a:srgbClr val="000000"/>
                </a:solidFill>
              </a:rPr>
              <a:t>)</a:t>
            </a:r>
            <a:endParaRPr lang="en-US" sz="2400" kern="0" dirty="0">
              <a:solidFill>
                <a:srgbClr val="000000"/>
              </a:solidFill>
            </a:endParaRPr>
          </a:p>
        </p:txBody>
      </p:sp>
    </p:spTree>
    <p:extLst>
      <p:ext uri="{BB962C8B-B14F-4D97-AF65-F5344CB8AC3E}">
        <p14:creationId xmlns:p14="http://schemas.microsoft.com/office/powerpoint/2010/main" val="2434334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Windows Server 2016 Hyper-V virtual machine migration</a:t>
            </a:r>
          </a:p>
        </p:txBody>
      </p:sp>
      <p:sp>
        <p:nvSpPr>
          <p:cNvPr id="3" name="Text Placeholder 2"/>
          <p:cNvSpPr>
            <a:spLocks noGrp="1"/>
          </p:cNvSpPr>
          <p:nvPr>
            <p:ph type="body" idx="1"/>
          </p:nvPr>
        </p:nvSpPr>
        <p:spPr/>
        <p:txBody>
          <a:bodyPr/>
          <a:lstStyle/>
          <a:p>
            <a:r>
              <a:rPr lang="en-US" dirty="0"/>
              <a:t>Virtual machine migration options
How Storage Migration works
How Live Migration works</a:t>
            </a:r>
          </a:p>
        </p:txBody>
      </p:sp>
    </p:spTree>
    <p:extLst>
      <p:ext uri="{BB962C8B-B14F-4D97-AF65-F5344CB8AC3E}">
        <p14:creationId xmlns:p14="http://schemas.microsoft.com/office/powerpoint/2010/main" val="426973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migration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 </a:t>
            </a:r>
            <a:r>
              <a:rPr lang="hr-HR" sz="2400" kern="0" dirty="0">
                <a:solidFill>
                  <a:srgbClr val="000000"/>
                </a:solidFill>
              </a:rPr>
              <a:t>Available options for moving </a:t>
            </a:r>
            <a:r>
              <a:rPr lang="en-US" sz="2400" kern="0" dirty="0">
                <a:solidFill>
                  <a:srgbClr val="000000"/>
                </a:solidFill>
              </a:rPr>
              <a:t>virtual machines</a:t>
            </a:r>
            <a:r>
              <a:rPr lang="hr-HR" sz="2400" kern="0" dirty="0">
                <a:solidFill>
                  <a:srgbClr val="000000"/>
                </a:solidFill>
              </a:rPr>
              <a:t> are:</a:t>
            </a:r>
          </a:p>
          <a:p>
            <a:r>
              <a:rPr lang="hr-HR" sz="2400" kern="0" dirty="0">
                <a:solidFill>
                  <a:srgbClr val="000000"/>
                </a:solidFill>
              </a:rPr>
              <a:t>Virtual </a:t>
            </a:r>
            <a:r>
              <a:rPr lang="en-US" sz="2400" kern="0" dirty="0">
                <a:solidFill>
                  <a:srgbClr val="000000"/>
                </a:solidFill>
              </a:rPr>
              <a:t>m</a:t>
            </a:r>
            <a:r>
              <a:rPr lang="hr-HR" sz="2400" kern="0" dirty="0">
                <a:solidFill>
                  <a:srgbClr val="000000"/>
                </a:solidFill>
              </a:rPr>
              <a:t>achine and </a:t>
            </a:r>
            <a:r>
              <a:rPr lang="en-US" sz="2400" kern="0" dirty="0">
                <a:solidFill>
                  <a:srgbClr val="000000"/>
                </a:solidFill>
              </a:rPr>
              <a:t>s</a:t>
            </a:r>
            <a:r>
              <a:rPr lang="hr-HR" sz="2400" kern="0" dirty="0">
                <a:solidFill>
                  <a:srgbClr val="000000"/>
                </a:solidFill>
              </a:rPr>
              <a:t>torage </a:t>
            </a:r>
            <a:r>
              <a:rPr lang="en-US" sz="2400" kern="0" dirty="0">
                <a:solidFill>
                  <a:srgbClr val="000000"/>
                </a:solidFill>
              </a:rPr>
              <a:t>m</a:t>
            </a:r>
            <a:r>
              <a:rPr lang="hr-HR" sz="2400" kern="0" dirty="0">
                <a:solidFill>
                  <a:srgbClr val="000000"/>
                </a:solidFill>
              </a:rPr>
              <a:t>igration</a:t>
            </a:r>
          </a:p>
          <a:p>
            <a:r>
              <a:rPr lang="hr-HR" sz="2400" kern="0" dirty="0">
                <a:solidFill>
                  <a:srgbClr val="000000"/>
                </a:solidFill>
              </a:rPr>
              <a:t>Quick Migration</a:t>
            </a:r>
          </a:p>
          <a:p>
            <a:r>
              <a:rPr lang="hr-HR" sz="2400" kern="0" dirty="0">
                <a:solidFill>
                  <a:srgbClr val="000000"/>
                </a:solidFill>
              </a:rPr>
              <a:t>Live Migration</a:t>
            </a:r>
          </a:p>
          <a:p>
            <a:r>
              <a:rPr lang="hr-HR" sz="2400" kern="0" dirty="0">
                <a:solidFill>
                  <a:srgbClr val="000000"/>
                </a:solidFill>
              </a:rPr>
              <a:t>Hyper-V </a:t>
            </a:r>
            <a:r>
              <a:rPr lang="en-US" sz="2400" kern="0" dirty="0">
                <a:solidFill>
                  <a:srgbClr val="000000"/>
                </a:solidFill>
              </a:rPr>
              <a:t>R</a:t>
            </a:r>
            <a:r>
              <a:rPr lang="hr-HR" sz="2400" kern="0" dirty="0">
                <a:solidFill>
                  <a:srgbClr val="000000"/>
                </a:solidFill>
              </a:rPr>
              <a:t>eplica</a:t>
            </a:r>
          </a:p>
          <a:p>
            <a:r>
              <a:rPr lang="hr-HR" sz="2400" kern="0" dirty="0">
                <a:solidFill>
                  <a:srgbClr val="000000"/>
                </a:solidFill>
              </a:rPr>
              <a:t>Export</a:t>
            </a:r>
            <a:r>
              <a:rPr lang="en-US" sz="2400" kern="0" dirty="0">
                <a:solidFill>
                  <a:srgbClr val="000000"/>
                </a:solidFill>
              </a:rPr>
              <a:t> or </a:t>
            </a:r>
            <a:r>
              <a:rPr lang="en-US" sz="2400" kern="0" dirty="0" err="1">
                <a:solidFill>
                  <a:srgbClr val="000000"/>
                </a:solidFill>
              </a:rPr>
              <a:t>i</a:t>
            </a:r>
            <a:r>
              <a:rPr lang="hr-HR" sz="2400" kern="0" dirty="0">
                <a:solidFill>
                  <a:srgbClr val="000000"/>
                </a:solidFill>
              </a:rPr>
              <a:t>mport of </a:t>
            </a:r>
            <a:r>
              <a:rPr lang="en-US" sz="2400" kern="0" dirty="0">
                <a:solidFill>
                  <a:srgbClr val="000000"/>
                </a:solidFill>
              </a:rPr>
              <a:t>a virtual machine</a:t>
            </a:r>
          </a:p>
          <a:p>
            <a:pPr lvl="0"/>
            <a:endParaRPr lang="en-US" sz="2400" kern="0" dirty="0">
              <a:solidFill>
                <a:srgbClr val="000000"/>
              </a:solidFill>
            </a:endParaRPr>
          </a:p>
        </p:txBody>
      </p:sp>
    </p:spTree>
    <p:extLst>
      <p:ext uri="{BB962C8B-B14F-4D97-AF65-F5344CB8AC3E}">
        <p14:creationId xmlns:p14="http://schemas.microsoft.com/office/powerpoint/2010/main" val="36932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the integration of Hyper-V </a:t>
            </a:r>
            <a:br>
              <a:rPr lang="en-US" dirty="0"/>
            </a:br>
            <a:r>
              <a:rPr lang="en-US" dirty="0"/>
              <a:t>Server 2016 with failover clustering
Implementing Hyper-V virtual machines on failover clusters
Implementing Windows Server 2016 Hyper-V virtual machine migration
Implementing Hyper-V Replica</a:t>
            </a:r>
          </a:p>
        </p:txBody>
      </p:sp>
    </p:spTree>
    <p:extLst>
      <p:ext uri="{BB962C8B-B14F-4D97-AF65-F5344CB8AC3E}">
        <p14:creationId xmlns:p14="http://schemas.microsoft.com/office/powerpoint/2010/main" val="404484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Storage Migration 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sz="2400" kern="0" dirty="0">
                <a:solidFill>
                  <a:srgbClr val="000000"/>
                </a:solidFill>
              </a:rPr>
              <a:t>Storage </a:t>
            </a:r>
            <a:r>
              <a:rPr lang="en-US" sz="2400" kern="0" dirty="0">
                <a:solidFill>
                  <a:srgbClr val="000000"/>
                </a:solidFill>
              </a:rPr>
              <a:t>m</a:t>
            </a:r>
            <a:r>
              <a:rPr lang="hr-HR" sz="2400" kern="0" dirty="0">
                <a:solidFill>
                  <a:srgbClr val="000000"/>
                </a:solidFill>
              </a:rPr>
              <a:t>igration technology </a:t>
            </a:r>
            <a:r>
              <a:rPr lang="en-US" sz="2400" kern="0" dirty="0">
                <a:solidFill>
                  <a:srgbClr val="000000"/>
                </a:solidFill>
              </a:rPr>
              <a:t>allows </a:t>
            </a:r>
            <a:r>
              <a:rPr lang="hr-HR" sz="2400" kern="0" dirty="0">
                <a:solidFill>
                  <a:srgbClr val="000000"/>
                </a:solidFill>
              </a:rPr>
              <a:t>you </a:t>
            </a:r>
            <a:r>
              <a:rPr lang="en-US" sz="2400" kern="0" dirty="0">
                <a:solidFill>
                  <a:srgbClr val="000000"/>
                </a:solidFill>
              </a:rPr>
              <a:t>to </a:t>
            </a:r>
            <a:r>
              <a:rPr lang="hr-HR" sz="2400" kern="0" dirty="0">
                <a:solidFill>
                  <a:srgbClr val="000000"/>
                </a:solidFill>
              </a:rPr>
              <a:t>move </a:t>
            </a:r>
            <a:r>
              <a:rPr lang="en-US" sz="2400" kern="0" dirty="0">
                <a:solidFill>
                  <a:srgbClr val="000000"/>
                </a:solidFill>
              </a:rPr>
              <a:t>a </a:t>
            </a:r>
            <a:r>
              <a:rPr lang="hr-HR" sz="2400" kern="0" dirty="0">
                <a:solidFill>
                  <a:srgbClr val="000000"/>
                </a:solidFill>
              </a:rPr>
              <a:t>virtual machine and its storage to another location without downtime</a:t>
            </a:r>
          </a:p>
          <a:p>
            <a:pPr lvl="0"/>
            <a:r>
              <a:rPr lang="hr-HR" sz="2400" kern="0" dirty="0">
                <a:solidFill>
                  <a:srgbClr val="000000"/>
                </a:solidFill>
              </a:rPr>
              <a:t>During migration</a:t>
            </a:r>
            <a:r>
              <a:rPr lang="en-US" sz="2400" kern="0" dirty="0">
                <a:solidFill>
                  <a:srgbClr val="000000"/>
                </a:solidFill>
              </a:rPr>
              <a:t>,</a:t>
            </a:r>
            <a:r>
              <a:rPr lang="hr-HR" sz="2400" kern="0" dirty="0">
                <a:solidFill>
                  <a:srgbClr val="000000"/>
                </a:solidFill>
              </a:rPr>
              <a:t> </a:t>
            </a:r>
            <a:r>
              <a:rPr lang="en-US" sz="2400" kern="0" dirty="0">
                <a:solidFill>
                  <a:srgbClr val="000000"/>
                </a:solidFill>
              </a:rPr>
              <a:t>the virtual machine </a:t>
            </a:r>
            <a:r>
              <a:rPr lang="hr-HR" sz="2400" kern="0" dirty="0">
                <a:solidFill>
                  <a:srgbClr val="000000"/>
                </a:solidFill>
              </a:rPr>
              <a:t>hard </a:t>
            </a:r>
            <a:r>
              <a:rPr lang="en-US" sz="2400" kern="0" dirty="0">
                <a:solidFill>
                  <a:srgbClr val="000000"/>
                </a:solidFill>
              </a:rPr>
              <a:t>disk</a:t>
            </a:r>
            <a:r>
              <a:rPr lang="hr-HR" sz="2400" kern="0" dirty="0">
                <a:solidFill>
                  <a:srgbClr val="000000"/>
                </a:solidFill>
              </a:rPr>
              <a:t> is copied from one location to another</a:t>
            </a:r>
            <a:endParaRPr lang="en-US" sz="2400" kern="0" dirty="0">
              <a:solidFill>
                <a:srgbClr val="000000"/>
              </a:solidFill>
            </a:endParaRPr>
          </a:p>
          <a:p>
            <a:pPr lvl="0"/>
            <a:r>
              <a:rPr lang="hr-HR" sz="2400" kern="0" dirty="0">
                <a:solidFill>
                  <a:srgbClr val="000000"/>
                </a:solidFill>
              </a:rPr>
              <a:t>Changes are written to both </a:t>
            </a:r>
            <a:r>
              <a:rPr lang="en-US" sz="2400" kern="0" dirty="0">
                <a:solidFill>
                  <a:srgbClr val="000000"/>
                </a:solidFill>
              </a:rPr>
              <a:t>the </a:t>
            </a:r>
            <a:r>
              <a:rPr lang="hr-HR" sz="2400" kern="0" dirty="0">
                <a:solidFill>
                  <a:srgbClr val="000000"/>
                </a:solidFill>
              </a:rPr>
              <a:t>source and destination drive</a:t>
            </a:r>
            <a:r>
              <a:rPr lang="en-US" sz="2400" kern="0" dirty="0">
                <a:solidFill>
                  <a:srgbClr val="000000"/>
                </a:solidFill>
              </a:rPr>
              <a:t>s</a:t>
            </a:r>
          </a:p>
          <a:p>
            <a:pPr lvl="0"/>
            <a:r>
              <a:rPr lang="hr-HR" sz="2400" kern="0" dirty="0">
                <a:solidFill>
                  <a:srgbClr val="000000"/>
                </a:solidFill>
              </a:rPr>
              <a:t>You can move virtual machine storage to </a:t>
            </a:r>
            <a:r>
              <a:rPr lang="en-US" sz="2400" kern="0" dirty="0">
                <a:solidFill>
                  <a:srgbClr val="000000"/>
                </a:solidFill>
              </a:rPr>
              <a:t>the </a:t>
            </a:r>
            <a:r>
              <a:rPr lang="hr-HR" sz="2400" kern="0" dirty="0">
                <a:solidFill>
                  <a:srgbClr val="000000"/>
                </a:solidFill>
              </a:rPr>
              <a:t>same host, another host</a:t>
            </a:r>
            <a:r>
              <a:rPr lang="en-US" sz="2400" kern="0" dirty="0">
                <a:solidFill>
                  <a:srgbClr val="000000"/>
                </a:solidFill>
              </a:rPr>
              <a:t>,</a:t>
            </a:r>
            <a:r>
              <a:rPr lang="hr-HR" sz="2400" kern="0" dirty="0">
                <a:solidFill>
                  <a:srgbClr val="000000"/>
                </a:solidFill>
              </a:rPr>
              <a:t> or </a:t>
            </a:r>
            <a:r>
              <a:rPr lang="en-US" sz="2400" kern="0" dirty="0">
                <a:solidFill>
                  <a:srgbClr val="000000"/>
                </a:solidFill>
              </a:rPr>
              <a:t>an SMB </a:t>
            </a:r>
            <a:r>
              <a:rPr lang="hr-HR" sz="2400" kern="0" dirty="0">
                <a:solidFill>
                  <a:srgbClr val="000000"/>
                </a:solidFill>
              </a:rPr>
              <a:t>share</a:t>
            </a:r>
            <a:endParaRPr lang="en-US" sz="2400" kern="0" dirty="0">
              <a:solidFill>
                <a:srgbClr val="000000"/>
              </a:solidFill>
            </a:endParaRPr>
          </a:p>
          <a:p>
            <a:pPr lvl="0"/>
            <a:r>
              <a:rPr lang="hr-HR" sz="2400" kern="0" dirty="0">
                <a:solidFill>
                  <a:srgbClr val="000000"/>
                </a:solidFill>
              </a:rPr>
              <a:t>Storage and </a:t>
            </a:r>
            <a:r>
              <a:rPr lang="en-US" sz="2400" kern="0" dirty="0">
                <a:solidFill>
                  <a:srgbClr val="000000"/>
                </a:solidFill>
              </a:rPr>
              <a:t>virtual machine </a:t>
            </a:r>
            <a:r>
              <a:rPr lang="hr-HR" sz="2400" kern="0" dirty="0">
                <a:solidFill>
                  <a:srgbClr val="000000"/>
                </a:solidFill>
              </a:rPr>
              <a:t>configuration can be </a:t>
            </a:r>
            <a:r>
              <a:rPr lang="en-US" sz="2400" kern="0" dirty="0">
                <a:solidFill>
                  <a:srgbClr val="000000"/>
                </a:solidFill>
              </a:rPr>
              <a:t>i</a:t>
            </a:r>
            <a:r>
              <a:rPr lang="hr-HR" sz="2400" kern="0" dirty="0">
                <a:solidFill>
                  <a:srgbClr val="000000"/>
                </a:solidFill>
              </a:rPr>
              <a:t>n different locations</a:t>
            </a:r>
          </a:p>
          <a:p>
            <a:pPr lvl="0"/>
            <a:endParaRPr lang="en-US" sz="2400" kern="0" dirty="0">
              <a:solidFill>
                <a:srgbClr val="000000"/>
              </a:solidFill>
            </a:endParaRPr>
          </a:p>
        </p:txBody>
      </p:sp>
    </p:spTree>
    <p:extLst>
      <p:ext uri="{BB962C8B-B14F-4D97-AF65-F5344CB8AC3E}">
        <p14:creationId xmlns:p14="http://schemas.microsoft.com/office/powerpoint/2010/main" val="231140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Live Migration works</a:t>
            </a:r>
            <a:endParaRPr lang="en-GB" dirty="0"/>
          </a:p>
        </p:txBody>
      </p:sp>
      <p:pic>
        <p:nvPicPr>
          <p:cNvPr id="2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609075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200" y="609075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Group 0" descr="Illustration depicting how Live Migration works. Diagram of two cluster nodes, Node 1 and Node 2, depicts how memory pages are synchronized between nodes during a live migration process. Node 1 is a graphic of a transparent server with a normal server inside of the graphic. A cluster storage data graphic is between Node 1 and Node 2. On the first click, a regular server appears within the transparent server on Node 2. Node 1 sends three batches of documents to Node 2. Then, the documents disappear and the server within Node 1 disappears and reappears in Node 2. &#10;&#10;"/>
          <p:cNvGrpSpPr/>
          <p:nvPr/>
        </p:nvGrpSpPr>
        <p:grpSpPr>
          <a:xfrm>
            <a:off x="1999695" y="2033032"/>
            <a:ext cx="5454875" cy="2237229"/>
            <a:chOff x="1999695" y="2033032"/>
            <a:chExt cx="5454875" cy="2237229"/>
          </a:xfrm>
        </p:grpSpPr>
        <p:sp>
          <p:nvSpPr>
            <p:cNvPr id="30" name="Line 29"/>
            <p:cNvSpPr>
              <a:spLocks noChangeShapeType="1"/>
            </p:cNvSpPr>
            <p:nvPr/>
          </p:nvSpPr>
          <p:spPr bwMode="auto">
            <a:xfrm>
              <a:off x="2971800" y="3028950"/>
              <a:ext cx="3420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31" name="Picture 30"/>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909069" y="2743200"/>
              <a:ext cx="1713516"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Line 31"/>
            <p:cNvSpPr>
              <a:spLocks noChangeShapeType="1"/>
            </p:cNvSpPr>
            <p:nvPr/>
          </p:nvSpPr>
          <p:spPr bwMode="auto">
            <a:xfrm flipV="1">
              <a:off x="2971800" y="3657600"/>
              <a:ext cx="3456000" cy="190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33" name="Picture 3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095999" y="2033032"/>
              <a:ext cx="1358571" cy="21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0"/>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999695" y="2057400"/>
              <a:ext cx="1385991" cy="221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4"/>
            <p:cNvSpPr/>
            <p:nvPr/>
          </p:nvSpPr>
          <p:spPr bwMode="auto">
            <a:xfrm>
              <a:off x="4015087" y="2867418"/>
              <a:ext cx="1500620" cy="391886"/>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Cluster storage</a:t>
              </a:r>
              <a:endPar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endParaRPr>
            </a:p>
          </p:txBody>
        </p:sp>
      </p:grpSp>
      <p:grpSp>
        <p:nvGrpSpPr>
          <p:cNvPr id="36" name="Group 47" descr=" The animation shows memory pages being synchronized between nodes during live a migration process."/>
          <p:cNvGrpSpPr>
            <a:grpSpLocks/>
          </p:cNvGrpSpPr>
          <p:nvPr/>
        </p:nvGrpSpPr>
        <p:grpSpPr bwMode="auto">
          <a:xfrm>
            <a:off x="3067053" y="3425825"/>
            <a:ext cx="709613" cy="769938"/>
            <a:chOff x="2412" y="3238"/>
            <a:chExt cx="447" cy="485"/>
          </a:xfrm>
        </p:grpSpPr>
        <p:pic>
          <p:nvPicPr>
            <p:cNvPr id="37" name="Picture 4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412" y="3238"/>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472" y="3286"/>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38" y="3346"/>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04" y="3388"/>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53" descr="This diagram shows two cluster nodes, Node1 and Node2. The animation shows memory pages being synchronized between nodes during live a migration process."/>
          <p:cNvGrpSpPr>
            <a:grpSpLocks/>
          </p:cNvGrpSpPr>
          <p:nvPr/>
        </p:nvGrpSpPr>
        <p:grpSpPr bwMode="auto">
          <a:xfrm>
            <a:off x="3112062" y="3653631"/>
            <a:ext cx="500063" cy="608013"/>
            <a:chOff x="2238" y="3148"/>
            <a:chExt cx="315" cy="383"/>
          </a:xfrm>
        </p:grpSpPr>
        <p:pic>
          <p:nvPicPr>
            <p:cNvPr id="42" name="Picture 4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38" y="3148"/>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5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298" y="3196"/>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 name="Picture 58"/>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971800" y="3577477"/>
            <a:ext cx="405559" cy="53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7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534055" y="2753798"/>
            <a:ext cx="485198" cy="90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73"/>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711957" y="2564606"/>
            <a:ext cx="49855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4"/>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539967" y="2891631"/>
            <a:ext cx="47043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descr="This diagram shows two cluster nodes, Node1 and Node2. The animation shows memory pages being synchronized between nodes during live a migration process."/>
          <p:cNvSpPr/>
          <p:nvPr/>
        </p:nvSpPr>
        <p:spPr bwMode="auto">
          <a:xfrm>
            <a:off x="6180441" y="4193377"/>
            <a:ext cx="1269692" cy="391886"/>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 </a:t>
            </a:r>
            <a:r>
              <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rPr>
              <a:t>Node 2</a:t>
            </a:r>
          </a:p>
        </p:txBody>
      </p:sp>
      <p:sp>
        <p:nvSpPr>
          <p:cNvPr id="49" name="Rectangle 48" descr="This diagram shows two cluster nodes, Node1 and Node2. The animation shows memory pages being synchronized between nodes during live a migration process."/>
          <p:cNvSpPr/>
          <p:nvPr/>
        </p:nvSpPr>
        <p:spPr bwMode="auto">
          <a:xfrm>
            <a:off x="2057400" y="4256314"/>
            <a:ext cx="1269692" cy="391886"/>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 </a:t>
            </a:r>
            <a:r>
              <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rPr>
              <a:t>Node 1</a:t>
            </a:r>
          </a:p>
        </p:txBody>
      </p:sp>
    </p:spTree>
    <p:extLst>
      <p:ext uri="{BB962C8B-B14F-4D97-AF65-F5344CB8AC3E}">
        <p14:creationId xmlns:p14="http://schemas.microsoft.com/office/powerpoint/2010/main" val="241206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0"/>
                            </p:stCondLst>
                            <p:childTnLst>
                              <p:par>
                                <p:cTn id="12" presetID="63" presetClass="path" presetSubtype="0" accel="50000" decel="50000" fill="hold" nodeType="afterEffect">
                                  <p:stCondLst>
                                    <p:cond delay="1500"/>
                                  </p:stCondLst>
                                  <p:childTnLst>
                                    <p:animMotion origin="layout" path="M 4.44444E-6 4.44444E-6 L 0.30937 4.44444E-6 " pathEditMode="relative" rAng="0" ptsTypes="AA">
                                      <p:cBhvr>
                                        <p:cTn id="13" dur="2000" fill="hold"/>
                                        <p:tgtEl>
                                          <p:spTgt spid="36"/>
                                        </p:tgtEl>
                                        <p:attrNameLst>
                                          <p:attrName>ppt_x</p:attrName>
                                          <p:attrName>ppt_y</p:attrName>
                                        </p:attrNameLst>
                                      </p:cBhvr>
                                      <p:rCtr x="15469" y="0"/>
                                    </p:animMotion>
                                  </p:childTnLst>
                                </p:cTn>
                              </p:par>
                            </p:childTnLst>
                          </p:cTn>
                        </p:par>
                        <p:par>
                          <p:cTn id="14" fill="hold">
                            <p:stCondLst>
                              <p:cond delay="3500"/>
                            </p:stCondLst>
                            <p:childTnLst>
                              <p:par>
                                <p:cTn id="15" presetID="63" presetClass="path" presetSubtype="0" accel="50000" decel="50000" fill="hold" nodeType="afterEffect">
                                  <p:stCondLst>
                                    <p:cond delay="0"/>
                                  </p:stCondLst>
                                  <p:childTnLst>
                                    <p:animMotion origin="layout" path="M 4.44444E-6 -3.33333E-6 L 0.32083 -3.33333E-6 " pathEditMode="relative" rAng="0" ptsTypes="AA">
                                      <p:cBhvr>
                                        <p:cTn id="16" dur="2000" fill="hold"/>
                                        <p:tgtEl>
                                          <p:spTgt spid="41"/>
                                        </p:tgtEl>
                                        <p:attrNameLst>
                                          <p:attrName>ppt_x</p:attrName>
                                          <p:attrName>ppt_y</p:attrName>
                                        </p:attrNameLst>
                                      </p:cBhvr>
                                      <p:rCtr x="16042" y="0"/>
                                    </p:animMotion>
                                  </p:childTnLst>
                                </p:cTn>
                              </p:par>
                            </p:childTnLst>
                          </p:cTn>
                        </p:par>
                        <p:par>
                          <p:cTn id="17" fill="hold">
                            <p:stCondLst>
                              <p:cond delay="5500"/>
                            </p:stCondLst>
                            <p:childTnLst>
                              <p:par>
                                <p:cTn id="18" presetID="63" presetClass="path" presetSubtype="0" accel="50000" decel="50000" fill="hold" nodeType="afterEffect">
                                  <p:stCondLst>
                                    <p:cond delay="0"/>
                                  </p:stCondLst>
                                  <p:childTnLst>
                                    <p:animMotion origin="layout" path="M 1.11111E-6 1.11111E-6 L 0.32396 -0.00139 " pathEditMode="relative" rAng="0" ptsTypes="AA">
                                      <p:cBhvr>
                                        <p:cTn id="19" dur="2000" fill="hold"/>
                                        <p:tgtEl>
                                          <p:spTgt spid="44"/>
                                        </p:tgtEl>
                                        <p:attrNameLst>
                                          <p:attrName>ppt_x</p:attrName>
                                          <p:attrName>ppt_y</p:attrName>
                                        </p:attrNameLst>
                                      </p:cBhvr>
                                      <p:rCtr x="16198" y="-69"/>
                                    </p:animMotion>
                                  </p:childTnLst>
                                </p:cTn>
                              </p:par>
                            </p:childTnLst>
                          </p:cTn>
                        </p:par>
                        <p:par>
                          <p:cTn id="20" fill="hold">
                            <p:stCondLst>
                              <p:cond delay="7500"/>
                            </p:stCondLst>
                            <p:childTnLst>
                              <p:par>
                                <p:cTn id="21" presetID="22" presetClass="exit" presetSubtype="4" fill="hold" nodeType="afterEffect">
                                  <p:stCondLst>
                                    <p:cond delay="0"/>
                                  </p:stCondLst>
                                  <p:childTnLst>
                                    <p:animEffect transition="out" filter="wipe(down)">
                                      <p:cBhvr>
                                        <p:cTn id="22" dur="500"/>
                                        <p:tgtEl>
                                          <p:spTgt spid="44"/>
                                        </p:tgtEl>
                                      </p:cBhvr>
                                    </p:animEffect>
                                    <p:set>
                                      <p:cBhvr>
                                        <p:cTn id="23" dur="1" fill="hold">
                                          <p:stCondLst>
                                            <p:cond delay="499"/>
                                          </p:stCondLst>
                                        </p:cTn>
                                        <p:tgtEl>
                                          <p:spTgt spid="44"/>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41"/>
                                        </p:tgtEl>
                                      </p:cBhvr>
                                    </p:animEffect>
                                    <p:set>
                                      <p:cBhvr>
                                        <p:cTn id="29" dur="1" fill="hold">
                                          <p:stCondLst>
                                            <p:cond delay="499"/>
                                          </p:stCondLst>
                                        </p:cTn>
                                        <p:tgtEl>
                                          <p:spTgt spid="4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0"/>
                                        <p:tgtEl>
                                          <p:spTgt spid="47"/>
                                        </p:tgtEl>
                                      </p:cBhvr>
                                    </p:animEffect>
                                  </p:childTnLst>
                                </p:cTn>
                              </p:par>
                              <p:par>
                                <p:cTn id="35" presetID="1" presetClass="exit" presetSubtype="0" fill="hold" nodeType="withEffect">
                                  <p:stCondLst>
                                    <p:cond delay="0"/>
                                  </p:stCondLst>
                                  <p:childTnLst>
                                    <p:set>
                                      <p:cBhvr>
                                        <p:cTn id="36" dur="1" fill="hold">
                                          <p:stCondLst>
                                            <p:cond delay="0"/>
                                          </p:stCondLst>
                                        </p:cTn>
                                        <p:tgtEl>
                                          <p:spTgt spid="45"/>
                                        </p:tgtEl>
                                        <p:attrNameLst>
                                          <p:attrName>style.visibility</p:attrName>
                                        </p:attrNameLst>
                                      </p:cBhvr>
                                      <p:to>
                                        <p:strVal val="hidden"/>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name="bdabf2d6-4bb7-42f1-9c37-c4702bc855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Implementing Hyper-V Replica</a:t>
            </a:r>
          </a:p>
        </p:txBody>
      </p:sp>
      <p:sp>
        <p:nvSpPr>
          <p:cNvPr id="3" name="Text Placeholder 2"/>
          <p:cNvSpPr>
            <a:spLocks noGrp="1"/>
          </p:cNvSpPr>
          <p:nvPr>
            <p:ph type="body" idx="1"/>
          </p:nvPr>
        </p:nvSpPr>
        <p:spPr/>
        <p:txBody>
          <a:bodyPr/>
          <a:lstStyle/>
          <a:p>
            <a:r>
              <a:rPr lang="en-US" dirty="0"/>
              <a:t>What is Hyper-V Replica?
Hyper-V Replica in Windows Server 2016
Configuring Hyper-V Replica
Failover with Hyper-V Replica</a:t>
            </a:r>
          </a:p>
        </p:txBody>
      </p:sp>
    </p:spTree>
    <p:extLst>
      <p:ext uri="{BB962C8B-B14F-4D97-AF65-F5344CB8AC3E}">
        <p14:creationId xmlns:p14="http://schemas.microsoft.com/office/powerpoint/2010/main" val="2190667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26f45d3-a180-4f88-8db9-4a9a576aef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Hyper-V Replica?</a:t>
            </a:r>
          </a:p>
        </p:txBody>
      </p:sp>
      <p:sp>
        <p:nvSpPr>
          <p:cNvPr id="4" name="Content Placeholder 1"/>
          <p:cNvSpPr txBox="1">
            <a:spLocks/>
          </p:cNvSpPr>
          <p:nvPr/>
        </p:nvSpPr>
        <p:spPr bwMode="auto">
          <a:xfrm>
            <a:off x="427956" y="849696"/>
            <a:ext cx="8287966" cy="26272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hr-HR" sz="2200" dirty="0">
                <a:solidFill>
                  <a:srgbClr val="000000"/>
                </a:solidFill>
                <a:latin typeface="Segoe UI" pitchFamily="34" charset="0"/>
                <a:ea typeface="Segoe UI" pitchFamily="34" charset="0"/>
                <a:cs typeface="Segoe UI" pitchFamily="34" charset="0"/>
              </a:rPr>
              <a:t>Hyper-V </a:t>
            </a:r>
            <a:r>
              <a:rPr lang="en-US" sz="2200" dirty="0">
                <a:solidFill>
                  <a:srgbClr val="000000"/>
                </a:solidFill>
                <a:latin typeface="Segoe UI" pitchFamily="34" charset="0"/>
                <a:ea typeface="Segoe UI" pitchFamily="34" charset="0"/>
                <a:cs typeface="Segoe UI" pitchFamily="34" charset="0"/>
              </a:rPr>
              <a:t>R</a:t>
            </a:r>
            <a:r>
              <a:rPr lang="hr-HR" sz="2200" dirty="0">
                <a:solidFill>
                  <a:srgbClr val="000000"/>
                </a:solidFill>
                <a:latin typeface="Segoe UI" pitchFamily="34" charset="0"/>
                <a:ea typeface="Segoe UI" pitchFamily="34" charset="0"/>
                <a:cs typeface="Segoe UI" pitchFamily="34" charset="0"/>
              </a:rPr>
              <a:t>eplica </a:t>
            </a:r>
            <a:r>
              <a:rPr lang="en-US" sz="2200" dirty="0">
                <a:solidFill>
                  <a:srgbClr val="000000"/>
                </a:solidFill>
                <a:latin typeface="Segoe UI" pitchFamily="34" charset="0"/>
                <a:ea typeface="Segoe UI" pitchFamily="34" charset="0"/>
                <a:cs typeface="Segoe UI" pitchFamily="34" charset="0"/>
              </a:rPr>
              <a:t>in Windows Server 2016 enables </a:t>
            </a:r>
            <a:r>
              <a:rPr lang="hr-HR" sz="2200" dirty="0">
                <a:solidFill>
                  <a:srgbClr val="000000"/>
                </a:solidFill>
                <a:latin typeface="Segoe UI" pitchFamily="34" charset="0"/>
                <a:ea typeface="Segoe UI" pitchFamily="34" charset="0"/>
                <a:cs typeface="Segoe UI" pitchFamily="34" charset="0"/>
              </a:rPr>
              <a:t>you </a:t>
            </a:r>
            <a:r>
              <a:rPr lang="en-US" sz="2200" dirty="0">
                <a:solidFill>
                  <a:srgbClr val="000000"/>
                </a:solidFill>
                <a:latin typeface="Segoe UI" pitchFamily="34" charset="0"/>
                <a:ea typeface="Segoe UI" pitchFamily="34" charset="0"/>
                <a:cs typeface="Segoe UI" pitchFamily="34" charset="0"/>
              </a:rPr>
              <a:t>to </a:t>
            </a:r>
            <a:r>
              <a:rPr lang="hr-HR" sz="2200" dirty="0">
                <a:solidFill>
                  <a:srgbClr val="000000"/>
                </a:solidFill>
                <a:latin typeface="Segoe UI" pitchFamily="34" charset="0"/>
                <a:ea typeface="Segoe UI" pitchFamily="34" charset="0"/>
                <a:cs typeface="Segoe UI" pitchFamily="34" charset="0"/>
              </a:rPr>
              <a:t>replicate </a:t>
            </a:r>
            <a:r>
              <a:rPr lang="en-US" sz="2200" dirty="0">
                <a:solidFill>
                  <a:srgbClr val="000000"/>
                </a:solidFill>
                <a:latin typeface="Segoe UI" pitchFamily="34" charset="0"/>
                <a:ea typeface="Segoe UI" pitchFamily="34" charset="0"/>
                <a:cs typeface="Segoe UI" pitchFamily="34" charset="0"/>
              </a:rPr>
              <a:t>a </a:t>
            </a:r>
            <a:r>
              <a:rPr lang="hr-HR" sz="2200" dirty="0">
                <a:solidFill>
                  <a:srgbClr val="000000"/>
                </a:solidFill>
                <a:latin typeface="Segoe UI" pitchFamily="34" charset="0"/>
                <a:ea typeface="Segoe UI" pitchFamily="34" charset="0"/>
                <a:cs typeface="Segoe UI" pitchFamily="34" charset="0"/>
              </a:rPr>
              <a:t>single virtual machine over </a:t>
            </a:r>
            <a:r>
              <a:rPr lang="en-US" sz="2200" dirty="0">
                <a:solidFill>
                  <a:srgbClr val="000000"/>
                </a:solidFill>
                <a:latin typeface="Segoe UI" pitchFamily="34" charset="0"/>
                <a:ea typeface="Segoe UI" pitchFamily="34" charset="0"/>
                <a:cs typeface="Segoe UI" pitchFamily="34" charset="0"/>
              </a:rPr>
              <a:t>a </a:t>
            </a:r>
            <a:r>
              <a:rPr lang="hr-HR" sz="2200" dirty="0">
                <a:solidFill>
                  <a:srgbClr val="000000"/>
                </a:solidFill>
                <a:latin typeface="Segoe UI" pitchFamily="34" charset="0"/>
                <a:ea typeface="Segoe UI" pitchFamily="34" charset="0"/>
                <a:cs typeface="Segoe UI" pitchFamily="34" charset="0"/>
              </a:rPr>
              <a:t>WAN or LAN network to another host</a:t>
            </a:r>
          </a:p>
          <a:p>
            <a:pPr marL="0" lvl="0" indent="0">
              <a:lnSpc>
                <a:spcPct val="100000"/>
              </a:lnSpc>
              <a:spcBef>
                <a:spcPct val="0"/>
              </a:spcBef>
              <a:buClrTx/>
              <a:buSzTx/>
              <a:buNone/>
            </a:pPr>
            <a:r>
              <a:rPr lang="hr-HR" sz="2200" dirty="0">
                <a:solidFill>
                  <a:srgbClr val="000000"/>
                </a:solidFill>
                <a:latin typeface="Segoe UI" pitchFamily="34" charset="0"/>
                <a:ea typeface="Segoe UI" pitchFamily="34" charset="0"/>
                <a:cs typeface="Segoe UI" pitchFamily="34" charset="0"/>
              </a:rPr>
              <a:t>Hyper-V </a:t>
            </a:r>
            <a:r>
              <a:rPr lang="en-US" sz="2200" dirty="0">
                <a:solidFill>
                  <a:srgbClr val="000000"/>
                </a:solidFill>
                <a:latin typeface="Segoe UI" pitchFamily="34" charset="0"/>
                <a:ea typeface="Segoe UI" pitchFamily="34" charset="0"/>
                <a:cs typeface="Segoe UI" pitchFamily="34" charset="0"/>
              </a:rPr>
              <a:t>R</a:t>
            </a:r>
            <a:r>
              <a:rPr lang="hr-HR" sz="2200" dirty="0">
                <a:solidFill>
                  <a:srgbClr val="000000"/>
                </a:solidFill>
                <a:latin typeface="Segoe UI" pitchFamily="34" charset="0"/>
                <a:ea typeface="Segoe UI" pitchFamily="34" charset="0"/>
                <a:cs typeface="Segoe UI" pitchFamily="34" charset="0"/>
              </a:rPr>
              <a:t>eplica components </a:t>
            </a:r>
            <a:r>
              <a:rPr lang="en-US" sz="2200" dirty="0">
                <a:solidFill>
                  <a:srgbClr val="000000"/>
                </a:solidFill>
                <a:latin typeface="Segoe UI" pitchFamily="34" charset="0"/>
                <a:ea typeface="Segoe UI" pitchFamily="34" charset="0"/>
                <a:cs typeface="Segoe UI" pitchFamily="34" charset="0"/>
              </a:rPr>
              <a:t>include</a:t>
            </a:r>
            <a:r>
              <a:rPr lang="hr-HR" sz="2200" dirty="0">
                <a:solidFill>
                  <a:srgbClr val="000000"/>
                </a:solidFill>
                <a:latin typeface="Segoe UI" pitchFamily="34" charset="0"/>
                <a:ea typeface="Segoe UI" pitchFamily="34" charset="0"/>
                <a:cs typeface="Segoe UI" pitchFamily="34" charset="0"/>
              </a:rPr>
              <a:t>:</a:t>
            </a:r>
          </a:p>
          <a:p>
            <a:pPr marL="365760" indent="-285750">
              <a:lnSpc>
                <a:spcPct val="100000"/>
              </a:lnSpc>
              <a:spcBef>
                <a:spcPts val="600"/>
              </a:spcBef>
              <a:buClr>
                <a:srgbClr val="0070C0"/>
              </a:buClr>
              <a:buSzTx/>
              <a:buFont typeface="Arial" panose="020B0604020202020204" pitchFamily="34" charset="0"/>
              <a:buChar char="•"/>
            </a:pPr>
            <a:r>
              <a:rPr lang="en-US" dirty="0">
                <a:solidFill>
                  <a:srgbClr val="000000"/>
                </a:solidFill>
                <a:latin typeface="Segoe UI" pitchFamily="34" charset="0"/>
                <a:ea typeface="Segoe UI" pitchFamily="34" charset="0"/>
                <a:cs typeface="Segoe UI" pitchFamily="34" charset="0"/>
              </a:rPr>
              <a:t>Replication Engine</a:t>
            </a:r>
            <a:endParaRPr lang="hr-HR" dirty="0">
              <a:solidFill>
                <a:srgbClr val="000000"/>
              </a:solidFill>
              <a:latin typeface="Segoe UI" pitchFamily="34" charset="0"/>
              <a:ea typeface="Segoe UI" pitchFamily="34" charset="0"/>
              <a:cs typeface="Segoe UI" pitchFamily="34" charset="0"/>
            </a:endParaRPr>
          </a:p>
          <a:p>
            <a:pPr marL="365760" indent="-285750">
              <a:lnSpc>
                <a:spcPct val="100000"/>
              </a:lnSpc>
              <a:spcBef>
                <a:spcPts val="600"/>
              </a:spcBef>
              <a:buClr>
                <a:srgbClr val="0070C0"/>
              </a:buClr>
              <a:buSzTx/>
              <a:buFont typeface="Arial" panose="020B0604020202020204" pitchFamily="34" charset="0"/>
              <a:buChar char="•"/>
            </a:pPr>
            <a:r>
              <a:rPr lang="en-US" dirty="0">
                <a:solidFill>
                  <a:srgbClr val="000000"/>
                </a:solidFill>
                <a:latin typeface="Segoe UI" pitchFamily="34" charset="0"/>
                <a:ea typeface="Segoe UI" pitchFamily="34" charset="0"/>
                <a:cs typeface="Segoe UI" pitchFamily="34" charset="0"/>
              </a:rPr>
              <a:t>Change Tracking</a:t>
            </a:r>
            <a:endParaRPr lang="hr-HR" dirty="0">
              <a:solidFill>
                <a:srgbClr val="000000"/>
              </a:solidFill>
              <a:latin typeface="Segoe UI" pitchFamily="34" charset="0"/>
              <a:ea typeface="Segoe UI" pitchFamily="34" charset="0"/>
              <a:cs typeface="Segoe UI" pitchFamily="34" charset="0"/>
            </a:endParaRPr>
          </a:p>
          <a:p>
            <a:pPr marL="365760" indent="-285750">
              <a:lnSpc>
                <a:spcPct val="100000"/>
              </a:lnSpc>
              <a:spcBef>
                <a:spcPts val="600"/>
              </a:spcBef>
              <a:buClr>
                <a:srgbClr val="0070C0"/>
              </a:buClr>
              <a:buSzTx/>
              <a:buFont typeface="Arial" panose="020B0604020202020204" pitchFamily="34" charset="0"/>
              <a:buChar char="•"/>
            </a:pPr>
            <a:r>
              <a:rPr lang="en-US" dirty="0">
                <a:solidFill>
                  <a:srgbClr val="000000"/>
                </a:solidFill>
                <a:latin typeface="Segoe UI" pitchFamily="34" charset="0"/>
                <a:ea typeface="Segoe UI" pitchFamily="34" charset="0"/>
                <a:cs typeface="Segoe UI" pitchFamily="34" charset="0"/>
              </a:rPr>
              <a:t>Network Module</a:t>
            </a:r>
            <a:endParaRPr lang="hr-HR" dirty="0">
              <a:solidFill>
                <a:srgbClr val="000000"/>
              </a:solidFill>
              <a:latin typeface="Segoe UI" pitchFamily="34" charset="0"/>
              <a:ea typeface="Segoe UI" pitchFamily="34" charset="0"/>
              <a:cs typeface="Segoe UI" pitchFamily="34" charset="0"/>
            </a:endParaRPr>
          </a:p>
          <a:p>
            <a:pPr marL="365760" indent="-285750">
              <a:lnSpc>
                <a:spcPct val="100000"/>
              </a:lnSpc>
              <a:spcBef>
                <a:spcPts val="600"/>
              </a:spcBef>
              <a:buClr>
                <a:srgbClr val="0070C0"/>
              </a:buClr>
              <a:buSzTx/>
              <a:buFont typeface="Arial" panose="020B0604020202020204" pitchFamily="34" charset="0"/>
              <a:buChar char="•"/>
            </a:pPr>
            <a:r>
              <a:rPr lang="en-US" dirty="0">
                <a:solidFill>
                  <a:srgbClr val="000000"/>
                </a:solidFill>
                <a:latin typeface="Segoe UI" pitchFamily="34" charset="0"/>
                <a:ea typeface="Segoe UI" pitchFamily="34" charset="0"/>
                <a:cs typeface="Segoe UI" pitchFamily="34" charset="0"/>
              </a:rPr>
              <a:t>Hyper-V Replica Broker role</a:t>
            </a:r>
            <a:endParaRPr lang="hr-HR" sz="2400" dirty="0">
              <a:solidFill>
                <a:srgbClr val="000000"/>
              </a:solidFill>
              <a:latin typeface="Segoe UI" pitchFamily="34" charset="0"/>
              <a:ea typeface="Segoe UI" pitchFamily="34" charset="0"/>
              <a:cs typeface="Segoe UI" pitchFamily="34" charset="0"/>
            </a:endParaRPr>
          </a:p>
          <a:p>
            <a:pPr marL="0" lvl="0" indent="0">
              <a:lnSpc>
                <a:spcPct val="100000"/>
              </a:lnSpc>
              <a:spcBef>
                <a:spcPct val="0"/>
              </a:spcBef>
              <a:buClrTx/>
              <a:buSzTx/>
              <a:buNone/>
            </a:pPr>
            <a:endParaRPr lang="hr-HR" sz="2400" dirty="0">
              <a:solidFill>
                <a:srgbClr val="000000"/>
              </a:solidFill>
              <a:latin typeface="Segoe UI" pitchFamily="34" charset="0"/>
              <a:ea typeface="Segoe UI" pitchFamily="34" charset="0"/>
              <a:cs typeface="Segoe UI" pitchFamily="34" charset="0"/>
            </a:endParaRPr>
          </a:p>
        </p:txBody>
      </p:sp>
      <p:grpSp>
        <p:nvGrpSpPr>
          <p:cNvPr id="5" name="Group 4" descr="Illustration depicting how Hyper-V Replica works. Diagram of two sites, the primary site and the replica site. Each site has Hyper-V hosts. Between the sites is a WAN link represented by a solid line that handles replication traffic. The primary site has several virtual machines, such as IIS, CRM, SQL Server, and File server, that are replicated to the replica site. The virtual machines in the primary site are connected by a System Area Network (SAN) or network-attached storage (NAS). A dotted bidirectional arrow between the sites represents replication traffic. &#10;&#10;"/>
          <p:cNvGrpSpPr/>
          <p:nvPr/>
        </p:nvGrpSpPr>
        <p:grpSpPr>
          <a:xfrm>
            <a:off x="1016948" y="3733085"/>
            <a:ext cx="6869396" cy="2498661"/>
            <a:chOff x="1016948" y="3733085"/>
            <a:chExt cx="6869396" cy="2498661"/>
          </a:xfrm>
        </p:grpSpPr>
        <p:cxnSp>
          <p:nvCxnSpPr>
            <p:cNvPr id="6" name="Straight Connector 5"/>
            <p:cNvCxnSpPr/>
            <p:nvPr/>
          </p:nvCxnSpPr>
          <p:spPr bwMode="auto">
            <a:xfrm rot="16200000" flipH="1">
              <a:off x="1974081" y="4948016"/>
              <a:ext cx="282011" cy="247828"/>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rot="5400000">
              <a:off x="2369361" y="4983225"/>
              <a:ext cx="278814" cy="214797"/>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sp>
          <p:nvSpPr>
            <p:cNvPr id="8" name="TextBox 7"/>
            <p:cNvSpPr txBox="1"/>
            <p:nvPr/>
          </p:nvSpPr>
          <p:spPr>
            <a:xfrm>
              <a:off x="1914258" y="5221480"/>
              <a:ext cx="825867" cy="261610"/>
            </a:xfrm>
            <a:prstGeom prst="rect">
              <a:avLst/>
            </a:prstGeom>
            <a:noFill/>
            <a:ln>
              <a:solidFill>
                <a:schemeClr val="tx1"/>
              </a:solidFill>
            </a:ln>
          </p:spPr>
          <p:txBody>
            <a:bodyPr wrap="none" rtlCol="0">
              <a:spAutoFit/>
            </a:bodyPr>
            <a:lstStyle/>
            <a:p>
              <a:pPr lvl="0" fontAlgn="base">
                <a:spcBef>
                  <a:spcPct val="0"/>
                </a:spcBef>
                <a:spcAft>
                  <a:spcPct val="0"/>
                </a:spcAft>
              </a:pPr>
              <a:r>
                <a:rPr lang="en-US" sz="1100" b="1" dirty="0">
                  <a:solidFill>
                    <a:srgbClr val="000000"/>
                  </a:solidFill>
                  <a:latin typeface="Segoe UI" pitchFamily="34" charset="0"/>
                  <a:ea typeface="Segoe UI" pitchFamily="34" charset="0"/>
                  <a:cs typeface="Segoe UI" pitchFamily="34" charset="0"/>
                </a:rPr>
                <a:t>SAN\NAS</a:t>
              </a:r>
              <a:endParaRPr lang="en-IN" sz="1100" b="1" dirty="0">
                <a:solidFill>
                  <a:srgbClr val="000000"/>
                </a:solidFill>
                <a:latin typeface="Segoe UI" pitchFamily="34" charset="0"/>
                <a:ea typeface="Segoe UI" pitchFamily="34" charset="0"/>
                <a:cs typeface="Segoe UI" pitchFamily="34" charset="0"/>
              </a:endParaRPr>
            </a:p>
          </p:txBody>
        </p:sp>
        <p:sp>
          <p:nvSpPr>
            <p:cNvPr id="9" name="Oval 8"/>
            <p:cNvSpPr/>
            <p:nvPr/>
          </p:nvSpPr>
          <p:spPr bwMode="auto">
            <a:xfrm>
              <a:off x="1016948" y="3888334"/>
              <a:ext cx="2461190" cy="1914258"/>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629" y="5262900"/>
              <a:ext cx="626715" cy="384443"/>
            </a:xfrm>
            <a:prstGeom prst="rect">
              <a:avLst/>
            </a:prstGeom>
          </p:spPr>
        </p:pic>
        <p:sp>
          <p:nvSpPr>
            <p:cNvPr id="11" name="TextBox 10"/>
            <p:cNvSpPr txBox="1"/>
            <p:nvPr/>
          </p:nvSpPr>
          <p:spPr>
            <a:xfrm>
              <a:off x="1640793" y="5862414"/>
              <a:ext cx="1381532"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Primary site</a:t>
              </a:r>
              <a:endParaRPr lang="en-IN" dirty="0">
                <a:solidFill>
                  <a:srgbClr val="000000"/>
                </a:solidFill>
                <a:latin typeface="Segoe UI" pitchFamily="34" charset="0"/>
                <a:ea typeface="Segoe UI" pitchFamily="34" charset="0"/>
                <a:cs typeface="Segoe UI" pitchFamily="34" charset="0"/>
              </a:endParaRPr>
            </a:p>
          </p:txBody>
        </p:sp>
        <p:cxnSp>
          <p:nvCxnSpPr>
            <p:cNvPr id="12" name="Straight Connector 11"/>
            <p:cNvCxnSpPr/>
            <p:nvPr/>
          </p:nvCxnSpPr>
          <p:spPr bwMode="auto">
            <a:xfrm rot="16200000" flipH="1">
              <a:off x="6382287" y="4792767"/>
              <a:ext cx="282011" cy="247828"/>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rot="5400000">
              <a:off x="6777567" y="4827976"/>
              <a:ext cx="278814" cy="214797"/>
            </a:xfrm>
            <a:prstGeom prst="line">
              <a:avLst/>
            </a:prstGeom>
            <a:gradFill rotWithShape="1">
              <a:gsLst>
                <a:gs pos="0">
                  <a:srgbClr val="E4CD9A"/>
                </a:gs>
                <a:gs pos="100000">
                  <a:srgbClr val="EEEFD7"/>
                </a:gs>
              </a:gsLst>
              <a:lin ang="2700000" scaled="1"/>
            </a:gradFill>
            <a:ln w="28575" cap="flat" cmpd="sng" algn="ctr">
              <a:solidFill>
                <a:srgbClr val="FF0000"/>
              </a:solidFill>
              <a:prstDash val="solid"/>
              <a:round/>
              <a:headEnd type="none" w="med" len="med"/>
              <a:tailEnd type="none" w="med" len="med"/>
            </a:ln>
            <a:effectLst/>
          </p:spPr>
        </p:cxnSp>
        <p:sp>
          <p:nvSpPr>
            <p:cNvPr id="14" name="TextBox 13"/>
            <p:cNvSpPr txBox="1"/>
            <p:nvPr/>
          </p:nvSpPr>
          <p:spPr>
            <a:xfrm>
              <a:off x="6322464" y="5066231"/>
              <a:ext cx="825867" cy="261610"/>
            </a:xfrm>
            <a:prstGeom prst="rect">
              <a:avLst/>
            </a:prstGeom>
            <a:noFill/>
            <a:ln>
              <a:solidFill>
                <a:schemeClr val="tx1"/>
              </a:solidFill>
            </a:ln>
          </p:spPr>
          <p:txBody>
            <a:bodyPr wrap="none" rtlCol="0">
              <a:spAutoFit/>
            </a:bodyPr>
            <a:lstStyle/>
            <a:p>
              <a:pPr lvl="0" fontAlgn="base">
                <a:spcBef>
                  <a:spcPct val="0"/>
                </a:spcBef>
                <a:spcAft>
                  <a:spcPct val="0"/>
                </a:spcAft>
              </a:pPr>
              <a:r>
                <a:rPr lang="en-US" sz="1100" b="1" dirty="0">
                  <a:solidFill>
                    <a:srgbClr val="000000"/>
                  </a:solidFill>
                  <a:latin typeface="Segoe UI" pitchFamily="34" charset="0"/>
                  <a:ea typeface="Segoe UI" pitchFamily="34" charset="0"/>
                  <a:cs typeface="Segoe UI" pitchFamily="34" charset="0"/>
                </a:rPr>
                <a:t>SAN\NAS</a:t>
              </a:r>
              <a:endParaRPr lang="en-IN" sz="1100" b="1" dirty="0">
                <a:solidFill>
                  <a:srgbClr val="000000"/>
                </a:solidFill>
                <a:latin typeface="Segoe UI" pitchFamily="34" charset="0"/>
                <a:ea typeface="Segoe UI" pitchFamily="34" charset="0"/>
                <a:cs typeface="Segoe UI" pitchFamily="34" charset="0"/>
              </a:endParaRPr>
            </a:p>
          </p:txBody>
        </p:sp>
        <p:sp>
          <p:nvSpPr>
            <p:cNvPr id="15" name="Oval 14"/>
            <p:cNvSpPr/>
            <p:nvPr/>
          </p:nvSpPr>
          <p:spPr bwMode="auto">
            <a:xfrm>
              <a:off x="5425154" y="3733085"/>
              <a:ext cx="2461190" cy="1914258"/>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IN" b="1" dirty="0">
                <a:solidFill>
                  <a:srgbClr val="000000"/>
                </a:solidFill>
                <a:latin typeface="Verdana" pitchFamily="34" charset="0"/>
                <a:cs typeface="Arial" charset="0"/>
              </a:endParaRPr>
            </a:p>
          </p:txBody>
        </p:sp>
        <p:sp>
          <p:nvSpPr>
            <p:cNvPr id="16" name="TextBox 15"/>
            <p:cNvSpPr txBox="1"/>
            <p:nvPr/>
          </p:nvSpPr>
          <p:spPr>
            <a:xfrm>
              <a:off x="6048999" y="5707165"/>
              <a:ext cx="1322606"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Replica site</a:t>
              </a:r>
              <a:endParaRPr lang="en-IN" dirty="0">
                <a:solidFill>
                  <a:srgbClr val="000000"/>
                </a:solidFill>
                <a:latin typeface="Segoe UI" pitchFamily="34" charset="0"/>
                <a:ea typeface="Segoe UI" pitchFamily="34" charset="0"/>
                <a:cs typeface="Segoe UI" pitchFamily="34" charset="0"/>
              </a:endParaRPr>
            </a:p>
          </p:txBody>
        </p:sp>
        <p:cxnSp>
          <p:nvCxnSpPr>
            <p:cNvPr id="17" name="Straight Connector 16"/>
            <p:cNvCxnSpPr/>
            <p:nvPr/>
          </p:nvCxnSpPr>
          <p:spPr bwMode="auto">
            <a:xfrm flipV="1">
              <a:off x="3469593" y="4912410"/>
              <a:ext cx="1955561" cy="1427"/>
            </a:xfrm>
            <a:prstGeom prst="line">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none" w="med" len="med"/>
            </a:ln>
            <a:effectLst/>
          </p:spPr>
        </p:cxnSp>
        <p:sp>
          <p:nvSpPr>
            <p:cNvPr id="18" name="TextBox 17"/>
            <p:cNvSpPr txBox="1"/>
            <p:nvPr/>
          </p:nvSpPr>
          <p:spPr>
            <a:xfrm>
              <a:off x="3802879" y="4965107"/>
              <a:ext cx="1030026" cy="338554"/>
            </a:xfrm>
            <a:prstGeom prst="rect">
              <a:avLst/>
            </a:prstGeom>
            <a:noFill/>
          </p:spPr>
          <p:txBody>
            <a:bodyPr wrap="none" rtlCol="0">
              <a:spAutoFit/>
            </a:bodyPr>
            <a:lstStyle/>
            <a:p>
              <a:pPr lvl="0"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WAN link</a:t>
              </a:r>
              <a:endParaRPr lang="en-IN" sz="1600" dirty="0">
                <a:solidFill>
                  <a:srgbClr val="000000"/>
                </a:solidFill>
                <a:latin typeface="Segoe UI" pitchFamily="34" charset="0"/>
                <a:ea typeface="Segoe UI" pitchFamily="34" charset="0"/>
                <a:cs typeface="Segoe UI" pitchFamily="34" charset="0"/>
              </a:endParaRPr>
            </a:p>
          </p:txBody>
        </p:sp>
        <p:cxnSp>
          <p:nvCxnSpPr>
            <p:cNvPr id="19" name="Straight Arrow Connector 18"/>
            <p:cNvCxnSpPr/>
            <p:nvPr/>
          </p:nvCxnSpPr>
          <p:spPr bwMode="auto">
            <a:xfrm flipV="1">
              <a:off x="3435409" y="4554908"/>
              <a:ext cx="2008262" cy="8549"/>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arrow" w="med" len="med"/>
              <a:tailEnd type="arrow" w="med" len="med"/>
            </a:ln>
            <a:effectLst/>
          </p:spPr>
        </p:cxnSp>
        <p:sp>
          <p:nvSpPr>
            <p:cNvPr id="20" name="TextBox 19"/>
            <p:cNvSpPr txBox="1"/>
            <p:nvPr/>
          </p:nvSpPr>
          <p:spPr>
            <a:xfrm>
              <a:off x="3537959" y="4247260"/>
              <a:ext cx="1563057" cy="307777"/>
            </a:xfrm>
            <a:prstGeom prst="rect">
              <a:avLst/>
            </a:prstGeom>
            <a:noFill/>
          </p:spPr>
          <p:txBody>
            <a:bodyPr wrap="none" rtlCol="0">
              <a:spAutoFit/>
            </a:bodyPr>
            <a:lstStyle/>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Replication traffic</a:t>
              </a:r>
              <a:endParaRPr lang="en-IN" sz="1400" dirty="0">
                <a:solidFill>
                  <a:srgbClr val="000000"/>
                </a:solidFill>
                <a:latin typeface="Segoe UI" pitchFamily="34" charset="0"/>
                <a:ea typeface="Segoe UI" pitchFamily="34" charset="0"/>
                <a:cs typeface="Segoe UI" pitchFamily="34" charset="0"/>
              </a:endParaRPr>
            </a:p>
          </p:txBody>
        </p:sp>
        <p:sp>
          <p:nvSpPr>
            <p:cNvPr id="21" name="TextBox 20"/>
            <p:cNvSpPr txBox="1"/>
            <p:nvPr/>
          </p:nvSpPr>
          <p:spPr>
            <a:xfrm>
              <a:off x="5913691" y="3811424"/>
              <a:ext cx="1473865" cy="523220"/>
            </a:xfrm>
            <a:prstGeom prst="rect">
              <a:avLst/>
            </a:prstGeom>
            <a:noFill/>
          </p:spPr>
          <p:txBody>
            <a:bodyPr wrap="none" rtlCol="0">
              <a:spAutoFit/>
            </a:bodyPr>
            <a:lstStyle/>
            <a:p>
              <a:pPr lvl="0" algn="ctr"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Recovery </a:t>
              </a:r>
            </a:p>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virtual machines</a:t>
              </a:r>
              <a:endParaRPr lang="en-IN" sz="1400" dirty="0">
                <a:solidFill>
                  <a:srgbClr val="000000"/>
                </a:solidFill>
                <a:latin typeface="Segoe UI" pitchFamily="34" charset="0"/>
                <a:ea typeface="Segoe UI" pitchFamily="34" charset="0"/>
                <a:cs typeface="Segoe UI" pitchFamily="34" charset="0"/>
              </a:endParaRPr>
            </a:p>
          </p:txBody>
        </p:sp>
        <p:sp>
          <p:nvSpPr>
            <p:cNvPr id="22" name="TextBox 21"/>
            <p:cNvSpPr txBox="1"/>
            <p:nvPr/>
          </p:nvSpPr>
          <p:spPr>
            <a:xfrm>
              <a:off x="1059678" y="4460903"/>
              <a:ext cx="377026" cy="307777"/>
            </a:xfrm>
            <a:prstGeom prst="rect">
              <a:avLst/>
            </a:prstGeom>
            <a:noFill/>
          </p:spPr>
          <p:txBody>
            <a:bodyPr wrap="none" rtlCol="0">
              <a:spAutoFit/>
            </a:bodyPr>
            <a:lstStyle/>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IIS</a:t>
              </a:r>
              <a:endParaRPr lang="en-IN" sz="1400" dirty="0">
                <a:solidFill>
                  <a:srgbClr val="000000"/>
                </a:solidFill>
                <a:latin typeface="Segoe UI" pitchFamily="34" charset="0"/>
                <a:ea typeface="Segoe UI" pitchFamily="34" charset="0"/>
                <a:cs typeface="Segoe UI" pitchFamily="34" charset="0"/>
              </a:endParaRPr>
            </a:p>
          </p:txBody>
        </p:sp>
        <p:sp>
          <p:nvSpPr>
            <p:cNvPr id="23" name="TextBox 22"/>
            <p:cNvSpPr txBox="1"/>
            <p:nvPr/>
          </p:nvSpPr>
          <p:spPr>
            <a:xfrm>
              <a:off x="1609236" y="4038416"/>
              <a:ext cx="687752" cy="523220"/>
            </a:xfrm>
            <a:prstGeom prst="rect">
              <a:avLst/>
            </a:prstGeom>
            <a:noFill/>
          </p:spPr>
          <p:txBody>
            <a:bodyPr wrap="none" rtlCol="0">
              <a:spAutoFit/>
            </a:bodyPr>
            <a:lstStyle/>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SQL </a:t>
              </a:r>
            </a:p>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Server</a:t>
              </a:r>
              <a:endParaRPr lang="en-IN" sz="1400" dirty="0">
                <a:solidFill>
                  <a:srgbClr val="000000"/>
                </a:solidFill>
                <a:latin typeface="Segoe UI" pitchFamily="34" charset="0"/>
                <a:ea typeface="Segoe UI" pitchFamily="34" charset="0"/>
                <a:cs typeface="Segoe UI" pitchFamily="34" charset="0"/>
              </a:endParaRPr>
            </a:p>
          </p:txBody>
        </p:sp>
        <p:sp>
          <p:nvSpPr>
            <p:cNvPr id="24" name="TextBox 23"/>
            <p:cNvSpPr txBox="1"/>
            <p:nvPr/>
          </p:nvSpPr>
          <p:spPr>
            <a:xfrm>
              <a:off x="2433063" y="4091247"/>
              <a:ext cx="564578" cy="307777"/>
            </a:xfrm>
            <a:prstGeom prst="rect">
              <a:avLst/>
            </a:prstGeom>
            <a:noFill/>
          </p:spPr>
          <p:txBody>
            <a:bodyPr wrap="none" rtlCol="0">
              <a:spAutoFit/>
            </a:bodyPr>
            <a:lstStyle/>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CRM</a:t>
              </a:r>
              <a:endParaRPr lang="en-IN" sz="1400" dirty="0">
                <a:solidFill>
                  <a:srgbClr val="000000"/>
                </a:solidFill>
                <a:latin typeface="Segoe UI" pitchFamily="34" charset="0"/>
                <a:ea typeface="Segoe UI" pitchFamily="34" charset="0"/>
                <a:cs typeface="Segoe UI" pitchFamily="34" charset="0"/>
              </a:endParaRPr>
            </a:p>
          </p:txBody>
        </p:sp>
        <p:sp>
          <p:nvSpPr>
            <p:cNvPr id="25" name="TextBox 24"/>
            <p:cNvSpPr txBox="1"/>
            <p:nvPr/>
          </p:nvSpPr>
          <p:spPr>
            <a:xfrm>
              <a:off x="2690344" y="4314369"/>
              <a:ext cx="453970" cy="307777"/>
            </a:xfrm>
            <a:prstGeom prst="rect">
              <a:avLst/>
            </a:prstGeom>
            <a:noFill/>
          </p:spPr>
          <p:txBody>
            <a:bodyPr wrap="none" rtlCol="0">
              <a:spAutoFit/>
            </a:bodyPr>
            <a:lstStyle/>
            <a:p>
              <a:pPr lvl="0" fontAlgn="base">
                <a:spcBef>
                  <a:spcPct val="0"/>
                </a:spcBef>
                <a:spcAft>
                  <a:spcPct val="0"/>
                </a:spcAft>
              </a:pPr>
              <a:r>
                <a:rPr lang="en-US" sz="1400" dirty="0">
                  <a:solidFill>
                    <a:srgbClr val="000000"/>
                  </a:solidFill>
                  <a:latin typeface="Segoe UI" pitchFamily="34" charset="0"/>
                  <a:ea typeface="Segoe UI" pitchFamily="34" charset="0"/>
                  <a:cs typeface="Segoe UI" pitchFamily="34" charset="0"/>
                </a:rPr>
                <a:t>File</a:t>
              </a:r>
              <a:endParaRPr lang="en-IN" sz="1400" dirty="0">
                <a:solidFill>
                  <a:srgbClr val="000000"/>
                </a:solidFill>
                <a:latin typeface="Segoe UI" pitchFamily="34" charset="0"/>
                <a:ea typeface="Segoe UI" pitchFamily="34" charset="0"/>
                <a:cs typeface="Segoe UI" pitchFamily="34" charset="0"/>
              </a:endParaRPr>
            </a:p>
          </p:txBody>
        </p:sp>
        <p:grpSp>
          <p:nvGrpSpPr>
            <p:cNvPr id="26" name="Group 25"/>
            <p:cNvGrpSpPr/>
            <p:nvPr/>
          </p:nvGrpSpPr>
          <p:grpSpPr>
            <a:xfrm>
              <a:off x="1442913" y="4429717"/>
              <a:ext cx="641138" cy="704667"/>
              <a:chOff x="1442913" y="4429717"/>
              <a:chExt cx="641138" cy="704667"/>
            </a:xfrm>
          </p:grpSpPr>
          <p:grpSp>
            <p:nvGrpSpPr>
              <p:cNvPr id="43" name="Group 42"/>
              <p:cNvGrpSpPr/>
              <p:nvPr/>
            </p:nvGrpSpPr>
            <p:grpSpPr>
              <a:xfrm>
                <a:off x="1442913" y="4429717"/>
                <a:ext cx="641138" cy="704667"/>
                <a:chOff x="2912789" y="3515317"/>
                <a:chExt cx="641138" cy="704667"/>
              </a:xfrm>
            </p:grpSpPr>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2789" y="3515317"/>
                  <a:ext cx="236847" cy="345957"/>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556" y="3673506"/>
                  <a:ext cx="293371" cy="546478"/>
                </a:xfrm>
                <a:prstGeom prst="rect">
                  <a:avLst/>
                </a:prstGeom>
              </p:spPr>
            </p:pic>
          </p:gr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7991" y="4563456"/>
                <a:ext cx="236847" cy="345957"/>
              </a:xfrm>
              <a:prstGeom prst="rect">
                <a:avLst/>
              </a:prstGeom>
            </p:spPr>
          </p:pic>
        </p:grpSp>
        <p:grpSp>
          <p:nvGrpSpPr>
            <p:cNvPr id="27" name="Group 26"/>
            <p:cNvGrpSpPr/>
            <p:nvPr/>
          </p:nvGrpSpPr>
          <p:grpSpPr>
            <a:xfrm>
              <a:off x="2503189" y="4451373"/>
              <a:ext cx="641138" cy="704667"/>
              <a:chOff x="1442913" y="4429717"/>
              <a:chExt cx="641138" cy="704667"/>
            </a:xfrm>
          </p:grpSpPr>
          <p:grpSp>
            <p:nvGrpSpPr>
              <p:cNvPr id="39" name="Group 38"/>
              <p:cNvGrpSpPr/>
              <p:nvPr/>
            </p:nvGrpSpPr>
            <p:grpSpPr>
              <a:xfrm>
                <a:off x="1442913" y="4429717"/>
                <a:ext cx="641138" cy="704667"/>
                <a:chOff x="2912789" y="3515317"/>
                <a:chExt cx="641138" cy="704667"/>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2789" y="3515317"/>
                  <a:ext cx="236847" cy="345957"/>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556" y="3673506"/>
                  <a:ext cx="293371" cy="546478"/>
                </a:xfrm>
                <a:prstGeom prst="rect">
                  <a:avLst/>
                </a:prstGeom>
              </p:spPr>
            </p:pic>
          </p:gr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7991" y="4563456"/>
                <a:ext cx="236847" cy="345957"/>
              </a:xfrm>
              <a:prstGeom prst="rect">
                <a:avLst/>
              </a:prstGeom>
            </p:spPr>
          </p:pic>
        </p:gr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1785" y="5100991"/>
              <a:ext cx="626715" cy="384443"/>
            </a:xfrm>
            <a:prstGeom prst="rect">
              <a:avLst/>
            </a:prstGeom>
          </p:spPr>
        </p:pic>
        <p:grpSp>
          <p:nvGrpSpPr>
            <p:cNvPr id="29" name="Group 28"/>
            <p:cNvGrpSpPr/>
            <p:nvPr/>
          </p:nvGrpSpPr>
          <p:grpSpPr>
            <a:xfrm>
              <a:off x="6809575" y="4300026"/>
              <a:ext cx="641138" cy="704667"/>
              <a:chOff x="1442913" y="4429717"/>
              <a:chExt cx="641138" cy="704667"/>
            </a:xfrm>
          </p:grpSpPr>
          <p:grpSp>
            <p:nvGrpSpPr>
              <p:cNvPr id="35" name="Group 34"/>
              <p:cNvGrpSpPr/>
              <p:nvPr/>
            </p:nvGrpSpPr>
            <p:grpSpPr>
              <a:xfrm>
                <a:off x="1442913" y="4429717"/>
                <a:ext cx="641138" cy="704667"/>
                <a:chOff x="2912789" y="3515317"/>
                <a:chExt cx="641138" cy="704667"/>
              </a:xfrm>
            </p:grpSpPr>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2789" y="3515317"/>
                  <a:ext cx="236847" cy="345957"/>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556" y="3673506"/>
                  <a:ext cx="293371" cy="546478"/>
                </a:xfrm>
                <a:prstGeom prst="rect">
                  <a:avLst/>
                </a:prstGeom>
              </p:spPr>
            </p:pic>
          </p:gr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7991" y="4563456"/>
                <a:ext cx="236847" cy="345957"/>
              </a:xfrm>
              <a:prstGeom prst="rect">
                <a:avLst/>
              </a:prstGeom>
            </p:spPr>
          </p:pic>
        </p:grpSp>
        <p:grpSp>
          <p:nvGrpSpPr>
            <p:cNvPr id="30" name="Group 29"/>
            <p:cNvGrpSpPr/>
            <p:nvPr/>
          </p:nvGrpSpPr>
          <p:grpSpPr>
            <a:xfrm>
              <a:off x="5826171" y="4319219"/>
              <a:ext cx="641138" cy="704667"/>
              <a:chOff x="1442913" y="4429717"/>
              <a:chExt cx="641138" cy="704667"/>
            </a:xfrm>
          </p:grpSpPr>
          <p:grpSp>
            <p:nvGrpSpPr>
              <p:cNvPr id="31" name="Group 30"/>
              <p:cNvGrpSpPr/>
              <p:nvPr/>
            </p:nvGrpSpPr>
            <p:grpSpPr>
              <a:xfrm>
                <a:off x="1442913" y="4429717"/>
                <a:ext cx="641138" cy="704667"/>
                <a:chOff x="2912789" y="3515317"/>
                <a:chExt cx="641138" cy="704667"/>
              </a:xfrm>
            </p:grpSpPr>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2789" y="3515317"/>
                  <a:ext cx="236847" cy="345957"/>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556" y="3673506"/>
                  <a:ext cx="293371" cy="546478"/>
                </a:xfrm>
                <a:prstGeom prst="rect">
                  <a:avLst/>
                </a:prstGeom>
              </p:spPr>
            </p:pic>
          </p:gr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7991" y="4563456"/>
                <a:ext cx="236847" cy="345957"/>
              </a:xfrm>
              <a:prstGeom prst="rect">
                <a:avLst/>
              </a:prstGeom>
            </p:spPr>
          </p:pic>
        </p:grpSp>
      </p:grpSp>
    </p:spTree>
    <p:extLst>
      <p:ext uri="{BB962C8B-B14F-4D97-AF65-F5344CB8AC3E}">
        <p14:creationId xmlns:p14="http://schemas.microsoft.com/office/powerpoint/2010/main" val="264957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e0bf25a-a9f6-4d4c-9535-952908b8d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Replica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kern="0" dirty="0">
                <a:solidFill>
                  <a:srgbClr val="000000"/>
                </a:solidFill>
              </a:rPr>
              <a:t>Hyper-V </a:t>
            </a:r>
            <a:r>
              <a:rPr lang="en-US" kern="0" dirty="0">
                <a:solidFill>
                  <a:srgbClr val="000000"/>
                </a:solidFill>
              </a:rPr>
              <a:t>R</a:t>
            </a:r>
            <a:r>
              <a:rPr lang="bs-Latn-BA" kern="0" dirty="0">
                <a:solidFill>
                  <a:srgbClr val="000000"/>
                </a:solidFill>
              </a:rPr>
              <a:t>eplica in Windows Server 201</a:t>
            </a:r>
            <a:r>
              <a:rPr lang="en-IN" kern="0" dirty="0">
                <a:solidFill>
                  <a:srgbClr val="000000"/>
                </a:solidFill>
              </a:rPr>
              <a:t>6</a:t>
            </a:r>
            <a:r>
              <a:rPr lang="en-US" kern="0" dirty="0">
                <a:solidFill>
                  <a:srgbClr val="000000"/>
                </a:solidFill>
              </a:rPr>
              <a:t> and Windows Server 2012 R2</a:t>
            </a:r>
            <a:r>
              <a:rPr lang="bs-Latn-BA" kern="0" dirty="0">
                <a:solidFill>
                  <a:srgbClr val="000000"/>
                </a:solidFill>
              </a:rPr>
              <a:t> is enhanced with </a:t>
            </a:r>
            <a:r>
              <a:rPr lang="en-US" kern="0" dirty="0">
                <a:solidFill>
                  <a:srgbClr val="000000"/>
                </a:solidFill>
              </a:rPr>
              <a:t>the </a:t>
            </a:r>
            <a:r>
              <a:rPr lang="bs-Latn-BA" kern="0" dirty="0">
                <a:solidFill>
                  <a:srgbClr val="000000"/>
                </a:solidFill>
              </a:rPr>
              <a:t>following features</a:t>
            </a:r>
            <a:r>
              <a:rPr lang="en-US" kern="0" dirty="0">
                <a:solidFill>
                  <a:srgbClr val="000000"/>
                </a:solidFill>
              </a:rPr>
              <a:t>:</a:t>
            </a:r>
            <a:endParaRPr lang="bs-Latn-BA" kern="0" dirty="0">
              <a:solidFill>
                <a:srgbClr val="000000"/>
              </a:solidFill>
            </a:endParaRPr>
          </a:p>
          <a:p>
            <a:r>
              <a:rPr lang="en-US" kern="0" dirty="0">
                <a:solidFill>
                  <a:srgbClr val="000000"/>
                </a:solidFill>
              </a:rPr>
              <a:t>Ability to change the replication frequency:</a:t>
            </a:r>
            <a:endParaRPr lang="bs-Latn-BA" kern="0" dirty="0">
              <a:solidFill>
                <a:srgbClr val="000000"/>
              </a:solidFill>
            </a:endParaRPr>
          </a:p>
          <a:p>
            <a:pPr marL="402336" lvl="1"/>
            <a:r>
              <a:rPr lang="bs-Latn-BA" kern="0" dirty="0">
                <a:solidFill>
                  <a:srgbClr val="000000"/>
                </a:solidFill>
              </a:rPr>
              <a:t>Available intervals are 30 seconds, 5 minutes</a:t>
            </a:r>
            <a:r>
              <a:rPr lang="en-US" kern="0" dirty="0">
                <a:solidFill>
                  <a:srgbClr val="000000"/>
                </a:solidFill>
              </a:rPr>
              <a:t>, </a:t>
            </a:r>
            <a:r>
              <a:rPr lang="bs-Latn-BA" kern="0" dirty="0">
                <a:solidFill>
                  <a:srgbClr val="000000"/>
                </a:solidFill>
              </a:rPr>
              <a:t>and 15 minutes</a:t>
            </a:r>
            <a:endParaRPr lang="en-US" kern="0" dirty="0">
              <a:solidFill>
                <a:srgbClr val="000000"/>
              </a:solidFill>
            </a:endParaRPr>
          </a:p>
          <a:p>
            <a:r>
              <a:rPr lang="en-US" kern="0" dirty="0">
                <a:solidFill>
                  <a:srgbClr val="000000"/>
                </a:solidFill>
              </a:rPr>
              <a:t>Extended replication:</a:t>
            </a:r>
            <a:endParaRPr lang="bs-Latn-BA" kern="0" dirty="0">
              <a:solidFill>
                <a:srgbClr val="000000"/>
              </a:solidFill>
            </a:endParaRPr>
          </a:p>
          <a:p>
            <a:pPr marL="402336" lvl="1"/>
            <a:r>
              <a:rPr lang="en-US" kern="0" dirty="0">
                <a:solidFill>
                  <a:srgbClr val="000000"/>
                </a:solidFill>
              </a:rPr>
              <a:t>You can extend </a:t>
            </a:r>
            <a:r>
              <a:rPr lang="bs-Latn-BA" kern="0" dirty="0">
                <a:solidFill>
                  <a:srgbClr val="000000"/>
                </a:solidFill>
              </a:rPr>
              <a:t>Hyper-V </a:t>
            </a:r>
            <a:r>
              <a:rPr lang="en-US" kern="0" dirty="0">
                <a:solidFill>
                  <a:srgbClr val="000000"/>
                </a:solidFill>
              </a:rPr>
              <a:t>R</a:t>
            </a:r>
            <a:r>
              <a:rPr lang="bs-Latn-BA" kern="0" dirty="0">
                <a:solidFill>
                  <a:srgbClr val="000000"/>
                </a:solidFill>
              </a:rPr>
              <a:t>eplica </a:t>
            </a:r>
            <a:r>
              <a:rPr lang="en-US" kern="0" dirty="0">
                <a:solidFill>
                  <a:srgbClr val="000000"/>
                </a:solidFill>
              </a:rPr>
              <a:t>to i</a:t>
            </a:r>
            <a:r>
              <a:rPr lang="bs-Latn-BA" kern="0" dirty="0">
                <a:solidFill>
                  <a:srgbClr val="000000"/>
                </a:solidFill>
              </a:rPr>
              <a:t>nclude</a:t>
            </a:r>
            <a:r>
              <a:rPr lang="en-US" kern="0" dirty="0">
                <a:solidFill>
                  <a:srgbClr val="000000"/>
                </a:solidFill>
              </a:rPr>
              <a:t> a</a:t>
            </a:r>
            <a:r>
              <a:rPr lang="bs-Latn-BA" kern="0" dirty="0">
                <a:solidFill>
                  <a:srgbClr val="000000"/>
                </a:solidFill>
              </a:rPr>
              <a:t> </a:t>
            </a:r>
            <a:r>
              <a:rPr lang="en-US" kern="0" dirty="0">
                <a:solidFill>
                  <a:srgbClr val="000000"/>
                </a:solidFill>
              </a:rPr>
              <a:t>third</a:t>
            </a:r>
            <a:r>
              <a:rPr lang="bs-Latn-BA" kern="0" dirty="0">
                <a:solidFill>
                  <a:srgbClr val="000000"/>
                </a:solidFill>
              </a:rPr>
              <a:t> host</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105080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5ce0076-5ee2-4e6a-84eb-03b164493c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Hyper-V Replica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hr-HR" sz="2400" kern="0" dirty="0">
                <a:solidFill>
                  <a:srgbClr val="000000"/>
                </a:solidFill>
              </a:rPr>
              <a:t>To </a:t>
            </a:r>
            <a:r>
              <a:rPr lang="en-US" sz="2400" kern="0" dirty="0">
                <a:solidFill>
                  <a:srgbClr val="000000"/>
                </a:solidFill>
              </a:rPr>
              <a:t>configure </a:t>
            </a:r>
            <a:r>
              <a:rPr lang="hr-HR" sz="2400" kern="0" dirty="0">
                <a:solidFill>
                  <a:srgbClr val="000000"/>
                </a:solidFill>
              </a:rPr>
              <a:t>Hyper-V </a:t>
            </a:r>
            <a:r>
              <a:rPr lang="en-US" sz="2400" kern="0" dirty="0">
                <a:solidFill>
                  <a:srgbClr val="000000"/>
                </a:solidFill>
              </a:rPr>
              <a:t>R</a:t>
            </a:r>
            <a:r>
              <a:rPr lang="hr-HR" sz="2400" kern="0" dirty="0">
                <a:solidFill>
                  <a:srgbClr val="000000"/>
                </a:solidFill>
              </a:rPr>
              <a:t>eplica</a:t>
            </a:r>
            <a:r>
              <a:rPr lang="en-US" sz="2400" kern="0" dirty="0">
                <a:solidFill>
                  <a:srgbClr val="000000"/>
                </a:solidFill>
              </a:rPr>
              <a:t>,</a:t>
            </a:r>
            <a:r>
              <a:rPr lang="hr-HR" sz="2400" kern="0" dirty="0">
                <a:solidFill>
                  <a:srgbClr val="000000"/>
                </a:solidFill>
              </a:rPr>
              <a:t> you should:</a:t>
            </a:r>
            <a:endParaRPr lang="en-US" sz="2400" kern="0" dirty="0">
              <a:solidFill>
                <a:srgbClr val="000000"/>
              </a:solidFill>
            </a:endParaRPr>
          </a:p>
          <a:p>
            <a:pPr marL="457200" indent="-457200">
              <a:buFont typeface="+mj-lt"/>
              <a:buAutoNum type="arabicPeriod"/>
            </a:pPr>
            <a:r>
              <a:rPr lang="hr-HR" sz="2400" kern="0" dirty="0">
                <a:solidFill>
                  <a:srgbClr val="000000"/>
                </a:solidFill>
              </a:rPr>
              <a:t>Configure </a:t>
            </a:r>
            <a:r>
              <a:rPr lang="en-US" sz="2400" kern="0" dirty="0">
                <a:solidFill>
                  <a:srgbClr val="000000"/>
                </a:solidFill>
              </a:rPr>
              <a:t>a</a:t>
            </a:r>
            <a:r>
              <a:rPr lang="hr-HR" sz="2400" kern="0" dirty="0">
                <a:solidFill>
                  <a:srgbClr val="000000"/>
                </a:solidFill>
              </a:rPr>
              <a:t>uthentication options</a:t>
            </a:r>
          </a:p>
          <a:p>
            <a:pPr marL="457200" indent="-457200">
              <a:buFont typeface="+mj-lt"/>
              <a:buAutoNum type="arabicPeriod"/>
            </a:pPr>
            <a:r>
              <a:rPr lang="hr-HR" sz="2400" kern="0" dirty="0">
                <a:solidFill>
                  <a:srgbClr val="000000"/>
                </a:solidFill>
              </a:rPr>
              <a:t>Configure ports</a:t>
            </a:r>
          </a:p>
          <a:p>
            <a:pPr marL="457200" indent="-457200">
              <a:buFont typeface="+mj-lt"/>
              <a:buAutoNum type="arabicPeriod"/>
            </a:pPr>
            <a:r>
              <a:rPr lang="hr-HR" sz="2400" kern="0" dirty="0">
                <a:solidFill>
                  <a:srgbClr val="000000"/>
                </a:solidFill>
              </a:rPr>
              <a:t>Select </a:t>
            </a:r>
            <a:r>
              <a:rPr lang="en-US" sz="2400" kern="0" dirty="0">
                <a:solidFill>
                  <a:srgbClr val="000000"/>
                </a:solidFill>
              </a:rPr>
              <a:t>r</a:t>
            </a:r>
            <a:r>
              <a:rPr lang="hr-HR" sz="2400" kern="0" dirty="0">
                <a:solidFill>
                  <a:srgbClr val="000000"/>
                </a:solidFill>
              </a:rPr>
              <a:t>eplica servers</a:t>
            </a:r>
          </a:p>
          <a:p>
            <a:pPr marL="457200" indent="-457200">
              <a:buFont typeface="+mj-lt"/>
              <a:buAutoNum type="arabicPeriod"/>
            </a:pPr>
            <a:r>
              <a:rPr lang="hr-HR" sz="2400" kern="0" dirty="0">
                <a:solidFill>
                  <a:srgbClr val="000000"/>
                </a:solidFill>
              </a:rPr>
              <a:t>Select </a:t>
            </a:r>
            <a:r>
              <a:rPr lang="en-US" sz="2400" kern="0" dirty="0">
                <a:solidFill>
                  <a:srgbClr val="000000"/>
                </a:solidFill>
              </a:rPr>
              <a:t>a </a:t>
            </a:r>
            <a:r>
              <a:rPr lang="hr-HR" sz="2400" kern="0" dirty="0">
                <a:solidFill>
                  <a:srgbClr val="000000"/>
                </a:solidFill>
              </a:rPr>
              <a:t>location for </a:t>
            </a:r>
            <a:r>
              <a:rPr lang="en-US" sz="2400" kern="0" dirty="0">
                <a:solidFill>
                  <a:srgbClr val="000000"/>
                </a:solidFill>
              </a:rPr>
              <a:t>r</a:t>
            </a:r>
            <a:r>
              <a:rPr lang="hr-HR" sz="2400" kern="0" dirty="0">
                <a:solidFill>
                  <a:srgbClr val="000000"/>
                </a:solidFill>
              </a:rPr>
              <a:t>eplica files</a:t>
            </a:r>
          </a:p>
          <a:p>
            <a:pPr marL="457200" indent="-457200">
              <a:buFont typeface="+mj-lt"/>
              <a:buAutoNum type="arabicPeriod"/>
            </a:pPr>
            <a:r>
              <a:rPr lang="hr-HR" sz="2400" kern="0" dirty="0">
                <a:solidFill>
                  <a:srgbClr val="000000"/>
                </a:solidFill>
              </a:rPr>
              <a:t>Enable replication on </a:t>
            </a:r>
            <a:r>
              <a:rPr lang="en-US" sz="2400" kern="0" dirty="0">
                <a:solidFill>
                  <a:srgbClr val="000000"/>
                </a:solidFill>
              </a:rPr>
              <a:t>a </a:t>
            </a:r>
            <a:r>
              <a:rPr lang="hr-HR" sz="2400" kern="0" dirty="0">
                <a:solidFill>
                  <a:srgbClr val="000000"/>
                </a:solidFill>
              </a:rPr>
              <a:t>virtual machine</a:t>
            </a:r>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6456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with Hyper-V Replica</a:t>
            </a:r>
          </a:p>
        </p:txBody>
      </p:sp>
      <p:sp>
        <p:nvSpPr>
          <p:cNvPr id="4" name="Content Placeholder 2"/>
          <p:cNvSpPr txBox="1">
            <a:spLocks/>
          </p:cNvSpPr>
          <p:nvPr/>
        </p:nvSpPr>
        <p:spPr>
          <a:xfrm>
            <a:off x="458788" y="9239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Test failover:</a:t>
            </a:r>
          </a:p>
          <a:p>
            <a:pPr marL="402336" lvl="1"/>
            <a:r>
              <a:rPr lang="en-US" sz="2100" kern="0" dirty="0">
                <a:solidFill>
                  <a:srgbClr val="000000"/>
                </a:solidFill>
              </a:rPr>
              <a:t>Is nondisruptive testing with zero downtime</a:t>
            </a:r>
          </a:p>
          <a:p>
            <a:pPr marL="402336" lvl="1"/>
            <a:r>
              <a:rPr lang="en-US" sz="2100" kern="0" dirty="0">
                <a:solidFill>
                  <a:srgbClr val="000000"/>
                </a:solidFill>
              </a:rPr>
              <a:t>Creates a new virtual machine in the recovery site from the replica checkpoint and is turned off and not connected</a:t>
            </a:r>
          </a:p>
          <a:p>
            <a:pPr marL="402336" lvl="1"/>
            <a:r>
              <a:rPr lang="en-US" sz="2100" kern="0" dirty="0">
                <a:solidFill>
                  <a:srgbClr val="000000"/>
                </a:solidFill>
              </a:rPr>
              <a:t>Allows you to stop a test failover</a:t>
            </a:r>
          </a:p>
          <a:p>
            <a:pPr lvl="0"/>
            <a:r>
              <a:rPr lang="en-US" sz="2300" kern="0" dirty="0">
                <a:solidFill>
                  <a:srgbClr val="000000"/>
                </a:solidFill>
              </a:rPr>
              <a:t>Planned failover:</a:t>
            </a:r>
          </a:p>
          <a:p>
            <a:pPr marL="402336" lvl="1"/>
            <a:r>
              <a:rPr lang="en-US" sz="2100" kern="0" dirty="0">
                <a:solidFill>
                  <a:srgbClr val="000000"/>
                </a:solidFill>
              </a:rPr>
              <a:t>Failover moves a turned-off primary virtual machine to a replica site</a:t>
            </a:r>
          </a:p>
          <a:p>
            <a:pPr marL="402336" lvl="1"/>
            <a:r>
              <a:rPr lang="en-US" sz="2100" kern="0" dirty="0">
                <a:solidFill>
                  <a:srgbClr val="000000"/>
                </a:solidFill>
              </a:rPr>
              <a:t>Primary virtual machine sends data that has not been replicated</a:t>
            </a:r>
          </a:p>
          <a:p>
            <a:pPr marL="402336" lvl="1"/>
            <a:r>
              <a:rPr lang="en-US" sz="2100" kern="0" dirty="0">
                <a:solidFill>
                  <a:srgbClr val="000000"/>
                </a:solidFill>
              </a:rPr>
              <a:t>Planned failover fails over the virtual machine to the replica server and starts the replica virtual machine</a:t>
            </a:r>
          </a:p>
          <a:p>
            <a:pPr marL="402336" lvl="1"/>
            <a:r>
              <a:rPr lang="en-US" sz="2100" kern="0" dirty="0">
                <a:solidFill>
                  <a:srgbClr val="000000"/>
                </a:solidFill>
              </a:rPr>
              <a:t>Replication should be reversed after the primary site is restored</a:t>
            </a:r>
          </a:p>
          <a:p>
            <a:pPr lvl="0"/>
            <a:r>
              <a:rPr lang="en-US" sz="2300" kern="0" dirty="0">
                <a:solidFill>
                  <a:srgbClr val="000000"/>
                </a:solidFill>
              </a:rPr>
              <a:t>Failover:</a:t>
            </a:r>
          </a:p>
          <a:p>
            <a:pPr marL="402336" lvl="1"/>
            <a:r>
              <a:rPr lang="en-US" sz="2100" kern="0" dirty="0">
                <a:solidFill>
                  <a:srgbClr val="000000"/>
                </a:solidFill>
              </a:rPr>
              <a:t>Is performed in the event that an occurrence disrupts the primary site</a:t>
            </a:r>
          </a:p>
          <a:p>
            <a:pPr lvl="0"/>
            <a:endParaRPr lang="en-US" kern="0" dirty="0">
              <a:solidFill>
                <a:srgbClr val="000000"/>
              </a:solidFill>
            </a:endParaRPr>
          </a:p>
        </p:txBody>
      </p:sp>
    </p:spTree>
    <p:extLst>
      <p:ext uri="{BB962C8B-B14F-4D97-AF65-F5344CB8AC3E}">
        <p14:creationId xmlns:p14="http://schemas.microsoft.com/office/powerpoint/2010/main" val="422044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failover clustering with Windows Server 2016 Hyper-V</a:t>
            </a:r>
          </a:p>
        </p:txBody>
      </p:sp>
      <p:sp>
        <p:nvSpPr>
          <p:cNvPr id="3" name="Text Placeholder 2"/>
          <p:cNvSpPr>
            <a:spLocks noGrp="1"/>
          </p:cNvSpPr>
          <p:nvPr>
            <p:ph type="body" idx="1"/>
          </p:nvPr>
        </p:nvSpPr>
        <p:spPr>
          <a:xfrm>
            <a:off x="458788" y="922359"/>
            <a:ext cx="8479266" cy="5147356"/>
          </a:xfrm>
        </p:spPr>
        <p:txBody>
          <a:bodyPr/>
          <a:lstStyle/>
          <a:p>
            <a:r>
              <a:rPr lang="en-US" dirty="0"/>
              <a:t>Exercise 1: The Hyper-V Failover clustering testing environment
Exercise 2: Configuring Hyper-V Replica
Exercise 3: Configuring a failover cluster for Hyper-V
Exercise 4: Configuring a highly available virtual machine</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4150855"/>
            <a:ext cx="6830909" cy="1815882"/>
          </a:xfrm>
          <a:prstGeom prst="rect">
            <a:avLst/>
          </a:prstGeom>
          <a:noFill/>
        </p:spPr>
        <p:txBody>
          <a:bodyPr vert="horz" wrap="none" rtlCol="0">
            <a:spAutoFit/>
          </a:bodyPr>
          <a:lstStyle/>
          <a:p>
            <a:r>
              <a:rPr lang="en-US" sz="2800" dirty="0">
                <a:solidFill>
                  <a:srgbClr val="000000"/>
                </a:solidFill>
                <a:latin typeface="Segoe UI" panose="020B0502040204020203" pitchFamily="34" charset="0"/>
              </a:rPr>
              <a:t>Virtual machines: </a:t>
            </a:r>
            <a:r>
              <a:rPr lang="en-US" sz="2800" b="1" dirty="0">
                <a:solidFill>
                  <a:srgbClr val="000000"/>
                </a:solidFill>
                <a:latin typeface="Segoe UI" panose="020B0502040204020203" pitchFamily="34" charset="0"/>
              </a:rPr>
              <a:t>20743C-LON-HOST2</a:t>
            </a:r>
            <a:r>
              <a:rPr lang="en-US" sz="2800" dirty="0">
                <a:solidFill>
                  <a:srgbClr val="000000"/>
                </a:solidFill>
                <a:latin typeface="Segoe UI" panose="020B0502040204020203" pitchFamily="34" charset="0"/>
              </a:rPr>
              <a:t> </a:t>
            </a:r>
          </a:p>
          <a:p>
            <a:r>
              <a:rPr lang="en-US" sz="2800" b="1" dirty="0">
                <a:solidFill>
                  <a:srgbClr val="000000"/>
                </a:solidFill>
                <a:latin typeface="Segoe UI" panose="020B0502040204020203" pitchFamily="34" charset="0"/>
              </a:rPr>
              <a:t>			20743C-LON-DC1-C</a:t>
            </a:r>
            <a:endParaRPr lang="en-US" sz="2800" dirty="0">
              <a:solidFill>
                <a:srgbClr val="000000"/>
              </a:solidFill>
              <a:latin typeface="Segoe UI" panose="020B0502040204020203" pitchFamily="34" charset="0"/>
            </a:endParaRPr>
          </a:p>
          <a:p>
            <a:r>
              <a:rPr lang="en-US" sz="2800" dirty="0">
                <a:solidFill>
                  <a:srgbClr val="000000"/>
                </a:solidFill>
                <a:latin typeface="Segoe UI" panose="020B0502040204020203" pitchFamily="34" charset="0"/>
              </a:rPr>
              <a:t>User name: 	</a:t>
            </a:r>
            <a:r>
              <a:rPr lang="en-US" sz="2800" b="1" dirty="0">
                <a:solidFill>
                  <a:srgbClr val="000000"/>
                </a:solidFill>
                <a:latin typeface="Segoe UI" panose="020B0502040204020203" pitchFamily="34" charset="0"/>
              </a:rPr>
              <a:t>Adatum\Administrator</a:t>
            </a:r>
            <a:endParaRPr lang="en-US" sz="2800" dirty="0">
              <a:solidFill>
                <a:srgbClr val="000000"/>
              </a:solidFill>
              <a:latin typeface="Segoe UI" panose="020B0502040204020203" pitchFamily="34" charset="0"/>
            </a:endParaRPr>
          </a:p>
          <a:p>
            <a:r>
              <a:rPr lang="en-US" sz="2800" dirty="0">
                <a:solidFill>
                  <a:srgbClr val="000000"/>
                </a:solidFill>
                <a:latin typeface="Segoe UI" panose="020B0502040204020203" pitchFamily="34" charset="0"/>
              </a:rPr>
              <a:t>Password: 		</a:t>
            </a:r>
            <a:r>
              <a:rPr lang="en-US" sz="2800" b="1" dirty="0">
                <a:solidFill>
                  <a:srgbClr val="000000"/>
                </a:solidFill>
                <a:latin typeface="Segoe UI" panose="020B0502040204020203" pitchFamily="34" charset="0"/>
              </a:rPr>
              <a:t>Pa55w.rd</a:t>
            </a:r>
            <a:endParaRPr lang="en-US"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75 minutes</a:t>
            </a:r>
          </a:p>
        </p:txBody>
      </p:sp>
    </p:spTree>
    <p:extLst>
      <p:ext uri="{BB962C8B-B14F-4D97-AF65-F5344CB8AC3E}">
        <p14:creationId xmlns:p14="http://schemas.microsoft.com/office/powerpoint/2010/main" val="366229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947073"/>
            <a:ext cx="8119156" cy="5811847"/>
          </a:xfrm>
          <a:prstGeom prst="rect">
            <a:avLst/>
          </a:prstGeom>
          <a:noFill/>
        </p:spPr>
        <p:txBody>
          <a:bodyPr vert="horz" wrap="square" rtlCol="0">
            <a:spAutoFit/>
          </a:bodyPr>
          <a:lstStyle/>
          <a:p>
            <a:pPr>
              <a:spcBef>
                <a:spcPts val="600"/>
              </a:spcBef>
              <a:spcAft>
                <a:spcPts val="800"/>
              </a:spcAft>
            </a:pPr>
            <a:r>
              <a:rPr lang="en-US" sz="2000" dirty="0">
                <a:effectLst/>
                <a:latin typeface="Segoe UI" panose="020B0502040204020203" pitchFamily="34" charset="0"/>
                <a:ea typeface="Calibri" panose="020F0502020204030204" pitchFamily="34" charset="0"/>
                <a:cs typeface="Segoe UI" panose="020B0502040204020203" pitchFamily="34" charset="0"/>
              </a:rPr>
              <a:t>The initial deployment of virtual machines on Hyper-V has been successful for </a:t>
            </a:r>
            <a:r>
              <a:rPr lang="en-US" sz="2000" dirty="0" err="1">
                <a:effectLst/>
                <a:latin typeface="Segoe UI" panose="020B0502040204020203" pitchFamily="34" charset="0"/>
                <a:ea typeface="Calibri" panose="020F0502020204030204" pitchFamily="34" charset="0"/>
                <a:cs typeface="Segoe UI" panose="020B0502040204020203" pitchFamily="34" charset="0"/>
              </a:rPr>
              <a:t>Adatum</a:t>
            </a:r>
            <a:r>
              <a:rPr lang="en-US" sz="2000" dirty="0">
                <a:effectLst/>
                <a:latin typeface="Segoe UI" panose="020B0502040204020203" pitchFamily="34" charset="0"/>
                <a:ea typeface="Calibri" panose="020F0502020204030204" pitchFamily="34" charset="0"/>
                <a:cs typeface="Segoe UI" panose="020B0502040204020203" pitchFamily="34" charset="0"/>
              </a:rPr>
              <a:t> Corporation. As a next step in virtual machine deployment, </a:t>
            </a:r>
            <a:r>
              <a:rPr lang="en-US" sz="2000" dirty="0" err="1">
                <a:effectLst/>
                <a:latin typeface="Segoe UI" panose="020B0502040204020203" pitchFamily="34" charset="0"/>
                <a:ea typeface="Calibri" panose="020F0502020204030204" pitchFamily="34" charset="0"/>
                <a:cs typeface="Segoe UI" panose="020B0502040204020203" pitchFamily="34" charset="0"/>
              </a:rPr>
              <a:t>Adatum</a:t>
            </a:r>
            <a:r>
              <a:rPr lang="en-US" sz="2000" dirty="0">
                <a:effectLst/>
                <a:latin typeface="Segoe UI" panose="020B0502040204020203" pitchFamily="34" charset="0"/>
                <a:ea typeface="Calibri" panose="020F0502020204030204" pitchFamily="34" charset="0"/>
                <a:cs typeface="Segoe UI" panose="020B0502040204020203" pitchFamily="34" charset="0"/>
              </a:rPr>
              <a:t> is considering ways to ensure that the services and applications deployed on the virtual machines are highly available. As part of the implementation of high availability for most network services and applications, </a:t>
            </a:r>
            <a:r>
              <a:rPr lang="en-US" sz="2000" dirty="0" err="1">
                <a:effectLst/>
                <a:latin typeface="Segoe UI" panose="020B0502040204020203" pitchFamily="34" charset="0"/>
                <a:ea typeface="Calibri" panose="020F0502020204030204" pitchFamily="34" charset="0"/>
                <a:cs typeface="Segoe UI" panose="020B0502040204020203" pitchFamily="34" charset="0"/>
              </a:rPr>
              <a:t>Adatum</a:t>
            </a:r>
            <a:r>
              <a:rPr lang="en-US" sz="2000" dirty="0">
                <a:effectLst/>
                <a:latin typeface="Segoe UI" panose="020B0502040204020203" pitchFamily="34" charset="0"/>
                <a:ea typeface="Calibri" panose="020F0502020204030204" pitchFamily="34" charset="0"/>
                <a:cs typeface="Segoe UI" panose="020B0502040204020203" pitchFamily="34" charset="0"/>
              </a:rPr>
              <a:t> is also considering options for making the virtual machines that run on Hyper-V highly available.</a:t>
            </a:r>
            <a:r>
              <a:rPr lang="en-US" sz="2000" dirty="0">
                <a:solidFill>
                  <a:srgbClr val="000000"/>
                </a:solidFill>
                <a:latin typeface="Segoe UI" panose="020B0502040204020203" pitchFamily="34" charset="0"/>
                <a:ea typeface="Calibri" panose="020F0502020204030204" pitchFamily="34" charset="0"/>
                <a:cs typeface="Segoe UI" panose="020B0502040204020203" pitchFamily="34" charset="0"/>
              </a:rPr>
              <a:t> </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p>
            <a:pPr>
              <a:spcBef>
                <a:spcPts val="600"/>
              </a:spcBef>
              <a:spcAft>
                <a:spcPts val="800"/>
              </a:spcAft>
            </a:pPr>
            <a:r>
              <a:rPr lang="en-US" sz="2000" dirty="0">
                <a:effectLst/>
                <a:latin typeface="Segoe UI" panose="020B0502040204020203" pitchFamily="34" charset="0"/>
                <a:ea typeface="Calibri" panose="020F0502020204030204" pitchFamily="34" charset="0"/>
                <a:cs typeface="Segoe UI" panose="020B0502040204020203" pitchFamily="34" charset="0"/>
              </a:rPr>
              <a:t>As one of the senior network administrators at </a:t>
            </a:r>
            <a:r>
              <a:rPr lang="en-US" sz="2000" dirty="0" err="1">
                <a:effectLst/>
                <a:latin typeface="Segoe UI" panose="020B0502040204020203" pitchFamily="34" charset="0"/>
                <a:ea typeface="Calibri" panose="020F0502020204030204" pitchFamily="34" charset="0"/>
                <a:cs typeface="Segoe UI" panose="020B0502040204020203" pitchFamily="34" charset="0"/>
              </a:rPr>
              <a:t>Adatum</a:t>
            </a:r>
            <a:r>
              <a:rPr lang="en-US" sz="2000" dirty="0">
                <a:effectLst/>
                <a:latin typeface="Segoe UI" panose="020B0502040204020203" pitchFamily="34" charset="0"/>
                <a:ea typeface="Calibri" panose="020F0502020204030204" pitchFamily="34" charset="0"/>
                <a:cs typeface="Segoe UI" panose="020B0502040204020203" pitchFamily="34" charset="0"/>
              </a:rPr>
              <a:t>, you are responsible for integrating Hyper-</a:t>
            </a:r>
            <a:r>
              <a:rPr lang="en-US" sz="2000" dirty="0">
                <a:solidFill>
                  <a:srgbClr val="000000"/>
                </a:solidFill>
                <a:latin typeface="Segoe UI" panose="020B0502040204020203" pitchFamily="34" charset="0"/>
                <a:ea typeface="Calibri" panose="020F0502020204030204" pitchFamily="34" charset="0"/>
                <a:cs typeface="Segoe UI" panose="020B0502040204020203" pitchFamily="34" charset="0"/>
              </a:rPr>
              <a:t>V with failover clustering to ensure that the virtual machines deployed on Hyper-V are highly available. You are responsible for planning the virtual machine and storage configuration and for implementing the virtual machines as highly available services on the failover cluster. You also are considering other techniques, such as Hyper-V Replica, for ensuring high availability for virtual machines. You have limited hardware; so to facilitate testing before implementation in your production environment, you will enable nested virtualization to test clustering two Hyper-V Hosts and Hyper-V Replica without using physical hardware.</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0566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How can you extend Hyper-V Replica in Windows Server 2016?
What is the difference between Live Migration and Storage Migration?</a:t>
            </a:r>
          </a:p>
        </p:txBody>
      </p:sp>
    </p:spTree>
    <p:extLst>
      <p:ext uri="{BB962C8B-B14F-4D97-AF65-F5344CB8AC3E}">
        <p14:creationId xmlns:p14="http://schemas.microsoft.com/office/powerpoint/2010/main" val="103842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the integration of Hyper-V Server 2016 with failover clustering</a:t>
            </a:r>
          </a:p>
        </p:txBody>
      </p:sp>
      <p:sp>
        <p:nvSpPr>
          <p:cNvPr id="3" name="Text Placeholder 2"/>
          <p:cNvSpPr>
            <a:spLocks noGrp="1"/>
          </p:cNvSpPr>
          <p:nvPr>
            <p:ph type="body" idx="1"/>
          </p:nvPr>
        </p:nvSpPr>
        <p:spPr/>
        <p:txBody>
          <a:bodyPr/>
          <a:lstStyle/>
          <a:p>
            <a:r>
              <a:rPr lang="en-US" dirty="0"/>
              <a:t>Options for making applications and services highly available
How does a failover cluster work with Hyper-V nodes?
Failover clustering with Windows Server 2016 Hyper-V features
Best practices for implementing high availability in a virtual environment</a:t>
            </a:r>
          </a:p>
        </p:txBody>
      </p:sp>
    </p:spTree>
    <p:extLst>
      <p:ext uri="{BB962C8B-B14F-4D97-AF65-F5344CB8AC3E}">
        <p14:creationId xmlns:p14="http://schemas.microsoft.com/office/powerpoint/2010/main" val="102244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Tools
Best Practices
Common Issues and Troubleshooting Tips</a:t>
            </a:r>
          </a:p>
        </p:txBody>
      </p:sp>
    </p:spTree>
    <p:extLst>
      <p:ext uri="{BB962C8B-B14F-4D97-AF65-F5344CB8AC3E}">
        <p14:creationId xmlns:p14="http://schemas.microsoft.com/office/powerpoint/2010/main" val="32035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304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p>
        </p:txBody>
      </p:sp>
    </p:spTree>
    <p:extLst>
      <p:ext uri="{BB962C8B-B14F-4D97-AF65-F5344CB8AC3E}">
        <p14:creationId xmlns:p14="http://schemas.microsoft.com/office/powerpoint/2010/main" val="19079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making applications and services highly available</a:t>
            </a:r>
          </a:p>
        </p:txBody>
      </p:sp>
      <p:graphicFrame>
        <p:nvGraphicFramePr>
          <p:cNvPr id="4" name="Group 25"/>
          <p:cNvGraphicFramePr>
            <a:graphicFrameLocks noGrp="1"/>
          </p:cNvGraphicFramePr>
          <p:nvPr>
            <p:extLst>
              <p:ext uri="{D42A27DB-BD31-4B8C-83A1-F6EECF244321}">
                <p14:modId xmlns:p14="http://schemas.microsoft.com/office/powerpoint/2010/main" val="197076840"/>
              </p:ext>
            </p:extLst>
          </p:nvPr>
        </p:nvGraphicFramePr>
        <p:xfrm>
          <a:off x="325120" y="914400"/>
          <a:ext cx="8453120" cy="5447115"/>
        </p:xfrm>
        <a:graphic>
          <a:graphicData uri="http://schemas.openxmlformats.org/drawingml/2006/table">
            <a:tbl>
              <a:tblPr firstRow="1" bandRow="1">
                <a:tableStyleId>{F5AB1C69-6EDB-4FF4-983F-18BD219EF322}</a:tableStyleId>
              </a:tblPr>
              <a:tblGrid>
                <a:gridCol w="2547179">
                  <a:extLst>
                    <a:ext uri="{9D8B030D-6E8A-4147-A177-3AD203B41FA5}">
                      <a16:colId xmlns:a16="http://schemas.microsoft.com/office/drawing/2014/main" val="20000"/>
                    </a:ext>
                  </a:extLst>
                </a:gridCol>
                <a:gridCol w="5905941">
                  <a:extLst>
                    <a:ext uri="{9D8B030D-6E8A-4147-A177-3AD203B41FA5}">
                      <a16:colId xmlns:a16="http://schemas.microsoft.com/office/drawing/2014/main" val="20001"/>
                    </a:ext>
                  </a:extLst>
                </a:gridCol>
              </a:tblGrid>
              <a:tr h="94815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High-availability options</a:t>
                      </a:r>
                      <a:endParaRPr kumimoji="0" lang="en-US" sz="22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Description</a:t>
                      </a:r>
                      <a:endParaRPr kumimoji="0" lang="en-US" sz="22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7104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Host clustering </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Virtual machines are highly available</a:t>
                      </a:r>
                    </a:p>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Does not require virtual machine operating system or application to be cluster-aware  </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037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Guest clustering </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Virtual machines are failover cluster nodes</a:t>
                      </a:r>
                    </a:p>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Virtual machine applications must be cluster aware</a:t>
                      </a:r>
                    </a:p>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Requires iSCSI</a:t>
                      </a:r>
                      <a:r>
                        <a:rPr kumimoji="0" lang="hr-HR"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or virtual </a:t>
                      </a: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Fibre Channel</a:t>
                      </a:r>
                      <a:r>
                        <a:rPr kumimoji="0" lang="hr-HR"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interface</a:t>
                      </a: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for shared storage connections </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241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NLB</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Virtual machines are NLB cluster nodes</a:t>
                      </a:r>
                    </a:p>
                    <a:p>
                      <a:pPr marL="227013" marR="0" lvl="0" indent="-227013" algn="l" defTabSz="914400" rtl="0" eaLnBrk="0" fontAlgn="base" latinLnBrk="0" hangingPunct="0">
                        <a:lnSpc>
                          <a:spcPct val="90000"/>
                        </a:lnSpc>
                        <a:spcBef>
                          <a:spcPct val="70000"/>
                        </a:spcBef>
                        <a:spcAft>
                          <a:spcPct val="0"/>
                        </a:spcAft>
                        <a:buClr>
                          <a:schemeClr val="hlink"/>
                        </a:buClr>
                        <a:buSzPct val="90000"/>
                        <a:buFontTx/>
                        <a:buChar char="•"/>
                        <a:tabLst/>
                      </a:pPr>
                      <a:r>
                        <a:rPr kumimoji="0" lang="en-US" altLang="ja-JP" sz="22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Use for web-based applications </a:t>
                      </a:r>
                      <a:endParaRPr kumimoji="0" lang="en-US" sz="22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21" marB="45721"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595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57790" cy="740664"/>
          </a:xfrm>
        </p:spPr>
        <p:txBody>
          <a:bodyPr/>
          <a:lstStyle/>
          <a:p>
            <a:r>
              <a:rPr lang="en-US" dirty="0"/>
              <a:t>How does a failover cluster work with Hyper-V nodes?</a:t>
            </a:r>
            <a:endParaRPr lang="en-GB" dirty="0"/>
          </a:p>
        </p:txBody>
      </p:sp>
      <p:sp>
        <p:nvSpPr>
          <p:cNvPr id="133" name="Rectangle 132"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p:nvPr/>
        </p:nvSpPr>
        <p:spPr bwMode="auto">
          <a:xfrm>
            <a:off x="6096000" y="4681084"/>
            <a:ext cx="1269692" cy="391886"/>
          </a:xfrm>
          <a:prstGeom prst="rect">
            <a:avLst/>
          </a:prstGeom>
          <a:no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 </a:t>
            </a:r>
            <a:r>
              <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rPr>
              <a:t>Node 2</a:t>
            </a:r>
          </a:p>
        </p:txBody>
      </p:sp>
      <p:sp>
        <p:nvSpPr>
          <p:cNvPr id="134" name="Rectangle 133"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p:nvPr/>
        </p:nvSpPr>
        <p:spPr bwMode="auto">
          <a:xfrm>
            <a:off x="1828800" y="4691970"/>
            <a:ext cx="1269692" cy="391886"/>
          </a:xfrm>
          <a:prstGeom prst="rect">
            <a:avLst/>
          </a:prstGeom>
          <a:no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 </a:t>
            </a:r>
            <a:r>
              <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rPr>
              <a:t>Node 1</a:t>
            </a:r>
          </a:p>
        </p:txBody>
      </p:sp>
      <p:pic>
        <p:nvPicPr>
          <p:cNvPr id="135" name="Picture 10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2600" y="2453598"/>
            <a:ext cx="1449697" cy="231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0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6000" y="2939370"/>
            <a:ext cx="57014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110"/>
          <p:cNvSpPr>
            <a:spLocks noChangeArrowheads="1"/>
          </p:cNvSpPr>
          <p:nvPr/>
        </p:nvSpPr>
        <p:spPr bwMode="auto">
          <a:xfrm>
            <a:off x="3756553" y="1759639"/>
            <a:ext cx="188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dirty="0">
                <a:latin typeface="Segoe UI" pitchFamily="34" charset="0"/>
                <a:ea typeface="Segoe UI" pitchFamily="34" charset="0"/>
                <a:cs typeface="Segoe UI" pitchFamily="34" charset="0"/>
              </a:rPr>
              <a:t>Shared bus or </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iSCSI connection</a:t>
            </a:r>
          </a:p>
        </p:txBody>
      </p:sp>
      <p:sp>
        <p:nvSpPr>
          <p:cNvPr id="138" name="Rectangle 113"/>
          <p:cNvSpPr>
            <a:spLocks noChangeArrowheads="1"/>
          </p:cNvSpPr>
          <p:nvPr/>
        </p:nvSpPr>
        <p:spPr bwMode="auto">
          <a:xfrm>
            <a:off x="3505200" y="4289837"/>
            <a:ext cx="25074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en-US" dirty="0">
                <a:latin typeface="Segoe UI" pitchFamily="34" charset="0"/>
                <a:ea typeface="Segoe UI" pitchFamily="34" charset="0"/>
                <a:cs typeface="Segoe UI" pitchFamily="34" charset="0"/>
              </a:rPr>
              <a:t>A dedicated network </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connects the </a:t>
            </a:r>
            <a:br>
              <a:rPr lang="en-US" dirty="0">
                <a:latin typeface="Segoe UI" pitchFamily="34" charset="0"/>
                <a:ea typeface="Segoe UI" pitchFamily="34" charset="0"/>
                <a:cs typeface="Segoe UI" pitchFamily="34" charset="0"/>
              </a:rPr>
            </a:br>
            <a:r>
              <a:rPr lang="en-US" dirty="0">
                <a:latin typeface="Segoe UI" pitchFamily="34" charset="0"/>
                <a:ea typeface="Segoe UI" pitchFamily="34" charset="0"/>
                <a:cs typeface="Segoe UI" pitchFamily="34" charset="0"/>
              </a:rPr>
              <a:t>failover cluster nodes</a:t>
            </a:r>
          </a:p>
        </p:txBody>
      </p:sp>
      <p:sp>
        <p:nvSpPr>
          <p:cNvPr id="139" name="Line 114"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a:off x="2971800" y="3301320"/>
            <a:ext cx="3384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40" name="Picture 115" descr="Illustration depicting how the failover cluster ensures that virtual machines are highly available by enabling the virtual machine to fail over to another node. Diagram of two cluster nodes, Node 1 and Node 2, connected by a dedicated network and connected to the cluster storage. When the cluster network fails, or Node 1 fails, the virtual machine migrates to Node 2. After Node 1 is back online, the virtual machine migrates back to Node 1 when the next cluster network fails.&#10;&#10;"/>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773417" y="3004293"/>
            <a:ext cx="1789183" cy="81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Line 116"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flipV="1">
            <a:off x="2971800" y="3853770"/>
            <a:ext cx="3384000" cy="190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42" name="Picture 11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4600" y="3073223"/>
            <a:ext cx="782832" cy="145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Line 119"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flipH="1" flipV="1">
            <a:off x="3495675" y="3968070"/>
            <a:ext cx="276225" cy="3905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 name="Line 120"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flipV="1">
            <a:off x="5715000" y="3939494"/>
            <a:ext cx="190500" cy="4191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5" name="Line 121"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flipH="1">
            <a:off x="3581400" y="2405970"/>
            <a:ext cx="609600" cy="8286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6" name="Line 122"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a:spLocks noChangeShapeType="1"/>
          </p:cNvSpPr>
          <p:nvPr/>
        </p:nvSpPr>
        <p:spPr bwMode="auto">
          <a:xfrm>
            <a:off x="5181599" y="2387824"/>
            <a:ext cx="657225" cy="84682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7" name="Oval 123" descr="The slide shows two cluster nodes, Node 1 and Node 2, connected by a dedicated network, and also connected to the cluster storage. This animation has totally three mouse clicks.&#10;&#10;"/>
          <p:cNvSpPr>
            <a:spLocks noChangeArrowheads="1"/>
          </p:cNvSpPr>
          <p:nvPr/>
        </p:nvSpPr>
        <p:spPr bwMode="auto">
          <a:xfrm>
            <a:off x="3171825" y="3644220"/>
            <a:ext cx="276225" cy="276225"/>
          </a:xfrm>
          <a:prstGeom prst="ellipse">
            <a:avLst/>
          </a:prstGeom>
          <a:solidFill>
            <a:schemeClr val="accent2"/>
          </a:solidFill>
          <a:ln w="9525">
            <a:solidFill>
              <a:schemeClr val="hlink"/>
            </a:solidFill>
            <a:round/>
            <a:headEnd/>
            <a:tailEnd/>
          </a:ln>
        </p:spPr>
        <p:txBody>
          <a:bodyPr wrap="none" anchor="ctr"/>
          <a:lstStyle/>
          <a:p>
            <a:endParaRPr lang="sr-Latn-RS"/>
          </a:p>
        </p:txBody>
      </p:sp>
      <p:grpSp>
        <p:nvGrpSpPr>
          <p:cNvPr id="148" name="Group 124" descr="Upon first click, the animation shows the cluster network failing, or Node 1 failing. This is represented as an X mark over Node 1 image."/>
          <p:cNvGrpSpPr>
            <a:grpSpLocks/>
          </p:cNvGrpSpPr>
          <p:nvPr/>
        </p:nvGrpSpPr>
        <p:grpSpPr bwMode="auto">
          <a:xfrm>
            <a:off x="2324100" y="4101420"/>
            <a:ext cx="342900" cy="400050"/>
            <a:chOff x="990" y="1938"/>
            <a:chExt cx="504" cy="576"/>
          </a:xfrm>
        </p:grpSpPr>
        <p:sp>
          <p:nvSpPr>
            <p:cNvPr id="149" name="Line 125"/>
            <p:cNvSpPr>
              <a:spLocks noChangeShapeType="1"/>
            </p:cNvSpPr>
            <p:nvPr/>
          </p:nvSpPr>
          <p:spPr bwMode="auto">
            <a:xfrm>
              <a:off x="990" y="1938"/>
              <a:ext cx="504"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0" name="Line 126"/>
            <p:cNvSpPr>
              <a:spLocks noChangeShapeType="1"/>
            </p:cNvSpPr>
            <p:nvPr/>
          </p:nvSpPr>
          <p:spPr bwMode="auto">
            <a:xfrm flipH="1">
              <a:off x="1020" y="1944"/>
              <a:ext cx="444" cy="49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151" name="Group 127"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GrpSpPr>
            <a:grpSpLocks/>
          </p:cNvGrpSpPr>
          <p:nvPr/>
        </p:nvGrpSpPr>
        <p:grpSpPr bwMode="auto">
          <a:xfrm>
            <a:off x="4572000" y="3777570"/>
            <a:ext cx="171450" cy="266700"/>
            <a:chOff x="2658" y="2160"/>
            <a:chExt cx="108" cy="168"/>
          </a:xfrm>
        </p:grpSpPr>
        <p:sp>
          <p:nvSpPr>
            <p:cNvPr id="152" name="Line 128"/>
            <p:cNvSpPr>
              <a:spLocks noChangeShapeType="1"/>
            </p:cNvSpPr>
            <p:nvPr/>
          </p:nvSpPr>
          <p:spPr bwMode="auto">
            <a:xfrm>
              <a:off x="2658" y="2160"/>
              <a:ext cx="108" cy="1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3" name="Line 129"/>
            <p:cNvSpPr>
              <a:spLocks noChangeShapeType="1"/>
            </p:cNvSpPr>
            <p:nvPr/>
          </p:nvSpPr>
          <p:spPr bwMode="auto">
            <a:xfrm flipH="1">
              <a:off x="2658" y="2166"/>
              <a:ext cx="108" cy="1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154" name="Rectangle 153" descr="The diagram shows two cluster nodes, Node1 and Node2, connected by a dedicated network, and also connected to the cluster storage. The animation shows that when the cluster network fails, or Node 1 fails, the virtual machine is migrated to Node2. After Node1 is back online, the virtual machine fails back to Node1.&#10;&#10;"/>
          <p:cNvSpPr/>
          <p:nvPr/>
        </p:nvSpPr>
        <p:spPr bwMode="auto">
          <a:xfrm>
            <a:off x="3878902" y="3139788"/>
            <a:ext cx="1500620" cy="391886"/>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pitchFamily="34" charset="0"/>
              </a:rPr>
              <a:t>Cluster storage</a:t>
            </a:r>
            <a:endParaRPr kumimoji="0" lang="en-US" sz="1800" b="1" i="0" u="none" strike="noStrike" cap="none" normalizeH="0" baseline="0" dirty="0">
              <a:ln>
                <a:noFill/>
              </a:ln>
              <a:solidFill>
                <a:schemeClr val="tx1"/>
              </a:solidFill>
              <a:effectLst/>
              <a:latin typeface="Segoe" pitchFamily="34" charset="0"/>
              <a:ea typeface="Segoe UI" pitchFamily="34" charset="0"/>
              <a:cs typeface="Segoe UI" pitchFamily="34" charset="0"/>
            </a:endParaRPr>
          </a:p>
        </p:txBody>
      </p:sp>
      <p:pic>
        <p:nvPicPr>
          <p:cNvPr id="15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8200" y="599348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7200" y="5993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8.33333E-7 4.44444E-6 L 0.30833 4.44444E-6 " pathEditMode="relative" rAng="0" ptsTypes="AA">
                                      <p:cBhvr>
                                        <p:cTn id="6" dur="2000" fill="hold"/>
                                        <p:tgtEl>
                                          <p:spTgt spid="147"/>
                                        </p:tgtEl>
                                        <p:attrNameLst>
                                          <p:attrName>ppt_x</p:attrName>
                                          <p:attrName>ppt_y</p:attrName>
                                        </p:attrNameLst>
                                      </p:cBhvr>
                                      <p:rCtr x="1541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0.00625 -0.00139 L 0.47708 -0.00555 " pathEditMode="relative" rAng="0" ptsTypes="AA">
                                      <p:cBhvr>
                                        <p:cTn id="16" dur="2000" fill="hold"/>
                                        <p:tgtEl>
                                          <p:spTgt spid="136"/>
                                        </p:tgtEl>
                                        <p:attrNameLst>
                                          <p:attrName>ppt_x</p:attrName>
                                          <p:attrName>ppt_y</p:attrName>
                                        </p:attrNameLst>
                                      </p:cBhvr>
                                      <p:rCtr x="23542" y="-208"/>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nodeType="clickEffect">
                                  <p:stCondLst>
                                    <p:cond delay="0"/>
                                  </p:stCondLst>
                                  <p:childTnLst>
                                    <p:animMotion origin="layout" path="M 0.44167 -0.00416 L 0.00625 -0.00139 " pathEditMode="relative" rAng="0" ptsTypes="AA">
                                      <p:cBhvr>
                                        <p:cTn id="20" dur="2000" fill="hold"/>
                                        <p:tgtEl>
                                          <p:spTgt spid="136"/>
                                        </p:tgtEl>
                                        <p:attrNameLst>
                                          <p:attrName>ppt_x</p:attrName>
                                          <p:attrName>ppt_y</p:attrName>
                                        </p:attrNameLst>
                                      </p:cBhvr>
                                      <p:rCtr x="-21771" y="139"/>
                                    </p:animMotion>
                                  </p:childTnLst>
                                </p:cTn>
                              </p:par>
                              <p:par>
                                <p:cTn id="21" presetID="1" presetClass="exit" presetSubtype="0" fill="hold" nodeType="withEffect">
                                  <p:stCondLst>
                                    <p:cond delay="0"/>
                                  </p:stCondLst>
                                  <p:childTnLst>
                                    <p:set>
                                      <p:cBhvr>
                                        <p:cTn id="22" dur="1" fill="hold">
                                          <p:stCondLst>
                                            <p:cond delay="0"/>
                                          </p:stCondLst>
                                        </p:cTn>
                                        <p:tgtEl>
                                          <p:spTgt spid="15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8"/>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75f380f3-1c93-4e9f-825f-184641c0b7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clustering with Windows Server 2016 Hyper-V features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Failover clustering with Windows Server 2016 Hyper-V features:</a:t>
            </a:r>
          </a:p>
          <a:p>
            <a:pPr marL="402336" lvl="1"/>
            <a:r>
              <a:rPr lang="en-US" kern="0" dirty="0">
                <a:solidFill>
                  <a:srgbClr val="000000"/>
                </a:solidFill>
              </a:rPr>
              <a:t>Maximum nodes and virtual machine support</a:t>
            </a:r>
          </a:p>
          <a:p>
            <a:pPr marL="402336" lvl="1"/>
            <a:r>
              <a:rPr lang="en-US" kern="0" dirty="0">
                <a:solidFill>
                  <a:srgbClr val="000000"/>
                </a:solidFill>
              </a:rPr>
              <a:t>File share storage:</a:t>
            </a:r>
          </a:p>
          <a:p>
            <a:pPr marL="612648" lvl="2"/>
            <a:r>
              <a:rPr lang="en-US" kern="0" dirty="0">
                <a:solidFill>
                  <a:srgbClr val="000000"/>
                </a:solidFill>
              </a:rPr>
              <a:t>vhds (Windows Server 2016 only)</a:t>
            </a:r>
          </a:p>
          <a:p>
            <a:pPr marL="612648" lvl="2"/>
            <a:r>
              <a:rPr lang="en-US" kern="0" dirty="0">
                <a:solidFill>
                  <a:srgbClr val="000000"/>
                </a:solidFill>
              </a:rPr>
              <a:t>.vhdx (Windows Server 2012 R2 and Windows Server 2016 only)</a:t>
            </a:r>
          </a:p>
          <a:p>
            <a:pPr marL="402336" lvl="1"/>
            <a:r>
              <a:rPr lang="en-US" kern="0" dirty="0">
                <a:solidFill>
                  <a:srgbClr val="000000"/>
                </a:solidFill>
              </a:rPr>
              <a:t>Shared virtual disk</a:t>
            </a:r>
          </a:p>
          <a:p>
            <a:pPr marL="402336" lvl="1"/>
            <a:r>
              <a:rPr lang="en-US" kern="0" dirty="0">
                <a:solidFill>
                  <a:srgbClr val="000000"/>
                </a:solidFill>
              </a:rPr>
              <a:t>Rolling Hyper-V cluster upgrades</a:t>
            </a:r>
          </a:p>
          <a:p>
            <a:pPr marL="402336" lvl="1"/>
            <a:r>
              <a:rPr lang="en-US" kern="0" dirty="0">
                <a:solidFill>
                  <a:srgbClr val="000000"/>
                </a:solidFill>
              </a:rPr>
              <a:t>Virtual machine configuration version</a:t>
            </a:r>
          </a:p>
        </p:txBody>
      </p:sp>
    </p:spTree>
    <p:extLst>
      <p:ext uri="{BB962C8B-B14F-4D97-AF65-F5344CB8AC3E}">
        <p14:creationId xmlns:p14="http://schemas.microsoft.com/office/powerpoint/2010/main" val="427995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82f9eaa-731a-40cc-ad70-bfe28298b2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implementing high availability in a virtual environment</a:t>
            </a:r>
          </a:p>
        </p:txBody>
      </p:sp>
      <p:sp>
        <p:nvSpPr>
          <p:cNvPr id="4" name="Rounded Rectangle 844806"/>
          <p:cNvSpPr>
            <a:spLocks noChangeArrowheads="1"/>
          </p:cNvSpPr>
          <p:nvPr/>
        </p:nvSpPr>
        <p:spPr bwMode="auto">
          <a:xfrm>
            <a:off x="308749" y="955714"/>
            <a:ext cx="7642833" cy="2880039"/>
          </a:xfrm>
          <a:prstGeom prst="roundRect">
            <a:avLst>
              <a:gd name="adj" fmla="val 4167"/>
            </a:avLst>
          </a:prstGeom>
          <a:noFill/>
          <a:ln w="9525" algn="ctr">
            <a:noFill/>
            <a:round/>
            <a:headEnd/>
            <a:tailEnd/>
          </a:ln>
        </p:spPr>
        <p:txBody>
          <a:bodyPr wrap="square" anchor="ctr">
            <a:spAutoFit/>
          </a:bodyPr>
          <a:lstStyle/>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Plan for failover scenarios </a:t>
            </a:r>
          </a:p>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Plan the network design for failover clustering </a:t>
            </a:r>
          </a:p>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Plan the shared storage for failover clustering </a:t>
            </a:r>
          </a:p>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Use the default failover cluster quorum mode</a:t>
            </a:r>
          </a:p>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Deploy standardized Hyper-V hosts </a:t>
            </a:r>
          </a:p>
          <a:p>
            <a:pPr marL="228600" lvl="0" indent="-228600" eaLnBrk="0" fontAlgn="base" hangingPunct="0">
              <a:lnSpc>
                <a:spcPct val="90000"/>
              </a:lnSpc>
              <a:spcBef>
                <a:spcPct val="40000"/>
              </a:spcBef>
              <a:spcAft>
                <a:spcPct val="0"/>
              </a:spcAft>
              <a:buClr>
                <a:srgbClr val="006699"/>
              </a:buClr>
              <a:buFontTx/>
              <a:buChar char="•"/>
            </a:pPr>
            <a:r>
              <a:rPr lang="en-US" altLang="ja-JP" sz="2400" dirty="0">
                <a:solidFill>
                  <a:srgbClr val="000000"/>
                </a:solidFill>
                <a:latin typeface="Segoe UI" pitchFamily="34" charset="0"/>
                <a:ea typeface="Segoe UI" pitchFamily="34" charset="0"/>
                <a:cs typeface="Segoe UI" pitchFamily="34" charset="0"/>
              </a:rPr>
              <a:t>Develop standard management practices</a:t>
            </a:r>
          </a:p>
        </p:txBody>
      </p:sp>
    </p:spTree>
    <p:extLst>
      <p:ext uri="{BB962C8B-B14F-4D97-AF65-F5344CB8AC3E}">
        <p14:creationId xmlns:p14="http://schemas.microsoft.com/office/powerpoint/2010/main" val="313740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64175" cy="740664"/>
          </a:xfrm>
        </p:spPr>
        <p:txBody>
          <a:bodyPr/>
          <a:lstStyle/>
          <a:p>
            <a:r>
              <a:rPr lang="en-US" dirty="0"/>
              <a:t>Lesson 2: Implementing Hyper-V virtual machines on failover clusters</a:t>
            </a:r>
          </a:p>
        </p:txBody>
      </p:sp>
      <p:sp>
        <p:nvSpPr>
          <p:cNvPr id="3" name="Text Placeholder 2"/>
          <p:cNvSpPr>
            <a:spLocks noGrp="1"/>
          </p:cNvSpPr>
          <p:nvPr>
            <p:ph type="body" idx="1"/>
          </p:nvPr>
        </p:nvSpPr>
        <p:spPr/>
        <p:txBody>
          <a:bodyPr/>
          <a:lstStyle/>
          <a:p>
            <a:r>
              <a:rPr lang="en-US" dirty="0"/>
              <a:t>Components of Hyper-V clusters
Prerequisites for implementing Hyper-V failover clusters
Implementing Hyper-V virtual machines on a failover cluster
Configuring CSVs
Configuring a shared virtual hard disk
Implementing Scale-Out File Server for virtual machines
Considerations for implementing Hyper-V clusters
Maintaining and monitoring virtual machines in clusters</a:t>
            </a:r>
          </a:p>
        </p:txBody>
      </p:sp>
    </p:spTree>
    <p:extLst>
      <p:ext uri="{BB962C8B-B14F-4D97-AF65-F5344CB8AC3E}">
        <p14:creationId xmlns:p14="http://schemas.microsoft.com/office/powerpoint/2010/main" val="188733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Hyper-V 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hr-HR" sz="2400" kern="0" dirty="0">
                <a:solidFill>
                  <a:srgbClr val="000000"/>
                </a:solidFill>
              </a:rPr>
              <a:t>Hyper-V cluster components</a:t>
            </a:r>
            <a:r>
              <a:rPr lang="en-US" sz="2400" kern="0" dirty="0">
                <a:solidFill>
                  <a:srgbClr val="000000"/>
                </a:solidFill>
              </a:rPr>
              <a:t> include:</a:t>
            </a:r>
          </a:p>
          <a:p>
            <a:r>
              <a:rPr lang="hr-HR" sz="2400" kern="0" dirty="0">
                <a:solidFill>
                  <a:srgbClr val="000000"/>
                </a:solidFill>
              </a:rPr>
              <a:t>Cluster nodes</a:t>
            </a:r>
          </a:p>
          <a:p>
            <a:r>
              <a:rPr lang="hr-HR" sz="2400" kern="0" dirty="0">
                <a:solidFill>
                  <a:srgbClr val="000000"/>
                </a:solidFill>
              </a:rPr>
              <a:t>Cluster networks</a:t>
            </a:r>
          </a:p>
          <a:p>
            <a:r>
              <a:rPr lang="hr-HR" sz="2400" kern="0" dirty="0">
                <a:solidFill>
                  <a:srgbClr val="000000"/>
                </a:solidFill>
              </a:rPr>
              <a:t>Virtual networks</a:t>
            </a:r>
          </a:p>
          <a:p>
            <a:r>
              <a:rPr lang="hr-HR" sz="2400" kern="0" dirty="0">
                <a:solidFill>
                  <a:srgbClr val="000000"/>
                </a:solidFill>
              </a:rPr>
              <a:t>Storage for virtual machines</a:t>
            </a:r>
          </a:p>
          <a:p>
            <a:r>
              <a:rPr lang="hr-HR" sz="2400" kern="0" dirty="0">
                <a:solidFill>
                  <a:srgbClr val="000000"/>
                </a:solidFill>
              </a:rPr>
              <a:t>Virtual machines</a:t>
            </a:r>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22971053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3936</Words>
  <Application>Microsoft Office PowerPoint</Application>
  <PresentationFormat>On-screen Show (4:3)</PresentationFormat>
  <Paragraphs>448</Paragraphs>
  <Slides>32</Slides>
  <Notes>32</Notes>
  <HiddenSlides>1</HiddenSlides>
  <MMClips>0</MMClips>
  <ScaleCrop>false</ScaleCrop>
  <HeadingPairs>
    <vt:vector size="6" baseType="variant">
      <vt:variant>
        <vt:lpstr>Fonts Used</vt:lpstr>
      </vt:variant>
      <vt:variant>
        <vt:i4>9</vt:i4>
      </vt:variant>
      <vt:variant>
        <vt:lpstr>Theme</vt:lpstr>
      </vt:variant>
      <vt:variant>
        <vt:i4>30</vt:i4>
      </vt:variant>
      <vt:variant>
        <vt:lpstr>Slide Titles</vt:lpstr>
      </vt:variant>
      <vt:variant>
        <vt:i4>32</vt:i4>
      </vt:variant>
    </vt:vector>
  </HeadingPairs>
  <TitlesOfParts>
    <vt:vector size="71" baseType="lpstr">
      <vt:lpstr>Segoe</vt:lpstr>
      <vt:lpstr>Arial</vt:lpstr>
      <vt:lpstr>굴림</vt:lpstr>
      <vt:lpstr>Verdana</vt:lpstr>
      <vt:lpstr>Wingdings</vt:lpstr>
      <vt:lpstr>Times New Roman</vt:lpstr>
      <vt:lpstr>Segoe UI</vt:lpstr>
      <vt:lpstr>Calibri</vt:lpstr>
      <vt:lpstr>Symbol</vt:lpstr>
      <vt:lpstr>NG_MOC_Core_ModuleNew2</vt:lpstr>
      <vt:lpstr>1_NG_MOC_Core_ModuleNew2</vt:lpstr>
      <vt:lpstr>2_NG_MOC_Core_ModuleNew2</vt:lpstr>
      <vt:lpstr>3_NG_MOC_Core_ModuleNew2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30_NG_MOC_Core_ModuleNew2</vt:lpstr>
      <vt:lpstr>31_NG_MOC_Core_ModuleNew2</vt:lpstr>
      <vt:lpstr>32_NG_MOC_Core_ModuleNew2</vt:lpstr>
      <vt:lpstr>Module 12</vt:lpstr>
      <vt:lpstr>Module Overview</vt:lpstr>
      <vt:lpstr>Lesson 1: Overview of the integration of Hyper-V Server 2016 with failover clustering</vt:lpstr>
      <vt:lpstr>Options for making applications and services highly available</vt:lpstr>
      <vt:lpstr>How does a failover cluster work with Hyper-V nodes?</vt:lpstr>
      <vt:lpstr>Failover clustering with Windows Server 2016 Hyper-V features</vt:lpstr>
      <vt:lpstr>Best practices for implementing high availability in a virtual environment</vt:lpstr>
      <vt:lpstr>Lesson 2: Implementing Hyper-V virtual machines on failover clusters</vt:lpstr>
      <vt:lpstr>Components of Hyper-V clusters</vt:lpstr>
      <vt:lpstr>Prerequisites for implementing Hyper-V failover  clusters</vt:lpstr>
      <vt:lpstr>Implementing Hyper-V virtual machines on a failover cluster</vt:lpstr>
      <vt:lpstr>Configuring CSVs</vt:lpstr>
      <vt:lpstr>Configuring a shared virtual hard disk</vt:lpstr>
      <vt:lpstr>Configuring a shared virtual hard disk</vt:lpstr>
      <vt:lpstr>Implementing Scale-Out File Server for virtual  machines</vt:lpstr>
      <vt:lpstr>Considerations for implementing Hyper-V clusters</vt:lpstr>
      <vt:lpstr>Maintaining and monitoring virtual machines in  clusters</vt:lpstr>
      <vt:lpstr>Lesson 3: Implementing Windows Server 2016 Hyper-V virtual machine migration</vt:lpstr>
      <vt:lpstr>Virtual machine migration options</vt:lpstr>
      <vt:lpstr>How Storage Migration works</vt:lpstr>
      <vt:lpstr>How Live Migration works</vt:lpstr>
      <vt:lpstr>Lesson 4: Implementing Hyper-V Replica</vt:lpstr>
      <vt:lpstr>What is Hyper-V Replica?</vt:lpstr>
      <vt:lpstr>Hyper-V Replica in Windows Server 2016</vt:lpstr>
      <vt:lpstr>Configuring Hyper-V Replica</vt:lpstr>
      <vt:lpstr>Failover with Hyper-V Replica</vt:lpstr>
      <vt:lpstr>Lab: Implementing failover clustering with Windows Server 2016 Hyper-V</vt:lpstr>
      <vt:lpstr>Lab Scenario</vt:lpstr>
      <vt:lpstr>Lab Review</vt:lpstr>
      <vt:lpstr>Module Review and Takeaways</vt:lpstr>
      <vt:lpstr>PowerPoint Presentation</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2018-01-02T22:07:27Z</dcterms:created>
  <dcterms:modified xsi:type="dcterms:W3CDTF">2018-01-02T22:07:35Z</dcterms:modified>
</cp:coreProperties>
</file>