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65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56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77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527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3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8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27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2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69C0-BFA3-4444-830A-602BF620F75C}" type="datetimeFigureOut">
              <a:rPr lang="es-ES" smtClean="0"/>
              <a:t>11/08/2016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2E85B-4C18-414A-9CE4-9A50FD4F3D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Proyecto Corto 1</a:t>
            </a:r>
            <a:br>
              <a:rPr lang="x-none" dirty="0"/>
            </a:br>
            <a:r>
              <a:rPr lang="x-none" sz="2400" dirty="0"/>
              <a:t>Laboratorio de Diseño de Sistemas Digitales</a:t>
            </a:r>
            <a:br>
              <a:rPr lang="x-none" sz="2400" dirty="0"/>
            </a:br>
            <a:r>
              <a:rPr lang="x-none" sz="2400" dirty="0"/>
              <a:t>Profesor: Dr. Ing. Alfonso Chacón</a:t>
            </a:r>
            <a:br>
              <a:rPr lang="x-none" sz="2400" dirty="0"/>
            </a:br>
            <a:r>
              <a:rPr lang="x-none" sz="2400" dirty="0"/>
              <a:t>Semestre II 2016</a:t>
            </a:r>
            <a:br>
              <a:rPr lang="x-none" sz="2400" dirty="0"/>
            </a:br>
            <a:endParaRPr lang="x-non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Luis Leon Vega</a:t>
            </a:r>
          </a:p>
          <a:p>
            <a:r>
              <a:rPr lang="x-none" dirty="0" err="1"/>
              <a:t>Keylor</a:t>
            </a:r>
            <a:r>
              <a:rPr lang="x-none" dirty="0"/>
              <a:t> Mena Venegas</a:t>
            </a:r>
          </a:p>
          <a:p>
            <a:r>
              <a:rPr lang="x-none" dirty="0"/>
              <a:t>Luis </a:t>
            </a:r>
            <a:r>
              <a:rPr lang="x-none" dirty="0" err="1"/>
              <a:t>Merayo</a:t>
            </a:r>
            <a:r>
              <a:rPr lang="x-none" dirty="0"/>
              <a:t> Gatica</a:t>
            </a:r>
          </a:p>
        </p:txBody>
      </p:sp>
    </p:spTree>
    <p:extLst>
      <p:ext uri="{BB962C8B-B14F-4D97-AF65-F5344CB8AC3E}">
        <p14:creationId xmlns:p14="http://schemas.microsoft.com/office/powerpoint/2010/main" val="31030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Nivel 1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9775"/>
          </a:xfrm>
        </p:spPr>
        <p:txBody>
          <a:bodyPr/>
          <a:lstStyle/>
          <a:p>
            <a:pPr algn="ctr"/>
            <a:r>
              <a:rPr lang="es-MX" dirty="0"/>
              <a:t>ENTRADAS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MX" sz="1800" dirty="0" err="1"/>
              <a:t>Clock</a:t>
            </a:r>
            <a:r>
              <a:rPr lang="es-MX" sz="1800" dirty="0"/>
              <a:t>: entrada que da la sincronía entre los bloques</a:t>
            </a:r>
          </a:p>
          <a:p>
            <a:r>
              <a:rPr lang="es-MX" sz="1800" dirty="0" err="1"/>
              <a:t>Reset</a:t>
            </a:r>
            <a:r>
              <a:rPr lang="es-MX" sz="1800" dirty="0"/>
              <a:t>: entrada que reinicia los bloque para la sincronía.</a:t>
            </a:r>
          </a:p>
          <a:p>
            <a:r>
              <a:rPr lang="es-MX" sz="1800" dirty="0"/>
              <a:t>Cambio de tono (</a:t>
            </a:r>
            <a:r>
              <a:rPr lang="es-MX" sz="1800" dirty="0" err="1"/>
              <a:t>Tone</a:t>
            </a:r>
            <a:r>
              <a:rPr lang="es-MX" sz="1800" dirty="0"/>
              <a:t>): interruptor que permite alterar el </a:t>
            </a:r>
            <a:r>
              <a:rPr lang="es-MX" sz="1800" dirty="0" smtClean="0"/>
              <a:t>tono de los colores</a:t>
            </a:r>
            <a:endParaRPr lang="es-MX" sz="1800" dirty="0"/>
          </a:p>
          <a:p>
            <a:r>
              <a:rPr lang="es-MX" sz="1800" dirty="0" err="1" smtClean="0"/>
              <a:t>Lp</a:t>
            </a:r>
            <a:r>
              <a:rPr lang="es-MX" sz="1800" dirty="0"/>
              <a:t>: permite seleccionar el cambio de color entre la pantalla o las letras</a:t>
            </a:r>
          </a:p>
          <a:p>
            <a:r>
              <a:rPr lang="es-MX" sz="1800" dirty="0"/>
              <a:t>Up/Down: botones que permiten cambiar el color y el tono de la pantalla y las palabras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9775"/>
          </a:xfrm>
        </p:spPr>
        <p:txBody>
          <a:bodyPr/>
          <a:lstStyle/>
          <a:p>
            <a:pPr algn="ctr"/>
            <a:r>
              <a:rPr lang="es-MX" dirty="0"/>
              <a:t>SALIDAS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V-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vertical de la pantalla.</a:t>
            </a:r>
          </a:p>
          <a:p>
            <a:r>
              <a:rPr lang="es-MX" sz="1800" dirty="0"/>
              <a:t>H-</a:t>
            </a:r>
            <a:r>
              <a:rPr lang="es-MX" sz="1800" dirty="0" err="1"/>
              <a:t>Sync</a:t>
            </a:r>
            <a:r>
              <a:rPr lang="es-MX" sz="1800" dirty="0"/>
              <a:t>: Salida que controla la sincronía horizontal de la pantalla.</a:t>
            </a:r>
          </a:p>
          <a:p>
            <a:r>
              <a:rPr lang="es-MX" sz="1800" dirty="0"/>
              <a:t>B: salida al monitor que controla la salida del color azul</a:t>
            </a:r>
          </a:p>
          <a:p>
            <a:r>
              <a:rPr lang="es-MX" sz="1800" dirty="0"/>
              <a:t>R: salida al monitor que controla la salida del color rojo</a:t>
            </a:r>
            <a:endParaRPr lang="es-ES" sz="1800" dirty="0"/>
          </a:p>
          <a:p>
            <a:r>
              <a:rPr lang="es-MX" sz="1800" dirty="0"/>
              <a:t>G: salida al monitor que controla la salida del color verde</a:t>
            </a:r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650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Nivel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965" y="1690688"/>
            <a:ext cx="11149423" cy="4808657"/>
            <a:chOff x="205965" y="1690688"/>
            <a:chExt cx="11149423" cy="4808657"/>
          </a:xfrm>
        </p:grpSpPr>
        <p:sp>
          <p:nvSpPr>
            <p:cNvPr id="8" name="Rectángulo 7"/>
            <p:cNvSpPr/>
            <p:nvPr/>
          </p:nvSpPr>
          <p:spPr>
            <a:xfrm>
              <a:off x="7812280" y="2859078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4636251" y="2734597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4602235" y="5019934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7800660" y="4990373"/>
              <a:ext cx="122528" cy="1225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608569" y="4159397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4608569" y="4573812"/>
              <a:ext cx="133004" cy="133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7803093" y="1763718"/>
              <a:ext cx="1951052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Generadores de sincronía</a:t>
              </a:r>
              <a:endParaRPr lang="es-ES" dirty="0"/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>
              <a:off x="9765736" y="2184259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uadroTexto 15"/>
            <p:cNvSpPr txBox="1"/>
            <p:nvPr/>
          </p:nvSpPr>
          <p:spPr>
            <a:xfrm>
              <a:off x="10529136" y="1796970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H-</a:t>
              </a:r>
              <a:r>
                <a:rPr lang="x-none" dirty="0" err="1"/>
                <a:t>Sync</a:t>
              </a:r>
              <a:endParaRPr lang="x-none" dirty="0"/>
            </a:p>
          </p:txBody>
        </p:sp>
        <p:cxnSp>
          <p:nvCxnSpPr>
            <p:cNvPr id="17" name="Conector recto de flecha 16"/>
            <p:cNvCxnSpPr/>
            <p:nvPr/>
          </p:nvCxnSpPr>
          <p:spPr>
            <a:xfrm>
              <a:off x="9765736" y="2746094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uadroTexto 17"/>
            <p:cNvSpPr txBox="1"/>
            <p:nvPr/>
          </p:nvSpPr>
          <p:spPr>
            <a:xfrm>
              <a:off x="10529136" y="2358805"/>
              <a:ext cx="826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V-</a:t>
              </a:r>
              <a:r>
                <a:rPr lang="x-none" dirty="0" err="1"/>
                <a:t>Sync</a:t>
              </a:r>
              <a:endParaRPr lang="x-none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9938590" y="1874744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200" dirty="0"/>
                <a:t>15KHz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9938590" y="2480397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200" dirty="0"/>
                <a:t>60Hz</a:t>
              </a:r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4625195" y="1763718"/>
              <a:ext cx="1953490" cy="1346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Contadores</a:t>
              </a:r>
              <a:endParaRPr lang="es-ES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>
              <a:off x="6575863" y="192955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6575863" y="249138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6681811" y="1833954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 flipH="1">
              <a:off x="6658779" y="2395789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6542388" y="169068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10</a:t>
              </a:r>
              <a:endParaRPr lang="es-ES" sz="1200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6531244" y="22572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 smtClean="0"/>
                <a:t>10</a:t>
              </a:r>
              <a:endParaRPr lang="es-ES" sz="1200" dirty="0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761390" y="183038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50 MHz</a:t>
              </a:r>
              <a:endParaRPr lang="es-ES" sz="1200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05965" y="190771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 err="1"/>
                <a:t>Clock</a:t>
              </a:r>
              <a:endParaRPr lang="x-none" dirty="0"/>
            </a:p>
          </p:txBody>
        </p:sp>
        <p:cxnSp>
          <p:nvCxnSpPr>
            <p:cNvPr id="32" name="Conector recto de flecha 31"/>
            <p:cNvCxnSpPr/>
            <p:nvPr/>
          </p:nvCxnSpPr>
          <p:spPr>
            <a:xfrm>
              <a:off x="907952" y="2233697"/>
              <a:ext cx="37172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ángulo 33"/>
            <p:cNvSpPr/>
            <p:nvPr/>
          </p:nvSpPr>
          <p:spPr>
            <a:xfrm>
              <a:off x="7800657" y="38917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Control de color</a:t>
              </a:r>
              <a:endParaRPr lang="es-ES" dirty="0"/>
            </a:p>
          </p:txBody>
        </p:sp>
        <p:sp>
          <p:nvSpPr>
            <p:cNvPr id="35" name="Rectángulo 34"/>
            <p:cNvSpPr/>
            <p:nvPr/>
          </p:nvSpPr>
          <p:spPr>
            <a:xfrm>
              <a:off x="4602235" y="3891777"/>
              <a:ext cx="1965079" cy="14214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Datos de prueba</a:t>
              </a:r>
              <a:endParaRPr lang="es-ES" dirty="0"/>
            </a:p>
          </p:txBody>
        </p:sp>
        <p:cxnSp>
          <p:nvCxnSpPr>
            <p:cNvPr id="36" name="Conector recto de flecha 35"/>
            <p:cNvCxnSpPr/>
            <p:nvPr/>
          </p:nvCxnSpPr>
          <p:spPr>
            <a:xfrm flipV="1">
              <a:off x="8783689" y="5313253"/>
              <a:ext cx="1" cy="95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8700416" y="5762834"/>
              <a:ext cx="180360" cy="180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8525020" y="56479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/>
                <a:t>5</a:t>
              </a: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8976454" y="5853014"/>
              <a:ext cx="20067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Botones</a:t>
              </a:r>
            </a:p>
            <a:p>
              <a:r>
                <a:rPr lang="x-none" dirty="0"/>
                <a:t>Lp, Up, Down, </a:t>
              </a:r>
              <a:r>
                <a:rPr lang="x-none" dirty="0" smtClean="0"/>
                <a:t>Tone</a:t>
              </a:r>
              <a:endParaRPr lang="x-none" dirty="0"/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>
              <a:off x="9765736" y="427906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CuadroTexto 40"/>
            <p:cNvSpPr txBox="1"/>
            <p:nvPr/>
          </p:nvSpPr>
          <p:spPr>
            <a:xfrm>
              <a:off x="10787412" y="39512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R</a:t>
              </a:r>
            </a:p>
          </p:txBody>
        </p:sp>
        <p:cxnSp>
          <p:nvCxnSpPr>
            <p:cNvPr id="42" name="Conector recto de flecha 41"/>
            <p:cNvCxnSpPr/>
            <p:nvPr/>
          </p:nvCxnSpPr>
          <p:spPr>
            <a:xfrm>
              <a:off x="9765736" y="4633085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>
              <a:off x="9765736" y="5015471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uadroTexto 43"/>
            <p:cNvSpPr txBox="1"/>
            <p:nvPr/>
          </p:nvSpPr>
          <p:spPr>
            <a:xfrm>
              <a:off x="10787412" y="43129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G</a:t>
              </a: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787412" y="468230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/>
                <a:t>B</a:t>
              </a:r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10150125" y="4196805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CuadroTexto 46"/>
            <p:cNvSpPr txBox="1"/>
            <p:nvPr/>
          </p:nvSpPr>
          <p:spPr>
            <a:xfrm>
              <a:off x="10022590" y="4058305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48" name="Conector recto 47"/>
            <p:cNvCxnSpPr/>
            <p:nvPr/>
          </p:nvCxnSpPr>
          <p:spPr>
            <a:xfrm flipH="1">
              <a:off x="10158463" y="4527857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CuadroTexto 48"/>
            <p:cNvSpPr txBox="1"/>
            <p:nvPr/>
          </p:nvSpPr>
          <p:spPr>
            <a:xfrm>
              <a:off x="10030928" y="438935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3</a:t>
              </a:r>
              <a:endParaRPr lang="es-ES" sz="1200" dirty="0"/>
            </a:p>
          </p:txBody>
        </p:sp>
        <p:cxnSp>
          <p:nvCxnSpPr>
            <p:cNvPr id="50" name="Conector recto 49"/>
            <p:cNvCxnSpPr/>
            <p:nvPr/>
          </p:nvCxnSpPr>
          <p:spPr>
            <a:xfrm flipH="1">
              <a:off x="10154366" y="4913138"/>
              <a:ext cx="191193" cy="1911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CuadroTexto 50"/>
            <p:cNvSpPr txBox="1"/>
            <p:nvPr/>
          </p:nvSpPr>
          <p:spPr>
            <a:xfrm>
              <a:off x="10026831" y="477463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dirty="0"/>
                <a:t>2</a:t>
              </a:r>
              <a:endParaRPr lang="es-ES" sz="1200" dirty="0"/>
            </a:p>
          </p:txBody>
        </p:sp>
        <p:cxnSp>
          <p:nvCxnSpPr>
            <p:cNvPr id="52" name="Conector recto de flecha 51"/>
            <p:cNvCxnSpPr/>
            <p:nvPr/>
          </p:nvCxnSpPr>
          <p:spPr>
            <a:xfrm>
              <a:off x="6575863" y="4223526"/>
              <a:ext cx="12247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Elipse 52"/>
            <p:cNvSpPr/>
            <p:nvPr/>
          </p:nvSpPr>
          <p:spPr>
            <a:xfrm>
              <a:off x="7336016" y="1875517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6962508" y="2429039"/>
              <a:ext cx="124692" cy="12469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5" name="Conector angular 55"/>
            <p:cNvCxnSpPr>
              <a:stCxn id="54" idx="4"/>
              <a:endCxn id="12" idx="1"/>
            </p:cNvCxnSpPr>
            <p:nvPr/>
          </p:nvCxnSpPr>
          <p:spPr>
            <a:xfrm rot="5400000">
              <a:off x="4980628" y="2181673"/>
              <a:ext cx="1672168" cy="2416285"/>
            </a:xfrm>
            <a:prstGeom prst="bentConnector4">
              <a:avLst>
                <a:gd name="adj1" fmla="val 66903"/>
                <a:gd name="adj2" fmla="val 10946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ector angular 57"/>
            <p:cNvCxnSpPr>
              <a:stCxn id="53" idx="4"/>
              <a:endCxn id="13" idx="1"/>
            </p:cNvCxnSpPr>
            <p:nvPr/>
          </p:nvCxnSpPr>
          <p:spPr>
            <a:xfrm rot="5400000">
              <a:off x="4683414" y="1925365"/>
              <a:ext cx="2640105" cy="2789793"/>
            </a:xfrm>
            <a:prstGeom prst="bentConnector4">
              <a:avLst>
                <a:gd name="adj1" fmla="val 57242"/>
                <a:gd name="adj2" fmla="val 11326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CuadroTexto 56"/>
            <p:cNvSpPr txBox="1"/>
            <p:nvPr/>
          </p:nvSpPr>
          <p:spPr>
            <a:xfrm>
              <a:off x="205965" y="2561428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dirty="0" err="1"/>
                <a:t>Reset</a:t>
              </a:r>
              <a:endParaRPr lang="x-none" dirty="0"/>
            </a:p>
          </p:txBody>
        </p:sp>
        <p:cxnSp>
          <p:nvCxnSpPr>
            <p:cNvPr id="58" name="Conector recto de flecha 57"/>
            <p:cNvCxnSpPr/>
            <p:nvPr/>
          </p:nvCxnSpPr>
          <p:spPr>
            <a:xfrm>
              <a:off x="831764" y="2769754"/>
              <a:ext cx="3793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Elipse 58"/>
            <p:cNvSpPr/>
            <p:nvPr/>
          </p:nvSpPr>
          <p:spPr>
            <a:xfrm>
              <a:off x="3913435" y="2728137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3" name="Conector angular 85"/>
            <p:cNvCxnSpPr>
              <a:stCxn id="59" idx="4"/>
              <a:endCxn id="10" idx="1"/>
            </p:cNvCxnSpPr>
            <p:nvPr/>
          </p:nvCxnSpPr>
          <p:spPr>
            <a:xfrm rot="16200000" flipH="1">
              <a:off x="3162355" y="3641318"/>
              <a:ext cx="2244994" cy="63476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ipse 63"/>
            <p:cNvSpPr/>
            <p:nvPr/>
          </p:nvSpPr>
          <p:spPr>
            <a:xfrm>
              <a:off x="3917172" y="5027163"/>
              <a:ext cx="108067" cy="10806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5" name="Conector angular 90"/>
            <p:cNvCxnSpPr>
              <a:stCxn id="64" idx="4"/>
              <a:endCxn id="11" idx="1"/>
            </p:cNvCxnSpPr>
            <p:nvPr/>
          </p:nvCxnSpPr>
          <p:spPr>
            <a:xfrm rot="5400000" flipH="1" flipV="1">
              <a:off x="5844136" y="3178707"/>
              <a:ext cx="83593" cy="3829454"/>
            </a:xfrm>
            <a:prstGeom prst="bentConnector4">
              <a:avLst>
                <a:gd name="adj1" fmla="val -532021"/>
                <a:gd name="adj2" fmla="val 85871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37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338923"/>
            <a:ext cx="5157787" cy="82391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1162835"/>
            <a:ext cx="5157787" cy="5026828"/>
          </a:xfrm>
        </p:spPr>
        <p:txBody>
          <a:bodyPr>
            <a:normAutofit/>
          </a:bodyPr>
          <a:lstStyle/>
          <a:p>
            <a:r>
              <a:rPr lang="x-none" b="1" dirty="0" smtClean="0"/>
              <a:t>Contadores</a:t>
            </a:r>
            <a:r>
              <a:rPr lang="x-none" b="1" dirty="0"/>
              <a:t>: </a:t>
            </a:r>
            <a:r>
              <a:rPr lang="x-none" dirty="0"/>
              <a:t>Permiten realizar un recorrido horizontal por toda la señal de video y un recorrido vertical</a:t>
            </a:r>
          </a:p>
          <a:p>
            <a:r>
              <a:rPr lang="x-none" b="1" dirty="0"/>
              <a:t>Generadores de sincronía: </a:t>
            </a:r>
            <a:r>
              <a:rPr lang="x-none" dirty="0"/>
              <a:t>Generan las señales de barrido horizontal y vertical para poder desplazar el foco de la pantalla.</a:t>
            </a:r>
          </a:p>
          <a:p>
            <a:endParaRPr lang="x-non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338923"/>
            <a:ext cx="5183188" cy="823912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1162835"/>
            <a:ext cx="5183188" cy="5026828"/>
          </a:xfrm>
        </p:spPr>
        <p:txBody>
          <a:bodyPr/>
          <a:lstStyle/>
          <a:p>
            <a:r>
              <a:rPr lang="x-none" b="1" dirty="0"/>
              <a:t>Datos de prueba: </a:t>
            </a:r>
            <a:r>
              <a:rPr lang="x-none" dirty="0"/>
              <a:t>Será el bloque donde se almacenen los datos de prueba, que serán desplegados en la pantalla.</a:t>
            </a:r>
          </a:p>
          <a:p>
            <a:r>
              <a:rPr lang="x-none" b="1" dirty="0"/>
              <a:t>Control de color: </a:t>
            </a:r>
            <a:r>
              <a:rPr lang="x-none" dirty="0"/>
              <a:t>Será donde se controle el color de los datos desplegados en el monitor y, además, se emitirán las señales de color al monitor.</a:t>
            </a:r>
          </a:p>
        </p:txBody>
      </p:sp>
    </p:spTree>
    <p:extLst>
      <p:ext uri="{BB962C8B-B14F-4D97-AF65-F5344CB8AC3E}">
        <p14:creationId xmlns:p14="http://schemas.microsoft.com/office/powerpoint/2010/main" val="357595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Nivel 3</a:t>
            </a:r>
            <a:endParaRPr lang="es-CR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2472782" y="1538035"/>
            <a:ext cx="6877830" cy="5131610"/>
            <a:chOff x="2472782" y="1538035"/>
            <a:chExt cx="6877830" cy="5131610"/>
          </a:xfrm>
        </p:grpSpPr>
        <p:cxnSp>
          <p:nvCxnSpPr>
            <p:cNvPr id="8" name="Conector recto de flecha 7"/>
            <p:cNvCxnSpPr>
              <a:stCxn id="84" idx="3"/>
              <a:endCxn id="83" idx="1"/>
            </p:cNvCxnSpPr>
            <p:nvPr/>
          </p:nvCxnSpPr>
          <p:spPr>
            <a:xfrm>
              <a:off x="6222930" y="2266634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86" idx="3"/>
              <a:endCxn id="82" idx="1"/>
            </p:cNvCxnSpPr>
            <p:nvPr/>
          </p:nvCxnSpPr>
          <p:spPr>
            <a:xfrm>
              <a:off x="6222930" y="3498154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Elipse 10"/>
            <p:cNvSpPr/>
            <p:nvPr/>
          </p:nvSpPr>
          <p:spPr>
            <a:xfrm>
              <a:off x="6387345" y="2218274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651708" y="3449795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146156" y="4807048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146156" y="5329315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146155" y="2066749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6" name="Rectángulo 15"/>
            <p:cNvSpPr/>
            <p:nvPr/>
          </p:nvSpPr>
          <p:spPr>
            <a:xfrm>
              <a:off x="5146156" y="4668421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Memoria</a:t>
              </a:r>
              <a:endParaRPr lang="es-CR" dirty="0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>
              <a:off x="2912009" y="2437498"/>
              <a:ext cx="2234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2621581" y="2001467"/>
              <a:ext cx="406764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 smtClean="0"/>
                <a:t>Clock</a:t>
              </a:r>
              <a:endParaRPr lang="es-CR" sz="12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2472782" y="2324258"/>
              <a:ext cx="415296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 smtClean="0"/>
                <a:t>Reset</a:t>
              </a:r>
              <a:endParaRPr lang="es-CR" sz="1200" dirty="0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5146156" y="2382693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5146155" y="359970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4" name="Rectángulo 23"/>
            <p:cNvSpPr/>
            <p:nvPr/>
          </p:nvSpPr>
          <p:spPr>
            <a:xfrm>
              <a:off x="6945079" y="2374630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5" name="Rectángulo 24"/>
            <p:cNvSpPr/>
            <p:nvPr/>
          </p:nvSpPr>
          <p:spPr>
            <a:xfrm>
              <a:off x="6941856" y="3599705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031293" y="2387525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27" name="Conector angular 26"/>
            <p:cNvCxnSpPr>
              <a:stCxn id="26" idx="4"/>
            </p:cNvCxnSpPr>
            <p:nvPr/>
          </p:nvCxnSpPr>
          <p:spPr>
            <a:xfrm rot="16200000" flipH="1">
              <a:off x="3527770" y="2036124"/>
              <a:ext cx="1170268" cy="20665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angular 31"/>
            <p:cNvCxnSpPr>
              <a:stCxn id="11" idx="4"/>
              <a:endCxn id="89" idx="1"/>
            </p:cNvCxnSpPr>
            <p:nvPr/>
          </p:nvCxnSpPr>
          <p:spPr>
            <a:xfrm rot="5400000">
              <a:off x="3826238" y="2251579"/>
              <a:ext cx="2546054" cy="2672879"/>
            </a:xfrm>
            <a:prstGeom prst="bentConnector4">
              <a:avLst>
                <a:gd name="adj1" fmla="val 67328"/>
                <a:gd name="adj2" fmla="val 10855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angular 32"/>
            <p:cNvCxnSpPr>
              <a:stCxn id="12" idx="4"/>
              <a:endCxn id="88" idx="1"/>
            </p:cNvCxnSpPr>
            <p:nvPr/>
          </p:nvCxnSpPr>
          <p:spPr>
            <a:xfrm rot="5400000">
              <a:off x="4314977" y="2994360"/>
              <a:ext cx="1832938" cy="2937242"/>
            </a:xfrm>
            <a:prstGeom prst="bentConnector4">
              <a:avLst>
                <a:gd name="adj1" fmla="val 43856"/>
                <a:gd name="adj2" fmla="val 1147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3036129" y="3606152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5146155" y="328376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37" name="Conector recto de flecha 36"/>
            <p:cNvCxnSpPr>
              <a:stCxn id="83" idx="3"/>
            </p:cNvCxnSpPr>
            <p:nvPr/>
          </p:nvCxnSpPr>
          <p:spPr>
            <a:xfrm flipV="1">
              <a:off x="8021853" y="2266633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de flecha 37"/>
            <p:cNvCxnSpPr/>
            <p:nvPr/>
          </p:nvCxnSpPr>
          <p:spPr>
            <a:xfrm flipV="1">
              <a:off x="8021853" y="3498153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Elipse 38"/>
            <p:cNvSpPr/>
            <p:nvPr/>
          </p:nvSpPr>
          <p:spPr>
            <a:xfrm>
              <a:off x="4449127" y="2092596"/>
              <a:ext cx="96717" cy="967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40" name="Conector angular 39"/>
            <p:cNvCxnSpPr>
              <a:endCxn id="36" idx="1"/>
            </p:cNvCxnSpPr>
            <p:nvPr/>
          </p:nvCxnSpPr>
          <p:spPr>
            <a:xfrm rot="16200000" flipH="1">
              <a:off x="4229358" y="2421775"/>
              <a:ext cx="1177890" cy="65570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8848693" y="2157823"/>
              <a:ext cx="501919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 smtClean="0"/>
                <a:t>H_Sync</a:t>
              </a:r>
              <a:endParaRPr lang="es-CR" sz="1200" dirty="0"/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8821373" y="3371614"/>
              <a:ext cx="501919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err="1" smtClean="0"/>
                <a:t>V_Sync</a:t>
              </a:r>
              <a:endParaRPr lang="es-CR" sz="1200" dirty="0"/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520777" y="1538035"/>
              <a:ext cx="1513433" cy="289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 smtClean="0"/>
                <a:t>Control y sincronía</a:t>
              </a:r>
              <a:endParaRPr lang="es-CR" dirty="0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220793" y="4488955"/>
              <a:ext cx="565204" cy="289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dirty="0" smtClean="0"/>
                <a:t>Datos</a:t>
              </a:r>
              <a:endParaRPr lang="es-CR" dirty="0"/>
            </a:p>
          </p:txBody>
        </p:sp>
        <p:cxnSp>
          <p:nvCxnSpPr>
            <p:cNvPr id="46" name="Conector recto de flecha 45"/>
            <p:cNvCxnSpPr>
              <a:stCxn id="16" idx="3"/>
              <a:endCxn id="50" idx="1"/>
            </p:cNvCxnSpPr>
            <p:nvPr/>
          </p:nvCxnSpPr>
          <p:spPr>
            <a:xfrm>
              <a:off x="6222930" y="5118153"/>
              <a:ext cx="722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/>
            <p:cNvSpPr/>
            <p:nvPr/>
          </p:nvSpPr>
          <p:spPr>
            <a:xfrm>
              <a:off x="7912241" y="4806242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8" name="Rectángulo 47"/>
            <p:cNvSpPr/>
            <p:nvPr/>
          </p:nvSpPr>
          <p:spPr>
            <a:xfrm>
              <a:off x="7912241" y="5063346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7912240" y="5310778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6945079" y="4668421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Control de salida</a:t>
              </a:r>
              <a:endParaRPr lang="es-CR" sz="1400" dirty="0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8021853" y="4861046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 flipV="1">
              <a:off x="8021852" y="5118151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V="1">
              <a:off x="8021852" y="5363968"/>
              <a:ext cx="79952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8821372" y="4752642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R</a:t>
              </a:r>
              <a:endParaRPr lang="es-CR" sz="1200" dirty="0"/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8821372" y="5012163"/>
              <a:ext cx="221074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G</a:t>
              </a:r>
              <a:endParaRPr lang="es-CR" sz="1200" dirty="0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8815726" y="5255564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B</a:t>
              </a:r>
              <a:endParaRPr lang="es-CR" sz="1200" dirty="0"/>
            </a:p>
          </p:txBody>
        </p:sp>
        <p:cxnSp>
          <p:nvCxnSpPr>
            <p:cNvPr id="57" name="Conector recto 56"/>
            <p:cNvCxnSpPr/>
            <p:nvPr/>
          </p:nvCxnSpPr>
          <p:spPr>
            <a:xfrm flipH="1">
              <a:off x="8421612" y="4825583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 flipH="1">
              <a:off x="8421612" y="5071399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/>
            <p:cNvCxnSpPr/>
            <p:nvPr/>
          </p:nvCxnSpPr>
          <p:spPr>
            <a:xfrm flipH="1">
              <a:off x="8421612" y="5317215"/>
              <a:ext cx="70925" cy="709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uadroTexto 59"/>
            <p:cNvSpPr txBox="1"/>
            <p:nvPr/>
          </p:nvSpPr>
          <p:spPr>
            <a:xfrm>
              <a:off x="8259571" y="4619188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3</a:t>
              </a:r>
              <a:endParaRPr lang="es-CR" sz="1200" dirty="0"/>
            </a:p>
          </p:txBody>
        </p:sp>
        <p:sp>
          <p:nvSpPr>
            <p:cNvPr id="61" name="CuadroTexto 60"/>
            <p:cNvSpPr txBox="1"/>
            <p:nvPr/>
          </p:nvSpPr>
          <p:spPr>
            <a:xfrm>
              <a:off x="8261298" y="4883467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3</a:t>
              </a:r>
              <a:endParaRPr lang="es-CR" sz="1200" dirty="0"/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8262793" y="5130132"/>
              <a:ext cx="209781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2</a:t>
              </a:r>
              <a:endParaRPr lang="es-CR" sz="1200" dirty="0"/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6189694" y="4915853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000" dirty="0" err="1" smtClean="0"/>
                <a:t>Blank</a:t>
              </a:r>
              <a:r>
                <a:rPr lang="es-CR" sz="1000" dirty="0" smtClean="0"/>
                <a:t>, Letra</a:t>
              </a:r>
              <a:endParaRPr lang="es-CR" sz="1000" dirty="0"/>
            </a:p>
          </p:txBody>
        </p:sp>
        <p:cxnSp>
          <p:nvCxnSpPr>
            <p:cNvPr id="64" name="Conector angular 63"/>
            <p:cNvCxnSpPr>
              <a:stCxn id="81" idx="3"/>
              <a:endCxn id="50" idx="2"/>
            </p:cNvCxnSpPr>
            <p:nvPr/>
          </p:nvCxnSpPr>
          <p:spPr>
            <a:xfrm flipV="1">
              <a:off x="6222929" y="5567883"/>
              <a:ext cx="1260537" cy="65203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6222929" y="6227972"/>
              <a:ext cx="1990458" cy="21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dirty="0" smtClean="0"/>
                <a:t>Tono, Color de letra, Color de pantalla</a:t>
              </a:r>
              <a:endParaRPr lang="es-CR" sz="1200" dirty="0"/>
            </a:p>
          </p:txBody>
        </p:sp>
        <p:sp>
          <p:nvSpPr>
            <p:cNvPr id="66" name="Rectángulo 65"/>
            <p:cNvSpPr/>
            <p:nvPr/>
          </p:nvSpPr>
          <p:spPr>
            <a:xfrm>
              <a:off x="5146155" y="5887350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7" name="Rectángulo 66"/>
            <p:cNvSpPr/>
            <p:nvPr/>
          </p:nvSpPr>
          <p:spPr>
            <a:xfrm>
              <a:off x="5146155" y="6068895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146155" y="6250440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69" name="Rectángulo 68"/>
            <p:cNvSpPr/>
            <p:nvPr/>
          </p:nvSpPr>
          <p:spPr>
            <a:xfrm>
              <a:off x="5146155" y="6431583"/>
              <a:ext cx="109612" cy="109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cxnSp>
          <p:nvCxnSpPr>
            <p:cNvPr id="71" name="Conector recto de flecha 70"/>
            <p:cNvCxnSpPr/>
            <p:nvPr/>
          </p:nvCxnSpPr>
          <p:spPr>
            <a:xfrm>
              <a:off x="4714155" y="5942156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de flecha 71"/>
            <p:cNvCxnSpPr/>
            <p:nvPr/>
          </p:nvCxnSpPr>
          <p:spPr>
            <a:xfrm>
              <a:off x="4714155" y="6130149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4714155" y="6311693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/>
            <p:nvPr/>
          </p:nvCxnSpPr>
          <p:spPr>
            <a:xfrm>
              <a:off x="4714155" y="6486388"/>
              <a:ext cx="4319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4459238" y="5834562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100" dirty="0" smtClean="0"/>
                <a:t>Up</a:t>
              </a:r>
              <a:endParaRPr lang="es-CR" sz="1100" dirty="0"/>
            </a:p>
          </p:txBody>
        </p:sp>
        <p:sp>
          <p:nvSpPr>
            <p:cNvPr id="77" name="CuadroTexto 76"/>
            <p:cNvSpPr txBox="1"/>
            <p:nvPr/>
          </p:nvSpPr>
          <p:spPr>
            <a:xfrm>
              <a:off x="4230604" y="6009655"/>
              <a:ext cx="5196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 smtClean="0"/>
                <a:t>Down</a:t>
              </a:r>
              <a:endParaRPr lang="es-CR" sz="1100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4434187" y="6183745"/>
              <a:ext cx="316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 smtClean="0"/>
                <a:t>LP</a:t>
              </a:r>
              <a:endParaRPr lang="es-CR" sz="1100" dirty="0"/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278693" y="6363577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CR" sz="1100" dirty="0" err="1" smtClean="0"/>
                <a:t>Tone</a:t>
              </a:r>
              <a:endParaRPr lang="es-CR" sz="1100" dirty="0"/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5146155" y="5770183"/>
              <a:ext cx="1076774" cy="8994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600" dirty="0" smtClean="0"/>
                <a:t>Control de croma</a:t>
              </a:r>
              <a:endParaRPr lang="es-CR" sz="1600" dirty="0"/>
            </a:p>
          </p:txBody>
        </p:sp>
        <p:sp>
          <p:nvSpPr>
            <p:cNvPr id="82" name="Rectángulo 81"/>
            <p:cNvSpPr/>
            <p:nvPr/>
          </p:nvSpPr>
          <p:spPr>
            <a:xfrm>
              <a:off x="6945079" y="320155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Generador de sincronía vertical</a:t>
              </a:r>
              <a:endParaRPr lang="es-CR" sz="1400" dirty="0"/>
            </a:p>
          </p:txBody>
        </p:sp>
        <p:sp>
          <p:nvSpPr>
            <p:cNvPr id="83" name="Rectángulo 82"/>
            <p:cNvSpPr/>
            <p:nvPr/>
          </p:nvSpPr>
          <p:spPr>
            <a:xfrm>
              <a:off x="6945079" y="197003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Generador de sincronía horizontal</a:t>
              </a:r>
              <a:endParaRPr lang="es-CR" sz="1400" dirty="0"/>
            </a:p>
          </p:txBody>
        </p:sp>
        <p:sp>
          <p:nvSpPr>
            <p:cNvPr id="84" name="Rectángulo 83"/>
            <p:cNvSpPr/>
            <p:nvPr/>
          </p:nvSpPr>
          <p:spPr>
            <a:xfrm>
              <a:off x="5146156" y="197003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400" dirty="0" smtClean="0"/>
                <a:t>Contador Horizontal</a:t>
              </a:r>
              <a:endParaRPr lang="es-CR" sz="1400" dirty="0"/>
            </a:p>
          </p:txBody>
        </p:sp>
        <p:sp>
          <p:nvSpPr>
            <p:cNvPr id="86" name="Rectángulo 85"/>
            <p:cNvSpPr/>
            <p:nvPr/>
          </p:nvSpPr>
          <p:spPr>
            <a:xfrm>
              <a:off x="5146156" y="3201557"/>
              <a:ext cx="1076774" cy="593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dirty="0" smtClean="0"/>
                <a:t>Contador vertical</a:t>
              </a:r>
              <a:endParaRPr lang="es-CR" dirty="0"/>
            </a:p>
          </p:txBody>
        </p:sp>
        <p:cxnSp>
          <p:nvCxnSpPr>
            <p:cNvPr id="146" name="Conector angular 145"/>
            <p:cNvCxnSpPr>
              <a:stCxn id="34" idx="4"/>
              <a:endCxn id="81" idx="2"/>
            </p:cNvCxnSpPr>
            <p:nvPr/>
          </p:nvCxnSpPr>
          <p:spPr>
            <a:xfrm rot="16200000" flipH="1">
              <a:off x="2901127" y="3886230"/>
              <a:ext cx="2966776" cy="2600054"/>
            </a:xfrm>
            <a:prstGeom prst="bentConnector3">
              <a:avLst>
                <a:gd name="adj1" fmla="val 107705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128006" y="2135628"/>
              <a:ext cx="20181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ángulo 85"/>
            <p:cNvSpPr/>
            <p:nvPr/>
          </p:nvSpPr>
          <p:spPr>
            <a:xfrm>
              <a:off x="3762825" y="5154235"/>
              <a:ext cx="876580" cy="450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 smtClean="0"/>
                <a:t>Divisor de conteo</a:t>
              </a:r>
              <a:endParaRPr lang="es-CR" sz="1100" dirty="0"/>
            </a:p>
          </p:txBody>
        </p:sp>
        <p:sp>
          <p:nvSpPr>
            <p:cNvPr id="89" name="Rectángulo 85"/>
            <p:cNvSpPr/>
            <p:nvPr/>
          </p:nvSpPr>
          <p:spPr>
            <a:xfrm>
              <a:off x="3762825" y="4635830"/>
              <a:ext cx="876580" cy="450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R" sz="1100" dirty="0" smtClean="0"/>
                <a:t>Divisor de conteo</a:t>
              </a:r>
              <a:endParaRPr lang="es-CR" sz="1100" dirty="0"/>
            </a:p>
          </p:txBody>
        </p:sp>
        <p:cxnSp>
          <p:nvCxnSpPr>
            <p:cNvPr id="93" name="Straight Arrow Connector 92"/>
            <p:cNvCxnSpPr>
              <a:stCxn id="89" idx="3"/>
              <a:endCxn id="13" idx="1"/>
            </p:cNvCxnSpPr>
            <p:nvPr/>
          </p:nvCxnSpPr>
          <p:spPr>
            <a:xfrm>
              <a:off x="4639405" y="4861045"/>
              <a:ext cx="506751" cy="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8" idx="3"/>
              <a:endCxn id="14" idx="1"/>
            </p:cNvCxnSpPr>
            <p:nvPr/>
          </p:nvCxnSpPr>
          <p:spPr>
            <a:xfrm>
              <a:off x="4639405" y="5379450"/>
              <a:ext cx="506751" cy="4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467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365125"/>
            <a:ext cx="5157787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1189037"/>
            <a:ext cx="5157787" cy="5000626"/>
          </a:xfrm>
        </p:spPr>
        <p:txBody>
          <a:bodyPr>
            <a:normAutofit fontScale="70000" lnSpcReduction="20000"/>
          </a:bodyPr>
          <a:lstStyle/>
          <a:p>
            <a:r>
              <a:rPr lang="es-CR" dirty="0" smtClean="0"/>
              <a:t>Divisor de Frecuencia: Toma como entrada una frecuencia de 50MHz, y la divide a la mitad para obtener la frecuencia establecida de pixel de 25MHz.</a:t>
            </a:r>
          </a:p>
          <a:p>
            <a:r>
              <a:rPr lang="es-CR" dirty="0" smtClean="0"/>
              <a:t>Contador Horizontal: Es un contador que establece, mediante una frecuencia de operación, la cantidad de pulsos de la se</a:t>
            </a:r>
            <a:r>
              <a:rPr lang="en-US" dirty="0" err="1" smtClean="0"/>
              <a:t>ñal</a:t>
            </a:r>
            <a:r>
              <a:rPr lang="en-US" dirty="0" smtClean="0"/>
              <a:t> de </a:t>
            </a:r>
            <a:r>
              <a:rPr lang="en-US" dirty="0" err="1" smtClean="0"/>
              <a:t>sincronización</a:t>
            </a:r>
            <a:r>
              <a:rPr lang="en-US" dirty="0" smtClean="0"/>
              <a:t> horizontal</a:t>
            </a:r>
            <a:r>
              <a:rPr lang="es-CR" dirty="0" smtClean="0"/>
              <a:t>, para una línea de pixeles.</a:t>
            </a:r>
          </a:p>
          <a:p>
            <a:r>
              <a:rPr lang="es-CR" dirty="0" smtClean="0"/>
              <a:t>  Generador de sincronía horizontal: Tomando como entrada el los bits del contador horizontal, permite establecer los momentos en que la señal </a:t>
            </a:r>
            <a:r>
              <a:rPr lang="es-CR" dirty="0" err="1" smtClean="0"/>
              <a:t>Hsync</a:t>
            </a:r>
            <a:r>
              <a:rPr lang="es-CR" dirty="0" smtClean="0"/>
              <a:t> se va a mantener en un flanco positivo o cambia su estado.</a:t>
            </a:r>
          </a:p>
          <a:p>
            <a:r>
              <a:rPr lang="en-US" dirty="0" smtClean="0"/>
              <a:t>Contador vertical: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contador</a:t>
            </a:r>
            <a:r>
              <a:rPr lang="en-US" dirty="0" smtClean="0"/>
              <a:t> que </a:t>
            </a:r>
            <a:r>
              <a:rPr lang="en-US" dirty="0" err="1" smtClean="0"/>
              <a:t>establece</a:t>
            </a:r>
            <a:r>
              <a:rPr lang="en-US" dirty="0" smtClean="0"/>
              <a:t>,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frecuencia</a:t>
            </a:r>
            <a:r>
              <a:rPr lang="en-US" dirty="0" smtClean="0"/>
              <a:t> de </a:t>
            </a:r>
            <a:r>
              <a:rPr lang="en-US" dirty="0" err="1" smtClean="0"/>
              <a:t>operación</a:t>
            </a:r>
            <a:r>
              <a:rPr lang="en-US" dirty="0" smtClean="0"/>
              <a:t> dada,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pulsos</a:t>
            </a:r>
            <a:r>
              <a:rPr lang="en-US" dirty="0" smtClean="0"/>
              <a:t> </a:t>
            </a:r>
            <a:r>
              <a:rPr lang="en-US" dirty="0" err="1" smtClean="0"/>
              <a:t>necesaria</a:t>
            </a:r>
            <a:r>
              <a:rPr lang="en-US" dirty="0" smtClean="0"/>
              <a:t> para </a:t>
            </a:r>
            <a:r>
              <a:rPr lang="en-US" dirty="0" err="1" smtClean="0"/>
              <a:t>cubrir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las </a:t>
            </a:r>
            <a:r>
              <a:rPr lang="en-US" dirty="0" err="1" smtClean="0"/>
              <a:t>lineas</a:t>
            </a:r>
            <a:r>
              <a:rPr lang="en-US" dirty="0" smtClean="0"/>
              <a:t> </a:t>
            </a:r>
            <a:r>
              <a:rPr lang="en-US" dirty="0" err="1" smtClean="0"/>
              <a:t>horizontales</a:t>
            </a:r>
            <a:r>
              <a:rPr lang="en-US" dirty="0" smtClean="0"/>
              <a:t> de la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  <a:endParaRPr lang="es-C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997574" y="365125"/>
            <a:ext cx="5183188" cy="823912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1189037"/>
            <a:ext cx="5183188" cy="500062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Generador</a:t>
            </a:r>
            <a:r>
              <a:rPr lang="en-US" dirty="0" smtClean="0"/>
              <a:t> de </a:t>
            </a:r>
            <a:r>
              <a:rPr lang="en-US" dirty="0" err="1" smtClean="0"/>
              <a:t>sincronía</a:t>
            </a:r>
            <a:r>
              <a:rPr lang="en-US" dirty="0" smtClean="0"/>
              <a:t> vertical: </a:t>
            </a:r>
            <a:r>
              <a:rPr lang="es-CR" dirty="0"/>
              <a:t>Tomando como entrada el los bits del contador </a:t>
            </a:r>
            <a:r>
              <a:rPr lang="es-CR" dirty="0" smtClean="0"/>
              <a:t>vertical, </a:t>
            </a:r>
            <a:r>
              <a:rPr lang="es-CR" dirty="0"/>
              <a:t>permite establecer los momentos en que la señal </a:t>
            </a:r>
            <a:r>
              <a:rPr lang="es-CR" dirty="0" err="1" smtClean="0"/>
              <a:t>Vsync</a:t>
            </a:r>
            <a:r>
              <a:rPr lang="es-CR" dirty="0" smtClean="0"/>
              <a:t> </a:t>
            </a:r>
            <a:r>
              <a:rPr lang="es-CR" dirty="0"/>
              <a:t>se va a mantener en un flanco positivo o cambia su estado.</a:t>
            </a:r>
          </a:p>
          <a:p>
            <a:r>
              <a:rPr lang="en-US" dirty="0" smtClean="0"/>
              <a:t> Memoria: </a:t>
            </a:r>
            <a:r>
              <a:rPr lang="en-US" dirty="0" err="1" smtClean="0"/>
              <a:t>Registro</a:t>
            </a:r>
            <a:r>
              <a:rPr lang="en-US" dirty="0" smtClean="0"/>
              <a:t>, </a:t>
            </a:r>
            <a:r>
              <a:rPr lang="en-US" dirty="0" err="1" smtClean="0"/>
              <a:t>controlado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/>
              <a:t> </a:t>
            </a:r>
            <a:r>
              <a:rPr lang="en-US" dirty="0" err="1" smtClean="0"/>
              <a:t>contadores</a:t>
            </a:r>
            <a:r>
              <a:rPr lang="en-US" dirty="0" smtClean="0"/>
              <a:t>, que </a:t>
            </a:r>
            <a:r>
              <a:rPr lang="en-US" dirty="0" err="1" smtClean="0"/>
              <a:t>almacena</a:t>
            </a:r>
            <a:r>
              <a:rPr lang="en-US" dirty="0" smtClean="0"/>
              <a:t> las </a:t>
            </a:r>
            <a:r>
              <a:rPr lang="en-US" dirty="0" err="1" smtClean="0"/>
              <a:t>posiciones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pixeles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se </a:t>
            </a:r>
            <a:r>
              <a:rPr lang="en-US" dirty="0" err="1" smtClean="0"/>
              <a:t>desplegarán</a:t>
            </a:r>
            <a:r>
              <a:rPr lang="en-US" dirty="0" smtClean="0"/>
              <a:t> las </a:t>
            </a:r>
            <a:r>
              <a:rPr lang="en-US" dirty="0" err="1" smtClean="0"/>
              <a:t>letras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pantalla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Control de </a:t>
            </a:r>
            <a:r>
              <a:rPr lang="en-US" dirty="0" err="1" smtClean="0"/>
              <a:t>croma</a:t>
            </a:r>
            <a:r>
              <a:rPr lang="en-US" dirty="0" smtClean="0"/>
              <a:t>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generar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la </a:t>
            </a:r>
            <a:r>
              <a:rPr lang="en-US" dirty="0" err="1" smtClean="0"/>
              <a:t>variacion</a:t>
            </a:r>
            <a:r>
              <a:rPr lang="en-US" dirty="0" smtClean="0"/>
              <a:t> de la </a:t>
            </a:r>
            <a:r>
              <a:rPr lang="en-US" dirty="0" err="1" smtClean="0"/>
              <a:t>intensidad</a:t>
            </a:r>
            <a:r>
              <a:rPr lang="en-US" dirty="0" smtClean="0"/>
              <a:t> de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electricas</a:t>
            </a:r>
            <a:r>
              <a:rPr lang="en-US" dirty="0" smtClean="0"/>
              <a:t>, las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tonalidades</a:t>
            </a:r>
            <a:r>
              <a:rPr lang="en-US" dirty="0" smtClean="0"/>
              <a:t> de color que se </a:t>
            </a:r>
            <a:r>
              <a:rPr lang="en-US" dirty="0" err="1" smtClean="0"/>
              <a:t>desplegan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Control de </a:t>
            </a:r>
            <a:r>
              <a:rPr lang="en-US" dirty="0" err="1" smtClean="0"/>
              <a:t>salida</a:t>
            </a:r>
            <a:r>
              <a:rPr lang="en-US" dirty="0" smtClean="0"/>
              <a:t>: </a:t>
            </a:r>
            <a:r>
              <a:rPr lang="en-US" dirty="0" err="1" smtClean="0"/>
              <a:t>Recibe</a:t>
            </a:r>
            <a:r>
              <a:rPr lang="en-US" dirty="0" smtClean="0"/>
              <a:t> las </a:t>
            </a:r>
            <a:r>
              <a:rPr lang="en-US" dirty="0" err="1" smtClean="0"/>
              <a:t>señales</a:t>
            </a:r>
            <a:r>
              <a:rPr lang="en-US" dirty="0" smtClean="0"/>
              <a:t> </a:t>
            </a:r>
            <a:r>
              <a:rPr lang="en-US" dirty="0" err="1" smtClean="0"/>
              <a:t>procedentes</a:t>
            </a:r>
            <a:r>
              <a:rPr lang="en-US" dirty="0" smtClean="0"/>
              <a:t> de la </a:t>
            </a:r>
            <a:r>
              <a:rPr lang="en-US" dirty="0" err="1" smtClean="0"/>
              <a:t>memoria</a:t>
            </a:r>
            <a:r>
              <a:rPr lang="en-US" dirty="0" smtClean="0"/>
              <a:t> para </a:t>
            </a:r>
            <a:r>
              <a:rPr lang="en-US" dirty="0" err="1" smtClean="0"/>
              <a:t>desplegarlas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pantalla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proporcionados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control de </a:t>
            </a:r>
            <a:r>
              <a:rPr lang="en-US" dirty="0" err="1" smtClean="0"/>
              <a:t>croma</a:t>
            </a:r>
            <a:r>
              <a:rPr lang="en-US" dirty="0" smtClean="0"/>
              <a:t>,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las </a:t>
            </a:r>
            <a:r>
              <a:rPr lang="en-US" dirty="0" err="1" smtClean="0"/>
              <a:t>salidas</a:t>
            </a:r>
            <a:r>
              <a:rPr lang="en-US" dirty="0" smtClean="0"/>
              <a:t> RGB.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81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587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Corto 1 Laboratorio de Diseño de Sistemas Digitales Profesor: Dr. Ing. Alfonso Chacón Semestre II 2016 </vt:lpstr>
      <vt:lpstr>Nivel 1</vt:lpstr>
      <vt:lpstr>Nivel 2</vt:lpstr>
      <vt:lpstr>PowerPoint Presentation</vt:lpstr>
      <vt:lpstr>Nivel 3</vt:lpstr>
      <vt:lpstr>PowerPoint Presentation</vt:lpstr>
    </vt:vector>
  </TitlesOfParts>
  <Company>Instituto Tecnológico de Costa 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Keylor Andres Mena Venegas</dc:creator>
  <cp:lastModifiedBy>Luis Orlando Merayo Gatica</cp:lastModifiedBy>
  <cp:revision>30</cp:revision>
  <dcterms:created xsi:type="dcterms:W3CDTF">2016-08-08T17:51:45Z</dcterms:created>
  <dcterms:modified xsi:type="dcterms:W3CDTF">2016-08-11T22:00:24Z</dcterms:modified>
</cp:coreProperties>
</file>