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6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56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4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77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27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3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87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7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2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69C0-BFA3-4444-830A-602BF620F75C}" type="datetimeFigureOut">
              <a:rPr lang="es-ES" smtClean="0"/>
              <a:t>28/08/2016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9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Proyecto Corto 1</a:t>
            </a:r>
            <a:br>
              <a:rPr lang="x-none" dirty="0"/>
            </a:br>
            <a:r>
              <a:rPr lang="x-none" sz="2400" dirty="0"/>
              <a:t>Laboratorio de Diseño de Sistemas Digitales</a:t>
            </a:r>
            <a:br>
              <a:rPr lang="x-none" sz="2400" dirty="0"/>
            </a:br>
            <a:r>
              <a:rPr lang="x-none" sz="2400" dirty="0"/>
              <a:t>Profesor: Dr. Ing. Alfonso Chacón</a:t>
            </a:r>
            <a:br>
              <a:rPr lang="x-none" sz="2400" dirty="0"/>
            </a:br>
            <a:r>
              <a:rPr lang="x-none" sz="2400" dirty="0"/>
              <a:t>Semestre II 2016</a:t>
            </a:r>
            <a:br>
              <a:rPr lang="x-none" sz="2400" dirty="0"/>
            </a:br>
            <a:endParaRPr lang="x-non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Luis Leon Vega</a:t>
            </a:r>
          </a:p>
          <a:p>
            <a:r>
              <a:rPr lang="x-none" dirty="0" err="1"/>
              <a:t>Keylor</a:t>
            </a:r>
            <a:r>
              <a:rPr lang="x-none" dirty="0"/>
              <a:t> Mena Venegas</a:t>
            </a:r>
          </a:p>
          <a:p>
            <a:r>
              <a:rPr lang="x-none" dirty="0"/>
              <a:t>Luis </a:t>
            </a:r>
            <a:r>
              <a:rPr lang="x-none" dirty="0" err="1"/>
              <a:t>Merayo</a:t>
            </a:r>
            <a:r>
              <a:rPr lang="x-none" dirty="0"/>
              <a:t> Gatica</a:t>
            </a:r>
          </a:p>
        </p:txBody>
      </p:sp>
    </p:spTree>
    <p:extLst>
      <p:ext uri="{BB962C8B-B14F-4D97-AF65-F5344CB8AC3E}">
        <p14:creationId xmlns:p14="http://schemas.microsoft.com/office/powerpoint/2010/main" val="31030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Nivel 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9775"/>
          </a:xfrm>
        </p:spPr>
        <p:txBody>
          <a:bodyPr/>
          <a:lstStyle/>
          <a:p>
            <a:pPr algn="ctr"/>
            <a:r>
              <a:rPr lang="es-MX" dirty="0"/>
              <a:t>ENTRADAS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sz="1800" dirty="0" err="1"/>
              <a:t>Clock</a:t>
            </a:r>
            <a:r>
              <a:rPr lang="es-MX" sz="1800" dirty="0"/>
              <a:t>: entrada que da la sincronía entre los bloques</a:t>
            </a:r>
          </a:p>
          <a:p>
            <a:r>
              <a:rPr lang="es-MX" sz="1800" dirty="0" err="1"/>
              <a:t>Reset</a:t>
            </a:r>
            <a:r>
              <a:rPr lang="es-MX" sz="1800" dirty="0"/>
              <a:t>: entrada que reinicia los bloque para la sincronía.</a:t>
            </a:r>
          </a:p>
          <a:p>
            <a:r>
              <a:rPr lang="es-MX" sz="1800" dirty="0"/>
              <a:t>Cambio de tono (</a:t>
            </a:r>
            <a:r>
              <a:rPr lang="es-MX" sz="1800" dirty="0" err="1"/>
              <a:t>Tone</a:t>
            </a:r>
            <a:r>
              <a:rPr lang="es-MX" sz="1800" dirty="0"/>
              <a:t>): interruptor que permite alterar el tono de los colores</a:t>
            </a:r>
          </a:p>
          <a:p>
            <a:r>
              <a:rPr lang="es-MX" sz="1800" dirty="0" err="1"/>
              <a:t>Lp</a:t>
            </a:r>
            <a:r>
              <a:rPr lang="es-MX" sz="1800" dirty="0"/>
              <a:t>: permite seleccionar el cambio de color entre la pantalla o las letras</a:t>
            </a:r>
          </a:p>
          <a:p>
            <a:r>
              <a:rPr lang="es-MX" sz="1800" dirty="0"/>
              <a:t>Up/Down: botones que permiten cambiar el color y el tono de la pantalla y las palabras</a:t>
            </a:r>
          </a:p>
          <a:p>
            <a:endParaRPr lang="es-MX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9775"/>
          </a:xfrm>
        </p:spPr>
        <p:txBody>
          <a:bodyPr/>
          <a:lstStyle/>
          <a:p>
            <a:pPr algn="ctr"/>
            <a:r>
              <a:rPr lang="es-MX" dirty="0"/>
              <a:t>SALIDAS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V-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vertical de la pantalla.</a:t>
            </a:r>
          </a:p>
          <a:p>
            <a:r>
              <a:rPr lang="es-MX" sz="1800" dirty="0"/>
              <a:t>H-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horizontal de la pantalla.</a:t>
            </a:r>
          </a:p>
          <a:p>
            <a:r>
              <a:rPr lang="es-MX" sz="1800" dirty="0"/>
              <a:t>B: salida al monitor que controla la salida del color azul</a:t>
            </a:r>
          </a:p>
          <a:p>
            <a:r>
              <a:rPr lang="es-MX" sz="1800" dirty="0"/>
              <a:t>R: salida al monitor que controla la salida del color rojo</a:t>
            </a:r>
            <a:endParaRPr lang="es-ES" sz="1800" dirty="0"/>
          </a:p>
          <a:p>
            <a:r>
              <a:rPr lang="es-MX" sz="1800" dirty="0"/>
              <a:t>G: salida al monitor que controla la salida del color verde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650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Nivel 2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05965" y="1690688"/>
            <a:ext cx="11149423" cy="4808657"/>
            <a:chOff x="205965" y="1690688"/>
            <a:chExt cx="11149423" cy="4808657"/>
          </a:xfrm>
        </p:grpSpPr>
        <p:grpSp>
          <p:nvGrpSpPr>
            <p:cNvPr id="6" name="Group 5"/>
            <p:cNvGrpSpPr/>
            <p:nvPr/>
          </p:nvGrpSpPr>
          <p:grpSpPr>
            <a:xfrm>
              <a:off x="205965" y="1690688"/>
              <a:ext cx="11149423" cy="4808657"/>
              <a:chOff x="205965" y="1690688"/>
              <a:chExt cx="11149423" cy="4808657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7812280" y="2859078"/>
                <a:ext cx="122528" cy="1225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4636251" y="2734597"/>
                <a:ext cx="122528" cy="1225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4602235" y="5019934"/>
                <a:ext cx="122528" cy="1225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7800660" y="4990373"/>
                <a:ext cx="122528" cy="1225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4608569" y="4159397"/>
                <a:ext cx="133004" cy="133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608569" y="4573812"/>
                <a:ext cx="133004" cy="133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7803093" y="1763718"/>
                <a:ext cx="1951052" cy="13466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Generadores de sincronía</a:t>
                </a:r>
                <a:endParaRPr lang="es-ES" dirty="0"/>
              </a:p>
            </p:txBody>
          </p:sp>
          <p:cxnSp>
            <p:nvCxnSpPr>
              <p:cNvPr id="15" name="Conector recto de flecha 14"/>
              <p:cNvCxnSpPr/>
              <p:nvPr/>
            </p:nvCxnSpPr>
            <p:spPr>
              <a:xfrm>
                <a:off x="9765736" y="2184259"/>
                <a:ext cx="12247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10529136" y="1796970"/>
                <a:ext cx="826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H-</a:t>
                </a:r>
                <a:r>
                  <a:rPr lang="x-none" dirty="0" err="1"/>
                  <a:t>Sync</a:t>
                </a:r>
                <a:endParaRPr lang="x-none" dirty="0"/>
              </a:p>
            </p:txBody>
          </p:sp>
          <p:cxnSp>
            <p:nvCxnSpPr>
              <p:cNvPr id="17" name="Conector recto de flecha 16"/>
              <p:cNvCxnSpPr/>
              <p:nvPr/>
            </p:nvCxnSpPr>
            <p:spPr>
              <a:xfrm>
                <a:off x="9765736" y="2746094"/>
                <a:ext cx="12247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CuadroTexto 17"/>
              <p:cNvSpPr txBox="1"/>
              <p:nvPr/>
            </p:nvSpPr>
            <p:spPr>
              <a:xfrm>
                <a:off x="10529136" y="2358805"/>
                <a:ext cx="826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V-</a:t>
                </a:r>
                <a:r>
                  <a:rPr lang="x-none" dirty="0" err="1"/>
                  <a:t>Sync</a:t>
                </a:r>
                <a:endParaRPr lang="x-none" dirty="0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9938590" y="1874744"/>
                <a:ext cx="5790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sz="1200" dirty="0"/>
                  <a:t>15KHz</a:t>
                </a: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9938590" y="2480397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sz="1200" dirty="0"/>
                  <a:t>60Hz</a:t>
                </a:r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4625195" y="1763718"/>
                <a:ext cx="1953490" cy="13466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Contadores</a:t>
                </a:r>
                <a:endParaRPr lang="es-ES" dirty="0"/>
              </a:p>
            </p:txBody>
          </p:sp>
          <p:cxnSp>
            <p:nvCxnSpPr>
              <p:cNvPr id="22" name="Conector recto de flecha 21"/>
              <p:cNvCxnSpPr/>
              <p:nvPr/>
            </p:nvCxnSpPr>
            <p:spPr>
              <a:xfrm>
                <a:off x="6575863" y="1929551"/>
                <a:ext cx="12247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>
                <a:off x="6575863" y="2491386"/>
                <a:ext cx="12247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H="1">
                <a:off x="6681811" y="1833954"/>
                <a:ext cx="191193" cy="1911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 flipH="1">
                <a:off x="6658779" y="2395789"/>
                <a:ext cx="191193" cy="1911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6542388" y="169068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200" dirty="0"/>
                  <a:t>10</a:t>
                </a:r>
                <a:endParaRPr lang="es-ES" sz="1200" dirty="0"/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31244" y="225728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200" dirty="0"/>
                  <a:t>10</a:t>
                </a:r>
                <a:endParaRPr lang="es-ES" sz="1200" dirty="0"/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761390" y="1830386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200" dirty="0"/>
                  <a:t>50 MHz</a:t>
                </a:r>
                <a:endParaRPr lang="es-ES" sz="1200" dirty="0"/>
              </a:p>
            </p:txBody>
          </p:sp>
          <p:sp>
            <p:nvSpPr>
              <p:cNvPr id="30" name="CuadroTexto 29"/>
              <p:cNvSpPr txBox="1"/>
              <p:nvPr/>
            </p:nvSpPr>
            <p:spPr>
              <a:xfrm>
                <a:off x="205965" y="1907714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 err="1"/>
                  <a:t>Clock</a:t>
                </a:r>
                <a:endParaRPr lang="x-none" dirty="0"/>
              </a:p>
            </p:txBody>
          </p:sp>
          <p:cxnSp>
            <p:nvCxnSpPr>
              <p:cNvPr id="32" name="Conector recto de flecha 31"/>
              <p:cNvCxnSpPr/>
              <p:nvPr/>
            </p:nvCxnSpPr>
            <p:spPr>
              <a:xfrm>
                <a:off x="907952" y="2233697"/>
                <a:ext cx="37172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ángulo 33"/>
              <p:cNvSpPr/>
              <p:nvPr/>
            </p:nvSpPr>
            <p:spPr>
              <a:xfrm>
                <a:off x="7800657" y="3891777"/>
                <a:ext cx="1965079" cy="14214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Control de color</a:t>
                </a:r>
                <a:endParaRPr lang="es-ES" dirty="0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4602235" y="3891777"/>
                <a:ext cx="1965079" cy="14214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Datos de prueba</a:t>
                </a:r>
                <a:endParaRPr lang="es-ES" dirty="0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V="1">
                <a:off x="8783689" y="5313253"/>
                <a:ext cx="1" cy="958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>
              <a:xfrm flipH="1">
                <a:off x="8700416" y="5762834"/>
                <a:ext cx="180360" cy="1803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CuadroTexto 37"/>
              <p:cNvSpPr txBox="1"/>
              <p:nvPr/>
            </p:nvSpPr>
            <p:spPr>
              <a:xfrm>
                <a:off x="8525020" y="56479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sz="1400" dirty="0"/>
                  <a:t>5</a:t>
                </a:r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8976454" y="5853014"/>
                <a:ext cx="20067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Botones</a:t>
                </a:r>
              </a:p>
              <a:p>
                <a:r>
                  <a:rPr lang="x-none" dirty="0"/>
                  <a:t>Lp, Up, Down, Tone</a:t>
                </a:r>
              </a:p>
            </p:txBody>
          </p:sp>
          <p:cxnSp>
            <p:nvCxnSpPr>
              <p:cNvPr id="40" name="Conector recto de flecha 39"/>
              <p:cNvCxnSpPr/>
              <p:nvPr/>
            </p:nvCxnSpPr>
            <p:spPr>
              <a:xfrm>
                <a:off x="9765736" y="4279066"/>
                <a:ext cx="12247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CuadroTexto 40"/>
              <p:cNvSpPr txBox="1"/>
              <p:nvPr/>
            </p:nvSpPr>
            <p:spPr>
              <a:xfrm>
                <a:off x="10787412" y="395129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R</a:t>
                </a:r>
              </a:p>
            </p:txBody>
          </p:sp>
          <p:cxnSp>
            <p:nvCxnSpPr>
              <p:cNvPr id="42" name="Conector recto de flecha 41"/>
              <p:cNvCxnSpPr/>
              <p:nvPr/>
            </p:nvCxnSpPr>
            <p:spPr>
              <a:xfrm>
                <a:off x="9765736" y="4633085"/>
                <a:ext cx="12247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>
                <a:off x="9765736" y="5015471"/>
                <a:ext cx="12247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CuadroTexto 43"/>
              <p:cNvSpPr txBox="1"/>
              <p:nvPr/>
            </p:nvSpPr>
            <p:spPr>
              <a:xfrm>
                <a:off x="10787412" y="4312973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G</a:t>
                </a:r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10787412" y="468230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B</a:t>
                </a:r>
              </a:p>
            </p:txBody>
          </p:sp>
          <p:cxnSp>
            <p:nvCxnSpPr>
              <p:cNvPr id="46" name="Conector recto 45"/>
              <p:cNvCxnSpPr/>
              <p:nvPr/>
            </p:nvCxnSpPr>
            <p:spPr>
              <a:xfrm flipH="1">
                <a:off x="10150125" y="4196805"/>
                <a:ext cx="191193" cy="1911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CuadroTexto 46"/>
              <p:cNvSpPr txBox="1"/>
              <p:nvPr/>
            </p:nvSpPr>
            <p:spPr>
              <a:xfrm>
                <a:off x="10022590" y="405830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200" dirty="0"/>
                  <a:t>3</a:t>
                </a:r>
                <a:endParaRPr lang="es-ES" sz="1200" dirty="0"/>
              </a:p>
            </p:txBody>
          </p:sp>
          <p:cxnSp>
            <p:nvCxnSpPr>
              <p:cNvPr id="48" name="Conector recto 47"/>
              <p:cNvCxnSpPr/>
              <p:nvPr/>
            </p:nvCxnSpPr>
            <p:spPr>
              <a:xfrm flipH="1">
                <a:off x="10158463" y="4527857"/>
                <a:ext cx="191193" cy="1911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CuadroTexto 48"/>
              <p:cNvSpPr txBox="1"/>
              <p:nvPr/>
            </p:nvSpPr>
            <p:spPr>
              <a:xfrm>
                <a:off x="10030928" y="438935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200" dirty="0"/>
                  <a:t>3</a:t>
                </a:r>
                <a:endParaRPr lang="es-ES" sz="1200" dirty="0"/>
              </a:p>
            </p:txBody>
          </p:sp>
          <p:cxnSp>
            <p:nvCxnSpPr>
              <p:cNvPr id="50" name="Conector recto 49"/>
              <p:cNvCxnSpPr/>
              <p:nvPr/>
            </p:nvCxnSpPr>
            <p:spPr>
              <a:xfrm flipH="1">
                <a:off x="10154366" y="4913138"/>
                <a:ext cx="191193" cy="1911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CuadroTexto 50"/>
              <p:cNvSpPr txBox="1"/>
              <p:nvPr/>
            </p:nvSpPr>
            <p:spPr>
              <a:xfrm>
                <a:off x="10026831" y="477463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200" dirty="0"/>
                  <a:t>2</a:t>
                </a:r>
                <a:endParaRPr lang="es-ES" sz="1200" dirty="0"/>
              </a:p>
            </p:txBody>
          </p:sp>
          <p:cxnSp>
            <p:nvCxnSpPr>
              <p:cNvPr id="52" name="Conector recto de flecha 51"/>
              <p:cNvCxnSpPr/>
              <p:nvPr/>
            </p:nvCxnSpPr>
            <p:spPr>
              <a:xfrm>
                <a:off x="6575863" y="4223526"/>
                <a:ext cx="12247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Elipse 52"/>
              <p:cNvSpPr/>
              <p:nvPr/>
            </p:nvSpPr>
            <p:spPr>
              <a:xfrm>
                <a:off x="7336016" y="1875517"/>
                <a:ext cx="124692" cy="12469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6962508" y="2429039"/>
                <a:ext cx="124692" cy="12469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5" name="Conector angular 55"/>
              <p:cNvCxnSpPr>
                <a:stCxn id="54" idx="4"/>
                <a:endCxn id="12" idx="1"/>
              </p:cNvCxnSpPr>
              <p:nvPr/>
            </p:nvCxnSpPr>
            <p:spPr>
              <a:xfrm rot="5400000">
                <a:off x="4980628" y="2181673"/>
                <a:ext cx="1672168" cy="2416285"/>
              </a:xfrm>
              <a:prstGeom prst="bentConnector4">
                <a:avLst>
                  <a:gd name="adj1" fmla="val 66903"/>
                  <a:gd name="adj2" fmla="val 109461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angular 57"/>
              <p:cNvCxnSpPr>
                <a:stCxn id="53" idx="4"/>
                <a:endCxn id="13" idx="1"/>
              </p:cNvCxnSpPr>
              <p:nvPr/>
            </p:nvCxnSpPr>
            <p:spPr>
              <a:xfrm rot="5400000">
                <a:off x="4683414" y="1925365"/>
                <a:ext cx="2640105" cy="2789793"/>
              </a:xfrm>
              <a:prstGeom prst="bentConnector4">
                <a:avLst>
                  <a:gd name="adj1" fmla="val 57242"/>
                  <a:gd name="adj2" fmla="val 11326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CuadroTexto 56"/>
              <p:cNvSpPr txBox="1"/>
              <p:nvPr/>
            </p:nvSpPr>
            <p:spPr>
              <a:xfrm>
                <a:off x="205965" y="2561428"/>
                <a:ext cx="701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 err="1"/>
                  <a:t>Reset</a:t>
                </a:r>
                <a:endParaRPr lang="x-none" dirty="0"/>
              </a:p>
            </p:txBody>
          </p:sp>
          <p:cxnSp>
            <p:nvCxnSpPr>
              <p:cNvPr id="58" name="Conector recto de flecha 57"/>
              <p:cNvCxnSpPr/>
              <p:nvPr/>
            </p:nvCxnSpPr>
            <p:spPr>
              <a:xfrm>
                <a:off x="831764" y="2769754"/>
                <a:ext cx="37934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Elipse 58"/>
              <p:cNvSpPr/>
              <p:nvPr/>
            </p:nvSpPr>
            <p:spPr>
              <a:xfrm>
                <a:off x="3913435" y="2728137"/>
                <a:ext cx="108067" cy="1080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5" name="Conector angular 90"/>
              <p:cNvCxnSpPr>
                <a:endCxn id="11" idx="1"/>
              </p:cNvCxnSpPr>
              <p:nvPr/>
            </p:nvCxnSpPr>
            <p:spPr>
              <a:xfrm rot="5400000" flipH="1" flipV="1">
                <a:off x="5844136" y="3178707"/>
                <a:ext cx="83593" cy="3829454"/>
              </a:xfrm>
              <a:prstGeom prst="bentConnector4">
                <a:avLst>
                  <a:gd name="adj1" fmla="val -532021"/>
                  <a:gd name="adj2" fmla="val 85871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cto 30"/>
            <p:cNvCxnSpPr>
              <a:stCxn id="59" idx="4"/>
            </p:cNvCxnSpPr>
            <p:nvPr/>
          </p:nvCxnSpPr>
          <p:spPr>
            <a:xfrm flipH="1">
              <a:off x="3967468" y="2836204"/>
              <a:ext cx="1" cy="23148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3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338923"/>
            <a:ext cx="5157787" cy="823912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1162835"/>
            <a:ext cx="5157787" cy="5026828"/>
          </a:xfrm>
        </p:spPr>
        <p:txBody>
          <a:bodyPr>
            <a:normAutofit/>
          </a:bodyPr>
          <a:lstStyle/>
          <a:p>
            <a:r>
              <a:rPr lang="x-none" b="1" dirty="0"/>
              <a:t>Contadores: </a:t>
            </a:r>
            <a:r>
              <a:rPr lang="x-none" dirty="0"/>
              <a:t>Permiten realizar un recorrido horizontal por toda la señal de video y un recorrido vertical</a:t>
            </a:r>
          </a:p>
          <a:p>
            <a:r>
              <a:rPr lang="x-none" b="1" dirty="0"/>
              <a:t>Generadores de sincronía: </a:t>
            </a:r>
            <a:r>
              <a:rPr lang="x-none" dirty="0"/>
              <a:t>Generan las señales de barrido horizontal y vertical para poder desplazar el foco de la pantalla.</a:t>
            </a:r>
          </a:p>
          <a:p>
            <a:endParaRPr lang="x-non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338923"/>
            <a:ext cx="5183188" cy="823912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1162835"/>
            <a:ext cx="5183188" cy="5026828"/>
          </a:xfrm>
        </p:spPr>
        <p:txBody>
          <a:bodyPr/>
          <a:lstStyle/>
          <a:p>
            <a:r>
              <a:rPr lang="x-none" b="1" dirty="0"/>
              <a:t>Datos de prueba: </a:t>
            </a:r>
            <a:r>
              <a:rPr lang="x-none" dirty="0"/>
              <a:t>Será el bloque donde se almacenen los datos de prueba, que serán desplegados en la pantalla.</a:t>
            </a:r>
          </a:p>
          <a:p>
            <a:r>
              <a:rPr lang="x-none" b="1" dirty="0"/>
              <a:t>Control de color: </a:t>
            </a:r>
            <a:r>
              <a:rPr lang="x-none" dirty="0"/>
              <a:t>Será donde se controle el color de los datos desplegados en el monitor y, además, se emitirán las señales de color al monitor.</a:t>
            </a:r>
          </a:p>
        </p:txBody>
      </p:sp>
    </p:spTree>
    <p:extLst>
      <p:ext uri="{BB962C8B-B14F-4D97-AF65-F5344CB8AC3E}">
        <p14:creationId xmlns:p14="http://schemas.microsoft.com/office/powerpoint/2010/main" val="35759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Nivel 3</a:t>
            </a:r>
          </a:p>
        </p:txBody>
      </p:sp>
      <p:grpSp>
        <p:nvGrpSpPr>
          <p:cNvPr id="162" name="Grupo 161"/>
          <p:cNvGrpSpPr/>
          <p:nvPr/>
        </p:nvGrpSpPr>
        <p:grpSpPr>
          <a:xfrm>
            <a:off x="1623970" y="1227643"/>
            <a:ext cx="8474398" cy="5399686"/>
            <a:chOff x="1623970" y="1227643"/>
            <a:chExt cx="8474398" cy="5399686"/>
          </a:xfrm>
        </p:grpSpPr>
        <p:sp>
          <p:nvSpPr>
            <p:cNvPr id="159" name="Rectángulo 158"/>
            <p:cNvSpPr/>
            <p:nvPr/>
          </p:nvSpPr>
          <p:spPr>
            <a:xfrm>
              <a:off x="7569086" y="5068528"/>
              <a:ext cx="194883" cy="194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5119391" y="6218567"/>
              <a:ext cx="140686" cy="140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5782531" y="6218567"/>
              <a:ext cx="140686" cy="140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25" name="Rectángulo 124"/>
            <p:cNvSpPr/>
            <p:nvPr/>
          </p:nvSpPr>
          <p:spPr>
            <a:xfrm>
              <a:off x="3129304" y="5073729"/>
              <a:ext cx="139408" cy="139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27" name="Rectángulo 126"/>
            <p:cNvSpPr/>
            <p:nvPr/>
          </p:nvSpPr>
          <p:spPr>
            <a:xfrm>
              <a:off x="3129304" y="5461973"/>
              <a:ext cx="139408" cy="139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923217" y="2036083"/>
              <a:ext cx="138380" cy="138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979612" y="2998197"/>
              <a:ext cx="96219" cy="96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8" name="Conector recto de flecha 7"/>
            <p:cNvCxnSpPr>
              <a:stCxn id="84" idx="3"/>
              <a:endCxn id="83" idx="1"/>
            </p:cNvCxnSpPr>
            <p:nvPr/>
          </p:nvCxnSpPr>
          <p:spPr>
            <a:xfrm>
              <a:off x="6063539" y="1956242"/>
              <a:ext cx="722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86" idx="3"/>
              <a:endCxn id="82" idx="1"/>
            </p:cNvCxnSpPr>
            <p:nvPr/>
          </p:nvCxnSpPr>
          <p:spPr>
            <a:xfrm>
              <a:off x="6057189" y="3187762"/>
              <a:ext cx="7284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6194398" y="1907882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2" name="Elipse 11"/>
            <p:cNvSpPr/>
            <p:nvPr/>
          </p:nvSpPr>
          <p:spPr>
            <a:xfrm>
              <a:off x="6492317" y="3139403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986765" y="4496656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986765" y="5018923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4986764" y="1756357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>
              <a:off x="2266155" y="2127106"/>
              <a:ext cx="27206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1655740" y="1691075"/>
              <a:ext cx="406764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/>
                <a:t>Clock</a:t>
              </a:r>
              <a:endParaRPr lang="es-CR" sz="12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646641" y="2013866"/>
              <a:ext cx="415296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/>
                <a:t>Reset</a:t>
              </a:r>
              <a:endParaRPr lang="es-CR" sz="1200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4986765" y="2072301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4986764" y="3289314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6785688" y="2064238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6782465" y="3289313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6" name="Elipse 25"/>
            <p:cNvSpPr/>
            <p:nvPr/>
          </p:nvSpPr>
          <p:spPr>
            <a:xfrm>
              <a:off x="2871902" y="2077133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7" name="Conector angular 26"/>
            <p:cNvCxnSpPr>
              <a:stCxn id="26" idx="4"/>
            </p:cNvCxnSpPr>
            <p:nvPr/>
          </p:nvCxnSpPr>
          <p:spPr>
            <a:xfrm rot="16200000" flipH="1">
              <a:off x="3368379" y="1725732"/>
              <a:ext cx="1170268" cy="206650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angular 31"/>
            <p:cNvCxnSpPr>
              <a:stCxn id="11" idx="4"/>
              <a:endCxn id="13" idx="1"/>
            </p:cNvCxnSpPr>
            <p:nvPr/>
          </p:nvCxnSpPr>
          <p:spPr>
            <a:xfrm rot="5400000">
              <a:off x="4341330" y="2650034"/>
              <a:ext cx="2546863" cy="1255992"/>
            </a:xfrm>
            <a:prstGeom prst="bentConnector4">
              <a:avLst>
                <a:gd name="adj1" fmla="val 77251"/>
                <a:gd name="adj2" fmla="val 118201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Conector angular 32"/>
            <p:cNvCxnSpPr>
              <a:stCxn id="12" idx="4"/>
              <a:endCxn id="14" idx="1"/>
            </p:cNvCxnSpPr>
            <p:nvPr/>
          </p:nvCxnSpPr>
          <p:spPr>
            <a:xfrm rot="5400000">
              <a:off x="4844917" y="3377969"/>
              <a:ext cx="1837609" cy="1553911"/>
            </a:xfrm>
            <a:prstGeom prst="bentConnector4">
              <a:avLst>
                <a:gd name="adj1" fmla="val 48509"/>
                <a:gd name="adj2" fmla="val 132527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2876738" y="3295760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986764" y="2973374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7" name="Conector recto de flecha 36"/>
            <p:cNvCxnSpPr>
              <a:stCxn id="83" idx="3"/>
            </p:cNvCxnSpPr>
            <p:nvPr/>
          </p:nvCxnSpPr>
          <p:spPr>
            <a:xfrm flipV="1">
              <a:off x="7862462" y="1956241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/>
            <p:nvPr/>
          </p:nvCxnSpPr>
          <p:spPr>
            <a:xfrm flipV="1">
              <a:off x="7862462" y="3187761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4289736" y="1782204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0" name="Conector angular 39"/>
            <p:cNvCxnSpPr>
              <a:endCxn id="86" idx="1"/>
            </p:cNvCxnSpPr>
            <p:nvPr/>
          </p:nvCxnSpPr>
          <p:spPr>
            <a:xfrm rot="16200000" flipH="1">
              <a:off x="3983826" y="2191173"/>
              <a:ext cx="1337472" cy="65570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8689302" y="1847431"/>
              <a:ext cx="501919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/>
                <a:t>H_Sync</a:t>
              </a:r>
              <a:endParaRPr lang="es-CR" sz="120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8661982" y="3061222"/>
              <a:ext cx="501919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/>
                <a:t>V_Sync</a:t>
              </a:r>
              <a:endParaRPr lang="es-CR" sz="1200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361386" y="1227643"/>
              <a:ext cx="1513433" cy="289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/>
                <a:t>Control y sincronía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7242451" y="3700125"/>
              <a:ext cx="565204" cy="289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/>
                <a:t>Datos</a:t>
              </a:r>
            </a:p>
          </p:txBody>
        </p:sp>
        <p:cxnSp>
          <p:nvCxnSpPr>
            <p:cNvPr id="46" name="Conector recto de flecha 45"/>
            <p:cNvCxnSpPr>
              <a:endCxn id="50" idx="1"/>
            </p:cNvCxnSpPr>
            <p:nvPr/>
          </p:nvCxnSpPr>
          <p:spPr>
            <a:xfrm>
              <a:off x="6063539" y="4807761"/>
              <a:ext cx="722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7752850" y="4495850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7752850" y="4752954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7752849" y="5000386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6785688" y="4358029"/>
              <a:ext cx="1076774" cy="8994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/>
                <a:t>Control de salida</a:t>
              </a:r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7862462" y="4550654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 flipV="1">
              <a:off x="7862461" y="4807759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V="1">
              <a:off x="7862461" y="5053576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8661981" y="4442250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R</a:t>
              </a: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8661981" y="4701771"/>
              <a:ext cx="221074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G</a:t>
              </a: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8656335" y="4945172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B</a:t>
              </a:r>
            </a:p>
          </p:txBody>
        </p:sp>
        <p:cxnSp>
          <p:nvCxnSpPr>
            <p:cNvPr id="57" name="Conector recto 56"/>
            <p:cNvCxnSpPr/>
            <p:nvPr/>
          </p:nvCxnSpPr>
          <p:spPr>
            <a:xfrm flipH="1">
              <a:off x="8262221" y="4515191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 flipH="1">
              <a:off x="8262221" y="4761007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 flipH="1">
              <a:off x="8262221" y="5006823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uadroTexto 59"/>
            <p:cNvSpPr txBox="1"/>
            <p:nvPr/>
          </p:nvSpPr>
          <p:spPr>
            <a:xfrm>
              <a:off x="8100180" y="4308796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3</a:t>
              </a: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8101907" y="4573075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3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8103402" y="4819740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2</a:t>
              </a: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6030303" y="4605461"/>
              <a:ext cx="7986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err="1"/>
                <a:t>Blank</a:t>
              </a:r>
              <a:r>
                <a:rPr lang="es-CR" sz="1000" dirty="0"/>
                <a:t>, Letra</a:t>
              </a:r>
            </a:p>
          </p:txBody>
        </p:sp>
        <p:cxnSp>
          <p:nvCxnSpPr>
            <p:cNvPr id="64" name="Conector angular 63"/>
            <p:cNvCxnSpPr>
              <a:stCxn id="81" idx="3"/>
              <a:endCxn id="50" idx="2"/>
            </p:cNvCxnSpPr>
            <p:nvPr/>
          </p:nvCxnSpPr>
          <p:spPr>
            <a:xfrm flipV="1">
              <a:off x="6063538" y="5257491"/>
              <a:ext cx="1260537" cy="65203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CuadroTexto 64"/>
            <p:cNvSpPr txBox="1"/>
            <p:nvPr/>
          </p:nvSpPr>
          <p:spPr>
            <a:xfrm>
              <a:off x="6063538" y="5917580"/>
              <a:ext cx="342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Tono[7:0], Color de letra[2:0], Color de pantalla[2:0]</a:t>
              </a: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4986764" y="5576958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4986764" y="5758503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4986764" y="5940048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4986764" y="6121191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4554764" y="600130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/>
            <p:nvPr/>
          </p:nvCxnSpPr>
          <p:spPr>
            <a:xfrm>
              <a:off x="4554764" y="6175996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1771359" y="5179335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100" dirty="0"/>
                <a:t>Up</a:t>
              </a: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1623970" y="5563427"/>
              <a:ext cx="5196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100" dirty="0"/>
                <a:t>Down</a:t>
              </a: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274796" y="5873353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100" dirty="0"/>
                <a:t>LP</a:t>
              </a: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4261970" y="605318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100" dirty="0"/>
                <a:t>TC</a:t>
              </a:r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4986764" y="5459791"/>
              <a:ext cx="1076774" cy="8994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200" dirty="0"/>
                <a:t>Control de croma</a:t>
              </a:r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6785688" y="2891165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100" dirty="0"/>
                <a:t>Generador de sincronía vertical</a:t>
              </a:r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6785688" y="1659645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100" dirty="0"/>
                <a:t>Generador de sincronía horizontal</a:t>
              </a:r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4986765" y="1659645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/>
                <a:t>Contador Horizontal</a:t>
              </a:r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4980415" y="2891165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/>
                <a:t>Contador vertical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266155" y="1825236"/>
              <a:ext cx="27206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Elipse 79"/>
            <p:cNvSpPr/>
            <p:nvPr/>
          </p:nvSpPr>
          <p:spPr>
            <a:xfrm>
              <a:off x="6465864" y="1907882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6" name="Conector: angular 5"/>
            <p:cNvCxnSpPr>
              <a:stCxn id="9" idx="3"/>
              <a:endCxn id="35" idx="1"/>
            </p:cNvCxnSpPr>
            <p:nvPr/>
          </p:nvCxnSpPr>
          <p:spPr>
            <a:xfrm flipH="1">
              <a:off x="4979612" y="2105273"/>
              <a:ext cx="1081985" cy="941034"/>
            </a:xfrm>
            <a:prstGeom prst="bentConnector5">
              <a:avLst>
                <a:gd name="adj1" fmla="val -53407"/>
                <a:gd name="adj2" fmla="val 51120"/>
                <a:gd name="adj3" fmla="val 12112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ángulo 95"/>
            <p:cNvSpPr/>
            <p:nvPr/>
          </p:nvSpPr>
          <p:spPr>
            <a:xfrm>
              <a:off x="4986765" y="4358029"/>
              <a:ext cx="1076774" cy="8994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/>
                <a:t>Memoria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9291761" y="4571464"/>
              <a:ext cx="164095" cy="1640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9291760" y="4875029"/>
              <a:ext cx="164095" cy="1640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9467185" y="4513495"/>
              <a:ext cx="544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Datos</a:t>
              </a: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9452742" y="4819090"/>
              <a:ext cx="645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Control</a:t>
              </a:r>
            </a:p>
          </p:txBody>
        </p:sp>
        <p:cxnSp>
          <p:nvCxnSpPr>
            <p:cNvPr id="85" name="Conector recto 84"/>
            <p:cNvCxnSpPr/>
            <p:nvPr/>
          </p:nvCxnSpPr>
          <p:spPr>
            <a:xfrm flipH="1">
              <a:off x="6077821" y="1918041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CuadroTexto 86"/>
            <p:cNvSpPr txBox="1"/>
            <p:nvPr/>
          </p:nvSpPr>
          <p:spPr>
            <a:xfrm>
              <a:off x="6043855" y="1673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10</a:t>
              </a:r>
            </a:p>
          </p:txBody>
        </p:sp>
        <p:cxnSp>
          <p:nvCxnSpPr>
            <p:cNvPr id="88" name="Conector recto 87"/>
            <p:cNvCxnSpPr/>
            <p:nvPr/>
          </p:nvCxnSpPr>
          <p:spPr>
            <a:xfrm flipH="1">
              <a:off x="6211171" y="2273641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CuadroTexto 92"/>
            <p:cNvSpPr txBox="1"/>
            <p:nvPr/>
          </p:nvSpPr>
          <p:spPr>
            <a:xfrm>
              <a:off x="5961620" y="224763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10</a:t>
              </a:r>
            </a:p>
          </p:txBody>
        </p:sp>
        <p:cxnSp>
          <p:nvCxnSpPr>
            <p:cNvPr id="95" name="Conector recto 94"/>
            <p:cNvCxnSpPr/>
            <p:nvPr/>
          </p:nvCxnSpPr>
          <p:spPr>
            <a:xfrm flipH="1">
              <a:off x="6338171" y="3149941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 flipH="1">
              <a:off x="6509621" y="3505541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CuadroTexto 100"/>
            <p:cNvSpPr txBox="1"/>
            <p:nvPr/>
          </p:nvSpPr>
          <p:spPr>
            <a:xfrm>
              <a:off x="6192610" y="29089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10</a:t>
              </a: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6491107" y="350544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10</a:t>
              </a:r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6251778" y="1672112"/>
              <a:ext cx="6126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50" dirty="0" err="1"/>
                <a:t>Cont_H</a:t>
              </a:r>
              <a:endParaRPr lang="es-CR" sz="1050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5289549" y="2333122"/>
              <a:ext cx="5501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50" dirty="0" err="1"/>
                <a:t>V_Flag</a:t>
              </a:r>
              <a:endParaRPr lang="es-CR" sz="1050" dirty="0"/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4923125" y="2913922"/>
              <a:ext cx="3369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50" dirty="0"/>
                <a:t>EN</a:t>
              </a:r>
            </a:p>
          </p:txBody>
        </p:sp>
        <p:cxnSp>
          <p:nvCxnSpPr>
            <p:cNvPr id="106" name="Conector recto 105"/>
            <p:cNvCxnSpPr/>
            <p:nvPr/>
          </p:nvCxnSpPr>
          <p:spPr>
            <a:xfrm flipH="1">
              <a:off x="6420721" y="4781891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CuadroTexto 106"/>
            <p:cNvSpPr txBox="1"/>
            <p:nvPr/>
          </p:nvSpPr>
          <p:spPr>
            <a:xfrm>
              <a:off x="6289595" y="484376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2</a:t>
              </a:r>
            </a:p>
          </p:txBody>
        </p:sp>
        <p:cxnSp>
          <p:nvCxnSpPr>
            <p:cNvPr id="108" name="Conector recto 107"/>
            <p:cNvCxnSpPr/>
            <p:nvPr/>
          </p:nvCxnSpPr>
          <p:spPr>
            <a:xfrm flipH="1">
              <a:off x="7290671" y="5423241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CuadroTexto 109"/>
            <p:cNvSpPr txBox="1"/>
            <p:nvPr/>
          </p:nvSpPr>
          <p:spPr>
            <a:xfrm>
              <a:off x="7011996" y="533603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14</a:t>
              </a:r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3118102" y="5061086"/>
              <a:ext cx="991195" cy="362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100" dirty="0" err="1"/>
                <a:t>Antirrebote</a:t>
              </a:r>
              <a:r>
                <a:rPr lang="es-CR" sz="1100" dirty="0"/>
                <a:t> &amp; Sincronizador</a:t>
              </a:r>
            </a:p>
          </p:txBody>
        </p:sp>
        <p:sp>
          <p:nvSpPr>
            <p:cNvPr id="112" name="Rectángulo 111"/>
            <p:cNvSpPr/>
            <p:nvPr/>
          </p:nvSpPr>
          <p:spPr>
            <a:xfrm>
              <a:off x="3118102" y="5457602"/>
              <a:ext cx="991195" cy="362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100" dirty="0" err="1"/>
                <a:t>Antirrebote</a:t>
              </a:r>
              <a:r>
                <a:rPr lang="es-CR" sz="1100" dirty="0"/>
                <a:t> &amp; Sincronizador</a:t>
              </a:r>
            </a:p>
          </p:txBody>
        </p:sp>
        <p:cxnSp>
          <p:nvCxnSpPr>
            <p:cNvPr id="41" name="Conector: angular 40"/>
            <p:cNvCxnSpPr>
              <a:stCxn id="111" idx="3"/>
            </p:cNvCxnSpPr>
            <p:nvPr/>
          </p:nvCxnSpPr>
          <p:spPr>
            <a:xfrm>
              <a:off x="4109297" y="5242164"/>
              <a:ext cx="870315" cy="3896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: angular 74"/>
            <p:cNvCxnSpPr>
              <a:stCxn id="112" idx="3"/>
            </p:cNvCxnSpPr>
            <p:nvPr/>
          </p:nvCxnSpPr>
          <p:spPr>
            <a:xfrm>
              <a:off x="4109297" y="5638680"/>
              <a:ext cx="847786" cy="174629"/>
            </a:xfrm>
            <a:prstGeom prst="bentConnector3">
              <a:avLst>
                <a:gd name="adj1" fmla="val 4101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recto de flecha 116"/>
            <p:cNvCxnSpPr/>
            <p:nvPr/>
          </p:nvCxnSpPr>
          <p:spPr>
            <a:xfrm>
              <a:off x="2120900" y="5320991"/>
              <a:ext cx="10084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cto de flecha 118"/>
            <p:cNvCxnSpPr/>
            <p:nvPr/>
          </p:nvCxnSpPr>
          <p:spPr>
            <a:xfrm>
              <a:off x="2120900" y="5695264"/>
              <a:ext cx="9972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cto de flecha 121"/>
            <p:cNvCxnSpPr/>
            <p:nvPr/>
          </p:nvCxnSpPr>
          <p:spPr>
            <a:xfrm>
              <a:off x="2920261" y="5241855"/>
              <a:ext cx="211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cto de flecha 122"/>
            <p:cNvCxnSpPr/>
            <p:nvPr/>
          </p:nvCxnSpPr>
          <p:spPr>
            <a:xfrm>
              <a:off x="2920261" y="5613030"/>
              <a:ext cx="197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Elipse 127"/>
            <p:cNvSpPr/>
            <p:nvPr/>
          </p:nvSpPr>
          <p:spPr>
            <a:xfrm>
              <a:off x="2526002" y="1784777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29" name="Conector: angular 128"/>
            <p:cNvCxnSpPr>
              <a:stCxn id="128" idx="4"/>
              <a:endCxn id="125" idx="1"/>
            </p:cNvCxnSpPr>
            <p:nvPr/>
          </p:nvCxnSpPr>
          <p:spPr>
            <a:xfrm rot="16200000" flipH="1">
              <a:off x="1220863" y="3234991"/>
              <a:ext cx="3261939" cy="5549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Elipse 131"/>
            <p:cNvSpPr/>
            <p:nvPr/>
          </p:nvSpPr>
          <p:spPr>
            <a:xfrm>
              <a:off x="2887900" y="5194482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2881550" y="5568754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2524983" y="5092537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38" name="Conector: angular 137"/>
            <p:cNvCxnSpPr>
              <a:stCxn id="134" idx="4"/>
              <a:endCxn id="127" idx="1"/>
            </p:cNvCxnSpPr>
            <p:nvPr/>
          </p:nvCxnSpPr>
          <p:spPr>
            <a:xfrm rot="16200000" flipH="1">
              <a:off x="2680112" y="5082484"/>
              <a:ext cx="342423" cy="55596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Elipse 141"/>
            <p:cNvSpPr/>
            <p:nvPr/>
          </p:nvSpPr>
          <p:spPr>
            <a:xfrm>
              <a:off x="2524204" y="5477970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48" name="Conector: angular 147"/>
            <p:cNvCxnSpPr>
              <a:stCxn id="142" idx="4"/>
              <a:endCxn id="145" idx="2"/>
            </p:cNvCxnSpPr>
            <p:nvPr/>
          </p:nvCxnSpPr>
          <p:spPr>
            <a:xfrm rot="16200000" flipH="1">
              <a:off x="3488865" y="4658384"/>
              <a:ext cx="784566" cy="2617171"/>
            </a:xfrm>
            <a:prstGeom prst="bentConnector3">
              <a:avLst>
                <a:gd name="adj1" fmla="val 12913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ector: angular 149"/>
            <p:cNvCxnSpPr>
              <a:stCxn id="34" idx="4"/>
              <a:endCxn id="147" idx="2"/>
            </p:cNvCxnSpPr>
            <p:nvPr/>
          </p:nvCxnSpPr>
          <p:spPr>
            <a:xfrm rot="16200000" flipH="1">
              <a:off x="2905597" y="3411976"/>
              <a:ext cx="2966776" cy="2927777"/>
            </a:xfrm>
            <a:prstGeom prst="bentConnector3">
              <a:avLst>
                <a:gd name="adj1" fmla="val 11504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Elipse 154"/>
            <p:cNvSpPr/>
            <p:nvPr/>
          </p:nvSpPr>
          <p:spPr>
            <a:xfrm>
              <a:off x="2524204" y="4761007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57" name="Conector recto de flecha 156"/>
            <p:cNvCxnSpPr>
              <a:stCxn id="155" idx="6"/>
              <a:endCxn id="96" idx="1"/>
            </p:cNvCxnSpPr>
            <p:nvPr/>
          </p:nvCxnSpPr>
          <p:spPr>
            <a:xfrm flipV="1">
              <a:off x="2620921" y="4807760"/>
              <a:ext cx="2365844" cy="16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Elipse 157"/>
            <p:cNvSpPr/>
            <p:nvPr/>
          </p:nvSpPr>
          <p:spPr>
            <a:xfrm>
              <a:off x="5139736" y="6530612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61" name="Conector: angular 160"/>
            <p:cNvCxnSpPr>
              <a:stCxn id="158" idx="6"/>
              <a:endCxn id="159" idx="2"/>
            </p:cNvCxnSpPr>
            <p:nvPr/>
          </p:nvCxnSpPr>
          <p:spPr>
            <a:xfrm flipV="1">
              <a:off x="5236453" y="5263411"/>
              <a:ext cx="2430075" cy="131556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67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7" y="365125"/>
            <a:ext cx="5157787" cy="823912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189037"/>
            <a:ext cx="5157787" cy="5000626"/>
          </a:xfrm>
        </p:spPr>
        <p:txBody>
          <a:bodyPr>
            <a:normAutofit fontScale="70000" lnSpcReduction="20000"/>
          </a:bodyPr>
          <a:lstStyle/>
          <a:p>
            <a:r>
              <a:rPr lang="es-CR" dirty="0"/>
              <a:t>Divisor de Frecuencia: Toma como entrada una frecuencia de 50MHz, y la divide a la mitad para obtener la frecuencia establecida de pixel de 25MHz.</a:t>
            </a:r>
          </a:p>
          <a:p>
            <a:r>
              <a:rPr lang="es-CR" dirty="0"/>
              <a:t>Contador Horizontal: Es un contador que establece, mediante una frecuencia de operación, la cantidad de pulsos de la se</a:t>
            </a:r>
            <a:r>
              <a:rPr lang="en-US" dirty="0" err="1"/>
              <a:t>ñal</a:t>
            </a:r>
            <a:r>
              <a:rPr lang="en-US" dirty="0"/>
              <a:t> de </a:t>
            </a:r>
            <a:r>
              <a:rPr lang="en-US" dirty="0" err="1"/>
              <a:t>sincronización</a:t>
            </a:r>
            <a:r>
              <a:rPr lang="en-US" dirty="0"/>
              <a:t> horizontal</a:t>
            </a:r>
            <a:r>
              <a:rPr lang="es-CR" dirty="0"/>
              <a:t>, para una línea de pixeles.</a:t>
            </a:r>
          </a:p>
          <a:p>
            <a:r>
              <a:rPr lang="es-CR" dirty="0"/>
              <a:t>  Generador de sincronía horizontal: Tomando como entrada el los bits del contador horizontal, permite establecer los momentos en que la señal </a:t>
            </a:r>
            <a:r>
              <a:rPr lang="es-CR" dirty="0" err="1"/>
              <a:t>Hsync</a:t>
            </a:r>
            <a:r>
              <a:rPr lang="es-CR" dirty="0"/>
              <a:t> se va a mantener en un flanco positivo o cambia su estado.</a:t>
            </a:r>
          </a:p>
          <a:p>
            <a:r>
              <a:rPr lang="en-US" dirty="0"/>
              <a:t>Contador vertical: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contador</a:t>
            </a:r>
            <a:r>
              <a:rPr lang="en-US" dirty="0"/>
              <a:t> que </a:t>
            </a:r>
            <a:r>
              <a:rPr lang="en-US" dirty="0" err="1"/>
              <a:t>establece</a:t>
            </a:r>
            <a:r>
              <a:rPr lang="en-US" dirty="0"/>
              <a:t>,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frecuencia</a:t>
            </a:r>
            <a:r>
              <a:rPr lang="en-US" dirty="0"/>
              <a:t> de </a:t>
            </a:r>
            <a:r>
              <a:rPr lang="en-US" dirty="0" err="1"/>
              <a:t>operación</a:t>
            </a:r>
            <a:r>
              <a:rPr lang="en-US" dirty="0"/>
              <a:t> dada,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pulsos</a:t>
            </a:r>
            <a:r>
              <a:rPr lang="en-US" dirty="0"/>
              <a:t> </a:t>
            </a:r>
            <a:r>
              <a:rPr lang="en-US" dirty="0" err="1"/>
              <a:t>necesaria</a:t>
            </a:r>
            <a:r>
              <a:rPr lang="en-US" dirty="0"/>
              <a:t> para </a:t>
            </a:r>
            <a:r>
              <a:rPr lang="en-US" dirty="0" err="1"/>
              <a:t>cubrir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lineas</a:t>
            </a:r>
            <a:r>
              <a:rPr lang="en-US" dirty="0"/>
              <a:t> </a:t>
            </a:r>
            <a:r>
              <a:rPr lang="en-US" dirty="0" err="1"/>
              <a:t>horizontales</a:t>
            </a:r>
            <a:r>
              <a:rPr lang="en-US" dirty="0"/>
              <a:t> de la </a:t>
            </a:r>
            <a:r>
              <a:rPr lang="en-US" dirty="0" err="1"/>
              <a:t>pantalla</a:t>
            </a:r>
            <a:r>
              <a:rPr lang="en-US" dirty="0"/>
              <a:t>.</a:t>
            </a:r>
            <a:endParaRPr lang="es-C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997574" y="365125"/>
            <a:ext cx="5183188" cy="823912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189037"/>
            <a:ext cx="5183188" cy="500062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Generador</a:t>
            </a:r>
            <a:r>
              <a:rPr lang="en-US" dirty="0"/>
              <a:t> de </a:t>
            </a:r>
            <a:r>
              <a:rPr lang="en-US" dirty="0" err="1"/>
              <a:t>sincronía</a:t>
            </a:r>
            <a:r>
              <a:rPr lang="en-US" dirty="0"/>
              <a:t> vertical: </a:t>
            </a:r>
            <a:r>
              <a:rPr lang="es-CR" dirty="0"/>
              <a:t>Tomando como entrada el los bits del contador vertical, permite establecer los momentos en que la señal </a:t>
            </a:r>
            <a:r>
              <a:rPr lang="es-CR" dirty="0" err="1"/>
              <a:t>Vsync</a:t>
            </a:r>
            <a:r>
              <a:rPr lang="es-CR" dirty="0"/>
              <a:t> se va a mantener en un flanco positivo o cambia su estado.</a:t>
            </a:r>
          </a:p>
          <a:p>
            <a:r>
              <a:rPr lang="en-US" dirty="0"/>
              <a:t> Memoria: </a:t>
            </a:r>
            <a:r>
              <a:rPr lang="en-US" dirty="0" err="1"/>
              <a:t>Registro</a:t>
            </a:r>
            <a:r>
              <a:rPr lang="en-US" dirty="0"/>
              <a:t>, </a:t>
            </a:r>
            <a:r>
              <a:rPr lang="en-US" dirty="0" err="1"/>
              <a:t>controlado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contadores</a:t>
            </a:r>
            <a:r>
              <a:rPr lang="en-US" dirty="0"/>
              <a:t>, que </a:t>
            </a:r>
            <a:r>
              <a:rPr lang="en-US" dirty="0" err="1"/>
              <a:t>almacena</a:t>
            </a:r>
            <a:r>
              <a:rPr lang="en-US" dirty="0"/>
              <a:t> las </a:t>
            </a:r>
            <a:r>
              <a:rPr lang="en-US" dirty="0" err="1"/>
              <a:t>posiciones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pixeles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se </a:t>
            </a:r>
            <a:r>
              <a:rPr lang="en-US" dirty="0" err="1"/>
              <a:t>desplegarán</a:t>
            </a:r>
            <a:r>
              <a:rPr lang="en-US" dirty="0"/>
              <a:t> las </a:t>
            </a:r>
            <a:r>
              <a:rPr lang="en-US" dirty="0" err="1"/>
              <a:t>letras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pantalla</a:t>
            </a:r>
            <a:r>
              <a:rPr lang="en-US" dirty="0"/>
              <a:t>.</a:t>
            </a:r>
          </a:p>
          <a:p>
            <a:r>
              <a:rPr lang="en-US" dirty="0"/>
              <a:t> Control de </a:t>
            </a:r>
            <a:r>
              <a:rPr lang="en-US" dirty="0" err="1"/>
              <a:t>croma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la </a:t>
            </a:r>
            <a:r>
              <a:rPr lang="en-US" dirty="0" err="1"/>
              <a:t>variacion</a:t>
            </a:r>
            <a:r>
              <a:rPr lang="en-US" dirty="0"/>
              <a:t> de la </a:t>
            </a:r>
            <a:r>
              <a:rPr lang="en-US" dirty="0" err="1"/>
              <a:t>intensidad</a:t>
            </a:r>
            <a:r>
              <a:rPr lang="en-US" dirty="0"/>
              <a:t> de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electricas</a:t>
            </a:r>
            <a:r>
              <a:rPr lang="en-US" dirty="0"/>
              <a:t>, las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tonalidades</a:t>
            </a:r>
            <a:r>
              <a:rPr lang="en-US" dirty="0"/>
              <a:t> de color que se </a:t>
            </a:r>
            <a:r>
              <a:rPr lang="en-US" dirty="0" err="1"/>
              <a:t>desplegan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. </a:t>
            </a:r>
          </a:p>
          <a:p>
            <a:r>
              <a:rPr lang="en-US" dirty="0"/>
              <a:t>Control de </a:t>
            </a:r>
            <a:r>
              <a:rPr lang="en-US" dirty="0" err="1"/>
              <a:t>salida</a:t>
            </a:r>
            <a:r>
              <a:rPr lang="en-US" dirty="0"/>
              <a:t>: </a:t>
            </a:r>
            <a:r>
              <a:rPr lang="en-US" dirty="0" err="1"/>
              <a:t>Recibe</a:t>
            </a:r>
            <a:r>
              <a:rPr lang="en-US" dirty="0"/>
              <a:t> las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procedentes</a:t>
            </a:r>
            <a:r>
              <a:rPr lang="en-US" dirty="0"/>
              <a:t> de la </a:t>
            </a:r>
            <a:r>
              <a:rPr lang="en-US" dirty="0" err="1"/>
              <a:t>memoria</a:t>
            </a:r>
            <a:r>
              <a:rPr lang="en-US" dirty="0"/>
              <a:t> para </a:t>
            </a:r>
            <a:r>
              <a:rPr lang="en-US" dirty="0" err="1"/>
              <a:t>desplegarlas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colores</a:t>
            </a:r>
            <a:r>
              <a:rPr lang="en-US" dirty="0"/>
              <a:t> </a:t>
            </a:r>
            <a:r>
              <a:rPr lang="en-US" dirty="0" err="1"/>
              <a:t>proporcionados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control de </a:t>
            </a:r>
            <a:r>
              <a:rPr lang="en-US" dirty="0" err="1"/>
              <a:t>croma</a:t>
            </a:r>
            <a:r>
              <a:rPr lang="en-US" dirty="0"/>
              <a:t>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las </a:t>
            </a:r>
            <a:r>
              <a:rPr lang="en-US" dirty="0" err="1"/>
              <a:t>salidas</a:t>
            </a:r>
            <a:r>
              <a:rPr lang="en-US" dirty="0"/>
              <a:t> RGB.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4811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599</Words>
  <Application>Microsoft Office PowerPoint</Application>
  <PresentationFormat>Panorámica</PresentationFormat>
  <Paragraphs>91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Corto 1 Laboratorio de Diseño de Sistemas Digitales Profesor: Dr. Ing. Alfonso Chacón Semestre II 2016 </vt:lpstr>
      <vt:lpstr>Nivel 1</vt:lpstr>
      <vt:lpstr>Nivel 2</vt:lpstr>
      <vt:lpstr>Presentación de PowerPoint</vt:lpstr>
      <vt:lpstr>Nivel 3</vt:lpstr>
      <vt:lpstr>Presentación de PowerPoint</vt:lpstr>
    </vt:vector>
  </TitlesOfParts>
  <Company>Instituto Tecnológico de Costa 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Luis Leon</cp:lastModifiedBy>
  <cp:revision>43</cp:revision>
  <dcterms:created xsi:type="dcterms:W3CDTF">2016-08-08T17:51:45Z</dcterms:created>
  <dcterms:modified xsi:type="dcterms:W3CDTF">2016-08-28T16:39:15Z</dcterms:modified>
</cp:coreProperties>
</file>