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7" r:id="rId2"/>
    <p:sldId id="260" r:id="rId3"/>
    <p:sldId id="258" r:id="rId4"/>
    <p:sldId id="259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Open Sans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10" autoAdjust="0"/>
  </p:normalViewPr>
  <p:slideViewPr>
    <p:cSldViewPr snapToGrid="0">
      <p:cViewPr varScale="1">
        <p:scale>
          <a:sx n="83" d="100"/>
          <a:sy n="83" d="100"/>
        </p:scale>
        <p:origin x="12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Total Gasto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Planilha1!$A$2:$A$6</c:f>
              <c:strCache>
                <c:ptCount val="5"/>
                <c:pt idx="0">
                  <c:v>Helena Holý</c:v>
                </c:pt>
                <c:pt idx="1">
                  <c:v>Richard Cunningham</c:v>
                </c:pt>
                <c:pt idx="2">
                  <c:v>Luis Rojas</c:v>
                </c:pt>
                <c:pt idx="3">
                  <c:v>Hugh O'Reilly</c:v>
                </c:pt>
                <c:pt idx="4">
                  <c:v>Ladislav Kovács</c:v>
                </c:pt>
              </c:strCache>
            </c:strRef>
          </c:cat>
          <c:val>
            <c:numRef>
              <c:f>Planilha1!$B$2:$B$6</c:f>
              <c:numCache>
                <c:formatCode>0.00</c:formatCode>
                <c:ptCount val="5"/>
                <c:pt idx="0">
                  <c:v>49.62</c:v>
                </c:pt>
                <c:pt idx="1">
                  <c:v>47.62</c:v>
                </c:pt>
                <c:pt idx="2">
                  <c:v>46.62</c:v>
                </c:pt>
                <c:pt idx="3">
                  <c:v>45.62</c:v>
                </c:pt>
                <c:pt idx="4">
                  <c:v>45.62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89-4E76-B369-70BA1B21E0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514873480"/>
        <c:axId val="514868888"/>
      </c:barChart>
      <c:catAx>
        <c:axId val="5148734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Cliente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14868888"/>
        <c:crosses val="autoZero"/>
        <c:auto val="1"/>
        <c:lblAlgn val="ctr"/>
        <c:lblOffset val="100"/>
        <c:noMultiLvlLbl val="0"/>
      </c:catAx>
      <c:valAx>
        <c:axId val="514868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Faturamento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14873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1862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</a:rPr>
              <a:t>Nº de </a:t>
            </a:r>
            <a:r>
              <a:rPr kumimoji="0" lang="pt-BR" sz="1862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</a:rPr>
              <a:t>Musicas</a:t>
            </a:r>
            <a:r>
              <a:rPr kumimoji="0" lang="en-US" sz="1862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</a:rPr>
              <a:t> por </a:t>
            </a:r>
            <a:r>
              <a:rPr kumimoji="0" lang="pt-BR" sz="1862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</a:rPr>
              <a:t>Gênero</a:t>
            </a:r>
            <a:endParaRPr lang="pt-BR" noProof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Gênero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Rock</c:v>
                </c:pt>
                <c:pt idx="1">
                  <c:v>Latin</c:v>
                </c:pt>
                <c:pt idx="2">
                  <c:v>Metal</c:v>
                </c:pt>
                <c:pt idx="3">
                  <c:v>Alternative &amp; Punk</c:v>
                </c:pt>
                <c:pt idx="4">
                  <c:v>Jazz</c:v>
                </c:pt>
                <c:pt idx="5">
                  <c:v>Outros</c:v>
                </c:pt>
              </c:strCache>
            </c:strRef>
          </c:cat>
          <c:val>
            <c:numRef>
              <c:f>Planilha1!$B$2:$B$7</c:f>
              <c:numCache>
                <c:formatCode>General</c:formatCode>
                <c:ptCount val="6"/>
                <c:pt idx="0">
                  <c:v>1297</c:v>
                </c:pt>
                <c:pt idx="1">
                  <c:v>579</c:v>
                </c:pt>
                <c:pt idx="2">
                  <c:v>374</c:v>
                </c:pt>
                <c:pt idx="3">
                  <c:v>332</c:v>
                </c:pt>
                <c:pt idx="4">
                  <c:v>130</c:v>
                </c:pt>
                <c:pt idx="5">
                  <c:v>791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00-42A7-A363-2A7733D10B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9669312"/>
        <c:axId val="509669640"/>
      </c:barChart>
      <c:catAx>
        <c:axId val="509669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09669640"/>
        <c:crosses val="autoZero"/>
        <c:auto val="1"/>
        <c:lblAlgn val="ctr"/>
        <c:lblOffset val="100"/>
        <c:noMultiLvlLbl val="0"/>
      </c:catAx>
      <c:valAx>
        <c:axId val="509669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Nª de Musicas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0966931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Os</a:t>
            </a:r>
            <a:r>
              <a:rPr lang="en-US" dirty="0"/>
              <a:t> clients</a:t>
            </a:r>
            <a:r>
              <a:rPr lang="en-US" baseline="0" dirty="0"/>
              <a:t> que </a:t>
            </a:r>
            <a:r>
              <a:rPr lang="en-US" baseline="0" dirty="0" err="1"/>
              <a:t>mais</a:t>
            </a:r>
            <a:r>
              <a:rPr lang="en-US" baseline="0" dirty="0"/>
              <a:t> </a:t>
            </a:r>
            <a:r>
              <a:rPr lang="en-US" baseline="0" dirty="0" err="1"/>
              <a:t>gastaram</a:t>
            </a:r>
            <a:r>
              <a:rPr lang="en-US" baseline="0" dirty="0"/>
              <a:t> com o Iron Maiden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Faturamento ($)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Planilha1!$A$2:$A$11</c:f>
              <c:strCache>
                <c:ptCount val="10"/>
                <c:pt idx="0">
                  <c:v>Mark Taylor</c:v>
                </c:pt>
                <c:pt idx="1">
                  <c:v>Madalena Sampaio</c:v>
                </c:pt>
                <c:pt idx="2">
                  <c:v>Frank Harris</c:v>
                </c:pt>
                <c:pt idx="3">
                  <c:v>Hannah Schneider</c:v>
                </c:pt>
                <c:pt idx="4">
                  <c:v>František Wichterlová</c:v>
                </c:pt>
                <c:pt idx="5">
                  <c:v>Patrick Gray</c:v>
                </c:pt>
                <c:pt idx="6">
                  <c:v>Tim Goyer</c:v>
                </c:pt>
                <c:pt idx="7">
                  <c:v>Camille Bernard</c:v>
                </c:pt>
                <c:pt idx="8">
                  <c:v>Manoj Pareek</c:v>
                </c:pt>
                <c:pt idx="9">
                  <c:v>Astrid Gruber</c:v>
                </c:pt>
              </c:strCache>
            </c:strRef>
          </c:cat>
          <c:val>
            <c:numRef>
              <c:f>Planilha1!$B$2:$B$11</c:f>
              <c:numCache>
                <c:formatCode>General</c:formatCode>
                <c:ptCount val="10"/>
                <c:pt idx="0">
                  <c:v>17.82</c:v>
                </c:pt>
                <c:pt idx="1">
                  <c:v>15.84</c:v>
                </c:pt>
                <c:pt idx="2">
                  <c:v>13.86</c:v>
                </c:pt>
                <c:pt idx="3">
                  <c:v>13.86</c:v>
                </c:pt>
                <c:pt idx="4">
                  <c:v>8.91</c:v>
                </c:pt>
                <c:pt idx="5">
                  <c:v>8.91</c:v>
                </c:pt>
                <c:pt idx="6">
                  <c:v>5.94</c:v>
                </c:pt>
                <c:pt idx="7">
                  <c:v>5.94</c:v>
                </c:pt>
                <c:pt idx="8">
                  <c:v>5.94</c:v>
                </c:pt>
                <c:pt idx="9">
                  <c:v>4.95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6D-4B91-BC17-4BC2F80029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9526424"/>
        <c:axId val="509521176"/>
      </c:barChart>
      <c:catAx>
        <c:axId val="509526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Cliente</a:t>
                </a:r>
              </a:p>
            </c:rich>
          </c:tx>
          <c:layout>
            <c:manualLayout>
              <c:xMode val="edge"/>
              <c:yMode val="edge"/>
              <c:x val="0.42571397075391026"/>
              <c:y val="0.874781292716266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09521176"/>
        <c:crosses val="autoZero"/>
        <c:auto val="1"/>
        <c:lblAlgn val="ctr"/>
        <c:lblOffset val="100"/>
        <c:noMultiLvlLbl val="0"/>
      </c:catAx>
      <c:valAx>
        <c:axId val="509521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Faturamento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09526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Planilha1!$A$2:$A$6</cx:f>
        <cx:lvl ptCount="5">
          <cx:pt idx="0">Led Zeppelin</cx:pt>
          <cx:pt idx="1">U2</cx:pt>
          <cx:pt idx="2">Deep Purple</cx:pt>
          <cx:pt idx="3">Iron Maiden</cx:pt>
          <cx:pt idx="4">Pearl Jam</cx:pt>
        </cx:lvl>
      </cx:strDim>
      <cx:numDim type="val">
        <cx:f>Planilha1!$B$2:$B$6</cx:f>
        <cx:lvl ptCount="5" formatCode="Geral">
          <cx:pt idx="0">114</cx:pt>
          <cx:pt idx="1">112</cx:pt>
          <cx:pt idx="2">92</cx:pt>
          <cx:pt idx="3">81</cx:pt>
          <cx:pt idx="4">54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pt-BR" sz="1862" b="0" i="0" u="none" strike="noStrike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</a:rPr>
              <a:t>Nº  de Musicas cadastradas por artista</a:t>
            </a:r>
          </a:p>
        </cx:rich>
      </cx:tx>
    </cx:title>
    <cx:plotArea>
      <cx:plotAreaRegion>
        <cx:series layoutId="funnel" uniqueId="{93C17425-6502-48D3-BBE6-508CD65BA5F7}">
          <cx:tx>
            <cx:txData>
              <cx:f>Planilha1!$B$1</cx:f>
              <cx:v>Nº de Musicas</cx:v>
            </cx:txData>
          </cx:tx>
          <cx:dataId val="0"/>
        </cx:series>
      </cx:plotAreaRegion>
      <cx:axis id="1">
        <cx:catScaling gapWidth="0.0299999993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/>
  </cs:dataLabel>
  <cs:dataLabelCallout>
    <cs:lnRef idx="0"/>
    <cs:fillRef idx="0"/>
    <cs:effectRef idx="0"/>
    <cs:fontRef idx="minor">
      <a:schemeClr val="lt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60000"/>
        </a:schemeClr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2857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25400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2857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c.CustomerId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c.FirstName</a:t>
            </a:r>
            <a:r>
              <a:rPr lang="en-US" dirty="0"/>
              <a:t> || ' ' || </a:t>
            </a:r>
            <a:r>
              <a:rPr lang="en-US" dirty="0" err="1"/>
              <a:t>c.LastName</a:t>
            </a:r>
            <a:r>
              <a:rPr lang="en-US" dirty="0"/>
              <a:t> AS </a:t>
            </a:r>
            <a:r>
              <a:rPr lang="en-US" dirty="0" err="1"/>
              <a:t>CustomerName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SUM(</a:t>
            </a:r>
            <a:r>
              <a:rPr lang="en-US" dirty="0" err="1"/>
              <a:t>i.Total</a:t>
            </a:r>
            <a:r>
              <a:rPr lang="en-US" dirty="0"/>
              <a:t>) AS </a:t>
            </a:r>
            <a:r>
              <a:rPr lang="en-US" dirty="0" err="1"/>
              <a:t>total_expended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Invoice </a:t>
            </a:r>
            <a:r>
              <a:rPr lang="en-US" dirty="0" err="1"/>
              <a:t>i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 Customer c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ON </a:t>
            </a:r>
            <a:r>
              <a:rPr lang="en-US" dirty="0" err="1"/>
              <a:t>i.CustomerId</a:t>
            </a:r>
            <a:r>
              <a:rPr lang="en-US" dirty="0"/>
              <a:t> = </a:t>
            </a:r>
            <a:r>
              <a:rPr lang="en-US" dirty="0" err="1"/>
              <a:t>c.CustomerId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BY </a:t>
            </a:r>
            <a:r>
              <a:rPr lang="en-US" dirty="0" err="1"/>
              <a:t>CustomerName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BY </a:t>
            </a:r>
            <a:r>
              <a:rPr lang="en-US" dirty="0" err="1"/>
              <a:t>total_expended</a:t>
            </a:r>
            <a:r>
              <a:rPr lang="en-US" dirty="0"/>
              <a:t> DESC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--Pergunta feita por mim: Qual </a:t>
            </a:r>
            <a:r>
              <a:rPr lang="pt-BR" dirty="0" err="1"/>
              <a:t>genero</a:t>
            </a:r>
            <a:r>
              <a:rPr lang="pt-BR" dirty="0"/>
              <a:t> tem mais musicas cadastradas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SELECT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</a:t>
            </a:r>
            <a:r>
              <a:rPr lang="pt-BR" dirty="0" err="1"/>
              <a:t>Genre.Name</a:t>
            </a:r>
            <a:r>
              <a:rPr lang="pt-BR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COUNT(*) AS </a:t>
            </a:r>
            <a:r>
              <a:rPr lang="pt-BR" dirty="0" err="1"/>
              <a:t>Songs</a:t>
            </a:r>
            <a:endParaRPr lang="pt-B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FROM Track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JOIN </a:t>
            </a:r>
            <a:r>
              <a:rPr lang="pt-BR" dirty="0" err="1"/>
              <a:t>Genre</a:t>
            </a:r>
            <a:endParaRPr lang="pt-B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ON </a:t>
            </a:r>
            <a:r>
              <a:rPr lang="pt-BR" dirty="0" err="1"/>
              <a:t>Genre.GenreId</a:t>
            </a:r>
            <a:r>
              <a:rPr lang="pt-BR" dirty="0"/>
              <a:t> = </a:t>
            </a:r>
            <a:r>
              <a:rPr lang="pt-BR" dirty="0" err="1"/>
              <a:t>Track.GenreId</a:t>
            </a:r>
            <a:endParaRPr lang="pt-B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GROUP BY </a:t>
            </a:r>
            <a:r>
              <a:rPr lang="pt-BR" dirty="0" err="1"/>
              <a:t>Genre.Name</a:t>
            </a:r>
            <a:endParaRPr lang="pt-B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ORDER BY </a:t>
            </a:r>
            <a:r>
              <a:rPr lang="pt-BR" dirty="0" err="1"/>
              <a:t>Songs</a:t>
            </a:r>
            <a:r>
              <a:rPr lang="pt-BR" dirty="0"/>
              <a:t> DESC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4520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--Pergunta 2: Quem está escrevendo as músicas de rock?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SELECT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</a:t>
            </a:r>
            <a:r>
              <a:rPr lang="pt-BR" dirty="0" err="1"/>
              <a:t>artist.ArtistId</a:t>
            </a:r>
            <a:r>
              <a:rPr lang="pt-BR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</a:t>
            </a:r>
            <a:r>
              <a:rPr lang="pt-BR" dirty="0" err="1"/>
              <a:t>Artist.Name</a:t>
            </a:r>
            <a:r>
              <a:rPr lang="pt-BR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COUNT(*) AS </a:t>
            </a:r>
            <a:r>
              <a:rPr lang="pt-BR" dirty="0" err="1"/>
              <a:t>Songs</a:t>
            </a:r>
            <a:endParaRPr lang="pt-B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FROM Track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JOIN </a:t>
            </a:r>
            <a:r>
              <a:rPr lang="pt-BR" dirty="0" err="1"/>
              <a:t>Genre</a:t>
            </a:r>
            <a:endParaRPr lang="pt-B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ON </a:t>
            </a:r>
            <a:r>
              <a:rPr lang="pt-BR" dirty="0" err="1"/>
              <a:t>Genre.GenreId</a:t>
            </a:r>
            <a:r>
              <a:rPr lang="pt-BR" dirty="0"/>
              <a:t> = </a:t>
            </a:r>
            <a:r>
              <a:rPr lang="pt-BR" dirty="0" err="1"/>
              <a:t>Track.GenreId</a:t>
            </a:r>
            <a:endParaRPr lang="pt-B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JOIN </a:t>
            </a:r>
            <a:r>
              <a:rPr lang="pt-BR" dirty="0" err="1"/>
              <a:t>Album</a:t>
            </a:r>
            <a:endParaRPr lang="pt-B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ON </a:t>
            </a:r>
            <a:r>
              <a:rPr lang="pt-BR" dirty="0" err="1"/>
              <a:t>Album.AlbumId</a:t>
            </a:r>
            <a:r>
              <a:rPr lang="pt-BR" dirty="0"/>
              <a:t> = </a:t>
            </a:r>
            <a:r>
              <a:rPr lang="pt-BR" dirty="0" err="1"/>
              <a:t>Track.AlbumId</a:t>
            </a:r>
            <a:endParaRPr lang="pt-B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JOIN </a:t>
            </a:r>
            <a:r>
              <a:rPr lang="pt-BR" dirty="0" err="1"/>
              <a:t>Artist</a:t>
            </a:r>
            <a:endParaRPr lang="pt-B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ON </a:t>
            </a:r>
            <a:r>
              <a:rPr lang="pt-BR" dirty="0" err="1"/>
              <a:t>Artist.ArtistId</a:t>
            </a:r>
            <a:r>
              <a:rPr lang="pt-BR" dirty="0"/>
              <a:t> = </a:t>
            </a:r>
            <a:r>
              <a:rPr lang="pt-BR" dirty="0" err="1"/>
              <a:t>Album.ArtistId</a:t>
            </a:r>
            <a:endParaRPr lang="pt-B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WHERE </a:t>
            </a:r>
            <a:r>
              <a:rPr lang="pt-BR" dirty="0" err="1"/>
              <a:t>Genre.Name</a:t>
            </a:r>
            <a:r>
              <a:rPr lang="pt-BR" dirty="0"/>
              <a:t> = 'Rock'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GROUP BY </a:t>
            </a:r>
            <a:r>
              <a:rPr lang="pt-BR" dirty="0" err="1"/>
              <a:t>Artist.Name</a:t>
            </a:r>
            <a:endParaRPr lang="pt-B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ORDER BY </a:t>
            </a:r>
            <a:r>
              <a:rPr lang="pt-BR" dirty="0" err="1"/>
              <a:t>Songs</a:t>
            </a:r>
            <a:r>
              <a:rPr lang="pt-BR" dirty="0"/>
              <a:t> DESC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SELECT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</a:t>
            </a:r>
            <a:r>
              <a:rPr lang="pt-BR" dirty="0" err="1"/>
              <a:t>a.Name</a:t>
            </a:r>
            <a:r>
              <a:rPr lang="pt-BR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SUM(</a:t>
            </a:r>
            <a:r>
              <a:rPr lang="pt-BR" dirty="0" err="1"/>
              <a:t>il.UnitPrice</a:t>
            </a:r>
            <a:r>
              <a:rPr lang="pt-BR" dirty="0"/>
              <a:t> * </a:t>
            </a:r>
            <a:r>
              <a:rPr lang="pt-BR" dirty="0" err="1"/>
              <a:t>il.Quantity</a:t>
            </a:r>
            <a:r>
              <a:rPr lang="pt-BR" dirty="0"/>
              <a:t>) AS </a:t>
            </a:r>
            <a:r>
              <a:rPr lang="pt-BR" dirty="0" err="1"/>
              <a:t>AmountSpent</a:t>
            </a:r>
            <a:r>
              <a:rPr lang="pt-BR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</a:t>
            </a:r>
            <a:r>
              <a:rPr lang="pt-BR" dirty="0" err="1"/>
              <a:t>c.CustomerId</a:t>
            </a:r>
            <a:r>
              <a:rPr lang="pt-BR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</a:t>
            </a:r>
            <a:r>
              <a:rPr lang="pt-BR" dirty="0" err="1"/>
              <a:t>c.FirstName</a:t>
            </a:r>
            <a:r>
              <a:rPr lang="pt-BR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</a:t>
            </a:r>
            <a:r>
              <a:rPr lang="pt-BR" dirty="0" err="1"/>
              <a:t>c.LastName</a:t>
            </a:r>
            <a:endParaRPr lang="pt-B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FROM </a:t>
            </a:r>
            <a:r>
              <a:rPr lang="pt-BR" dirty="0" err="1"/>
              <a:t>Invoice</a:t>
            </a:r>
            <a:endParaRPr lang="pt-B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JOIN </a:t>
            </a:r>
            <a:r>
              <a:rPr lang="pt-BR" dirty="0" err="1"/>
              <a:t>Customer</a:t>
            </a:r>
            <a:r>
              <a:rPr lang="pt-BR" dirty="0"/>
              <a:t> c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ON </a:t>
            </a:r>
            <a:r>
              <a:rPr lang="pt-BR" dirty="0" err="1"/>
              <a:t>c.CustomerId</a:t>
            </a:r>
            <a:r>
              <a:rPr lang="pt-BR" dirty="0"/>
              <a:t> = </a:t>
            </a:r>
            <a:r>
              <a:rPr lang="pt-BR" dirty="0" err="1"/>
              <a:t>Invoice.CustomerId</a:t>
            </a:r>
            <a:endParaRPr lang="pt-B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JOIN </a:t>
            </a:r>
            <a:r>
              <a:rPr lang="pt-BR" dirty="0" err="1"/>
              <a:t>InvoiceLine</a:t>
            </a:r>
            <a:r>
              <a:rPr lang="pt-BR" dirty="0"/>
              <a:t> </a:t>
            </a:r>
            <a:r>
              <a:rPr lang="pt-BR" dirty="0" err="1"/>
              <a:t>il</a:t>
            </a:r>
            <a:endParaRPr lang="pt-B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ON </a:t>
            </a:r>
            <a:r>
              <a:rPr lang="pt-BR" dirty="0" err="1"/>
              <a:t>il.InvoiceId</a:t>
            </a:r>
            <a:r>
              <a:rPr lang="pt-BR" dirty="0"/>
              <a:t> = </a:t>
            </a:r>
            <a:r>
              <a:rPr lang="pt-BR" dirty="0" err="1"/>
              <a:t>Invoice.InvoiceId</a:t>
            </a:r>
            <a:endParaRPr lang="pt-B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JOIN Track 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ON </a:t>
            </a:r>
            <a:r>
              <a:rPr lang="pt-BR" dirty="0" err="1"/>
              <a:t>t.TrackId</a:t>
            </a:r>
            <a:r>
              <a:rPr lang="pt-BR" dirty="0"/>
              <a:t> = </a:t>
            </a:r>
            <a:r>
              <a:rPr lang="pt-BR" dirty="0" err="1"/>
              <a:t>il.TrackId</a:t>
            </a:r>
            <a:endParaRPr lang="pt-B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JOIN </a:t>
            </a:r>
            <a:r>
              <a:rPr lang="pt-BR" dirty="0" err="1"/>
              <a:t>Album</a:t>
            </a:r>
            <a:endParaRPr lang="pt-B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ON </a:t>
            </a:r>
            <a:r>
              <a:rPr lang="pt-BR" dirty="0" err="1"/>
              <a:t>Album.AlbumId</a:t>
            </a:r>
            <a:r>
              <a:rPr lang="pt-BR" dirty="0"/>
              <a:t> = </a:t>
            </a:r>
            <a:r>
              <a:rPr lang="pt-BR" dirty="0" err="1"/>
              <a:t>t.AlbumId</a:t>
            </a:r>
            <a:endParaRPr lang="pt-B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--</a:t>
            </a:r>
            <a:r>
              <a:rPr lang="pt-BR" dirty="0" err="1"/>
              <a:t>Join</a:t>
            </a:r>
            <a:r>
              <a:rPr lang="pt-BR" dirty="0"/>
              <a:t> Query anterior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JOIN (SELECT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</a:t>
            </a:r>
            <a:r>
              <a:rPr lang="pt-BR" dirty="0" err="1"/>
              <a:t>artist.ArtistId</a:t>
            </a:r>
            <a:r>
              <a:rPr lang="pt-BR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</a:t>
            </a:r>
            <a:r>
              <a:rPr lang="pt-BR" dirty="0" err="1"/>
              <a:t>Artist.Name</a:t>
            </a:r>
            <a:r>
              <a:rPr lang="pt-BR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SUM(</a:t>
            </a:r>
            <a:r>
              <a:rPr lang="pt-BR" dirty="0" err="1"/>
              <a:t>InvoiceLine.UnitPrice</a:t>
            </a:r>
            <a:r>
              <a:rPr lang="pt-BR" dirty="0"/>
              <a:t> * </a:t>
            </a:r>
            <a:r>
              <a:rPr lang="pt-BR" dirty="0" err="1"/>
              <a:t>invoiceLine.Quantity</a:t>
            </a:r>
            <a:r>
              <a:rPr lang="pt-BR" dirty="0"/>
              <a:t>) AS </a:t>
            </a:r>
            <a:r>
              <a:rPr lang="pt-BR" dirty="0" err="1"/>
              <a:t>Invoices</a:t>
            </a:r>
            <a:endParaRPr lang="pt-B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FROM </a:t>
            </a:r>
            <a:r>
              <a:rPr lang="pt-BR" dirty="0" err="1"/>
              <a:t>InvoiceLine</a:t>
            </a:r>
            <a:endParaRPr lang="pt-B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JOIN Track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ON </a:t>
            </a:r>
            <a:r>
              <a:rPr lang="pt-BR" dirty="0" err="1"/>
              <a:t>Track.TrackId</a:t>
            </a:r>
            <a:r>
              <a:rPr lang="pt-BR" dirty="0"/>
              <a:t> = </a:t>
            </a:r>
            <a:r>
              <a:rPr lang="pt-BR" dirty="0" err="1"/>
              <a:t>InvoiceLine.TrackId</a:t>
            </a:r>
            <a:endParaRPr lang="pt-B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JOIN </a:t>
            </a:r>
            <a:r>
              <a:rPr lang="pt-BR" dirty="0" err="1"/>
              <a:t>Album</a:t>
            </a:r>
            <a:endParaRPr lang="pt-B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ON </a:t>
            </a:r>
            <a:r>
              <a:rPr lang="pt-BR" dirty="0" err="1"/>
              <a:t>Album.AlbumId</a:t>
            </a:r>
            <a:r>
              <a:rPr lang="pt-BR" dirty="0"/>
              <a:t> = </a:t>
            </a:r>
            <a:r>
              <a:rPr lang="pt-BR" dirty="0" err="1"/>
              <a:t>Track.AlbumId</a:t>
            </a:r>
            <a:endParaRPr lang="pt-B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JOIN </a:t>
            </a:r>
            <a:r>
              <a:rPr lang="pt-BR" dirty="0" err="1"/>
              <a:t>Artist</a:t>
            </a:r>
            <a:endParaRPr lang="pt-B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ON </a:t>
            </a:r>
            <a:r>
              <a:rPr lang="pt-BR" dirty="0" err="1"/>
              <a:t>Artist.ArtistId</a:t>
            </a:r>
            <a:r>
              <a:rPr lang="pt-BR" dirty="0"/>
              <a:t> = </a:t>
            </a:r>
            <a:r>
              <a:rPr lang="pt-BR" dirty="0" err="1"/>
              <a:t>Album.ArtistId</a:t>
            </a:r>
            <a:endParaRPr lang="pt-B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GROUP BY </a:t>
            </a:r>
            <a:r>
              <a:rPr lang="pt-BR" dirty="0" err="1"/>
              <a:t>Artist.Name</a:t>
            </a:r>
            <a:endParaRPr lang="pt-B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ORDER BY </a:t>
            </a:r>
            <a:r>
              <a:rPr lang="pt-BR" dirty="0" err="1"/>
              <a:t>Invoices</a:t>
            </a:r>
            <a:r>
              <a:rPr lang="pt-BR" dirty="0"/>
              <a:t> </a:t>
            </a:r>
            <a:r>
              <a:rPr lang="pt-BR" dirty="0" err="1"/>
              <a:t>desc</a:t>
            </a:r>
            <a:endParaRPr lang="pt-B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LIMIT 1) AS 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ON </a:t>
            </a:r>
            <a:r>
              <a:rPr lang="pt-BR" dirty="0" err="1"/>
              <a:t>album.ArtistId</a:t>
            </a:r>
            <a:r>
              <a:rPr lang="pt-BR" dirty="0"/>
              <a:t> = </a:t>
            </a:r>
            <a:r>
              <a:rPr lang="pt-BR" dirty="0" err="1"/>
              <a:t>a.ArtistId</a:t>
            </a:r>
            <a:endParaRPr lang="pt-B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GROUP BY </a:t>
            </a:r>
            <a:r>
              <a:rPr lang="pt-BR" dirty="0" err="1"/>
              <a:t>c.CustomerId</a:t>
            </a:r>
            <a:r>
              <a:rPr lang="pt-BR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       </a:t>
            </a:r>
            <a:r>
              <a:rPr lang="pt-BR" dirty="0" err="1"/>
              <a:t>a.Name</a:t>
            </a:r>
            <a:endParaRPr lang="pt-B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ORDER BY </a:t>
            </a:r>
            <a:r>
              <a:rPr lang="pt-BR" dirty="0" err="1"/>
              <a:t>AmountSpent</a:t>
            </a:r>
            <a:r>
              <a:rPr lang="pt-BR" dirty="0"/>
              <a:t> DESC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289630" y="1418450"/>
            <a:ext cx="345987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Bom, aqui foram selecionados os 5 melhores clientes da loja, baseando no total gasto nas compras em geral, no Caso </a:t>
            </a:r>
            <a:r>
              <a:rPr lang="pt-BR" b="1" dirty="0">
                <a:latin typeface="Open Sans"/>
                <a:ea typeface="Open Sans"/>
                <a:cs typeface="Open Sans"/>
                <a:sym typeface="Open Sans"/>
              </a:rPr>
              <a:t>Helena </a:t>
            </a:r>
            <a:r>
              <a:rPr lang="pt-BR" b="1" dirty="0" err="1">
                <a:latin typeface="Open Sans"/>
                <a:ea typeface="Open Sans"/>
                <a:cs typeface="Open Sans"/>
                <a:sym typeface="Open Sans"/>
              </a:rPr>
              <a:t>Holy</a:t>
            </a:r>
            <a:r>
              <a:rPr lang="pt-BR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foi quem mais gastou em compras. Uma estratégia para a empresa seria mandar cupons de desconto  e aos demais já que são clientes fidelizados. Também é possível ver q a diferença entre cada cliente é muito parecida, então, à principio não tem um motivo claro de porque os clientes não compram mais.</a:t>
            </a:r>
          </a:p>
        </p:txBody>
      </p:sp>
      <p:sp>
        <p:nvSpPr>
          <p:cNvPr id="62" name="Google Shape;62;p14"/>
          <p:cNvSpPr/>
          <p:nvPr/>
        </p:nvSpPr>
        <p:spPr>
          <a:xfrm>
            <a:off x="354299" y="1418450"/>
            <a:ext cx="4750136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Conclusão 1: Quem é o melhor cliente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4E795998-F255-4845-9A53-CA7D499736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7846023"/>
              </p:ext>
            </p:extLst>
          </p:nvPr>
        </p:nvGraphicFramePr>
        <p:xfrm>
          <a:off x="394500" y="1511502"/>
          <a:ext cx="4617338" cy="2886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O Rock parece que domina a loja, tendo mais musicas que todos os outros gêneros excluindo os 4 gêneros abaixo dele. Parece que a loja devia focar bem no rock já que é o gênero que mais aparece e provavelmente é o mais comprado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pt-BR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Conclusão 2: Qual gênero tem mais musicas cadastradas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08C80533-6478-4EE4-8340-F7E5E7D8B4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2323797"/>
              </p:ext>
            </p:extLst>
          </p:nvPr>
        </p:nvGraphicFramePr>
        <p:xfrm>
          <a:off x="354300" y="1418450"/>
          <a:ext cx="4430888" cy="2992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6287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5741042" y="1418450"/>
            <a:ext cx="3008457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Bom, parece que além do Rock ser o genero com mais musicas, o </a:t>
            </a: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Led Zeppelin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é o artista com mais musicas no sistema, seguido do U2 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e o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Purple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, mas o numero de musicas começa a decair muito depois, já que o rock é o gênero com mais musicas no sistema, seria interessante que os artistas coloque mais musicas no catalogo.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54299" y="1418450"/>
            <a:ext cx="5178399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Conclusão 3: Quem está escrevendo as músicas de rock?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4" name="Gráfico 3">
                <a:extLst>
                  <a:ext uri="{FF2B5EF4-FFF2-40B4-BE49-F238E27FC236}">
                    <a16:creationId xmlns:a16="http://schemas.microsoft.com/office/drawing/2014/main" id="{CE388A24-79F8-40C1-9853-0F93AA22324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10068022"/>
                  </p:ext>
                </p:extLst>
              </p:nvPr>
            </p:nvGraphicFramePr>
            <p:xfrm>
              <a:off x="625032" y="1504709"/>
              <a:ext cx="4745621" cy="269690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Gráfico 3">
                <a:extLst>
                  <a:ext uri="{FF2B5EF4-FFF2-40B4-BE49-F238E27FC236}">
                    <a16:creationId xmlns:a16="http://schemas.microsoft.com/office/drawing/2014/main" id="{CE388A24-79F8-40C1-9853-0F93AA2232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032" y="1504709"/>
                <a:ext cx="4745621" cy="2696901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C93CABDC-72FA-4ED1-B55E-D601C36644BC}"/>
              </a:ext>
            </a:extLst>
          </p:cNvPr>
          <p:cNvSpPr txBox="1"/>
          <p:nvPr/>
        </p:nvSpPr>
        <p:spPr>
          <a:xfrm rot="16200000">
            <a:off x="143586" y="2813268"/>
            <a:ext cx="729206" cy="276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97" dirty="0">
                <a:solidFill>
                  <a:srgbClr val="000000">
                    <a:lumMod val="65000"/>
                    <a:lumOff val="35000"/>
                  </a:srgbClr>
                </a:solidFill>
                <a:cs typeface="Calibri" panose="020F0502020204030204" pitchFamily="34" charset="0"/>
              </a:rPr>
              <a:t>Artista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C704C08-BD37-45B8-AE4E-42582D54A3F8}"/>
              </a:ext>
            </a:extLst>
          </p:cNvPr>
          <p:cNvSpPr txBox="1"/>
          <p:nvPr/>
        </p:nvSpPr>
        <p:spPr>
          <a:xfrm>
            <a:off x="2807483" y="4149593"/>
            <a:ext cx="1162634" cy="276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97" dirty="0">
                <a:solidFill>
                  <a:srgbClr val="000000">
                    <a:lumMod val="65000"/>
                    <a:lumOff val="35000"/>
                  </a:srgbClr>
                </a:solidFill>
                <a:cs typeface="Calibri" panose="020F0502020204030204" pitchFamily="34" charset="0"/>
              </a:rPr>
              <a:t>Nº de Musicas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660020" y="1418450"/>
            <a:ext cx="308948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Bom, apesar do Led Zepellin ter mais musicas no catalogo, é o </a:t>
            </a:r>
            <a:r>
              <a:rPr lang="pt-BR" b="1" dirty="0">
                <a:latin typeface="Open Sans"/>
                <a:ea typeface="Open Sans"/>
                <a:cs typeface="Open Sans"/>
                <a:sym typeface="Open Sans"/>
              </a:rPr>
              <a:t>Iron </a:t>
            </a:r>
            <a:r>
              <a:rPr lang="pt-BR" b="1" dirty="0" err="1">
                <a:latin typeface="Open Sans"/>
                <a:ea typeface="Open Sans"/>
                <a:cs typeface="Open Sans"/>
                <a:sym typeface="Open Sans"/>
              </a:rPr>
              <a:t>Maiden</a:t>
            </a:r>
            <a:r>
              <a:rPr lang="pt-BR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o artista que mais faturou na plataforma, deixando claro que o rock é que domina mesmo. Para os clientes que mais fizeram compras do </a:t>
            </a:r>
            <a:r>
              <a:rPr lang="pt-BR" b="1" dirty="0">
                <a:latin typeface="Open Sans"/>
                <a:ea typeface="Open Sans"/>
                <a:cs typeface="Open Sans"/>
                <a:sym typeface="Open Sans"/>
              </a:rPr>
              <a:t>Iron </a:t>
            </a:r>
            <a:r>
              <a:rPr lang="pt-BR" b="1" dirty="0" err="1">
                <a:latin typeface="Open Sans"/>
                <a:ea typeface="Open Sans"/>
                <a:cs typeface="Open Sans"/>
                <a:sym typeface="Open Sans"/>
              </a:rPr>
              <a:t>Maiden</a:t>
            </a:r>
            <a:r>
              <a:rPr lang="pt-BR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, seria interessante presentear o cliente com um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meet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greet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já que ele realmente gosta do artista, após o 4 cliente a queda começa a ser maior para as compras.</a:t>
            </a:r>
          </a:p>
        </p:txBody>
      </p:sp>
      <p:sp>
        <p:nvSpPr>
          <p:cNvPr id="76" name="Google Shape;76;p16"/>
          <p:cNvSpPr/>
          <p:nvPr/>
        </p:nvSpPr>
        <p:spPr>
          <a:xfrm>
            <a:off x="300497" y="1418450"/>
            <a:ext cx="5197478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Ultima conclusão: Qual artista mais faturou com qual cliente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034D0680-AE20-4FB6-99F6-9D61946F6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0727572"/>
              </p:ext>
            </p:extLst>
          </p:nvPr>
        </p:nvGraphicFramePr>
        <p:xfrm>
          <a:off x="394500" y="1418451"/>
          <a:ext cx="4953004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684</Words>
  <Application>Microsoft Office PowerPoint</Application>
  <PresentationFormat>Apresentação na tela (16:9)</PresentationFormat>
  <Paragraphs>85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Open Sans</vt:lpstr>
      <vt:lpstr>Arial</vt:lpstr>
      <vt:lpstr>Calibri</vt:lpstr>
      <vt:lpstr>Simple Light</vt:lpstr>
      <vt:lpstr>Conclusão 1: Quem é o melhor cliente</vt:lpstr>
      <vt:lpstr>  Conclusão 2: Qual gênero tem mais musicas cadastradas</vt:lpstr>
      <vt:lpstr>Conclusão 3: Quem está escrevendo as músicas de rock?</vt:lpstr>
      <vt:lpstr>Ultima conclusão: Qual artista mais faturou com qual cliente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Resolução 1: Quem é o melhor cliente?</dc:title>
  <cp:lastModifiedBy>Leonardo Gasparini</cp:lastModifiedBy>
  <cp:revision>11</cp:revision>
  <dcterms:modified xsi:type="dcterms:W3CDTF">2018-07-24T13:24:49Z</dcterms:modified>
</cp:coreProperties>
</file>