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77" r:id="rId2"/>
    <p:sldId id="258" r:id="rId3"/>
    <p:sldId id="278" r:id="rId4"/>
    <p:sldId id="306" r:id="rId5"/>
    <p:sldId id="260" r:id="rId6"/>
    <p:sldId id="261" r:id="rId7"/>
    <p:sldId id="263" r:id="rId8"/>
    <p:sldId id="264" r:id="rId9"/>
    <p:sldId id="295" r:id="rId10"/>
    <p:sldId id="280" r:id="rId11"/>
    <p:sldId id="296" r:id="rId12"/>
    <p:sldId id="270" r:id="rId13"/>
    <p:sldId id="303" r:id="rId14"/>
    <p:sldId id="282" r:id="rId15"/>
    <p:sldId id="272" r:id="rId16"/>
    <p:sldId id="276" r:id="rId1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Author Your Presentation" id="{16378913-E5ED-4281-BAF5-F1F938CB0BED}">
          <p14:sldIdLst>
            <p14:sldId id="278"/>
            <p14:sldId id="306"/>
            <p14:sldId id="260"/>
            <p14:sldId id="261"/>
          </p14:sldIdLst>
        </p14:section>
        <p14:section name="Enrich Your Presentation" id="{E2D565D1-BA5E-44E6-A40E-50A644912248}">
          <p14:sldIdLst>
            <p14:sldId id="263"/>
            <p14:sldId id="264"/>
            <p14:sldId id="295"/>
            <p14:sldId id="280"/>
            <p14:sldId id="296"/>
          </p14:sldIdLst>
        </p14:section>
        <p14:section name="Deliver Your Presentation" id="{71D59651-8EFA-4415-9623-98B4C4A8699C}">
          <p14:sldIdLst>
            <p14:sldId id="270"/>
            <p14:sldId id="303"/>
            <p14:sldId id="282"/>
            <p14:sldId id="272"/>
          </p14:sldIdLst>
        </p14:section>
        <p14:section name="There's More!" id="{2E16B512-814A-4DC1-A986-25475E10E0EF}">
          <p14:sldIdLst>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87" autoAdjust="0"/>
    <p:restoredTop sz="88316" autoAdjust="0"/>
  </p:normalViewPr>
  <p:slideViewPr>
    <p:cSldViewPr>
      <p:cViewPr>
        <p:scale>
          <a:sx n="60" d="100"/>
          <a:sy n="60" d="100"/>
        </p:scale>
        <p:origin x="-464" y="-28"/>
      </p:cViewPr>
      <p:guideLst>
        <p:guide orient="horz" pos="2160"/>
        <p:guide pos="2880"/>
      </p:guideLst>
    </p:cSldViewPr>
  </p:slideViewPr>
  <p:outlineViewPr>
    <p:cViewPr>
      <p:scale>
        <a:sx n="33" d="100"/>
        <a:sy n="33" d="100"/>
      </p:scale>
      <p:origin x="0" y="32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0F830A1-3891-4B82-A120-081866556DA0}" type="datetimeFigureOut">
              <a:rPr lang="en-US" smtClean="0"/>
              <a:pPr/>
              <a:t>08/Jul/2017</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2655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08/Jul/2017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08/Jul/2017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08/Jul/2017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08/Jul/2017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08/Jul/2017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08/Jul/2017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08/Jul/2017</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08/Jul/2017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08/Jul/2017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08/Jul/2017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08/Jul/2017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08/Jul/2017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08/Jul/2017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08/Jul/2017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16.xml"/><Relationship Id="rId7" Type="http://schemas.openxmlformats.org/officeDocument/2006/relationships/image" Target="../media/image5.jpeg"/><Relationship Id="rId2" Type="http://schemas.openxmlformats.org/officeDocument/2006/relationships/slideLayout" Target="../slideLayouts/slideLayout14.xml"/><Relationship Id="rId1" Type="http://schemas.openxmlformats.org/officeDocument/2006/relationships/tags" Target="../tags/tag4.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Presenter: Lex</a:t>
            </a:r>
            <a:endParaRPr lang="en-US" dirty="0" smtClean="0"/>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Data Science DS-SG-04– General Assembly – 8 July 2017</a:t>
            </a:r>
            <a:r>
              <a:rPr lang="en-US" sz="2400" b="0" dirty="0">
                <a:solidFill>
                  <a:srgbClr val="262626"/>
                </a:solidFill>
              </a:rPr>
              <a:t/>
            </a:r>
            <a:br>
              <a:rPr lang="en-US" sz="2400" b="0" dirty="0">
                <a:solidFill>
                  <a:srgbClr val="262626"/>
                </a:solidFill>
              </a:rPr>
            </a:br>
            <a:r>
              <a:rPr lang="en-US" sz="5600" b="0" dirty="0" smtClean="0">
                <a:solidFill>
                  <a:prstClr val="white"/>
                </a:solidFill>
              </a:rPr>
              <a:t>3 </a:t>
            </a:r>
            <a:r>
              <a:rPr lang="en-US" sz="5600" b="0" dirty="0" smtClean="0">
                <a:solidFill>
                  <a:prstClr val="white"/>
                </a:solidFill>
              </a:rPr>
              <a:t>P</a:t>
            </a:r>
            <a:r>
              <a:rPr lang="en-US" sz="5600" b="0" dirty="0" smtClean="0">
                <a:solidFill>
                  <a:prstClr val="white"/>
                </a:solidFill>
              </a:rPr>
              <a:t>roject Proposals</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71800"/>
            <a:ext cx="7848600" cy="1447800"/>
          </a:xfrm>
        </p:spPr>
        <p:txBody>
          <a:bodyPr>
            <a:normAutofit fontScale="90000"/>
          </a:bodyPr>
          <a:lstStyle/>
          <a:p>
            <a:pPr>
              <a:lnSpc>
                <a:spcPct val="114000"/>
              </a:lnSpc>
            </a:pPr>
            <a:r>
              <a:rPr lang="en-US" sz="2400" dirty="0">
                <a:solidFill>
                  <a:prstClr val="black">
                    <a:lumMod val="85000"/>
                    <a:lumOff val="15000"/>
                  </a:prstClr>
                </a:solidFill>
              </a:rPr>
              <a:t>Data: What data exists to help solve this problem? </a:t>
            </a:r>
            <a:br>
              <a:rPr lang="en-US" sz="2400" dirty="0">
                <a:solidFill>
                  <a:prstClr val="black">
                    <a:lumMod val="85000"/>
                    <a:lumOff val="15000"/>
                  </a:prstClr>
                </a:solidFill>
              </a:rPr>
            </a:br>
            <a:r>
              <a:rPr lang="en-US" sz="2400" dirty="0">
                <a:solidFill>
                  <a:prstClr val="black">
                    <a:lumMod val="85000"/>
                    <a:lumOff val="15000"/>
                  </a:prstClr>
                </a:solidFill>
              </a:rPr>
              <a:t>- S&amp;P Index </a:t>
            </a:r>
            <a:r>
              <a:rPr lang="en-US" sz="2400" dirty="0" smtClean="0">
                <a:solidFill>
                  <a:prstClr val="black">
                    <a:lumMod val="85000"/>
                    <a:lumOff val="15000"/>
                  </a:prstClr>
                </a:solidFill>
              </a:rPr>
              <a:t>Price</a:t>
            </a:r>
            <a:r>
              <a:rPr lang="en-US" sz="2400" dirty="0">
                <a:solidFill>
                  <a:prstClr val="black">
                    <a:lumMod val="85000"/>
                    <a:lumOff val="15000"/>
                  </a:prstClr>
                </a:solidFill>
              </a:rPr>
              <a:t/>
            </a:r>
            <a:br>
              <a:rPr lang="en-US" sz="2400" dirty="0">
                <a:solidFill>
                  <a:prstClr val="black">
                    <a:lumMod val="85000"/>
                    <a:lumOff val="15000"/>
                  </a:prstClr>
                </a:solidFill>
              </a:rPr>
            </a:br>
            <a:r>
              <a:rPr lang="en-US" sz="2400" dirty="0">
                <a:solidFill>
                  <a:prstClr val="black">
                    <a:lumMod val="85000"/>
                    <a:lumOff val="15000"/>
                  </a:prstClr>
                </a:solidFill>
              </a:rPr>
              <a:t>Where is it coming from? </a:t>
            </a:r>
            <a:br>
              <a:rPr lang="en-US" sz="2400" dirty="0">
                <a:solidFill>
                  <a:prstClr val="black">
                    <a:lumMod val="85000"/>
                    <a:lumOff val="15000"/>
                  </a:prstClr>
                </a:solidFill>
              </a:rPr>
            </a:br>
            <a:r>
              <a:rPr lang="en-US" sz="2400" dirty="0">
                <a:solidFill>
                  <a:prstClr val="black">
                    <a:lumMod val="85000"/>
                    <a:lumOff val="15000"/>
                  </a:prstClr>
                </a:solidFill>
              </a:rPr>
              <a:t>- S&amp;P Official </a:t>
            </a:r>
            <a:r>
              <a:rPr lang="en-US" sz="2400" dirty="0" smtClean="0">
                <a:solidFill>
                  <a:prstClr val="black">
                    <a:lumMod val="85000"/>
                    <a:lumOff val="15000"/>
                  </a:prstClr>
                </a:solidFill>
              </a:rPr>
              <a:t>website</a:t>
            </a:r>
            <a:r>
              <a:rPr lang="en-US" sz="2400" dirty="0">
                <a:solidFill>
                  <a:prstClr val="black">
                    <a:lumMod val="85000"/>
                    <a:lumOff val="15000"/>
                  </a:prstClr>
                </a:solidFill>
              </a:rPr>
              <a:t/>
            </a:r>
            <a:br>
              <a:rPr lang="en-US" sz="2400" dirty="0">
                <a:solidFill>
                  <a:prstClr val="black">
                    <a:lumMod val="85000"/>
                    <a:lumOff val="15000"/>
                  </a:prstClr>
                </a:solidFill>
              </a:rPr>
            </a:br>
            <a:r>
              <a:rPr lang="en-US" sz="2400" dirty="0">
                <a:solidFill>
                  <a:prstClr val="black">
                    <a:lumMod val="85000"/>
                    <a:lumOff val="15000"/>
                  </a:prstClr>
                </a:solidFill>
              </a:rPr>
              <a:t/>
            </a:r>
            <a:br>
              <a:rPr lang="en-US" sz="2400" dirty="0">
                <a:solidFill>
                  <a:prstClr val="black">
                    <a:lumMod val="85000"/>
                    <a:lumOff val="15000"/>
                  </a:prstClr>
                </a:solidFill>
              </a:rPr>
            </a:br>
            <a:r>
              <a:rPr lang="en-US" sz="2400" dirty="0">
                <a:solidFill>
                  <a:prstClr val="black">
                    <a:lumMod val="85000"/>
                    <a:lumOff val="15000"/>
                  </a:prstClr>
                </a:solidFill>
              </a:rPr>
              <a:t>What does the data look like? </a:t>
            </a:r>
            <a:br>
              <a:rPr lang="en-US" sz="2400" dirty="0">
                <a:solidFill>
                  <a:prstClr val="black">
                    <a:lumMod val="85000"/>
                    <a:lumOff val="15000"/>
                  </a:prstClr>
                </a:solidFill>
              </a:rPr>
            </a:br>
            <a:r>
              <a:rPr lang="en-US" sz="2400" dirty="0">
                <a:solidFill>
                  <a:prstClr val="black">
                    <a:lumMod val="85000"/>
                    <a:lumOff val="15000"/>
                  </a:prstClr>
                </a:solidFill>
              </a:rPr>
              <a:t>- </a:t>
            </a:r>
            <a:r>
              <a:rPr lang="en-US" sz="2400" dirty="0" smtClean="0">
                <a:solidFill>
                  <a:prstClr val="black">
                    <a:lumMod val="85000"/>
                    <a:lumOff val="15000"/>
                  </a:prstClr>
                </a:solidFill>
              </a:rPr>
              <a:t>4 years of data from </a:t>
            </a:r>
            <a:r>
              <a:rPr lang="en-US" sz="2400" dirty="0">
                <a:solidFill>
                  <a:prstClr val="black">
                    <a:lumMod val="85000"/>
                    <a:lumOff val="15000"/>
                  </a:prstClr>
                </a:solidFill>
              </a:rPr>
              <a:t>1/08/2012 to 01/08/2016, with total </a:t>
            </a:r>
            <a:r>
              <a:rPr lang="en-US" sz="2400" dirty="0" smtClean="0">
                <a:solidFill>
                  <a:prstClr val="black">
                    <a:lumMod val="85000"/>
                    <a:lumOff val="15000"/>
                  </a:prstClr>
                </a:solidFill>
              </a:rPr>
              <a:t>2 columns </a:t>
            </a:r>
            <a:r>
              <a:rPr lang="en-US" sz="2400" dirty="0">
                <a:solidFill>
                  <a:prstClr val="black">
                    <a:lumMod val="85000"/>
                    <a:lumOff val="15000"/>
                  </a:prstClr>
                </a:solidFill>
              </a:rPr>
              <a:t>(Date, </a:t>
            </a:r>
            <a:r>
              <a:rPr lang="en-US" sz="2400" dirty="0" smtClean="0">
                <a:solidFill>
                  <a:prstClr val="black">
                    <a:lumMod val="85000"/>
                    <a:lumOff val="15000"/>
                  </a:prstClr>
                </a:solidFill>
              </a:rPr>
              <a:t>1 </a:t>
            </a:r>
            <a:r>
              <a:rPr lang="en-US" sz="2400" dirty="0">
                <a:solidFill>
                  <a:prstClr val="black">
                    <a:lumMod val="85000"/>
                    <a:lumOff val="15000"/>
                  </a:prstClr>
                </a:solidFill>
              </a:rPr>
              <a:t>Index). </a:t>
            </a:r>
            <a:r>
              <a:rPr lang="en-US" sz="2400" dirty="0" smtClean="0">
                <a:solidFill>
                  <a:prstClr val="black">
                    <a:lumMod val="85000"/>
                    <a:lumOff val="15000"/>
                  </a:prstClr>
                </a:solidFill>
              </a:rPr>
              <a:t/>
            </a:r>
            <a:br>
              <a:rPr lang="en-US" sz="2400" dirty="0" smtClean="0">
                <a:solidFill>
                  <a:prstClr val="black">
                    <a:lumMod val="85000"/>
                    <a:lumOff val="15000"/>
                  </a:prstClr>
                </a:solidFill>
              </a:rPr>
            </a:br>
            <a:r>
              <a:rPr lang="en-US" sz="2400" dirty="0" smtClean="0">
                <a:solidFill>
                  <a:prstClr val="black">
                    <a:lumMod val="85000"/>
                    <a:lumOff val="15000"/>
                  </a:prstClr>
                </a:solidFill>
              </a:rPr>
              <a:t/>
            </a:r>
            <a:br>
              <a:rPr lang="en-US" sz="2400" dirty="0" smtClean="0">
                <a:solidFill>
                  <a:prstClr val="black">
                    <a:lumMod val="85000"/>
                    <a:lumOff val="15000"/>
                  </a:prstClr>
                </a:solidFill>
              </a:rPr>
            </a:br>
            <a:r>
              <a:rPr lang="en-US" sz="2400" dirty="0">
                <a:solidFill>
                  <a:prstClr val="black">
                    <a:lumMod val="85000"/>
                    <a:lumOff val="15000"/>
                  </a:prstClr>
                </a:solidFill>
              </a:rPr>
              <a:t/>
            </a:r>
            <a:br>
              <a:rPr lang="en-US" sz="2400" dirty="0">
                <a:solidFill>
                  <a:prstClr val="black">
                    <a:lumMod val="85000"/>
                    <a:lumOff val="15000"/>
                  </a:prstClr>
                </a:solidFill>
              </a:rPr>
            </a:br>
            <a:r>
              <a:rPr lang="en-US" sz="2400" dirty="0">
                <a:solidFill>
                  <a:prstClr val="black">
                    <a:lumMod val="85000"/>
                    <a:lumOff val="15000"/>
                  </a:prstClr>
                </a:solidFill>
              </a:rPr>
              <a:t>What is the observation?</a:t>
            </a:r>
            <a:br>
              <a:rPr lang="en-US" sz="2400" dirty="0">
                <a:solidFill>
                  <a:prstClr val="black">
                    <a:lumMod val="85000"/>
                    <a:lumOff val="15000"/>
                  </a:prstClr>
                </a:solidFill>
              </a:rPr>
            </a:br>
            <a:r>
              <a:rPr lang="en-US" sz="2400" dirty="0" smtClean="0">
                <a:solidFill>
                  <a:prstClr val="black">
                    <a:lumMod val="85000"/>
                    <a:lumOff val="15000"/>
                  </a:prstClr>
                </a:solidFill>
              </a:rPr>
              <a:t>- As the price increases over the 4 years, the data set has to be split into 4 sets, 1 year each (i.e. 2012, 2013, 2014, 2015 onwards)</a:t>
            </a:r>
            <a:endParaRPr lang="en-US" sz="2400" dirty="0">
              <a:solidFill>
                <a:prstClr val="black">
                  <a:lumMod val="85000"/>
                  <a:lumOff val="15000"/>
                </a:prstClr>
              </a:solidFill>
            </a:endParaRPr>
          </a:p>
        </p:txBody>
      </p:sp>
      <p:sp>
        <p:nvSpPr>
          <p:cNvPr id="3" name="Text Placeholder 2"/>
          <p:cNvSpPr>
            <a:spLocks noGrp="1"/>
          </p:cNvSpPr>
          <p:nvPr>
            <p:ph type="body" sz="quarter" idx="14"/>
          </p:nvPr>
        </p:nvSpPr>
        <p:spPr>
          <a:xfrm>
            <a:off x="2057400" y="685800"/>
            <a:ext cx="7086600" cy="381000"/>
          </a:xfrm>
        </p:spPr>
        <p:txBody>
          <a:bodyPr/>
          <a:lstStyle/>
          <a:p>
            <a:r>
              <a:rPr lang="en-US" dirty="0">
                <a:solidFill>
                  <a:prstClr val="white">
                    <a:lumMod val="65000"/>
                  </a:prstClr>
                </a:solidFill>
              </a:rPr>
              <a:t>Exciting </a:t>
            </a:r>
            <a:r>
              <a:rPr lang="en-US" dirty="0" smtClean="0">
                <a:solidFill>
                  <a:prstClr val="white">
                    <a:lumMod val="65000"/>
                  </a:prstClr>
                </a:solidFill>
              </a:rPr>
              <a:t>insights on stocks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4572000" y="1295400"/>
            <a:ext cx="4114800" cy="5562600"/>
          </a:xfrm>
          <a:prstGeom prst="rect">
            <a:avLst/>
          </a:prstGeom>
          <a:noFill/>
        </p:spPr>
        <p:txBody>
          <a:bodyPr wrap="square" rtlCol="0" anchor="ctr">
            <a:normAutofit/>
          </a:bodyPr>
          <a:lstStyle/>
          <a:p>
            <a:r>
              <a:rPr lang="en-US" sz="2000" dirty="0">
                <a:solidFill>
                  <a:prstClr val="black">
                    <a:lumMod val="65000"/>
                    <a:lumOff val="35000"/>
                  </a:prstClr>
                </a:solidFill>
              </a:rPr>
              <a:t>Lightning Presentation</a:t>
            </a:r>
          </a:p>
          <a:p>
            <a:r>
              <a:rPr lang="en-US" sz="2000" dirty="0">
                <a:solidFill>
                  <a:prstClr val="black">
                    <a:lumMod val="65000"/>
                    <a:lumOff val="35000"/>
                  </a:prstClr>
                </a:solidFill>
              </a:rPr>
              <a:t>Hypotheses: Given the problem and data you're aware of, what do you believe is the solution? </a:t>
            </a:r>
          </a:p>
          <a:p>
            <a:pPr marL="342900" indent="-342900">
              <a:buFontTx/>
              <a:buChar char="-"/>
            </a:pPr>
            <a:r>
              <a:rPr lang="en-US" sz="2000" dirty="0" smtClean="0">
                <a:solidFill>
                  <a:prstClr val="black">
                    <a:lumMod val="65000"/>
                    <a:lumOff val="35000"/>
                  </a:prstClr>
                </a:solidFill>
              </a:rPr>
              <a:t>The </a:t>
            </a:r>
            <a:r>
              <a:rPr lang="en-US" sz="2000" dirty="0">
                <a:solidFill>
                  <a:prstClr val="black">
                    <a:lumMod val="65000"/>
                    <a:lumOff val="35000"/>
                  </a:prstClr>
                </a:solidFill>
              </a:rPr>
              <a:t>hypothesis is that </a:t>
            </a:r>
            <a:r>
              <a:rPr lang="en-US" sz="2000" dirty="0" smtClean="0">
                <a:solidFill>
                  <a:prstClr val="black">
                    <a:lumMod val="65000"/>
                    <a:lumOff val="35000"/>
                  </a:prstClr>
                </a:solidFill>
              </a:rPr>
              <a:t>there are actually no months or days where stock prices are higher than other months.</a:t>
            </a:r>
          </a:p>
          <a:p>
            <a:pPr marL="342900" indent="-342900">
              <a:buFontTx/>
              <a:buChar char="-"/>
            </a:pPr>
            <a:r>
              <a:rPr lang="en-US" sz="2000" dirty="0" smtClean="0">
                <a:solidFill>
                  <a:prstClr val="black">
                    <a:lumMod val="65000"/>
                    <a:lumOff val="35000"/>
                  </a:prstClr>
                </a:solidFill>
              </a:rPr>
              <a:t>The </a:t>
            </a:r>
            <a:r>
              <a:rPr lang="en-US" sz="2000" dirty="0">
                <a:solidFill>
                  <a:prstClr val="black">
                    <a:lumMod val="65000"/>
                    <a:lumOff val="35000"/>
                  </a:prstClr>
                </a:solidFill>
              </a:rPr>
              <a:t>solution is </a:t>
            </a:r>
            <a:r>
              <a:rPr lang="en-US" sz="2000" dirty="0" smtClean="0">
                <a:solidFill>
                  <a:prstClr val="black">
                    <a:lumMod val="65000"/>
                    <a:lumOff val="35000"/>
                  </a:prstClr>
                </a:solidFill>
              </a:rPr>
              <a:t>it does not matter which month you fit into the model, the price is still not having a large difference </a:t>
            </a:r>
            <a:endParaRPr lang="en-US" sz="2000" dirty="0">
              <a:solidFill>
                <a:prstClr val="black">
                  <a:lumMod val="65000"/>
                  <a:lumOff val="35000"/>
                </a:prstClr>
              </a:solidFill>
            </a:endParaRPr>
          </a:p>
          <a:p>
            <a:endParaRPr lang="en-US" sz="2000" dirty="0">
              <a:solidFill>
                <a:prstClr val="black">
                  <a:lumMod val="65000"/>
                  <a:lumOff val="35000"/>
                </a:prstClr>
              </a:solidFill>
            </a:endParaRPr>
          </a:p>
          <a:p>
            <a:r>
              <a:rPr lang="en-US" sz="2000" dirty="0">
                <a:solidFill>
                  <a:prstClr val="black">
                    <a:lumMod val="65000"/>
                    <a:lumOff val="35000"/>
                  </a:prstClr>
                </a:solidFill>
              </a:rPr>
              <a:t>What does success look like?</a:t>
            </a:r>
          </a:p>
          <a:p>
            <a:r>
              <a:rPr lang="en-US" sz="2000" dirty="0">
                <a:solidFill>
                  <a:prstClr val="black">
                    <a:lumMod val="65000"/>
                    <a:lumOff val="35000"/>
                  </a:prstClr>
                </a:solidFill>
              </a:rPr>
              <a:t>- Success will </a:t>
            </a:r>
            <a:r>
              <a:rPr lang="en-US" sz="2000" dirty="0" smtClean="0">
                <a:solidFill>
                  <a:prstClr val="black">
                    <a:lumMod val="65000"/>
                    <a:lumOff val="35000"/>
                  </a:prstClr>
                </a:solidFill>
              </a:rPr>
              <a:t>show no correlation between month vs. price, or day vs. price. </a:t>
            </a:r>
            <a:endParaRPr lang="en-US" sz="2000" dirty="0">
              <a:solidFill>
                <a:prstClr val="black">
                  <a:lumMod val="65000"/>
                  <a:lumOff val="35000"/>
                </a:prstClr>
              </a:solidFill>
            </a:endParaRPr>
          </a:p>
        </p:txBody>
      </p:sp>
      <p:sp>
        <p:nvSpPr>
          <p:cNvPr id="20" name="Right Arrow 19"/>
          <p:cNvSpPr/>
          <p:nvPr/>
        </p:nvSpPr>
        <p:spPr>
          <a:xfrm>
            <a:off x="3352799" y="3269471"/>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ea typeface="+mn-ea"/>
                <a:cs typeface="+mn-cs"/>
              </a:rPr>
              <a:t>Video </a:t>
            </a:r>
            <a:r>
              <a:rPr lang="en-US" dirty="0" smtClean="0">
                <a:solidFill>
                  <a:prstClr val="white"/>
                </a:solidFill>
                <a:ea typeface="+mn-ea"/>
                <a:cs typeface="+mn-cs"/>
              </a:rPr>
              <a:t>Perfect</a:t>
            </a:r>
            <a:endParaRPr lang="en-US" dirty="0"/>
          </a:p>
        </p:txBody>
      </p:sp>
      <p:pic>
        <p:nvPicPr>
          <p:cNvPr id="10"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52400" y="1397005"/>
            <a:ext cx="3951906" cy="423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Can Apple’s </a:t>
            </a:r>
            <a:r>
              <a:rPr lang="en-US" sz="4000" b="0" cap="none" dirty="0" smtClean="0">
                <a:solidFill>
                  <a:prstClr val="black">
                    <a:lumMod val="50000"/>
                    <a:lumOff val="50000"/>
                  </a:prstClr>
                </a:solidFill>
                <a:ea typeface="+mn-ea"/>
                <a:cs typeface="+mn-cs"/>
              </a:rPr>
              <a:t>stock price predict Google’s stock price?</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a:spcBef>
                <a:spcPts val="0"/>
              </a:spcBef>
            </a:pPr>
            <a:r>
              <a:rPr lang="en-US" sz="1700" b="1" dirty="0" smtClean="0">
                <a:solidFill>
                  <a:prstClr val="black">
                    <a:lumMod val="75000"/>
                    <a:lumOff val="25000"/>
                  </a:prstClr>
                </a:solidFill>
              </a:rPr>
              <a:t>My eyes are hazy! I need more sleep!</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349992"/>
            <a:ext cx="9144000"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897380"/>
            <a:ext cx="4676076" cy="3512820"/>
          </a:xfrm>
          <a:prstGeom prst="rect">
            <a:avLst/>
          </a:prstGeom>
          <a:noFill/>
        </p:spPr>
        <p:txBody>
          <a:bodyPr wrap="square" lIns="91440" rtlCol="0">
            <a:normAutofit fontScale="92500" lnSpcReduction="20000"/>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The Problem: What's the background and scope of the project idea? </a:t>
            </a:r>
          </a:p>
          <a:p>
            <a:pPr marL="285750" indent="-285750">
              <a:buClr>
                <a:prstClr val="black">
                  <a:lumMod val="50000"/>
                  <a:lumOff val="50000"/>
                </a:prstClr>
              </a:buClr>
              <a:buSzPct val="94000"/>
              <a:buFontTx/>
              <a:buChar char="-"/>
            </a:pPr>
            <a:r>
              <a:rPr lang="en-US" dirty="0" smtClean="0">
                <a:solidFill>
                  <a:prstClr val="black">
                    <a:lumMod val="75000"/>
                    <a:lumOff val="25000"/>
                  </a:prstClr>
                </a:solidFill>
              </a:rPr>
              <a:t>By looking at the Apple’s stock price, can we predict Google’s stock price?</a:t>
            </a:r>
          </a:p>
          <a:p>
            <a:pPr marL="285750" indent="-285750">
              <a:buClr>
                <a:prstClr val="black">
                  <a:lumMod val="50000"/>
                  <a:lumOff val="50000"/>
                </a:prstClr>
              </a:buClr>
              <a:buSzPct val="94000"/>
              <a:buFontTx/>
              <a:buChar char="-"/>
            </a:pPr>
            <a:endParaRPr lang="en-US" dirty="0">
              <a:solidFill>
                <a:prstClr val="black">
                  <a:lumMod val="75000"/>
                  <a:lumOff val="25000"/>
                </a:prstClr>
              </a:solidFill>
            </a:endParaRPr>
          </a:p>
          <a:p>
            <a:pPr>
              <a:buClr>
                <a:prstClr val="black">
                  <a:lumMod val="50000"/>
                  <a:lumOff val="50000"/>
                </a:prstClr>
              </a:buClr>
              <a:buSzPct val="94000"/>
            </a:pPr>
            <a:r>
              <a:rPr lang="en-US" dirty="0" smtClean="0">
                <a:solidFill>
                  <a:prstClr val="black">
                    <a:lumMod val="75000"/>
                    <a:lumOff val="25000"/>
                  </a:prstClr>
                </a:solidFill>
              </a:rPr>
              <a:t>What </a:t>
            </a:r>
            <a:r>
              <a:rPr lang="en-US" dirty="0">
                <a:solidFill>
                  <a:prstClr val="black">
                    <a:lumMod val="75000"/>
                    <a:lumOff val="25000"/>
                  </a:prstClr>
                </a:solidFill>
              </a:rPr>
              <a:t>problem are you attempting to address or solve? </a:t>
            </a:r>
            <a:endParaRPr lang="en-US" dirty="0" smtClean="0">
              <a:solidFill>
                <a:prstClr val="black">
                  <a:lumMod val="75000"/>
                  <a:lumOff val="25000"/>
                </a:prstClr>
              </a:solidFill>
            </a:endParaRPr>
          </a:p>
          <a:p>
            <a:pPr marL="285750" indent="-285750">
              <a:buClr>
                <a:prstClr val="black">
                  <a:lumMod val="50000"/>
                  <a:lumOff val="50000"/>
                </a:prstClr>
              </a:buClr>
              <a:buSzPct val="94000"/>
              <a:buFontTx/>
              <a:buChar char="-"/>
            </a:pPr>
            <a:r>
              <a:rPr lang="en-US" dirty="0" smtClean="0">
                <a:solidFill>
                  <a:prstClr val="black">
                    <a:lumMod val="75000"/>
                    <a:lumOff val="25000"/>
                  </a:prstClr>
                </a:solidFill>
              </a:rPr>
              <a:t>An intellectual curiosity: does the rise of Apple mean a fall in Google? Or do they instead have a symbiotic relationship where when Apple does well, Google also does well. </a:t>
            </a:r>
          </a:p>
          <a:p>
            <a:pPr marL="285750" indent="-285750">
              <a:buClr>
                <a:prstClr val="black">
                  <a:lumMod val="50000"/>
                  <a:lumOff val="50000"/>
                </a:prstClr>
              </a:buClr>
              <a:buSzPct val="94000"/>
              <a:buFontTx/>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Who may it matter </a:t>
            </a:r>
            <a:r>
              <a:rPr lang="en-US" dirty="0" smtClean="0">
                <a:solidFill>
                  <a:prstClr val="black">
                    <a:lumMod val="75000"/>
                    <a:lumOff val="25000"/>
                  </a:prstClr>
                </a:solidFill>
              </a:rPr>
              <a:t>to?</a:t>
            </a:r>
          </a:p>
          <a:p>
            <a:pPr>
              <a:buClr>
                <a:prstClr val="black">
                  <a:lumMod val="50000"/>
                  <a:lumOff val="50000"/>
                </a:prstClr>
              </a:buClr>
              <a:buSzPct val="94000"/>
            </a:pPr>
            <a:r>
              <a:rPr lang="en-US" dirty="0" smtClean="0">
                <a:solidFill>
                  <a:prstClr val="black">
                    <a:lumMod val="75000"/>
                    <a:lumOff val="25000"/>
                  </a:prstClr>
                </a:solidFill>
              </a:rPr>
              <a:t>- People who are curious about business. Google’s businesses such as </a:t>
            </a:r>
            <a:r>
              <a:rPr lang="en-US" dirty="0" err="1" smtClean="0">
                <a:solidFill>
                  <a:prstClr val="black">
                    <a:lumMod val="75000"/>
                    <a:lumOff val="25000"/>
                  </a:prstClr>
                </a:solidFill>
              </a:rPr>
              <a:t>Adwords</a:t>
            </a:r>
            <a:r>
              <a:rPr lang="en-US" dirty="0" smtClean="0">
                <a:solidFill>
                  <a:prstClr val="black">
                    <a:lumMod val="75000"/>
                    <a:lumOff val="25000"/>
                  </a:prstClr>
                </a:solidFill>
              </a:rPr>
              <a:t>, are they helped by Apple’s businesses, such as the iPhone?</a:t>
            </a:r>
            <a:endParaRPr lang="en-US" dirty="0">
              <a:solidFill>
                <a:prstClr val="black">
                  <a:lumMod val="75000"/>
                  <a:lumOff val="25000"/>
                </a:prstClr>
              </a:solidFill>
            </a:endParaRPr>
          </a:p>
        </p:txBody>
      </p:sp>
      <p:sp>
        <p:nvSpPr>
          <p:cNvPr id="24" name="TextBox 23"/>
          <p:cNvSpPr txBox="1"/>
          <p:nvPr/>
        </p:nvSpPr>
        <p:spPr>
          <a:xfrm>
            <a:off x="373566" y="656594"/>
            <a:ext cx="8313234" cy="846386"/>
          </a:xfrm>
          <a:prstGeom prst="rect">
            <a:avLst/>
          </a:prstGeom>
          <a:noFill/>
          <a:ln>
            <a:noFill/>
          </a:ln>
        </p:spPr>
        <p:txBody>
          <a:bodyPr wrap="square" tIns="0" bIns="0" rtlCol="0" anchor="b" anchorCtr="0">
            <a:normAutofit/>
          </a:bodyPr>
          <a:lstStyle/>
          <a:p>
            <a:r>
              <a:rPr lang="en-US" sz="5500" b="1" spc="-150" dirty="0" smtClean="0">
                <a:solidFill>
                  <a:prstClr val="white">
                    <a:lumMod val="85000"/>
                  </a:prstClr>
                </a:solidFill>
                <a:latin typeface="Arial" pitchFamily="34" charset="0"/>
                <a:cs typeface="Arial" pitchFamily="34" charset="0"/>
              </a:rPr>
              <a:t>Apple VS Google</a:t>
            </a:r>
            <a:endParaRPr lang="en-US" sz="5500" b="1" spc="-150" dirty="0">
              <a:solidFill>
                <a:prstClr val="white">
                  <a:lumMod val="85000"/>
                </a:prstClr>
              </a:solidFill>
              <a:latin typeface="Arial" pitchFamily="34" charset="0"/>
              <a:cs typeface="Arial" pitchFamily="34" charset="0"/>
            </a:endParaRP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05400" y="1906240"/>
            <a:ext cx="3657600" cy="1179368"/>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026781" y="3352801"/>
            <a:ext cx="3736219" cy="1868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907466" y="1524000"/>
            <a:ext cx="4931734" cy="5105400"/>
          </a:xfrm>
        </p:spPr>
        <p:txBody>
          <a:bodyPr>
            <a:normAutofit fontScale="85000" lnSpcReduction="20000"/>
          </a:bodyPr>
          <a:lstStyle/>
          <a:p>
            <a:pPr marL="0" indent="0">
              <a:buNone/>
            </a:pPr>
            <a:r>
              <a:rPr lang="en-US" sz="2400" dirty="0"/>
              <a:t>Data: What data exists to help solve this problem? </a:t>
            </a:r>
          </a:p>
          <a:p>
            <a:pPr>
              <a:buFontTx/>
              <a:buChar char="-"/>
            </a:pPr>
            <a:r>
              <a:rPr lang="en-US" sz="2400" dirty="0" smtClean="0"/>
              <a:t>Stock </a:t>
            </a:r>
            <a:r>
              <a:rPr lang="en-US" sz="2400" dirty="0"/>
              <a:t>Prices (close at end of the day) of </a:t>
            </a:r>
            <a:r>
              <a:rPr lang="en-US" sz="2400" dirty="0" smtClean="0"/>
              <a:t>Apple</a:t>
            </a:r>
            <a:r>
              <a:rPr lang="en-US" sz="2400" dirty="0"/>
              <a:t>, </a:t>
            </a:r>
            <a:r>
              <a:rPr lang="en-US" sz="2400" dirty="0" smtClean="0"/>
              <a:t>Google</a:t>
            </a:r>
          </a:p>
          <a:p>
            <a:pPr>
              <a:buFontTx/>
              <a:buChar char="-"/>
            </a:pPr>
            <a:endParaRPr lang="en-US" sz="2400" dirty="0"/>
          </a:p>
          <a:p>
            <a:pPr marL="0" indent="0">
              <a:buNone/>
            </a:pPr>
            <a:r>
              <a:rPr lang="en-US" sz="2400" dirty="0"/>
              <a:t>Where is it coming from? </a:t>
            </a:r>
          </a:p>
          <a:p>
            <a:pPr marL="0" indent="0">
              <a:buNone/>
            </a:pPr>
            <a:r>
              <a:rPr lang="en-US" sz="2400" dirty="0"/>
              <a:t>- </a:t>
            </a:r>
            <a:r>
              <a:rPr lang="en-US" sz="2400" dirty="0" err="1" smtClean="0"/>
              <a:t>Kaggle</a:t>
            </a:r>
            <a:endParaRPr lang="en-US" sz="2400" dirty="0"/>
          </a:p>
          <a:p>
            <a:pPr marL="0" indent="0">
              <a:buNone/>
            </a:pPr>
            <a:endParaRPr lang="en-US" sz="2400" dirty="0"/>
          </a:p>
          <a:p>
            <a:pPr marL="0" indent="0">
              <a:buNone/>
            </a:pPr>
            <a:r>
              <a:rPr lang="en-US" sz="2400" dirty="0"/>
              <a:t>What does the data look like? </a:t>
            </a:r>
          </a:p>
          <a:p>
            <a:pPr>
              <a:buFontTx/>
              <a:buChar char="-"/>
            </a:pPr>
            <a:r>
              <a:rPr lang="en-US" sz="2400" dirty="0" smtClean="0"/>
              <a:t>1,007 </a:t>
            </a:r>
            <a:r>
              <a:rPr lang="en-US" sz="2400" dirty="0"/>
              <a:t>days from 1/08/2012 to 01/08/2016, with total </a:t>
            </a:r>
            <a:r>
              <a:rPr lang="en-US" sz="2400" dirty="0" smtClean="0"/>
              <a:t>3 </a:t>
            </a:r>
            <a:r>
              <a:rPr lang="en-US" sz="2400" dirty="0"/>
              <a:t>columns (Date, </a:t>
            </a:r>
            <a:r>
              <a:rPr lang="en-US" sz="2400" dirty="0" smtClean="0"/>
              <a:t>2 companies)</a:t>
            </a:r>
          </a:p>
          <a:p>
            <a:pPr>
              <a:buFontTx/>
              <a:buChar char="-"/>
            </a:pPr>
            <a:endParaRPr lang="en-US" sz="2400" dirty="0"/>
          </a:p>
          <a:p>
            <a:pPr marL="0" indent="0">
              <a:buNone/>
            </a:pPr>
            <a:r>
              <a:rPr lang="en-US" sz="2400" dirty="0"/>
              <a:t>What is the observation?</a:t>
            </a:r>
          </a:p>
          <a:p>
            <a:pPr marL="0" indent="0">
              <a:buNone/>
            </a:pPr>
            <a:r>
              <a:rPr lang="en-US" sz="2400" dirty="0" smtClean="0"/>
              <a:t>- Wildly varying but it seems Google is performing better than Apple and Apple is not a good predictor of Apple’s performance</a:t>
            </a:r>
            <a:endParaRPr lang="en-US" sz="2400" dirty="0"/>
          </a:p>
        </p:txBody>
      </p:sp>
      <p:sp>
        <p:nvSpPr>
          <p:cNvPr id="8" name="Rectangle 7"/>
          <p:cNvSpPr/>
          <p:nvPr/>
        </p:nvSpPr>
        <p:spPr>
          <a:xfrm>
            <a:off x="3472543" y="447674"/>
            <a:ext cx="5671457" cy="1000126"/>
          </a:xfrm>
          <a:prstGeom prst="rect">
            <a:avLst/>
          </a:prstGeom>
          <a:solidFill>
            <a:schemeClr val="tx1">
              <a:lumMod val="95000"/>
              <a:lumOff val="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lumMod val="95000"/>
                  <a:lumOff val="5000"/>
                </a:prstClr>
              </a:solidFill>
            </a:endParaRPr>
          </a:p>
        </p:txBody>
      </p:sp>
      <p:sp>
        <p:nvSpPr>
          <p:cNvPr id="9" name="TextBox 8"/>
          <p:cNvSpPr txBox="1"/>
          <p:nvPr/>
        </p:nvSpPr>
        <p:spPr>
          <a:xfrm>
            <a:off x="3886200" y="533401"/>
            <a:ext cx="4953000" cy="838200"/>
          </a:xfrm>
          <a:prstGeom prst="rect">
            <a:avLst/>
          </a:prstGeom>
          <a:noFill/>
        </p:spPr>
        <p:txBody>
          <a:bodyPr wrap="square" rtlCol="0" anchor="ctr">
            <a:normAutofit/>
          </a:bodyPr>
          <a:lstStyle/>
          <a:p>
            <a:pPr>
              <a:lnSpc>
                <a:spcPct val="80000"/>
              </a:lnSpc>
            </a:pPr>
            <a:r>
              <a:rPr lang="en-US" sz="3200" b="1" dirty="0" smtClean="0">
                <a:solidFill>
                  <a:prstClr val="white"/>
                </a:solidFill>
              </a:rPr>
              <a:t>Data analysis</a:t>
            </a:r>
            <a:endParaRPr lang="en-US" sz="3200" dirty="0">
              <a:solidFill>
                <a:prstClr val="white"/>
              </a:solidFill>
            </a:endParaRPr>
          </a:p>
        </p:txBody>
      </p:sp>
      <p:sp>
        <p:nvSpPr>
          <p:cNvPr id="12" name="TextBox 11"/>
          <p:cNvSpPr txBox="1"/>
          <p:nvPr/>
        </p:nvSpPr>
        <p:spPr>
          <a:xfrm>
            <a:off x="152400" y="4114800"/>
            <a:ext cx="3124200" cy="1155669"/>
          </a:xfrm>
          <a:prstGeom prst="rect">
            <a:avLst/>
          </a:prstGeom>
          <a:solidFill>
            <a:schemeClr val="bg1">
              <a:lumMod val="85000"/>
            </a:schemeClr>
          </a:solidFill>
        </p:spPr>
        <p:txBody>
          <a:bodyPr wrap="square" rtlCol="0" anchor="ctr">
            <a:normAutofit fontScale="92500"/>
          </a:bodyPr>
          <a:lstStyle/>
          <a:p>
            <a:pPr>
              <a:lnSpc>
                <a:spcPct val="80000"/>
              </a:lnSpc>
            </a:pPr>
            <a:r>
              <a:rPr lang="en-US" sz="2800" b="1" dirty="0" smtClean="0">
                <a:solidFill>
                  <a:prstClr val="white">
                    <a:lumMod val="50000"/>
                  </a:prstClr>
                </a:solidFill>
              </a:rPr>
              <a:t>Price of Apple</a:t>
            </a:r>
            <a:r>
              <a:rPr lang="en-US" sz="2800" b="1" dirty="0" smtClean="0">
                <a:solidFill>
                  <a:prstClr val="white">
                    <a:lumMod val="50000"/>
                  </a:prstClr>
                </a:solidFill>
              </a:rPr>
              <a:t> (AAPL) and Google (GOOGL) across 4 years</a:t>
            </a:r>
            <a:endParaRPr lang="en-US" sz="2800" b="1" dirty="0">
              <a:solidFill>
                <a:prstClr val="white">
                  <a:lumMod val="50000"/>
                </a:prstClr>
              </a:solidFill>
            </a:endParaRPr>
          </a:p>
        </p:txBody>
      </p:sp>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3400" y="304800"/>
            <a:ext cx="245545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04800" y="1219200"/>
            <a:ext cx="8694000" cy="5181600"/>
          </a:xfrm>
        </p:spPr>
        <p:txBody>
          <a:bodyPr>
            <a:normAutofit fontScale="92500" lnSpcReduction="10000"/>
          </a:bodyPr>
          <a:lstStyle/>
          <a:p>
            <a:pPr lvl="0">
              <a:lnSpc>
                <a:spcPct val="80000"/>
              </a:lnSpc>
              <a:spcBef>
                <a:spcPts val="0"/>
              </a:spcBef>
            </a:pPr>
            <a:r>
              <a:rPr lang="en-US" sz="3600" b="1" dirty="0"/>
              <a:t>Lightning Presentation</a:t>
            </a:r>
          </a:p>
          <a:p>
            <a:pPr lvl="0">
              <a:lnSpc>
                <a:spcPct val="80000"/>
              </a:lnSpc>
              <a:spcBef>
                <a:spcPts val="0"/>
              </a:spcBef>
            </a:pPr>
            <a:r>
              <a:rPr lang="en-US" sz="3600" u="sng" dirty="0"/>
              <a:t>Hypotheses: Given the problem and data you're aware of, what do you believe is the solution? </a:t>
            </a:r>
          </a:p>
          <a:p>
            <a:pPr lvl="0">
              <a:lnSpc>
                <a:spcPct val="80000"/>
              </a:lnSpc>
              <a:spcBef>
                <a:spcPts val="0"/>
              </a:spcBef>
            </a:pPr>
            <a:r>
              <a:rPr lang="en-US" sz="3600" dirty="0"/>
              <a:t>-    </a:t>
            </a:r>
            <a:r>
              <a:rPr lang="en-US" sz="3600" dirty="0" smtClean="0"/>
              <a:t>The </a:t>
            </a:r>
            <a:r>
              <a:rPr lang="en-US" sz="3600" dirty="0"/>
              <a:t>hypothesis is that </a:t>
            </a:r>
            <a:r>
              <a:rPr lang="en-US" sz="3600" dirty="0" smtClean="0"/>
              <a:t>when Apple rises or falls, Google is not affected.</a:t>
            </a:r>
            <a:endParaRPr lang="en-US" sz="3600" dirty="0"/>
          </a:p>
          <a:p>
            <a:pPr lvl="0">
              <a:lnSpc>
                <a:spcPct val="80000"/>
              </a:lnSpc>
              <a:spcBef>
                <a:spcPts val="0"/>
              </a:spcBef>
            </a:pPr>
            <a:r>
              <a:rPr lang="en-US" sz="3600" dirty="0"/>
              <a:t> The solution is that </a:t>
            </a:r>
            <a:r>
              <a:rPr lang="en-US" sz="3600" dirty="0" smtClean="0"/>
              <a:t>Apple prices do not affect Google stock prices.</a:t>
            </a:r>
            <a:endParaRPr lang="en-US" sz="3600" dirty="0"/>
          </a:p>
          <a:p>
            <a:pPr lvl="0">
              <a:lnSpc>
                <a:spcPct val="80000"/>
              </a:lnSpc>
              <a:spcBef>
                <a:spcPts val="0"/>
              </a:spcBef>
            </a:pPr>
            <a:endParaRPr lang="en-US" sz="3600" dirty="0"/>
          </a:p>
          <a:p>
            <a:pPr lvl="0">
              <a:lnSpc>
                <a:spcPct val="80000"/>
              </a:lnSpc>
              <a:spcBef>
                <a:spcPts val="0"/>
              </a:spcBef>
            </a:pPr>
            <a:endParaRPr lang="en-US" sz="3600" dirty="0"/>
          </a:p>
          <a:p>
            <a:pPr lvl="0">
              <a:lnSpc>
                <a:spcPct val="80000"/>
              </a:lnSpc>
              <a:spcBef>
                <a:spcPts val="0"/>
              </a:spcBef>
            </a:pPr>
            <a:r>
              <a:rPr lang="en-US" sz="3600" dirty="0"/>
              <a:t>What does success look like?</a:t>
            </a:r>
          </a:p>
          <a:p>
            <a:pPr lvl="0">
              <a:lnSpc>
                <a:spcPct val="80000"/>
              </a:lnSpc>
              <a:spcBef>
                <a:spcPts val="0"/>
              </a:spcBef>
            </a:pPr>
            <a:r>
              <a:rPr lang="en-US" sz="3600" dirty="0"/>
              <a:t>- </a:t>
            </a:r>
            <a:r>
              <a:rPr lang="en-US" sz="3600" dirty="0" smtClean="0"/>
              <a:t>Success will show a low or non-existent correlation between Apple stock prices and Google stock prices.</a:t>
            </a:r>
            <a:endParaRPr lang="en-US" sz="3600" dirty="0"/>
          </a:p>
          <a:p>
            <a:pPr lvl="0">
              <a:lnSpc>
                <a:spcPct val="80000"/>
              </a:lnSpc>
              <a:spcBef>
                <a:spcPts val="0"/>
              </a:spcBef>
            </a:pPr>
            <a:endParaRPr lang="en-US" sz="3600" dirty="0"/>
          </a:p>
          <a:p>
            <a:pPr lvl="0">
              <a:lnSpc>
                <a:spcPct val="80000"/>
              </a:lnSpc>
              <a:spcBef>
                <a:spcPts val="0"/>
              </a:spcBef>
            </a:pPr>
            <a:endParaRPr lang="en-US" sz="3600" dirty="0"/>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3"/>
          <p:cNvSpPr txBox="1">
            <a:spLocks/>
          </p:cNvSpPr>
          <p:nvPr/>
        </p:nvSpPr>
        <p:spPr>
          <a:xfrm>
            <a:off x="228600" y="3703704"/>
            <a:ext cx="7315200" cy="1325496"/>
          </a:xfrm>
          <a:prstGeom prst="rect">
            <a:avLst/>
          </a:prstGeom>
          <a:noFill/>
          <a:ln>
            <a:noFill/>
          </a:ln>
        </p:spPr>
        <p:txBody>
          <a:bodyPr vert="horz" lIns="91440" tIns="45720" rIns="91440" bIns="45720" rtlCol="0" anchor="ctr">
            <a:normAutofit fontScale="85000" lnSpcReduction="10000"/>
            <a:scene3d>
              <a:camera prst="orthographicFront"/>
              <a:lightRig rig="soft" dir="t">
                <a:rot lat="0" lon="0" rev="17220000"/>
              </a:lightRig>
            </a:scene3d>
            <a:sp3d prstMaterial="softEdge"/>
          </a:bodyPr>
          <a:lstStyle/>
          <a:p>
            <a:pPr>
              <a:lnSpc>
                <a:spcPct val="87000"/>
              </a:lnSpc>
              <a:spcBef>
                <a:spcPct val="0"/>
              </a:spcBef>
              <a:defRPr/>
            </a:pPr>
            <a:r>
              <a:rPr lang="en-US" sz="4400" dirty="0" smtClean="0">
                <a:solidFill>
                  <a:srgbClr val="92D050"/>
                </a:solidFill>
              </a:rPr>
              <a:t/>
            </a:r>
            <a:br>
              <a:rPr lang="en-US" sz="4400" dirty="0" smtClean="0">
                <a:solidFill>
                  <a:srgbClr val="92D050"/>
                </a:solidFill>
              </a:rPr>
            </a:br>
            <a:r>
              <a:rPr lang="en-US" sz="5600" b="1" dirty="0" smtClean="0">
                <a:solidFill>
                  <a:srgbClr val="92D050"/>
                </a:solidFill>
                <a:latin typeface="Arial" pitchFamily="34" charset="0"/>
                <a:cs typeface="Arial" pitchFamily="34" charset="0"/>
              </a:rPr>
              <a:t>What’s Your Message?</a:t>
            </a:r>
            <a:endParaRPr lang="en-US" sz="5600" b="1" dirty="0">
              <a:solidFill>
                <a:srgbClr val="92D050"/>
              </a:solidFill>
              <a:latin typeface="Arial" pitchFamily="34" charset="0"/>
              <a:cs typeface="Arial" pitchFamily="34" charset="0"/>
            </a:endParaRPr>
          </a:p>
        </p:txBody>
      </p:sp>
      <p:pic>
        <p:nvPicPr>
          <p:cNvPr id="7" name="Picture 6"/>
          <p:cNvPicPr>
            <a:picLocks noChangeAspect="1"/>
          </p:cNvPicPr>
          <p:nvPr/>
        </p:nvPicPr>
        <p:blipFill>
          <a:blip r:embed="rId4"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5"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6"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7" cstate="print"/>
          <a:stretch>
            <a:fillRect/>
          </a:stretch>
        </p:blipFill>
        <p:spPr>
          <a:xfrm>
            <a:off x="7662119" y="2819400"/>
            <a:ext cx="1461333" cy="2293850"/>
          </a:xfrm>
          <a:prstGeom prst="rect">
            <a:avLst/>
          </a:prstGeom>
        </p:spPr>
      </p:pic>
      <p:sp>
        <p:nvSpPr>
          <p:cNvPr id="6" name="Rectangle 5"/>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grpSp>
        <p:nvGrpSpPr>
          <p:cNvPr id="20" name="Group 19"/>
          <p:cNvGrpSpPr/>
          <p:nvPr/>
        </p:nvGrpSpPr>
        <p:grpSpPr>
          <a:xfrm>
            <a:off x="0" y="5089818"/>
            <a:ext cx="9144000" cy="1768182"/>
            <a:chOff x="0" y="5089818"/>
            <a:chExt cx="9144000" cy="1768182"/>
          </a:xfrm>
        </p:grpSpPr>
        <p:pic>
          <p:nvPicPr>
            <p:cNvPr id="11" name="Picture 10"/>
            <p:cNvPicPr>
              <a:picLocks/>
            </p:cNvPicPr>
            <p:nvPr/>
          </p:nvPicPr>
          <p:blipFill>
            <a:blip r:embed="rId8" cstate="print"/>
            <a:stretch>
              <a:fillRect/>
            </a:stretch>
          </p:blipFill>
          <p:spPr>
            <a:xfrm>
              <a:off x="24064" y="5089818"/>
              <a:ext cx="9098280" cy="1737360"/>
            </a:xfrm>
            <a:prstGeom prst="rect">
              <a:avLst/>
            </a:prstGeom>
          </p:spPr>
        </p:pic>
        <p:sp>
          <p:nvSpPr>
            <p:cNvPr id="16" name="Rectangle 15"/>
            <p:cNvSpPr/>
            <p:nvPr/>
          </p:nvSpPr>
          <p:spPr>
            <a:xfrm>
              <a:off x="0" y="518160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537710" y="2251710"/>
              <a:ext cx="6858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9098281" y="515874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3"/>
          <p:cNvSpPr txBox="1">
            <a:spLocks/>
          </p:cNvSpPr>
          <p:nvPr/>
        </p:nvSpPr>
        <p:spPr>
          <a:xfrm>
            <a:off x="197820" y="3124200"/>
            <a:ext cx="7315200" cy="1325563"/>
          </a:xfrm>
          <a:prstGeom prst="rect">
            <a:avLst/>
          </a:prstGeom>
          <a:noFill/>
          <a:ln>
            <a:noFill/>
          </a:ln>
        </p:spPr>
        <p:txBody>
          <a:bodyPr vert="horz" lIns="91440" tIns="45720" rIns="91440" bIns="45720" rtlCol="0" anchor="ctr">
            <a:noAutofit/>
            <a:scene3d>
              <a:camera prst="orthographicFront"/>
              <a:lightRig rig="soft" dir="t">
                <a:rot lat="0" lon="0" rev="17220000"/>
              </a:lightRig>
            </a:scene3d>
            <a:sp3d prstMaterial="softEdge"/>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7000"/>
              </a:lnSpc>
            </a:pPr>
            <a:r>
              <a:rPr lang="en-US" sz="5600" dirty="0" smtClean="0"/>
              <a:t/>
            </a:r>
            <a:br>
              <a:rPr lang="en-US" sz="5600" dirty="0" smtClean="0"/>
            </a:br>
            <a:r>
              <a:rPr lang="en-US" sz="5600" b="1" dirty="0" smtClean="0">
                <a:solidFill>
                  <a:schemeClr val="bg1"/>
                </a:solidFill>
                <a:latin typeface="Arial" pitchFamily="34" charset="0"/>
                <a:cs typeface="Arial" pitchFamily="34" charset="0"/>
              </a:rPr>
              <a:t>I hope you enjoyed the presentation </a:t>
            </a:r>
            <a:endParaRPr lang="en-US" sz="5600" b="1" dirty="0">
              <a:solidFill>
                <a:schemeClr val="bg1"/>
              </a:solidFill>
              <a:latin typeface="Arial" pitchFamily="34" charset="0"/>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
                                        <p:tgtEl>
                                          <p:spTgt spid="6"/>
                                        </p:tgtEl>
                                      </p:cBhvr>
                                    </p:animEffect>
                                    <p:set>
                                      <p:cBhvr>
                                        <p:cTn id="7" dur="1" fill="hold">
                                          <p:stCondLst>
                                            <p:cond delay="9"/>
                                          </p:stCondLst>
                                        </p:cTn>
                                        <p:tgtEl>
                                          <p:spTgt spid="6"/>
                                        </p:tgtEl>
                                        <p:attrNameLst>
                                          <p:attrName>style.visibility</p:attrName>
                                        </p:attrNameLst>
                                      </p:cBhvr>
                                      <p:to>
                                        <p:strVal val="hidden"/>
                                      </p:to>
                                    </p:set>
                                  </p:childTnLst>
                                </p:cTn>
                              </p:par>
                              <p:par>
                                <p:cTn id="8" presetID="2" presetClass="exit" presetSubtype="9" fill="hold" nodeType="withEffect">
                                  <p:stCondLst>
                                    <p:cond delay="0"/>
                                  </p:stCondLst>
                                  <p:childTnLst>
                                    <p:anim calcmode="lin" valueType="num">
                                      <p:cBhvr additive="base">
                                        <p:cTn id="9" dur="750"/>
                                        <p:tgtEl>
                                          <p:spTgt spid="7"/>
                                        </p:tgtEl>
                                        <p:attrNameLst>
                                          <p:attrName>ppt_x</p:attrName>
                                        </p:attrNameLst>
                                      </p:cBhvr>
                                      <p:tavLst>
                                        <p:tav tm="0">
                                          <p:val>
                                            <p:strVal val="ppt_x"/>
                                          </p:val>
                                        </p:tav>
                                        <p:tav tm="100000">
                                          <p:val>
                                            <p:strVal val="0-ppt_w/2"/>
                                          </p:val>
                                        </p:tav>
                                      </p:tavLst>
                                    </p:anim>
                                    <p:anim calcmode="lin" valueType="num">
                                      <p:cBhvr additive="base">
                                        <p:cTn id="10" dur="750"/>
                                        <p:tgtEl>
                                          <p:spTgt spid="7"/>
                                        </p:tgtEl>
                                        <p:attrNameLst>
                                          <p:attrName>ppt_y</p:attrName>
                                        </p:attrNameLst>
                                      </p:cBhvr>
                                      <p:tavLst>
                                        <p:tav tm="0">
                                          <p:val>
                                            <p:strVal val="ppt_y"/>
                                          </p:val>
                                        </p:tav>
                                        <p:tav tm="100000">
                                          <p:val>
                                            <p:strVal val="0-ppt_h/2"/>
                                          </p:val>
                                        </p:tav>
                                      </p:tavLst>
                                    </p:anim>
                                    <p:set>
                                      <p:cBhvr>
                                        <p:cTn id="11" dur="1" fill="hold">
                                          <p:stCondLst>
                                            <p:cond delay="749"/>
                                          </p:stCondLst>
                                        </p:cTn>
                                        <p:tgtEl>
                                          <p:spTgt spid="7"/>
                                        </p:tgtEl>
                                        <p:attrNameLst>
                                          <p:attrName>style.visibility</p:attrName>
                                        </p:attrNameLst>
                                      </p:cBhvr>
                                      <p:to>
                                        <p:strVal val="hidden"/>
                                      </p:to>
                                    </p:set>
                                  </p:childTnLst>
                                </p:cTn>
                              </p:par>
                              <p:par>
                                <p:cTn id="12" presetID="2" presetClass="exit" presetSubtype="3" fill="hold" nodeType="withEffect">
                                  <p:stCondLst>
                                    <p:cond delay="0"/>
                                  </p:stCondLst>
                                  <p:childTnLst>
                                    <p:anim calcmode="lin" valueType="num">
                                      <p:cBhvr additive="base">
                                        <p:cTn id="13" dur="750"/>
                                        <p:tgtEl>
                                          <p:spTgt spid="8"/>
                                        </p:tgtEl>
                                        <p:attrNameLst>
                                          <p:attrName>ppt_x</p:attrName>
                                        </p:attrNameLst>
                                      </p:cBhvr>
                                      <p:tavLst>
                                        <p:tav tm="0">
                                          <p:val>
                                            <p:strVal val="ppt_x"/>
                                          </p:val>
                                        </p:tav>
                                        <p:tav tm="100000">
                                          <p:val>
                                            <p:strVal val="1+ppt_w/2"/>
                                          </p:val>
                                        </p:tav>
                                      </p:tavLst>
                                    </p:anim>
                                    <p:anim calcmode="lin" valueType="num">
                                      <p:cBhvr additive="base">
                                        <p:cTn id="14" dur="750"/>
                                        <p:tgtEl>
                                          <p:spTgt spid="8"/>
                                        </p:tgtEl>
                                        <p:attrNameLst>
                                          <p:attrName>ppt_y</p:attrName>
                                        </p:attrNameLst>
                                      </p:cBhvr>
                                      <p:tavLst>
                                        <p:tav tm="0">
                                          <p:val>
                                            <p:strVal val="ppt_y"/>
                                          </p:val>
                                        </p:tav>
                                        <p:tav tm="100000">
                                          <p:val>
                                            <p:strVal val="0-ppt_h/2"/>
                                          </p:val>
                                        </p:tav>
                                      </p:tavLst>
                                    </p:anim>
                                    <p:set>
                                      <p:cBhvr>
                                        <p:cTn id="15" dur="1" fill="hold">
                                          <p:stCondLst>
                                            <p:cond delay="749"/>
                                          </p:stCondLst>
                                        </p:cTn>
                                        <p:tgtEl>
                                          <p:spTgt spid="8"/>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750"/>
                                        <p:tgtEl>
                                          <p:spTgt spid="9"/>
                                        </p:tgtEl>
                                        <p:attrNameLst>
                                          <p:attrName>ppt_x</p:attrName>
                                        </p:attrNameLst>
                                      </p:cBhvr>
                                      <p:tavLst>
                                        <p:tav tm="0">
                                          <p:val>
                                            <p:strVal val="ppt_x"/>
                                          </p:val>
                                        </p:tav>
                                        <p:tav tm="100000">
                                          <p:val>
                                            <p:strVal val="0-ppt_w/2"/>
                                          </p:val>
                                        </p:tav>
                                      </p:tavLst>
                                    </p:anim>
                                    <p:anim calcmode="lin" valueType="num">
                                      <p:cBhvr additive="base">
                                        <p:cTn id="18" dur="750"/>
                                        <p:tgtEl>
                                          <p:spTgt spid="9"/>
                                        </p:tgtEl>
                                        <p:attrNameLst>
                                          <p:attrName>ppt_y</p:attrName>
                                        </p:attrNameLst>
                                      </p:cBhvr>
                                      <p:tavLst>
                                        <p:tav tm="0">
                                          <p:val>
                                            <p:strVal val="ppt_y"/>
                                          </p:val>
                                        </p:tav>
                                        <p:tav tm="100000">
                                          <p:val>
                                            <p:strVal val="ppt_y"/>
                                          </p:val>
                                        </p:tav>
                                      </p:tavLst>
                                    </p:anim>
                                    <p:set>
                                      <p:cBhvr>
                                        <p:cTn id="19" dur="1" fill="hold">
                                          <p:stCondLst>
                                            <p:cond delay="749"/>
                                          </p:stCondLst>
                                        </p:cTn>
                                        <p:tgtEl>
                                          <p:spTgt spid="9"/>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750"/>
                                        <p:tgtEl>
                                          <p:spTgt spid="10"/>
                                        </p:tgtEl>
                                        <p:attrNameLst>
                                          <p:attrName>ppt_x</p:attrName>
                                        </p:attrNameLst>
                                      </p:cBhvr>
                                      <p:tavLst>
                                        <p:tav tm="0">
                                          <p:val>
                                            <p:strVal val="ppt_x"/>
                                          </p:val>
                                        </p:tav>
                                        <p:tav tm="100000">
                                          <p:val>
                                            <p:strVal val="1+ppt_w/2"/>
                                          </p:val>
                                        </p:tav>
                                      </p:tavLst>
                                    </p:anim>
                                    <p:anim calcmode="lin" valueType="num">
                                      <p:cBhvr additive="base">
                                        <p:cTn id="22" dur="750"/>
                                        <p:tgtEl>
                                          <p:spTgt spid="10"/>
                                        </p:tgtEl>
                                        <p:attrNameLst>
                                          <p:attrName>ppt_y</p:attrName>
                                        </p:attrNameLst>
                                      </p:cBhvr>
                                      <p:tavLst>
                                        <p:tav tm="0">
                                          <p:val>
                                            <p:strVal val="ppt_y"/>
                                          </p:val>
                                        </p:tav>
                                        <p:tav tm="100000">
                                          <p:val>
                                            <p:strVal val="ppt_y"/>
                                          </p:val>
                                        </p:tav>
                                      </p:tavLst>
                                    </p:anim>
                                    <p:set>
                                      <p:cBhvr>
                                        <p:cTn id="23" dur="1" fill="hold">
                                          <p:stCondLst>
                                            <p:cond delay="749"/>
                                          </p:stCondLst>
                                        </p:cTn>
                                        <p:tgtEl>
                                          <p:spTgt spid="10"/>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250"/>
                                        <p:tgtEl>
                                          <p:spTgt spid="14"/>
                                        </p:tgtEl>
                                      </p:cBhvr>
                                    </p:animEffect>
                                    <p:set>
                                      <p:cBhvr>
                                        <p:cTn id="26" dur="1" fill="hold">
                                          <p:stCondLst>
                                            <p:cond delay="24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Project Titles </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Presenter: Lex</a:t>
            </a: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362200"/>
              <a:ext cx="1931160" cy="1371600"/>
            </a:xfrm>
            <a:prstGeom prst="rect">
              <a:avLst/>
            </a:prstGeom>
            <a:noFill/>
          </p:spPr>
          <p:txBody>
            <a:bodyPr wrap="square" rtlCol="0">
              <a:normAutofit lnSpcReduction="1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Stock prices of 4 Tech Giants vs. S&amp;P500 Index </a:t>
              </a:r>
              <a:endParaRPr lang="en-US" sz="2400" b="1"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3" name="Group 22"/>
          <p:cNvGrpSpPr/>
          <p:nvPr/>
        </p:nvGrpSpPr>
        <p:grpSpPr>
          <a:xfrm>
            <a:off x="3543300" y="1693783"/>
            <a:ext cx="2057400" cy="2708434"/>
            <a:chOff x="3543300" y="169378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69378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568320" y="2240957"/>
              <a:ext cx="1931160" cy="665695"/>
            </a:xfrm>
            <a:prstGeom prst="rect">
              <a:avLst/>
            </a:prstGeom>
            <a:noFill/>
          </p:spPr>
          <p:txBody>
            <a:bodyPr wrap="square" rtlCol="0">
              <a:no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Best month or day to invest in US Stock Market </a:t>
              </a:r>
              <a:endParaRPr lang="en-US" sz="24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51832" y="2286000"/>
              <a:ext cx="1583472" cy="182136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42061"/>
              <a:ext cx="1931160" cy="665695"/>
            </a:xfrm>
            <a:prstGeom prst="rect">
              <a:avLst/>
            </a:prstGeom>
            <a:noFill/>
          </p:spPr>
          <p:txBody>
            <a:bodyPr wrap="square" rtlCol="0">
              <a:no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Apple Versus Google Stock Price</a:t>
              </a:r>
              <a:endParaRPr lang="en-US" sz="24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175260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Predict the S&amp;P500 Index using the </a:t>
            </a:r>
            <a:r>
              <a:rPr lang="en-US" sz="4000" b="0" cap="none" dirty="0" smtClean="0">
                <a:solidFill>
                  <a:prstClr val="black">
                    <a:lumMod val="50000"/>
                    <a:lumOff val="50000"/>
                  </a:prstClr>
                </a:solidFill>
                <a:ea typeface="+mn-ea"/>
                <a:cs typeface="+mn-cs"/>
              </a:rPr>
              <a:t>Stock </a:t>
            </a:r>
            <a:r>
              <a:rPr lang="en-US" sz="4000" b="0" cap="none" dirty="0">
                <a:solidFill>
                  <a:prstClr val="black">
                    <a:lumMod val="50000"/>
                    <a:lumOff val="50000"/>
                  </a:prstClr>
                </a:solidFill>
                <a:ea typeface="+mn-ea"/>
                <a:cs typeface="+mn-cs"/>
              </a:rPr>
              <a:t>prices of </a:t>
            </a:r>
            <a:r>
              <a:rPr lang="en-US" sz="4000" b="0" cap="none" dirty="0" smtClean="0">
                <a:solidFill>
                  <a:prstClr val="black">
                    <a:lumMod val="50000"/>
                    <a:lumOff val="50000"/>
                  </a:prstClr>
                </a:solidFill>
                <a:ea typeface="+mn-ea"/>
                <a:cs typeface="+mn-cs"/>
              </a:rPr>
              <a:t>the 4 </a:t>
            </a:r>
            <a:r>
              <a:rPr lang="en-US" sz="4000" b="0" cap="none" dirty="0">
                <a:solidFill>
                  <a:prstClr val="black">
                    <a:lumMod val="50000"/>
                    <a:lumOff val="50000"/>
                  </a:prstClr>
                </a:solidFill>
                <a:ea typeface="+mn-ea"/>
                <a:cs typeface="+mn-cs"/>
              </a:rPr>
              <a:t>Tech </a:t>
            </a:r>
            <a:r>
              <a:rPr lang="en-US" sz="4000" b="0" cap="none" dirty="0" smtClean="0">
                <a:solidFill>
                  <a:prstClr val="black">
                    <a:lumMod val="50000"/>
                    <a:lumOff val="50000"/>
                  </a:prstClr>
                </a:solidFill>
                <a:ea typeface="+mn-ea"/>
                <a:cs typeface="+mn-cs"/>
              </a:rPr>
              <a:t>Giants Google, Facebook, Amazon and Apple</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Project Proposal 1: by Lex </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373880" y="990600"/>
            <a:ext cx="4541520" cy="5486400"/>
          </a:xfrm>
          <a:prstGeom prst="rect">
            <a:avLst/>
          </a:prstGeom>
          <a:noFill/>
        </p:spPr>
        <p:txBody>
          <a:bodyPr wrap="square" rtlCol="0">
            <a:normAutofit lnSpcReduction="10000"/>
          </a:bodyPr>
          <a:lstStyle/>
          <a:p>
            <a:pPr>
              <a:lnSpc>
                <a:spcPct val="114000"/>
              </a:lnSpc>
            </a:pPr>
            <a:r>
              <a:rPr lang="en-US" sz="2000" u="sng" dirty="0">
                <a:solidFill>
                  <a:prstClr val="black">
                    <a:lumMod val="85000"/>
                    <a:lumOff val="15000"/>
                  </a:prstClr>
                </a:solidFill>
              </a:rPr>
              <a:t>The Problem: What's the background and scope of the project idea? </a:t>
            </a:r>
            <a:endParaRPr lang="en-US" sz="2000" u="sng" dirty="0" smtClean="0">
              <a:solidFill>
                <a:prstClr val="black">
                  <a:lumMod val="85000"/>
                  <a:lumOff val="15000"/>
                </a:prstClr>
              </a:solidFill>
            </a:endParaRPr>
          </a:p>
          <a:p>
            <a:pPr>
              <a:lnSpc>
                <a:spcPct val="114000"/>
              </a:lnSpc>
            </a:pPr>
            <a:r>
              <a:rPr lang="en-US" sz="2000" dirty="0" smtClean="0">
                <a:solidFill>
                  <a:prstClr val="black">
                    <a:lumMod val="85000"/>
                    <a:lumOff val="15000"/>
                  </a:prstClr>
                </a:solidFill>
              </a:rPr>
              <a:t>- Can the overall market (</a:t>
            </a:r>
            <a:r>
              <a:rPr lang="en-US" sz="2000" dirty="0">
                <a:solidFill>
                  <a:prstClr val="black">
                    <a:lumMod val="85000"/>
                    <a:lumOff val="15000"/>
                  </a:prstClr>
                </a:solidFill>
              </a:rPr>
              <a:t>S&amp;P500 Index </a:t>
            </a:r>
            <a:r>
              <a:rPr lang="en-US" sz="2000" dirty="0" smtClean="0">
                <a:solidFill>
                  <a:prstClr val="black">
                    <a:lumMod val="85000"/>
                    <a:lumOff val="15000"/>
                  </a:prstClr>
                </a:solidFill>
              </a:rPr>
              <a:t>Price) be predicted by the Stock prices of 4 technology giant’s stocks (Facebook, Apple, Google, Amazon) from 1 Aug 2012 to 1 Aug 2016 (4 years)  </a:t>
            </a:r>
          </a:p>
          <a:p>
            <a:pPr>
              <a:lnSpc>
                <a:spcPct val="114000"/>
              </a:lnSpc>
            </a:pPr>
            <a:endParaRPr lang="en-US" sz="2000" dirty="0">
              <a:solidFill>
                <a:prstClr val="black">
                  <a:lumMod val="85000"/>
                  <a:lumOff val="15000"/>
                </a:prstClr>
              </a:solidFill>
            </a:endParaRPr>
          </a:p>
          <a:p>
            <a:pPr>
              <a:lnSpc>
                <a:spcPct val="114000"/>
              </a:lnSpc>
            </a:pPr>
            <a:r>
              <a:rPr lang="en-US" sz="2000" u="sng" dirty="0" smtClean="0">
                <a:solidFill>
                  <a:prstClr val="black">
                    <a:lumMod val="85000"/>
                    <a:lumOff val="15000"/>
                  </a:prstClr>
                </a:solidFill>
              </a:rPr>
              <a:t>What </a:t>
            </a:r>
            <a:r>
              <a:rPr lang="en-US" sz="2000" u="sng" dirty="0">
                <a:solidFill>
                  <a:prstClr val="black">
                    <a:lumMod val="85000"/>
                    <a:lumOff val="15000"/>
                  </a:prstClr>
                </a:solidFill>
              </a:rPr>
              <a:t>problem are you attempting to address or solve? </a:t>
            </a:r>
            <a:endParaRPr lang="en-US" sz="2000" u="sng" dirty="0" smtClean="0">
              <a:solidFill>
                <a:prstClr val="black">
                  <a:lumMod val="85000"/>
                  <a:lumOff val="15000"/>
                </a:prstClr>
              </a:solidFill>
            </a:endParaRPr>
          </a:p>
          <a:p>
            <a:pPr>
              <a:lnSpc>
                <a:spcPct val="114000"/>
              </a:lnSpc>
            </a:pPr>
            <a:r>
              <a:rPr lang="en-US" sz="2000" dirty="0" smtClean="0">
                <a:solidFill>
                  <a:prstClr val="black">
                    <a:lumMod val="85000"/>
                    <a:lumOff val="15000"/>
                  </a:prstClr>
                </a:solidFill>
              </a:rPr>
              <a:t>- Solve the problem of having to pick stocks. Investors just need to buy the tech giants if there is strong correlation</a:t>
            </a:r>
          </a:p>
          <a:p>
            <a:pPr>
              <a:lnSpc>
                <a:spcPct val="114000"/>
              </a:lnSpc>
            </a:pPr>
            <a:endParaRPr lang="en-US" sz="2000" u="sng" dirty="0">
              <a:solidFill>
                <a:prstClr val="black">
                  <a:lumMod val="85000"/>
                  <a:lumOff val="15000"/>
                </a:prstClr>
              </a:solidFill>
            </a:endParaRPr>
          </a:p>
          <a:p>
            <a:pPr>
              <a:lnSpc>
                <a:spcPct val="114000"/>
              </a:lnSpc>
            </a:pPr>
            <a:r>
              <a:rPr lang="en-US" sz="2000" u="sng" dirty="0" smtClean="0">
                <a:solidFill>
                  <a:prstClr val="black">
                    <a:lumMod val="85000"/>
                    <a:lumOff val="15000"/>
                  </a:prstClr>
                </a:solidFill>
              </a:rPr>
              <a:t>Who </a:t>
            </a:r>
            <a:r>
              <a:rPr lang="en-US" sz="2000" u="sng" dirty="0">
                <a:solidFill>
                  <a:prstClr val="black">
                    <a:lumMod val="85000"/>
                    <a:lumOff val="15000"/>
                  </a:prstClr>
                </a:solidFill>
              </a:rPr>
              <a:t>may it matter to</a:t>
            </a:r>
            <a:r>
              <a:rPr lang="en-US" sz="2000" u="sng" dirty="0" smtClean="0">
                <a:solidFill>
                  <a:prstClr val="black">
                    <a:lumMod val="85000"/>
                    <a:lumOff val="15000"/>
                  </a:prstClr>
                </a:solidFill>
              </a:rPr>
              <a:t>?</a:t>
            </a:r>
          </a:p>
          <a:p>
            <a:pPr>
              <a:lnSpc>
                <a:spcPct val="114000"/>
              </a:lnSpc>
            </a:pPr>
            <a:r>
              <a:rPr lang="en-US" sz="2000" dirty="0" smtClean="0">
                <a:solidFill>
                  <a:prstClr val="black">
                    <a:lumMod val="85000"/>
                    <a:lumOff val="15000"/>
                  </a:prstClr>
                </a:solidFill>
              </a:rPr>
              <a:t>Investors who buy the 4 tech giants stocks</a:t>
            </a:r>
            <a:endParaRPr lang="en-US" sz="2000" dirty="0">
              <a:solidFill>
                <a:prstClr val="black">
                  <a:lumMod val="85000"/>
                  <a:lumOff val="15000"/>
                </a:prstClr>
              </a:solidFill>
            </a:endParaRPr>
          </a:p>
        </p:txBody>
      </p:sp>
      <p:sp>
        <p:nvSpPr>
          <p:cNvPr id="9" name="Title 8"/>
          <p:cNvSpPr>
            <a:spLocks noGrp="1"/>
          </p:cNvSpPr>
          <p:nvPr>
            <p:ph type="title"/>
          </p:nvPr>
        </p:nvSpPr>
        <p:spPr/>
        <p:txBody>
          <a:bodyPr/>
          <a:lstStyle/>
          <a:p>
            <a:pPr lvl="0">
              <a:spcBef>
                <a:spcPts val="0"/>
              </a:spcBef>
            </a:pPr>
            <a:r>
              <a:rPr lang="en-US" sz="2800" b="1" dirty="0">
                <a:solidFill>
                  <a:prstClr val="black">
                    <a:lumMod val="85000"/>
                    <a:lumOff val="15000"/>
                  </a:prstClr>
                </a:solidFill>
                <a:latin typeface="+mn-lt"/>
                <a:ea typeface="+mn-ea"/>
                <a:cs typeface="+mn-cs"/>
              </a:rPr>
              <a:t>Predict the S&amp;P500 Index </a:t>
            </a:r>
            <a:endParaRPr lang="en-US" dirty="0">
              <a:latin typeface="+mn-lt"/>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 y="1143001"/>
            <a:ext cx="3930072"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665814"/>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4373880" y="1219200"/>
            <a:ext cx="3962400" cy="5486400"/>
          </a:xfrm>
          <a:prstGeom prst="rect">
            <a:avLst/>
          </a:prstGeom>
          <a:noFill/>
        </p:spPr>
        <p:txBody>
          <a:bodyPr wrap="square" rtlCol="0">
            <a:normAutofit lnSpcReduction="10000"/>
          </a:bodyPr>
          <a:lstStyle/>
          <a:p>
            <a:pPr>
              <a:lnSpc>
                <a:spcPct val="114000"/>
              </a:lnSpc>
            </a:pPr>
            <a:r>
              <a:rPr lang="en-US" sz="2000" dirty="0" smtClean="0">
                <a:solidFill>
                  <a:prstClr val="black">
                    <a:lumMod val="85000"/>
                    <a:lumOff val="15000"/>
                  </a:prstClr>
                </a:solidFill>
              </a:rPr>
              <a:t>Data: What data exists to help solve this problem? </a:t>
            </a:r>
          </a:p>
          <a:p>
            <a:pPr>
              <a:lnSpc>
                <a:spcPct val="114000"/>
              </a:lnSpc>
            </a:pPr>
            <a:r>
              <a:rPr lang="en-US" sz="2000" dirty="0" smtClean="0">
                <a:solidFill>
                  <a:prstClr val="black">
                    <a:lumMod val="85000"/>
                    <a:lumOff val="15000"/>
                  </a:prstClr>
                </a:solidFill>
              </a:rPr>
              <a:t>- S&amp;P Index Price, Stock Prices (close at end of the day) of </a:t>
            </a:r>
            <a:r>
              <a:rPr lang="en-US" sz="2000" dirty="0">
                <a:solidFill>
                  <a:prstClr val="black">
                    <a:lumMod val="85000"/>
                    <a:lumOff val="15000"/>
                  </a:prstClr>
                </a:solidFill>
              </a:rPr>
              <a:t>Facebook, Apple, Google, Amazon</a:t>
            </a:r>
            <a:endParaRPr lang="en-US" sz="2000" dirty="0" smtClean="0">
              <a:solidFill>
                <a:prstClr val="black">
                  <a:lumMod val="85000"/>
                  <a:lumOff val="15000"/>
                </a:prstClr>
              </a:solidFill>
            </a:endParaRPr>
          </a:p>
          <a:p>
            <a:pPr>
              <a:lnSpc>
                <a:spcPct val="114000"/>
              </a:lnSpc>
            </a:pPr>
            <a:endParaRPr lang="en-US" sz="2000" dirty="0" smtClean="0">
              <a:solidFill>
                <a:prstClr val="black">
                  <a:lumMod val="85000"/>
                  <a:lumOff val="15000"/>
                </a:prstClr>
              </a:solidFill>
            </a:endParaRPr>
          </a:p>
          <a:p>
            <a:pPr>
              <a:lnSpc>
                <a:spcPct val="114000"/>
              </a:lnSpc>
            </a:pPr>
            <a:r>
              <a:rPr lang="en-US" sz="2000" dirty="0" smtClean="0">
                <a:solidFill>
                  <a:prstClr val="black">
                    <a:lumMod val="85000"/>
                    <a:lumOff val="15000"/>
                  </a:prstClr>
                </a:solidFill>
              </a:rPr>
              <a:t>Where is it coming from? </a:t>
            </a:r>
          </a:p>
          <a:p>
            <a:pPr>
              <a:lnSpc>
                <a:spcPct val="114000"/>
              </a:lnSpc>
            </a:pPr>
            <a:r>
              <a:rPr lang="en-US" sz="2000" dirty="0" smtClean="0">
                <a:solidFill>
                  <a:prstClr val="black">
                    <a:lumMod val="85000"/>
                    <a:lumOff val="15000"/>
                  </a:prstClr>
                </a:solidFill>
              </a:rPr>
              <a:t>- S&amp;P Official website, </a:t>
            </a:r>
            <a:r>
              <a:rPr lang="en-US" sz="2000" dirty="0" err="1" smtClean="0">
                <a:solidFill>
                  <a:prstClr val="black">
                    <a:lumMod val="85000"/>
                    <a:lumOff val="15000"/>
                  </a:prstClr>
                </a:solidFill>
              </a:rPr>
              <a:t>Kaggle</a:t>
            </a:r>
            <a:endParaRPr lang="en-US" sz="2000" dirty="0" smtClean="0">
              <a:solidFill>
                <a:prstClr val="black">
                  <a:lumMod val="85000"/>
                  <a:lumOff val="15000"/>
                </a:prstClr>
              </a:solidFill>
            </a:endParaRPr>
          </a:p>
          <a:p>
            <a:pPr>
              <a:lnSpc>
                <a:spcPct val="114000"/>
              </a:lnSpc>
            </a:pPr>
            <a:endParaRPr lang="en-US" sz="2000" dirty="0" smtClean="0">
              <a:solidFill>
                <a:prstClr val="black">
                  <a:lumMod val="85000"/>
                  <a:lumOff val="15000"/>
                </a:prstClr>
              </a:solidFill>
            </a:endParaRPr>
          </a:p>
          <a:p>
            <a:pPr>
              <a:lnSpc>
                <a:spcPct val="114000"/>
              </a:lnSpc>
            </a:pPr>
            <a:r>
              <a:rPr lang="en-US" sz="2000" dirty="0" smtClean="0">
                <a:solidFill>
                  <a:prstClr val="black">
                    <a:lumMod val="85000"/>
                    <a:lumOff val="15000"/>
                  </a:prstClr>
                </a:solidFill>
              </a:rPr>
              <a:t>What does the data look like? </a:t>
            </a:r>
          </a:p>
          <a:p>
            <a:pPr>
              <a:lnSpc>
                <a:spcPct val="114000"/>
              </a:lnSpc>
            </a:pPr>
            <a:r>
              <a:rPr lang="en-US" sz="2000" dirty="0" smtClean="0">
                <a:solidFill>
                  <a:prstClr val="black">
                    <a:lumMod val="85000"/>
                    <a:lumOff val="15000"/>
                  </a:prstClr>
                </a:solidFill>
              </a:rPr>
              <a:t>- 1,007 days from 1/08/2012 to 01/08/2016, with total 6 columns (Date, 4 companies, 1 Index). Total 6,036 data points</a:t>
            </a:r>
          </a:p>
          <a:p>
            <a:pPr>
              <a:lnSpc>
                <a:spcPct val="114000"/>
              </a:lnSpc>
            </a:pPr>
            <a:endParaRPr lang="en-US" sz="2000" dirty="0" smtClean="0">
              <a:solidFill>
                <a:prstClr val="black">
                  <a:lumMod val="85000"/>
                  <a:lumOff val="15000"/>
                </a:prstClr>
              </a:solidFill>
            </a:endParaRPr>
          </a:p>
          <a:p>
            <a:pPr>
              <a:lnSpc>
                <a:spcPct val="114000"/>
              </a:lnSpc>
            </a:pPr>
            <a:r>
              <a:rPr lang="en-US" sz="2000" dirty="0" smtClean="0">
                <a:solidFill>
                  <a:prstClr val="black">
                    <a:lumMod val="85000"/>
                    <a:lumOff val="15000"/>
                  </a:prstClr>
                </a:solidFill>
              </a:rPr>
              <a:t>What is the observation?</a:t>
            </a:r>
          </a:p>
          <a:p>
            <a:pPr>
              <a:lnSpc>
                <a:spcPct val="114000"/>
              </a:lnSpc>
            </a:pPr>
            <a:r>
              <a:rPr lang="en-US" sz="2000" dirty="0" smtClean="0">
                <a:solidFill>
                  <a:prstClr val="black">
                    <a:lumMod val="85000"/>
                    <a:lumOff val="15000"/>
                  </a:prstClr>
                </a:solidFill>
              </a:rPr>
              <a:t>Positive correlation at first glance</a:t>
            </a:r>
            <a:endParaRPr lang="en-US" sz="2000" dirty="0">
              <a:solidFill>
                <a:prstClr val="black">
                  <a:lumMod val="85000"/>
                  <a:lumOff val="15000"/>
                </a:prstClr>
              </a:solidFill>
            </a:endParaRPr>
          </a:p>
        </p:txBody>
      </p:sp>
      <p:sp>
        <p:nvSpPr>
          <p:cNvPr id="9" name="Title 8"/>
          <p:cNvSpPr>
            <a:spLocks noGrp="1"/>
          </p:cNvSpPr>
          <p:nvPr>
            <p:ph type="title"/>
          </p:nvPr>
        </p:nvSpPr>
        <p:spPr/>
        <p:txBody>
          <a:bodyPr/>
          <a:lstStyle/>
          <a:p>
            <a:pPr lvl="0">
              <a:spcBef>
                <a:spcPts val="0"/>
              </a:spcBef>
            </a:pPr>
            <a:r>
              <a:rPr lang="en-US" sz="2800" b="1" dirty="0">
                <a:solidFill>
                  <a:prstClr val="black">
                    <a:lumMod val="85000"/>
                    <a:lumOff val="15000"/>
                  </a:prstClr>
                </a:solidFill>
                <a:latin typeface="+mn-lt"/>
                <a:ea typeface="+mn-ea"/>
                <a:cs typeface="+mn-cs"/>
              </a:rPr>
              <a:t>Predict the S&amp;P500 Index </a:t>
            </a:r>
            <a:endParaRPr lang="en-US" dirty="0">
              <a:latin typeface="+mn-lt"/>
            </a:endParaRPr>
          </a:p>
        </p:txBody>
      </p:sp>
      <p:pic>
        <p:nvPicPr>
          <p:cNvPr id="205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 y="1219200"/>
            <a:ext cx="408214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Organize with Sections</a:t>
            </a:r>
            <a:endParaRPr lang="en-US" sz="3200" dirty="0">
              <a:solidFill>
                <a:prstClr val="white"/>
              </a:solidFill>
            </a:endParaRPr>
          </a:p>
        </p:txBody>
      </p:sp>
      <p:sp>
        <p:nvSpPr>
          <p:cNvPr id="3" name="TextBox 2"/>
          <p:cNvSpPr txBox="1"/>
          <p:nvPr/>
        </p:nvSpPr>
        <p:spPr>
          <a:xfrm>
            <a:off x="1523999" y="685800"/>
            <a:ext cx="7391401" cy="5410200"/>
          </a:xfrm>
          <a:prstGeom prst="rect">
            <a:avLst/>
          </a:prstGeom>
          <a:noFill/>
        </p:spPr>
        <p:txBody>
          <a:bodyPr wrap="square" rtlCol="0">
            <a:normAutofit fontScale="92500" lnSpcReduction="10000"/>
          </a:bodyPr>
          <a:lstStyle/>
          <a:p>
            <a:r>
              <a:rPr lang="en-US" sz="2800" b="1" dirty="0">
                <a:solidFill>
                  <a:prstClr val="black">
                    <a:lumMod val="50000"/>
                    <a:lumOff val="50000"/>
                  </a:prstClr>
                </a:solidFill>
              </a:rPr>
              <a:t>Lightning Presentation</a:t>
            </a:r>
          </a:p>
          <a:p>
            <a:r>
              <a:rPr lang="en-US" sz="2200" u="sng" dirty="0" smtClean="0">
                <a:solidFill>
                  <a:prstClr val="black">
                    <a:lumMod val="85000"/>
                    <a:lumOff val="15000"/>
                  </a:prstClr>
                </a:solidFill>
              </a:rPr>
              <a:t>Hypotheses</a:t>
            </a:r>
            <a:r>
              <a:rPr lang="en-US" sz="2200" u="sng" dirty="0">
                <a:solidFill>
                  <a:prstClr val="black">
                    <a:lumMod val="85000"/>
                    <a:lumOff val="15000"/>
                  </a:prstClr>
                </a:solidFill>
              </a:rPr>
              <a:t>: Given the problem and data you're aware of, what do you believe is the solution? </a:t>
            </a:r>
            <a:endParaRPr lang="en-US" sz="2200" u="sng" dirty="0" smtClean="0">
              <a:solidFill>
                <a:prstClr val="black">
                  <a:lumMod val="85000"/>
                  <a:lumOff val="15000"/>
                </a:prstClr>
              </a:solidFill>
            </a:endParaRPr>
          </a:p>
          <a:p>
            <a:r>
              <a:rPr lang="en-US" sz="2200" dirty="0" smtClean="0">
                <a:solidFill>
                  <a:prstClr val="black">
                    <a:lumMod val="85000"/>
                    <a:lumOff val="15000"/>
                  </a:prstClr>
                </a:solidFill>
              </a:rPr>
              <a:t>-    The S&amp;P500 Index is widely regarded as the best single gauge of large US company stocks, hence it approximates the “overall market”. It </a:t>
            </a:r>
            <a:r>
              <a:rPr lang="en-US" sz="2200" dirty="0">
                <a:solidFill>
                  <a:prstClr val="black">
                    <a:lumMod val="85000"/>
                    <a:lumOff val="15000"/>
                  </a:prstClr>
                </a:solidFill>
              </a:rPr>
              <a:t>includes </a:t>
            </a:r>
            <a:r>
              <a:rPr lang="en-US" sz="2200" dirty="0" smtClean="0">
                <a:solidFill>
                  <a:prstClr val="black">
                    <a:lumMod val="85000"/>
                    <a:lumOff val="15000"/>
                  </a:prstClr>
                </a:solidFill>
              </a:rPr>
              <a:t>the 500 </a:t>
            </a:r>
            <a:r>
              <a:rPr lang="en-US" sz="2200" dirty="0">
                <a:solidFill>
                  <a:prstClr val="black">
                    <a:lumMod val="85000"/>
                    <a:lumOff val="15000"/>
                  </a:prstClr>
                </a:solidFill>
              </a:rPr>
              <a:t>leading companies and captures approximately 80% coverage of available market capitalization</a:t>
            </a:r>
            <a:r>
              <a:rPr lang="en-US" sz="2200" dirty="0" smtClean="0">
                <a:solidFill>
                  <a:prstClr val="black">
                    <a:lumMod val="85000"/>
                    <a:lumOff val="15000"/>
                  </a:prstClr>
                </a:solidFill>
              </a:rPr>
              <a:t>.</a:t>
            </a:r>
          </a:p>
          <a:p>
            <a:pPr marL="342900" indent="-342900">
              <a:buFontTx/>
              <a:buChar char="-"/>
            </a:pPr>
            <a:r>
              <a:rPr lang="en-US" sz="2200" dirty="0" smtClean="0">
                <a:solidFill>
                  <a:prstClr val="black">
                    <a:lumMod val="85000"/>
                    <a:lumOff val="15000"/>
                  </a:prstClr>
                </a:solidFill>
              </a:rPr>
              <a:t>The hypothesis is that the 4 tech giants prices move in the same direction as the overall market.</a:t>
            </a:r>
          </a:p>
          <a:p>
            <a:pPr marL="342900" indent="-342900">
              <a:buFontTx/>
              <a:buChar char="-"/>
            </a:pPr>
            <a:r>
              <a:rPr lang="en-US" sz="2200" dirty="0" smtClean="0">
                <a:solidFill>
                  <a:prstClr val="black">
                    <a:lumMod val="85000"/>
                    <a:lumOff val="15000"/>
                  </a:prstClr>
                </a:solidFill>
              </a:rPr>
              <a:t> The solution is that using a combination of all 4 tech giants is the best predictor of the market. </a:t>
            </a:r>
            <a:endParaRPr lang="en-US" sz="2200" dirty="0">
              <a:solidFill>
                <a:prstClr val="black">
                  <a:lumMod val="85000"/>
                  <a:lumOff val="15000"/>
                </a:prstClr>
              </a:solidFill>
            </a:endParaRPr>
          </a:p>
          <a:p>
            <a:endParaRPr lang="en-US" sz="2200" dirty="0" smtClean="0">
              <a:solidFill>
                <a:prstClr val="black">
                  <a:lumMod val="85000"/>
                  <a:lumOff val="15000"/>
                </a:prstClr>
              </a:solidFill>
            </a:endParaRPr>
          </a:p>
          <a:p>
            <a:endParaRPr lang="en-US" sz="2200" dirty="0">
              <a:solidFill>
                <a:prstClr val="black">
                  <a:lumMod val="85000"/>
                  <a:lumOff val="15000"/>
                </a:prstClr>
              </a:solidFill>
            </a:endParaRPr>
          </a:p>
          <a:p>
            <a:r>
              <a:rPr lang="en-US" sz="2200" u="sng" dirty="0" smtClean="0">
                <a:solidFill>
                  <a:prstClr val="black">
                    <a:lumMod val="85000"/>
                    <a:lumOff val="15000"/>
                  </a:prstClr>
                </a:solidFill>
              </a:rPr>
              <a:t>What </a:t>
            </a:r>
            <a:r>
              <a:rPr lang="en-US" sz="2200" u="sng" dirty="0">
                <a:solidFill>
                  <a:prstClr val="black">
                    <a:lumMod val="85000"/>
                    <a:lumOff val="15000"/>
                  </a:prstClr>
                </a:solidFill>
              </a:rPr>
              <a:t>does success look like</a:t>
            </a:r>
            <a:r>
              <a:rPr lang="en-US" sz="2200" u="sng" dirty="0" smtClean="0">
                <a:solidFill>
                  <a:prstClr val="black">
                    <a:lumMod val="85000"/>
                    <a:lumOff val="15000"/>
                  </a:prstClr>
                </a:solidFill>
              </a:rPr>
              <a:t>?</a:t>
            </a:r>
          </a:p>
          <a:p>
            <a:r>
              <a:rPr lang="en-US" sz="2200" dirty="0" smtClean="0">
                <a:solidFill>
                  <a:prstClr val="black">
                    <a:lumMod val="85000"/>
                    <a:lumOff val="15000"/>
                  </a:prstClr>
                </a:solidFill>
              </a:rPr>
              <a:t>- Success will show when all 4 tech giants prices, when put into the model </a:t>
            </a:r>
            <a:r>
              <a:rPr lang="en-US" sz="2200" b="1" dirty="0" smtClean="0">
                <a:solidFill>
                  <a:prstClr val="black">
                    <a:lumMod val="85000"/>
                    <a:lumOff val="15000"/>
                  </a:prstClr>
                </a:solidFill>
              </a:rPr>
              <a:t>together</a:t>
            </a:r>
            <a:r>
              <a:rPr lang="en-US" sz="2200" dirty="0" smtClean="0">
                <a:solidFill>
                  <a:prstClr val="black">
                    <a:lumMod val="85000"/>
                    <a:lumOff val="15000"/>
                  </a:prstClr>
                </a:solidFill>
              </a:rPr>
              <a:t>, is the best predictor of the S&amp;P500 market. If individual stocks, such as FB, are even better than all 4 stocks as a predictor of the S&amp;P500, then we also have a new discovery, i.e. that FB alone can better predict the S&amp;P500 than 4 tech giant stocks. </a:t>
            </a:r>
            <a:endParaRPr lang="en-US" sz="2200" dirty="0">
              <a:solidFill>
                <a:prstClr val="black">
                  <a:lumMod val="85000"/>
                  <a:lumOff val="15000"/>
                </a:prstClr>
              </a:solidFill>
            </a:endParaRPr>
          </a:p>
          <a:p>
            <a:endParaRPr lang="en-US" sz="1900" dirty="0" smtClean="0">
              <a:solidFill>
                <a:srgbClr val="2C99FC"/>
              </a:solidFill>
            </a:endParaRPr>
          </a:p>
          <a:p>
            <a:endParaRPr lang="en-US"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b="0" cap="none" dirty="0" smtClean="0">
                <a:solidFill>
                  <a:prstClr val="black">
                    <a:lumMod val="50000"/>
                    <a:lumOff val="50000"/>
                  </a:prstClr>
                </a:solidFill>
                <a:ea typeface="+mn-ea"/>
                <a:cs typeface="+mn-cs"/>
              </a:rPr>
              <a:t>Best </a:t>
            </a:r>
            <a:r>
              <a:rPr lang="en-US" sz="4000" b="0" cap="none" dirty="0">
                <a:solidFill>
                  <a:prstClr val="black">
                    <a:lumMod val="50000"/>
                    <a:lumOff val="50000"/>
                  </a:prstClr>
                </a:solidFill>
                <a:ea typeface="+mn-ea"/>
                <a:cs typeface="+mn-cs"/>
              </a:rPr>
              <a:t>month or day to invest in US Stock Market </a:t>
            </a:r>
            <a:br>
              <a:rPr lang="en-US" sz="4000" b="0" cap="none" dirty="0">
                <a:solidFill>
                  <a:prstClr val="black">
                    <a:lumMod val="50000"/>
                    <a:lumOff val="50000"/>
                  </a:prstClr>
                </a:solidFill>
                <a:ea typeface="+mn-ea"/>
                <a:cs typeface="+mn-cs"/>
              </a:rPr>
            </a:b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a:solidFill>
                  <a:prstClr val="black">
                    <a:lumMod val="75000"/>
                    <a:lumOff val="25000"/>
                  </a:prstClr>
                </a:solidFill>
              </a:rPr>
              <a:t>Project Proposal </a:t>
            </a:r>
            <a:r>
              <a:rPr lang="en-US" sz="1700" b="1" dirty="0" smtClean="0">
                <a:solidFill>
                  <a:prstClr val="black">
                    <a:lumMod val="75000"/>
                    <a:lumOff val="25000"/>
                  </a:prstClr>
                </a:solidFill>
              </a:rPr>
              <a:t>2: </a:t>
            </a:r>
            <a:r>
              <a:rPr lang="en-US" sz="1700" b="1" dirty="0">
                <a:solidFill>
                  <a:prstClr val="black">
                    <a:lumMod val="75000"/>
                    <a:lumOff val="25000"/>
                  </a:prstClr>
                </a:solidFill>
              </a:rPr>
              <a:t>by Lex </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sp>
        <p:nvSpPr>
          <p:cNvPr id="4" name="TextBox 3"/>
          <p:cNvSpPr txBox="1"/>
          <p:nvPr/>
        </p:nvSpPr>
        <p:spPr>
          <a:xfrm>
            <a:off x="1228724" y="2217355"/>
            <a:ext cx="7229475" cy="461665"/>
          </a:xfrm>
          <a:prstGeom prst="rect">
            <a:avLst/>
          </a:prstGeom>
          <a:noFill/>
        </p:spPr>
        <p:txBody>
          <a:bodyPr wrap="square" rtlCol="0" anchor="b" anchorCtr="0">
            <a:normAutofit fontScale="85000" lnSpcReduction="10000"/>
          </a:bodyPr>
          <a:lstStyle/>
          <a:p>
            <a:r>
              <a:rPr lang="en-US" sz="2400" u="sng" dirty="0">
                <a:solidFill>
                  <a:prstClr val="black">
                    <a:lumMod val="50000"/>
                    <a:lumOff val="50000"/>
                  </a:prstClr>
                </a:solidFill>
              </a:rPr>
              <a:t>The Problem: What's the background and scope of the project idea?  </a:t>
            </a:r>
            <a:endParaRPr lang="en-US" sz="2400" u="sng" dirty="0">
              <a:solidFill>
                <a:prstClr val="black">
                  <a:lumMod val="50000"/>
                  <a:lumOff val="50000"/>
                </a:prstClr>
              </a:solidFill>
            </a:endParaRPr>
          </a:p>
        </p:txBody>
      </p:sp>
      <p:sp>
        <p:nvSpPr>
          <p:cNvPr id="7" name="Title 6"/>
          <p:cNvSpPr>
            <a:spLocks noGrp="1"/>
          </p:cNvSpPr>
          <p:nvPr>
            <p:ph type="title"/>
          </p:nvPr>
        </p:nvSpPr>
        <p:spPr>
          <a:xfrm>
            <a:off x="1219200" y="2669865"/>
            <a:ext cx="7543800" cy="1200329"/>
          </a:xfrm>
        </p:spPr>
        <p:txBody>
          <a:bodyPr wrap="square" tIns="0" bIns="0" anchor="t" anchorCtr="0">
            <a:noAutofit/>
          </a:bodyPr>
          <a:lstStyle/>
          <a:p>
            <a:r>
              <a:rPr lang="en-US" sz="6600" b="1" dirty="0" smtClean="0">
                <a:solidFill>
                  <a:prstClr val="black">
                    <a:lumMod val="85000"/>
                    <a:lumOff val="15000"/>
                  </a:prstClr>
                </a:solidFill>
                <a:latin typeface="+mn-lt"/>
              </a:rPr>
              <a:t>Which day or month will stocks have the highest prices?</a:t>
            </a:r>
            <a:endParaRPr lang="en-US" sz="6600" dirty="0">
              <a:latin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715000" y="838200"/>
            <a:ext cx="3062338" cy="5867400"/>
          </a:xfrm>
        </p:spPr>
        <p:txBody>
          <a:bodyPr>
            <a:normAutofit fontScale="92500" lnSpcReduction="10000"/>
          </a:bodyPr>
          <a:lstStyle/>
          <a:p>
            <a:pPr lvl="0">
              <a:spcBef>
                <a:spcPts val="0"/>
              </a:spcBef>
            </a:pPr>
            <a:r>
              <a:rPr lang="en-US" sz="2100" b="1" u="sng" dirty="0" smtClean="0">
                <a:solidFill>
                  <a:prstClr val="white"/>
                </a:solidFill>
              </a:rPr>
              <a:t>What </a:t>
            </a:r>
            <a:r>
              <a:rPr lang="en-US" sz="2100" b="1" u="sng" dirty="0">
                <a:solidFill>
                  <a:prstClr val="white"/>
                </a:solidFill>
              </a:rPr>
              <a:t>problem are you attempting to address or solve? </a:t>
            </a:r>
          </a:p>
          <a:p>
            <a:pPr lvl="0">
              <a:spcBef>
                <a:spcPts val="0"/>
              </a:spcBef>
            </a:pPr>
            <a:r>
              <a:rPr lang="en-US" sz="2100" b="1" dirty="0">
                <a:solidFill>
                  <a:prstClr val="white"/>
                </a:solidFill>
              </a:rPr>
              <a:t>- </a:t>
            </a:r>
            <a:r>
              <a:rPr lang="en-US" sz="2100" b="1" dirty="0" smtClean="0">
                <a:solidFill>
                  <a:prstClr val="white"/>
                </a:solidFill>
              </a:rPr>
              <a:t>Investors know which day or which month to log in to their trading accounts and buy stocks. </a:t>
            </a:r>
            <a:endParaRPr lang="en-US" sz="2100" b="1" dirty="0">
              <a:solidFill>
                <a:prstClr val="white"/>
              </a:solidFill>
            </a:endParaRPr>
          </a:p>
          <a:p>
            <a:pPr lvl="0">
              <a:spcBef>
                <a:spcPts val="0"/>
              </a:spcBef>
            </a:pPr>
            <a:r>
              <a:rPr lang="en-US" sz="2100" b="1" dirty="0" smtClean="0">
                <a:solidFill>
                  <a:prstClr val="white"/>
                </a:solidFill>
              </a:rPr>
              <a:t>- Is it true there is </a:t>
            </a:r>
            <a:r>
              <a:rPr lang="en-US" sz="2100" b="1" dirty="0" err="1" smtClean="0">
                <a:solidFill>
                  <a:prstClr val="white"/>
                </a:solidFill>
              </a:rPr>
              <a:t>phenonmenon</a:t>
            </a:r>
            <a:r>
              <a:rPr lang="en-US" sz="2100" b="1" dirty="0" smtClean="0">
                <a:solidFill>
                  <a:prstClr val="white"/>
                </a:solidFill>
              </a:rPr>
              <a:t> such as “sell in May and go away”: meaning low prices from May and June </a:t>
            </a:r>
          </a:p>
          <a:p>
            <a:pPr lvl="0">
              <a:spcBef>
                <a:spcPts val="0"/>
              </a:spcBef>
            </a:pPr>
            <a:endParaRPr lang="en-US" sz="2100" b="1" dirty="0">
              <a:solidFill>
                <a:prstClr val="white"/>
              </a:solidFill>
            </a:endParaRPr>
          </a:p>
          <a:p>
            <a:pPr lvl="0">
              <a:spcBef>
                <a:spcPts val="0"/>
              </a:spcBef>
            </a:pPr>
            <a:r>
              <a:rPr lang="en-US" sz="2100" b="1" u="sng" dirty="0">
                <a:solidFill>
                  <a:prstClr val="white"/>
                </a:solidFill>
              </a:rPr>
              <a:t>Who may it matter to?</a:t>
            </a:r>
          </a:p>
          <a:p>
            <a:pPr lvl="0">
              <a:spcBef>
                <a:spcPts val="0"/>
              </a:spcBef>
            </a:pPr>
            <a:r>
              <a:rPr lang="en-US" sz="2100" b="1" dirty="0">
                <a:solidFill>
                  <a:prstClr val="white"/>
                </a:solidFill>
              </a:rPr>
              <a:t>Investors who </a:t>
            </a:r>
            <a:r>
              <a:rPr lang="en-US" sz="2100" b="1" dirty="0" smtClean="0">
                <a:solidFill>
                  <a:prstClr val="white"/>
                </a:solidFill>
              </a:rPr>
              <a:t>like to invest in the overall market (S&amp;P500 Index), purely based on the date (e.g. 23</a:t>
            </a:r>
            <a:r>
              <a:rPr lang="en-US" sz="2100" b="1" baseline="30000" dirty="0" smtClean="0">
                <a:solidFill>
                  <a:prstClr val="white"/>
                </a:solidFill>
              </a:rPr>
              <a:t>rd</a:t>
            </a:r>
            <a:r>
              <a:rPr lang="en-US" sz="2100" b="1" dirty="0" smtClean="0">
                <a:solidFill>
                  <a:prstClr val="white"/>
                </a:solidFill>
              </a:rPr>
              <a:t> of the month), or the month itself. </a:t>
            </a:r>
          </a:p>
        </p:txBody>
      </p:sp>
      <p:sp>
        <p:nvSpPr>
          <p:cNvPr id="3" name="Title 2"/>
          <p:cNvSpPr>
            <a:spLocks noGrp="1"/>
          </p:cNvSpPr>
          <p:nvPr>
            <p:ph type="title"/>
          </p:nvPr>
        </p:nvSpPr>
        <p:spPr/>
        <p:txBody>
          <a:bodyPr/>
          <a:lstStyle/>
          <a:p>
            <a:r>
              <a:rPr lang="en-US" dirty="0" smtClean="0"/>
              <a:t>S&amp;P500 Historical Data</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38200" y="304800"/>
            <a:ext cx="4083954" cy="437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1082</Words>
  <Application>Microsoft Office PowerPoint</Application>
  <PresentationFormat>On-screen Show (4:3)</PresentationFormat>
  <Paragraphs>131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Introducing PowerPoint 2010</vt:lpstr>
      <vt:lpstr>Data Science DS-SG-04– General Assembly – 8 July 2017 3 Project Proposals</vt:lpstr>
      <vt:lpstr>PowerPoint Presentation</vt:lpstr>
      <vt:lpstr>Predict the S&amp;P500 Index using the Stock prices of the 4 Tech Giants Google, Facebook, Amazon and Apple</vt:lpstr>
      <vt:lpstr>Predict the S&amp;P500 Index </vt:lpstr>
      <vt:lpstr>Predict the S&amp;P500 Index </vt:lpstr>
      <vt:lpstr>PowerPoint Presentation</vt:lpstr>
      <vt:lpstr>Best month or day to invest in US Stock Market  </vt:lpstr>
      <vt:lpstr>Which day or month will stocks have the highest prices?</vt:lpstr>
      <vt:lpstr>S&amp;P500 Historical Data</vt:lpstr>
      <vt:lpstr>Data: What data exists to help solve this problem?  - S&amp;P Index Price Where is it coming from?  - S&amp;P Official website  What does the data look like?  - 4 years of data from 1/08/2012 to 01/08/2016, with total 2 columns (Date, 1 Index).    What is the observation? - As the price increases over the 4 years, the data set has to be split into 4 sets, 1 year each (i.e. 2012, 2013, 2014, 2015 onwards)</vt:lpstr>
      <vt:lpstr>Video Perfect</vt:lpstr>
      <vt:lpstr>Can Apple’s stock price predict Google’s stock price?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2017-07-07T16:30:04Z</dcterms:created>
  <dcterms:modified xsi:type="dcterms:W3CDTF">2017-07-07T18:44:16Z</dcterms:modified>
</cp:coreProperties>
</file>