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6" r:id="rId4"/>
    <p:sldMasterId id="2147483662" r:id="rId5"/>
  </p:sldMasterIdLst>
  <p:notesMasterIdLst>
    <p:notesMasterId r:id="rId7"/>
  </p:notesMasterIdLst>
  <p:sldIdLst>
    <p:sldId id="256" r:id="rId6"/>
    <p:sldId id="279" r:id="rId8"/>
    <p:sldId id="282" r:id="rId9"/>
    <p:sldId id="345" r:id="rId10"/>
    <p:sldId id="351" r:id="rId11"/>
    <p:sldId id="380" r:id="rId12"/>
    <p:sldId id="350" r:id="rId13"/>
    <p:sldId id="381" r:id="rId14"/>
    <p:sldId id="360" r:id="rId15"/>
    <p:sldId id="365" r:id="rId16"/>
    <p:sldId id="349" r:id="rId17"/>
    <p:sldId id="361" r:id="rId18"/>
    <p:sldId id="356" r:id="rId19"/>
    <p:sldId id="357" r:id="rId20"/>
    <p:sldId id="399" r:id="rId21"/>
    <p:sldId id="343" r:id="rId22"/>
    <p:sldId id="258" r:id="rId23"/>
  </p:sldIdLst>
  <p:sldSz cx="9144000" cy="6858000" type="screen4x3"/>
  <p:notesSz cx="6858000" cy="9144000"/>
  <p:custDataLst>
    <p:tags r:id="rId27"/>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6F6F6"/>
    <a:srgbClr val="F7FFFF"/>
    <a:srgbClr val="3C6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6233" autoAdjust="0"/>
  </p:normalViewPr>
  <p:slideViewPr>
    <p:cSldViewPr snapToGrid="0" showGuides="1">
      <p:cViewPr varScale="1">
        <p:scale>
          <a:sx n="106" d="100"/>
          <a:sy n="106" d="100"/>
        </p:scale>
        <p:origin x="1316" y="52"/>
      </p:cViewPr>
      <p:guideLst>
        <p:guide orient="horz" pos="2190"/>
        <p:guide pos="2880"/>
      </p:guideLst>
    </p:cSldViewPr>
  </p:slideViewPr>
  <p:outlineViewPr>
    <p:cViewPr>
      <p:scale>
        <a:sx n="33" d="100"/>
        <a:sy n="33" d="100"/>
      </p:scale>
      <p:origin x="0" y="0"/>
    </p:cViewPr>
  </p:outlineViewPr>
  <p:notesTextViewPr>
    <p:cViewPr>
      <p:scale>
        <a:sx n="75" d="100"/>
        <a:sy n="75" d="100"/>
      </p:scale>
      <p:origin x="0" y="-116"/>
    </p:cViewPr>
  </p:notesTextViewPr>
  <p:sorterViewPr>
    <p:cViewPr>
      <p:scale>
        <a:sx n="100" d="100"/>
        <a:sy n="100" d="100"/>
      </p:scale>
      <p:origin x="0" y="0"/>
    </p:cViewPr>
  </p:sorterViewPr>
  <p:notesViewPr>
    <p:cSldViewPr snapToGrid="0">
      <p:cViewPr>
        <p:scale>
          <a:sx n="200" d="100"/>
          <a:sy n="200" d="100"/>
        </p:scale>
        <p:origin x="748" y="-33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5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基于半监督的反课程伪标签的医学图像分类方法</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CDSI</a:t>
            </a:r>
            <a:r>
              <a:rPr lang="zh-CN" altLang="en-US" dirty="0"/>
              <a:t>判断未标记的样本是否具有高信息含量</a:t>
            </a:r>
            <a:endParaRPr lang="zh-CN" altLang="en-US" dirty="0"/>
          </a:p>
          <a:p>
            <a:r>
              <a:rPr lang="zh-CN" altLang="en-US" dirty="0"/>
              <a:t>锚集中具有高信息含量的未标记的样本在模型中取得的结果值大于中低信息含量的结果值时判断该样本具有高信息含量</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a:t>
            </a:r>
            <a:r>
              <a:rPr lang="zh-CN" altLang="en-US" dirty="0"/>
              <a:t>为高信息量的无标签样本生成可靠的伪标签，可以生成两个伪标签</a:t>
            </a:r>
            <a:endParaRPr lang="zh-CN" altLang="en-US" dirty="0"/>
          </a:p>
          <a:p>
            <a:r>
              <a:rPr lang="zh-CN" altLang="en-US" dirty="0"/>
              <a:t>标签集合中的样本用模型预测，它的标签为它在模型中的标签</a:t>
            </a:r>
            <a:endParaRPr lang="zh-CN" altLang="en-US" dirty="0"/>
          </a:p>
          <a:p>
            <a:r>
              <a:rPr lang="zh-CN" altLang="en-US" dirty="0"/>
              <a:t>锚集中的样本用</a:t>
            </a:r>
            <a:r>
              <a:rPr lang="en-US" altLang="zh-CN" dirty="0"/>
              <a:t>KNN</a:t>
            </a:r>
            <a:r>
              <a:rPr lang="zh-CN" altLang="en-US" dirty="0"/>
              <a:t>预测</a:t>
            </a:r>
            <a:endParaRPr lang="zh-CN" altLang="en-US" dirty="0"/>
          </a:p>
          <a:p>
            <a:r>
              <a:rPr lang="en-US" altLang="zh-CN" dirty="0"/>
              <a:t>KNN</a:t>
            </a:r>
            <a:r>
              <a:rPr lang="zh-CN" altLang="en-US" dirty="0"/>
              <a:t>预测的可靠性取决于初始标签集的大小</a:t>
            </a:r>
            <a:endParaRPr lang="zh-CN" altLang="en-US" dirty="0"/>
          </a:p>
          <a:p>
            <a:r>
              <a:rPr lang="zh-CN" altLang="en-US" dirty="0"/>
              <a:t>信息混合方法用密度加权模型预测和</a:t>
            </a:r>
            <a:r>
              <a:rPr lang="en-US" altLang="zh-CN" dirty="0"/>
              <a:t>KNN</a:t>
            </a:r>
            <a:r>
              <a:rPr lang="zh-CN" altLang="en-US" dirty="0"/>
              <a:t>预测的线性组合来构造伪标签函数</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从锚集中选择未被标记的</a:t>
            </a:r>
            <a:r>
              <a:rPr lang="en-US" altLang="zh-CN" dirty="0"/>
              <a:t>KNN</a:t>
            </a:r>
            <a:r>
              <a:rPr lang="zh-CN" altLang="en-US" dirty="0"/>
              <a:t>样本</a:t>
            </a:r>
            <a:r>
              <a:rPr lang="en-US" altLang="zh-CN" dirty="0"/>
              <a:t>U1</a:t>
            </a:r>
            <a:endParaRPr lang="zh-CN" altLang="en-US" dirty="0"/>
          </a:p>
          <a:p>
            <a:r>
              <a:rPr lang="en-US" altLang="zh-CN" dirty="0"/>
              <a:t>2.</a:t>
            </a:r>
            <a:r>
              <a:rPr lang="zh-CN" altLang="en-US" dirty="0"/>
              <a:t>根据</a:t>
            </a:r>
            <a:r>
              <a:rPr lang="en-US" altLang="zh-CN" dirty="0"/>
              <a:t>1</a:t>
            </a:r>
            <a:r>
              <a:rPr lang="zh-CN" altLang="en-US" dirty="0"/>
              <a:t>）中找到的锚集样本</a:t>
            </a:r>
            <a:r>
              <a:rPr lang="en-US" altLang="zh-CN" dirty="0"/>
              <a:t>u1</a:t>
            </a:r>
            <a:r>
              <a:rPr lang="zh-CN" altLang="en-US" dirty="0"/>
              <a:t>到未标记集中找距离</a:t>
            </a:r>
            <a:r>
              <a:rPr lang="en-US" altLang="zh-CN" dirty="0"/>
              <a:t>u1</a:t>
            </a:r>
            <a:r>
              <a:rPr lang="zh-CN" altLang="en-US" dirty="0"/>
              <a:t>最近的有标签集</a:t>
            </a:r>
            <a:endParaRPr lang="zh-CN" altLang="en-US" dirty="0"/>
          </a:p>
          <a:p>
            <a:r>
              <a:rPr lang="en-US" altLang="zh-CN" dirty="0"/>
              <a:t>3.</a:t>
            </a:r>
            <a:r>
              <a:rPr lang="zh-CN" altLang="en-US" dirty="0"/>
              <a:t>计算最近的有标签样本数目，选择信息含量最低的样本插入到锚集中</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1. 脑部X射线 -14个疾病类别数据（每个类别都是一个标签，形成一个多标签问题，每个病人都可以有多个标签）</a:t>
            </a:r>
            <a:endParaRPr lang="zh-CN" altLang="en-US" dirty="0"/>
          </a:p>
          <a:p>
            <a:r>
              <a:rPr lang="zh-CN" altLang="en-US" dirty="0"/>
              <a:t>2. 对比基于一致性与伪标签的半监督方法的平均AUC，基于伪标签的方法在14类别中10个类别取得了最佳结果</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从基线分类器（DenseNet-121）开始，我们根据（2）（即，低、中、高），以及使用锚集纯化（ASP）模块。表中的结果的标准偏差较小。这第二点可以用胸部X射线14中的类不平衡问题来解释，</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选择信息量大的样本会显著增加少数疾病类别的百分比（从5%到10%到近30%），并降低未发现多数疾病类别的比例（从60%到30%），从而使这五个类别的分布更加平衡。这表明，我们的信息样本选择有助于缓解学习不平衡的问题。</a:t>
            </a:r>
            <a:endParaRPr lang="zh-CN" altLang="en-US">
              <a:sym typeface="+mn-ea"/>
            </a:endParaRPr>
          </a:p>
          <a:p>
            <a:endParaRPr lang="zh-CN" altLang="en-US">
              <a:sym typeface="+mn-ea"/>
            </a:endParaRPr>
          </a:p>
          <a:p>
            <a:endParaRPr lang="zh-CN" altLang="en-US">
              <a:sym typeface="+mn-ea"/>
            </a:endParaRPr>
          </a:p>
          <a:p>
            <a:r>
              <a:rPr lang="zh-CN" altLang="en-US">
                <a:sym typeface="+mn-ea"/>
              </a:rPr>
              <a:t>选择信息含量高的未标记样本来促进一个更平衡的学习过程</a:t>
            </a:r>
            <a:endParaRPr lang="zh-CN" altLang="en-US">
              <a:sym typeface="+mn-ea"/>
            </a:endParaRPr>
          </a:p>
          <a:p>
            <a:r>
              <a:rPr lang="zh-CN" altLang="en-US">
                <a:sym typeface="+mn-ea"/>
              </a:rPr>
              <a:t>选择信息量高的样本增加了少数疾病的百分比减少了没有发现的多数类百分比创造了一个更平衡的分布</a:t>
            </a:r>
            <a:endParaRPr lang="zh-CN" altLang="en-US">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四个方面分享论文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一个病人可能患有多种疾病</a:t>
            </a:r>
            <a:endParaRPr lang="zh-CN" altLang="en-US"/>
          </a:p>
          <a:p>
            <a:r>
              <a:rPr lang="zh-CN" altLang="en-US"/>
              <a:t>不同疾病患者人数的多少</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SSL</a:t>
            </a:r>
            <a:r>
              <a:rPr lang="zh-CN" altLang="en-US"/>
              <a:t>半监督学习</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1.</a:t>
            </a:r>
            <a:r>
              <a:rPr lang="zh-CN" altLang="en-US" dirty="0"/>
              <a:t>反课程伪标签方法简称为</a:t>
            </a:r>
            <a:r>
              <a:rPr lang="en-US" altLang="zh-CN" dirty="0"/>
              <a:t>ACPL</a:t>
            </a:r>
            <a:endParaRPr lang="en-US" altLang="zh-CN" dirty="0"/>
          </a:p>
          <a:p>
            <a:r>
              <a:rPr lang="en-US" altLang="zh-CN" dirty="0"/>
              <a:t>2.</a:t>
            </a:r>
            <a:r>
              <a:rPr lang="zh-CN" altLang="en-US" dirty="0"/>
              <a:t>传统的通过阈值选择可信伪标签的方法</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与传统的伪标签方法相比，</a:t>
            </a:r>
            <a:r>
              <a:rPr lang="en-US" altLang="zh-CN" dirty="0"/>
              <a:t>ACPL</a:t>
            </a:r>
            <a:r>
              <a:rPr lang="zh-CN" altLang="en-US" dirty="0"/>
              <a:t>方法增加了信息样本选择，在传统的线性分类器的基础上集合了</a:t>
            </a:r>
            <a:r>
              <a:rPr lang="en-US" altLang="zh-CN" dirty="0"/>
              <a:t>KNN</a:t>
            </a:r>
            <a:r>
              <a:rPr lang="zh-CN" altLang="en-US" dirty="0"/>
              <a:t>分类器，将生成置信伪标签改为了集成伪标签</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用有标签的集合和伪标签集合训练样本</a:t>
            </a:r>
            <a:endParaRPr lang="zh-CN" altLang="en-US" dirty="0"/>
          </a:p>
          <a:p>
            <a:r>
              <a:rPr lang="en-US" altLang="zh-CN" dirty="0"/>
              <a:t>2.</a:t>
            </a:r>
            <a:r>
              <a:rPr lang="zh-CN" altLang="en-US" dirty="0"/>
              <a:t>从锚样本和未标记样本中提取特征</a:t>
            </a:r>
            <a:endParaRPr lang="zh-CN" altLang="en-US" dirty="0"/>
          </a:p>
          <a:p>
            <a:r>
              <a:rPr lang="en-US" altLang="zh-CN" dirty="0"/>
              <a:t>3.</a:t>
            </a:r>
            <a:r>
              <a:rPr lang="zh-CN" altLang="en-US" dirty="0"/>
              <a:t>用交叉分布样本信息性简称</a:t>
            </a:r>
            <a:r>
              <a:rPr lang="en-US" altLang="zh-CN" dirty="0"/>
              <a:t>CDSI</a:t>
            </a:r>
            <a:r>
              <a:rPr lang="zh-CN" altLang="en-US" dirty="0"/>
              <a:t>来估计未标记样本的信息含量</a:t>
            </a:r>
            <a:endParaRPr lang="zh-CN" altLang="en-US" dirty="0"/>
          </a:p>
          <a:p>
            <a:r>
              <a:rPr lang="en-US" altLang="zh-CN" dirty="0"/>
              <a:t>4.</a:t>
            </a:r>
            <a:r>
              <a:rPr lang="zh-CN" altLang="en-US" dirty="0"/>
              <a:t>将未标记的样本划分为高中低信息含量</a:t>
            </a:r>
            <a:endParaRPr lang="zh-CN" altLang="en-US" dirty="0"/>
          </a:p>
          <a:p>
            <a:r>
              <a:rPr lang="en-US" altLang="zh-CN" dirty="0"/>
              <a:t>5.</a:t>
            </a:r>
            <a:r>
              <a:rPr lang="zh-CN" altLang="en-US" dirty="0"/>
              <a:t>利用信息混合简称</a:t>
            </a:r>
            <a:r>
              <a:rPr lang="en-US" altLang="zh-CN" dirty="0"/>
              <a:t>MI</a:t>
            </a:r>
            <a:r>
              <a:rPr lang="zh-CN" altLang="en-US" dirty="0"/>
              <a:t>给高信息含量的未标记样本分配伪标签</a:t>
            </a:r>
            <a:endParaRPr lang="zh-CN" altLang="en-US" dirty="0"/>
          </a:p>
          <a:p>
            <a:r>
              <a:rPr lang="en-US" altLang="zh-CN" dirty="0"/>
              <a:t>6.</a:t>
            </a:r>
            <a:r>
              <a:rPr lang="zh-CN" altLang="en-US" dirty="0"/>
              <a:t>用新的伪标签样本代替伪标签集</a:t>
            </a:r>
            <a:endParaRPr lang="zh-CN" altLang="en-US" dirty="0"/>
          </a:p>
          <a:p>
            <a:r>
              <a:rPr lang="en-US" altLang="zh-CN" dirty="0"/>
              <a:t>7.</a:t>
            </a:r>
            <a:r>
              <a:rPr lang="zh-CN" altLang="en-US" dirty="0"/>
              <a:t>用锚集净化</a:t>
            </a:r>
            <a:r>
              <a:rPr lang="en-US" altLang="zh-CN" dirty="0"/>
              <a:t>ASP</a:t>
            </a:r>
            <a:r>
              <a:rPr lang="zh-CN" altLang="en-US" dirty="0"/>
              <a:t>更新锚集</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1.</a:t>
            </a:r>
            <a:r>
              <a:rPr lang="zh-CN" altLang="en-US" dirty="0">
                <a:sym typeface="+mn-ea"/>
              </a:rPr>
              <a:t>用有标签的集合和伪标签集合训练样本</a:t>
            </a:r>
            <a:endParaRPr lang="zh-CN" altLang="en-US" dirty="0"/>
          </a:p>
          <a:p>
            <a:r>
              <a:rPr lang="en-US" altLang="zh-CN" dirty="0">
                <a:sym typeface="+mn-ea"/>
              </a:rPr>
              <a:t>2.</a:t>
            </a:r>
            <a:r>
              <a:rPr lang="zh-CN" altLang="en-US" dirty="0">
                <a:sym typeface="+mn-ea"/>
              </a:rPr>
              <a:t>从锚样本和未标记样本中提取特征</a:t>
            </a:r>
            <a:endParaRPr lang="zh-CN" altLang="en-US" dirty="0"/>
          </a:p>
          <a:p>
            <a:r>
              <a:rPr lang="en-US" altLang="zh-CN" dirty="0">
                <a:sym typeface="+mn-ea"/>
              </a:rPr>
              <a:t>3.</a:t>
            </a:r>
            <a:r>
              <a:rPr lang="zh-CN" altLang="en-US" dirty="0">
                <a:sym typeface="+mn-ea"/>
              </a:rPr>
              <a:t>用交叉分布样本信息性简称</a:t>
            </a:r>
            <a:r>
              <a:rPr lang="en-US" altLang="zh-CN" dirty="0">
                <a:sym typeface="+mn-ea"/>
              </a:rPr>
              <a:t>CDSI</a:t>
            </a:r>
            <a:r>
              <a:rPr lang="zh-CN" altLang="en-US" dirty="0">
                <a:sym typeface="+mn-ea"/>
              </a:rPr>
              <a:t>来估计未标记样本的信息含量</a:t>
            </a:r>
            <a:endParaRPr lang="zh-CN" altLang="en-US" dirty="0"/>
          </a:p>
          <a:p>
            <a:r>
              <a:rPr lang="en-US" altLang="zh-CN" dirty="0">
                <a:sym typeface="+mn-ea"/>
              </a:rPr>
              <a:t>4.</a:t>
            </a:r>
            <a:r>
              <a:rPr lang="zh-CN" altLang="en-US" dirty="0">
                <a:sym typeface="+mn-ea"/>
              </a:rPr>
              <a:t>将未标记的样本划分为高中低信息含量</a:t>
            </a:r>
            <a:endParaRPr lang="zh-CN" altLang="en-US" dirty="0"/>
          </a:p>
          <a:p>
            <a:r>
              <a:rPr lang="en-US" altLang="zh-CN" dirty="0">
                <a:sym typeface="+mn-ea"/>
              </a:rPr>
              <a:t>5.</a:t>
            </a:r>
            <a:r>
              <a:rPr lang="zh-CN" altLang="en-US" dirty="0">
                <a:sym typeface="+mn-ea"/>
              </a:rPr>
              <a:t>利用信息混合简称</a:t>
            </a:r>
            <a:r>
              <a:rPr lang="en-US" altLang="zh-CN" dirty="0">
                <a:sym typeface="+mn-ea"/>
              </a:rPr>
              <a:t>MI</a:t>
            </a:r>
            <a:r>
              <a:rPr lang="zh-CN" altLang="en-US" dirty="0">
                <a:sym typeface="+mn-ea"/>
              </a:rPr>
              <a:t>给高信息含量的未标记样本分配伪标签</a:t>
            </a:r>
            <a:endParaRPr lang="zh-CN" altLang="en-US" dirty="0"/>
          </a:p>
          <a:p>
            <a:r>
              <a:rPr lang="en-US" altLang="zh-CN" dirty="0">
                <a:sym typeface="+mn-ea"/>
              </a:rPr>
              <a:t>6.</a:t>
            </a:r>
            <a:r>
              <a:rPr lang="zh-CN" altLang="en-US" dirty="0">
                <a:sym typeface="+mn-ea"/>
              </a:rPr>
              <a:t>用新的伪标签样本代替伪标签集</a:t>
            </a:r>
            <a:endParaRPr lang="zh-CN" altLang="en-US" dirty="0"/>
          </a:p>
          <a:p>
            <a:r>
              <a:rPr lang="en-US" altLang="zh-CN" dirty="0">
                <a:sym typeface="+mn-ea"/>
              </a:rPr>
              <a:t>7.</a:t>
            </a:r>
            <a:r>
              <a:rPr lang="zh-CN" altLang="en-US" dirty="0">
                <a:sym typeface="+mn-ea"/>
              </a:rPr>
              <a:t>用锚集净化</a:t>
            </a:r>
            <a:r>
              <a:rPr lang="en-US" altLang="zh-CN" dirty="0">
                <a:sym typeface="+mn-ea"/>
              </a:rPr>
              <a:t>ASP</a:t>
            </a:r>
            <a:r>
              <a:rPr lang="zh-CN" altLang="en-US" dirty="0">
                <a:sym typeface="+mn-ea"/>
              </a:rPr>
              <a:t>更新锚集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优化最小化成本函数，整体损失等于标签集样本的损失与伪标签集样本损失的线性组合</a:t>
            </a:r>
            <a:endParaRPr lang="zh-CN" altLang="en-US" dirty="0"/>
          </a:p>
          <a:p>
            <a:r>
              <a:rPr lang="zh-CN" altLang="en-US" dirty="0"/>
              <a:t>标签集更新时并入伪标签集样本</a:t>
            </a:r>
            <a:endParaRPr lang="zh-CN" altLang="en-US" dirty="0"/>
          </a:p>
          <a:p>
            <a:r>
              <a:rPr lang="zh-CN" altLang="en-US" dirty="0"/>
              <a:t>没有标签的样本集在更新时去除伪标签集中的样本集合</a:t>
            </a:r>
            <a:endParaRPr lang="zh-CN" altLang="en-US" dirty="0"/>
          </a:p>
          <a:p>
            <a:endParaRPr lang="zh-CN" altLang="en-US" dirty="0"/>
          </a:p>
          <a:p>
            <a:endParaRPr lang="zh-CN" altLang="en-US" dirty="0"/>
          </a:p>
          <a:p>
            <a:endParaRPr lang="zh-CN" altLang="en-US" dirty="0"/>
          </a:p>
          <a:p>
            <a:r>
              <a:rPr lang="en-US" altLang="zh-CN" dirty="0">
                <a:sym typeface="+mn-ea"/>
              </a:rPr>
              <a:t>1.</a:t>
            </a:r>
            <a:r>
              <a:rPr lang="zh-CN" altLang="en-US" dirty="0">
                <a:sym typeface="+mn-ea"/>
              </a:rPr>
              <a:t>先对模型的参数进行预热监督训练</a:t>
            </a:r>
            <a:endParaRPr lang="zh-CN" altLang="en-US" dirty="0"/>
          </a:p>
          <a:p>
            <a:r>
              <a:rPr lang="en-US" altLang="zh-CN" dirty="0">
                <a:sym typeface="+mn-ea"/>
              </a:rPr>
              <a:t>2.</a:t>
            </a:r>
            <a:r>
              <a:rPr lang="zh-CN" altLang="en-US" dirty="0">
                <a:sym typeface="+mn-ea"/>
              </a:rPr>
              <a:t>用带标签和未带标签的样本集合训练模型</a:t>
            </a:r>
            <a:endParaRPr lang="zh-CN" altLang="en-US" dirty="0"/>
          </a:p>
          <a:p>
            <a:r>
              <a:rPr lang="en-US" altLang="zh-CN" dirty="0">
                <a:sym typeface="+mn-ea"/>
              </a:rPr>
              <a:t>3.</a:t>
            </a:r>
            <a:r>
              <a:rPr lang="zh-CN" altLang="en-US" dirty="0">
                <a:sym typeface="+mn-ea"/>
              </a:rPr>
              <a:t>更新伪标签集</a:t>
            </a:r>
            <a:r>
              <a:rPr lang="en-US" altLang="zh-CN" dirty="0">
                <a:sym typeface="+mn-ea"/>
              </a:rPr>
              <a:t> </a:t>
            </a:r>
            <a:r>
              <a:rPr lang="zh-CN" altLang="en-US" dirty="0">
                <a:sym typeface="+mn-ea"/>
              </a:rPr>
              <a:t>伪标签集从空集开始</a:t>
            </a:r>
            <a:endParaRPr lang="zh-CN" altLang="en-US" dirty="0"/>
          </a:p>
          <a:p>
            <a:r>
              <a:rPr lang="zh-CN" altLang="en-US" dirty="0">
                <a:sym typeface="+mn-ea"/>
              </a:rPr>
              <a:t>锚集更新从标签集开始</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27958" y="2776451"/>
            <a:ext cx="6411192" cy="1055716"/>
          </a:xfrm>
          <a:prstGeom prst="rect">
            <a:avLst/>
          </a:prstGeom>
        </p:spPr>
        <p:txBody>
          <a:bodyPr anchor="b">
            <a:normAutofit/>
          </a:bodyPr>
          <a:lstStyle>
            <a:lvl1pPr algn="ctr">
              <a:defRPr sz="32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327957" y="4162992"/>
            <a:ext cx="6488085" cy="504449"/>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Slide Number Placeholder 5"/>
          <p:cNvSpPr>
            <a:spLocks noGrp="1"/>
          </p:cNvSpPr>
          <p:nvPr>
            <p:ph type="sldNum" sz="quarter" idx="10"/>
          </p:nvPr>
        </p:nvSpPr>
        <p:spPr>
          <a:xfrm>
            <a:off x="6457950" y="6356350"/>
            <a:ext cx="2057400" cy="365125"/>
          </a:xfrm>
          <a:prstGeom prst="rect">
            <a:avLst/>
          </a:prstGeom>
        </p:spPr>
        <p:txBody>
          <a:bodyPr vert="horz" wrap="square" lIns="91440" tIns="45720" rIns="91440" bIns="45720" numCol="1" anchor="t" anchorCtr="0" compatLnSpc="1"/>
          <a:lstStyle>
            <a:lvl1pPr eaLnBrk="1" hangingPunct="1">
              <a:defRPr/>
            </a:lvl1pPr>
          </a:lstStyle>
          <a:p>
            <a:fld id="{67F5DB27-9D5C-4DC1-89DF-F143E6876AC9}" type="slidenum">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460905" y="6299795"/>
            <a:ext cx="2025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14400"/>
            <a:ext cx="297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658200" y="6314400"/>
            <a:ext cx="2025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
        <p:nvSpPr>
          <p:cNvPr id="9" name="文本框 8"/>
          <p:cNvSpPr txBox="1"/>
          <p:nvPr userDrawn="1"/>
        </p:nvSpPr>
        <p:spPr>
          <a:xfrm>
            <a:off x="6606481" y="451769"/>
            <a:ext cx="1749639" cy="388800"/>
          </a:xfrm>
          <a:prstGeom prst="rect">
            <a:avLst/>
          </a:prstGeom>
          <a:solidFill>
            <a:srgbClr val="3C6198"/>
          </a:solidFill>
        </p:spPr>
        <p:txBody>
          <a:bodyPr wrap="square" rtlCol="0">
            <a:noAutofit/>
          </a:bodyPr>
          <a:lstStyle/>
          <a:p>
            <a:pPr algn="ct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总结</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460905" y="6299795"/>
            <a:ext cx="2025000" cy="316800"/>
          </a:xfrm>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3"/>
            </p:custDataLst>
          </p:nvPr>
        </p:nvSpPr>
        <p:spPr>
          <a:xfrm>
            <a:off x="3087000" y="6314400"/>
            <a:ext cx="297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658200" y="6314400"/>
            <a:ext cx="2025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
        <p:nvSpPr>
          <p:cNvPr id="8" name="文本框 7"/>
          <p:cNvSpPr txBox="1"/>
          <p:nvPr userDrawn="1"/>
        </p:nvSpPr>
        <p:spPr>
          <a:xfrm>
            <a:off x="6923095" y="447324"/>
            <a:ext cx="1494000" cy="388800"/>
          </a:xfrm>
          <a:prstGeom prst="rect">
            <a:avLst/>
          </a:prstGeom>
          <a:solidFill>
            <a:srgbClr val="3C6198"/>
          </a:solidFill>
        </p:spPr>
        <p:txBody>
          <a:bodyPr wrap="square" rtlCol="0">
            <a:noAutofit/>
          </a:bodyPr>
          <a:lstStyle/>
          <a:p>
            <a:pPr algn="ct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研究计划</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4974" y="2859578"/>
            <a:ext cx="6367552" cy="723208"/>
          </a:xfrm>
        </p:spPr>
        <p:txBody>
          <a:bodyPr anchor="b"/>
          <a:lstStyle>
            <a:lvl1pPr algn="ctr">
              <a:defRPr sz="32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21724" y="4064794"/>
            <a:ext cx="6434052" cy="44901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页脚占位符 4"/>
          <p:cNvSpPr>
            <a:spLocks noGrp="1"/>
          </p:cNvSpPr>
          <p:nvPr>
            <p:ph type="ftr" sz="quarter" idx="10"/>
          </p:nvPr>
        </p:nvSpPr>
        <p:spPr>
          <a:xfrm>
            <a:off x="0" y="6356350"/>
            <a:ext cx="3086100" cy="365125"/>
          </a:xfrm>
        </p:spPr>
        <p:txBody>
          <a:bodyPr/>
          <a:lstStyle>
            <a:lvl1pPr>
              <a:defRPr/>
            </a:lvl1pPr>
          </a:lstStyle>
          <a:p>
            <a:pPr>
              <a:defRPr/>
            </a:pPr>
            <a:endParaRPr lang="zh-CN" altLang="en-US"/>
          </a:p>
        </p:txBody>
      </p:sp>
      <p:sp>
        <p:nvSpPr>
          <p:cNvPr id="5" name="灯片编号占位符 5"/>
          <p:cNvSpPr>
            <a:spLocks noGrp="1"/>
          </p:cNvSpPr>
          <p:nvPr>
            <p:ph type="sldNum" sz="quarter" idx="11"/>
          </p:nvPr>
        </p:nvSpPr>
        <p:spPr/>
        <p:txBody>
          <a:bodyPr/>
          <a:lstStyle>
            <a:lvl1pPr>
              <a:defRPr/>
            </a:lvl1pPr>
          </a:lstStyle>
          <a:p>
            <a:fld id="{F7645F70-0DCE-495A-882F-BE2C047F18E9}"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460905" y="6299795"/>
            <a:ext cx="2025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14400"/>
            <a:ext cx="297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658200" y="6314400"/>
            <a:ext cx="2025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
        <p:nvSpPr>
          <p:cNvPr id="8" name="文本框 7"/>
          <p:cNvSpPr txBox="1"/>
          <p:nvPr userDrawn="1"/>
        </p:nvSpPr>
        <p:spPr>
          <a:xfrm>
            <a:off x="2549263" y="458286"/>
            <a:ext cx="1907718" cy="388800"/>
          </a:xfrm>
          <a:prstGeom prst="rect">
            <a:avLst/>
          </a:prstGeom>
          <a:solidFill>
            <a:srgbClr val="3C6198"/>
          </a:solidFill>
        </p:spPr>
        <p:txBody>
          <a:bodyPr wrap="square" rtlCol="0">
            <a:noAutofit/>
          </a:bodyPr>
          <a:lstStyle/>
          <a:p>
            <a:pPr algn="ct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模型介绍</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grpSp>
        <p:nvGrpSpPr>
          <p:cNvPr id="6" name="组合 5"/>
          <p:cNvGrpSpPr/>
          <p:nvPr userDrawn="1"/>
        </p:nvGrpSpPr>
        <p:grpSpPr>
          <a:xfrm>
            <a:off x="3417570" y="1993900"/>
            <a:ext cx="456565" cy="584200"/>
            <a:chOff x="5992" y="3652"/>
            <a:chExt cx="719" cy="920"/>
          </a:xfrm>
        </p:grpSpPr>
        <p:sp>
          <p:nvSpPr>
            <p:cNvPr id="111" name="文本框 110"/>
            <p:cNvSpPr txBox="1"/>
            <p:nvPr userDrawn="1"/>
          </p:nvSpPr>
          <p:spPr>
            <a:xfrm>
              <a:off x="5992" y="3652"/>
              <a:ext cx="594" cy="921"/>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1</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13" name="直接连接符 112"/>
            <p:cNvCxnSpPr/>
            <p:nvPr userDrawn="1"/>
          </p:nvCxnSpPr>
          <p:spPr>
            <a:xfrm flipH="1">
              <a:off x="6257" y="3961"/>
              <a:ext cx="454" cy="454"/>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userDrawn="1"/>
        </p:nvGrpSpPr>
        <p:grpSpPr>
          <a:xfrm>
            <a:off x="3383915" y="2889250"/>
            <a:ext cx="487680" cy="584200"/>
            <a:chOff x="9534" y="3647"/>
            <a:chExt cx="768" cy="920"/>
          </a:xfrm>
        </p:grpSpPr>
        <p:sp>
          <p:nvSpPr>
            <p:cNvPr id="114" name="文本框 113"/>
            <p:cNvSpPr txBox="1"/>
            <p:nvPr userDrawn="1"/>
          </p:nvSpPr>
          <p:spPr>
            <a:xfrm>
              <a:off x="9534" y="3647"/>
              <a:ext cx="594" cy="921"/>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2</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16" name="直接连接符 115"/>
            <p:cNvCxnSpPr/>
            <p:nvPr userDrawn="1"/>
          </p:nvCxnSpPr>
          <p:spPr>
            <a:xfrm flipH="1">
              <a:off x="9848" y="3940"/>
              <a:ext cx="454" cy="454"/>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userDrawn="1"/>
        </p:nvGrpSpPr>
        <p:grpSpPr>
          <a:xfrm>
            <a:off x="3417570" y="3773170"/>
            <a:ext cx="456565" cy="584200"/>
            <a:chOff x="5992" y="4940"/>
            <a:chExt cx="719" cy="920"/>
          </a:xfrm>
        </p:grpSpPr>
        <p:sp>
          <p:nvSpPr>
            <p:cNvPr id="117" name="文本框 116"/>
            <p:cNvSpPr txBox="1"/>
            <p:nvPr userDrawn="1"/>
          </p:nvSpPr>
          <p:spPr>
            <a:xfrm>
              <a:off x="5992" y="4940"/>
              <a:ext cx="594" cy="921"/>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3</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19" name="直接连接符 118"/>
            <p:cNvCxnSpPr/>
            <p:nvPr userDrawn="1"/>
          </p:nvCxnSpPr>
          <p:spPr>
            <a:xfrm flipH="1">
              <a:off x="6257" y="5249"/>
              <a:ext cx="454" cy="454"/>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userDrawn="1"/>
        </p:nvGrpSpPr>
        <p:grpSpPr>
          <a:xfrm>
            <a:off x="3384550" y="4711065"/>
            <a:ext cx="487680" cy="584200"/>
            <a:chOff x="9534" y="4935"/>
            <a:chExt cx="768" cy="920"/>
          </a:xfrm>
        </p:grpSpPr>
        <p:sp>
          <p:nvSpPr>
            <p:cNvPr id="120" name="文本框 119"/>
            <p:cNvSpPr txBox="1"/>
            <p:nvPr userDrawn="1"/>
          </p:nvSpPr>
          <p:spPr>
            <a:xfrm>
              <a:off x="9534" y="4935"/>
              <a:ext cx="594" cy="921"/>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4</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22" name="直接连接符 121"/>
            <p:cNvCxnSpPr/>
            <p:nvPr userDrawn="1"/>
          </p:nvCxnSpPr>
          <p:spPr>
            <a:xfrm flipH="1">
              <a:off x="9848" y="5228"/>
              <a:ext cx="454" cy="454"/>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grpSp>
      <p:sp>
        <p:nvSpPr>
          <p:cNvPr id="12" name="文本占位符 11"/>
          <p:cNvSpPr>
            <a:spLocks noGrp="1"/>
          </p:cNvSpPr>
          <p:nvPr>
            <p:ph type="body" sz="quarter" idx="13"/>
            <p:custDataLst>
              <p:tags r:id="rId2"/>
            </p:custDataLst>
          </p:nvPr>
        </p:nvSpPr>
        <p:spPr>
          <a:xfrm>
            <a:off x="1097220" y="107628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grpSp>
        <p:nvGrpSpPr>
          <p:cNvPr id="6" name="组合 5"/>
          <p:cNvGrpSpPr/>
          <p:nvPr userDrawn="1"/>
        </p:nvGrpSpPr>
        <p:grpSpPr>
          <a:xfrm>
            <a:off x="3420745" y="1897380"/>
            <a:ext cx="456565" cy="584200"/>
            <a:chOff x="5992" y="3652"/>
            <a:chExt cx="719" cy="920"/>
          </a:xfrm>
        </p:grpSpPr>
        <p:sp>
          <p:nvSpPr>
            <p:cNvPr id="111" name="文本框 110"/>
            <p:cNvSpPr txBox="1"/>
            <p:nvPr userDrawn="1"/>
          </p:nvSpPr>
          <p:spPr>
            <a:xfrm>
              <a:off x="5992" y="3652"/>
              <a:ext cx="594" cy="921"/>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1</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13" name="直接连接符 112"/>
            <p:cNvCxnSpPr/>
            <p:nvPr userDrawn="1"/>
          </p:nvCxnSpPr>
          <p:spPr>
            <a:xfrm flipH="1">
              <a:off x="6257" y="3961"/>
              <a:ext cx="454" cy="454"/>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userDrawn="1"/>
        </p:nvGrpSpPr>
        <p:grpSpPr>
          <a:xfrm>
            <a:off x="3389630" y="2775585"/>
            <a:ext cx="487680" cy="584200"/>
            <a:chOff x="9534" y="3647"/>
            <a:chExt cx="768" cy="920"/>
          </a:xfrm>
        </p:grpSpPr>
        <p:sp>
          <p:nvSpPr>
            <p:cNvPr id="114" name="文本框 113"/>
            <p:cNvSpPr txBox="1"/>
            <p:nvPr userDrawn="1"/>
          </p:nvSpPr>
          <p:spPr>
            <a:xfrm>
              <a:off x="9534" y="3647"/>
              <a:ext cx="594" cy="921"/>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2</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16" name="直接连接符 115"/>
            <p:cNvCxnSpPr/>
            <p:nvPr userDrawn="1"/>
          </p:nvCxnSpPr>
          <p:spPr>
            <a:xfrm flipH="1">
              <a:off x="9848" y="3940"/>
              <a:ext cx="454" cy="454"/>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userDrawn="1"/>
        </p:nvGrpSpPr>
        <p:grpSpPr>
          <a:xfrm>
            <a:off x="3418840" y="3644265"/>
            <a:ext cx="456565" cy="584200"/>
            <a:chOff x="5992" y="4940"/>
            <a:chExt cx="719" cy="920"/>
          </a:xfrm>
        </p:grpSpPr>
        <p:sp>
          <p:nvSpPr>
            <p:cNvPr id="117" name="文本框 116"/>
            <p:cNvSpPr txBox="1"/>
            <p:nvPr userDrawn="1"/>
          </p:nvSpPr>
          <p:spPr>
            <a:xfrm>
              <a:off x="5992" y="4940"/>
              <a:ext cx="594" cy="921"/>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3</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19" name="直接连接符 118"/>
            <p:cNvCxnSpPr/>
            <p:nvPr userDrawn="1"/>
          </p:nvCxnSpPr>
          <p:spPr>
            <a:xfrm flipH="1">
              <a:off x="6257" y="5249"/>
              <a:ext cx="454" cy="454"/>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userDrawn="1"/>
        </p:nvGrpSpPr>
        <p:grpSpPr>
          <a:xfrm>
            <a:off x="3389630" y="4453890"/>
            <a:ext cx="487680" cy="584200"/>
            <a:chOff x="9534" y="4935"/>
            <a:chExt cx="768" cy="920"/>
          </a:xfrm>
        </p:grpSpPr>
        <p:sp>
          <p:nvSpPr>
            <p:cNvPr id="120" name="文本框 119"/>
            <p:cNvSpPr txBox="1"/>
            <p:nvPr userDrawn="1"/>
          </p:nvSpPr>
          <p:spPr>
            <a:xfrm>
              <a:off x="9534" y="4935"/>
              <a:ext cx="594" cy="921"/>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4</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22" name="直接连接符 121"/>
            <p:cNvCxnSpPr/>
            <p:nvPr userDrawn="1"/>
          </p:nvCxnSpPr>
          <p:spPr>
            <a:xfrm flipH="1">
              <a:off x="9848" y="5228"/>
              <a:ext cx="454" cy="454"/>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userDrawn="1"/>
        </p:nvGrpSpPr>
        <p:grpSpPr>
          <a:xfrm>
            <a:off x="3389630" y="5334000"/>
            <a:ext cx="485775" cy="583565"/>
            <a:chOff x="9537" y="4935"/>
            <a:chExt cx="765" cy="919"/>
          </a:xfrm>
        </p:grpSpPr>
        <p:sp>
          <p:nvSpPr>
            <p:cNvPr id="11" name="文本框 10"/>
            <p:cNvSpPr txBox="1"/>
            <p:nvPr userDrawn="1"/>
          </p:nvSpPr>
          <p:spPr>
            <a:xfrm>
              <a:off x="9537" y="4935"/>
              <a:ext cx="588" cy="919"/>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5</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2" name="直接连接符 11"/>
            <p:cNvCxnSpPr/>
            <p:nvPr userDrawn="1"/>
          </p:nvCxnSpPr>
          <p:spPr>
            <a:xfrm flipH="1">
              <a:off x="9848" y="5228"/>
              <a:ext cx="454" cy="454"/>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grpSp>
      <p:sp>
        <p:nvSpPr>
          <p:cNvPr id="13" name="文本占位符 12"/>
          <p:cNvSpPr>
            <a:spLocks noGrp="1"/>
          </p:cNvSpPr>
          <p:nvPr>
            <p:ph type="body" sz="quarter" idx="13"/>
            <p:custDataLst>
              <p:tags r:id="rId2"/>
            </p:custDataLst>
          </p:nvPr>
        </p:nvSpPr>
        <p:spPr>
          <a:xfrm>
            <a:off x="1097220" y="107628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111" name="文本框 110"/>
          <p:cNvSpPr txBox="1"/>
          <p:nvPr userDrawn="1"/>
        </p:nvSpPr>
        <p:spPr>
          <a:xfrm>
            <a:off x="3417813" y="2318889"/>
            <a:ext cx="377026" cy="584775"/>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1</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13" name="直接连接符 112"/>
          <p:cNvCxnSpPr/>
          <p:nvPr userDrawn="1"/>
        </p:nvCxnSpPr>
        <p:spPr>
          <a:xfrm flipH="1">
            <a:off x="3585873" y="2514980"/>
            <a:ext cx="288000" cy="288000"/>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sp>
        <p:nvSpPr>
          <p:cNvPr id="114" name="文本框 113"/>
          <p:cNvSpPr txBox="1"/>
          <p:nvPr userDrawn="1"/>
        </p:nvSpPr>
        <p:spPr>
          <a:xfrm>
            <a:off x="5927017" y="2315931"/>
            <a:ext cx="377026" cy="584775"/>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2</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16" name="直接连接符 115"/>
          <p:cNvCxnSpPr/>
          <p:nvPr userDrawn="1"/>
        </p:nvCxnSpPr>
        <p:spPr>
          <a:xfrm flipH="1">
            <a:off x="6126412" y="2501804"/>
            <a:ext cx="288000" cy="288000"/>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userDrawn="1"/>
        </p:nvSpPr>
        <p:spPr>
          <a:xfrm>
            <a:off x="3417813" y="3486030"/>
            <a:ext cx="377026" cy="584775"/>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3</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19" name="直接连接符 118"/>
          <p:cNvCxnSpPr/>
          <p:nvPr userDrawn="1"/>
        </p:nvCxnSpPr>
        <p:spPr>
          <a:xfrm flipH="1">
            <a:off x="3585873" y="3682121"/>
            <a:ext cx="288000" cy="288000"/>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sp>
        <p:nvSpPr>
          <p:cNvPr id="120" name="文本框 119"/>
          <p:cNvSpPr txBox="1"/>
          <p:nvPr userDrawn="1"/>
        </p:nvSpPr>
        <p:spPr>
          <a:xfrm>
            <a:off x="5927017" y="3483072"/>
            <a:ext cx="377026" cy="584775"/>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4</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22" name="直接连接符 121"/>
          <p:cNvCxnSpPr/>
          <p:nvPr userDrawn="1"/>
        </p:nvCxnSpPr>
        <p:spPr>
          <a:xfrm flipH="1">
            <a:off x="6126412" y="3668945"/>
            <a:ext cx="288000" cy="288000"/>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sp>
        <p:nvSpPr>
          <p:cNvPr id="123" name="文本框 122"/>
          <p:cNvSpPr txBox="1"/>
          <p:nvPr userDrawn="1"/>
        </p:nvSpPr>
        <p:spPr>
          <a:xfrm>
            <a:off x="3417813" y="4695447"/>
            <a:ext cx="377026" cy="584775"/>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5</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25" name="直接连接符 124"/>
          <p:cNvCxnSpPr/>
          <p:nvPr userDrawn="1"/>
        </p:nvCxnSpPr>
        <p:spPr>
          <a:xfrm flipH="1">
            <a:off x="3585873" y="4891538"/>
            <a:ext cx="288000" cy="288000"/>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sp>
        <p:nvSpPr>
          <p:cNvPr id="126" name="文本框 125"/>
          <p:cNvSpPr txBox="1"/>
          <p:nvPr userDrawn="1"/>
        </p:nvSpPr>
        <p:spPr>
          <a:xfrm>
            <a:off x="5927017" y="4692489"/>
            <a:ext cx="377026" cy="584775"/>
          </a:xfrm>
          <a:prstGeom prst="rect">
            <a:avLst/>
          </a:prstGeom>
          <a:noFill/>
        </p:spPr>
        <p:txBody>
          <a:bodyPr wrap="none" rtlCol="0">
            <a:spAutoFit/>
          </a:bodyPr>
          <a:lstStyle/>
          <a:p>
            <a:pPr algn="ctr"/>
            <a:r>
              <a:rPr lang="en-US" altLang="zh-CN" sz="3200" dirty="0">
                <a:solidFill>
                  <a:srgbClr val="3C6198"/>
                </a:solidFill>
                <a:latin typeface="华文楷体" panose="02010600040101010101" pitchFamily="2" charset="-122"/>
                <a:ea typeface="华文楷体" panose="02010600040101010101" pitchFamily="2" charset="-122"/>
              </a:rPr>
              <a:t>6</a:t>
            </a:r>
            <a:endParaRPr lang="en-US" altLang="zh-CN" sz="3200" dirty="0">
              <a:solidFill>
                <a:srgbClr val="3C6198"/>
              </a:solidFill>
              <a:latin typeface="华文楷体" panose="02010600040101010101" pitchFamily="2" charset="-122"/>
              <a:ea typeface="华文楷体" panose="02010600040101010101" pitchFamily="2" charset="-122"/>
            </a:endParaRPr>
          </a:p>
        </p:txBody>
      </p:sp>
      <p:cxnSp>
        <p:nvCxnSpPr>
          <p:cNvPr id="128" name="直接连接符 127"/>
          <p:cNvCxnSpPr/>
          <p:nvPr userDrawn="1"/>
        </p:nvCxnSpPr>
        <p:spPr>
          <a:xfrm flipH="1">
            <a:off x="6126412" y="4878362"/>
            <a:ext cx="288000" cy="288000"/>
          </a:xfrm>
          <a:prstGeom prst="line">
            <a:avLst/>
          </a:prstGeom>
          <a:ln>
            <a:solidFill>
              <a:srgbClr val="3C6198"/>
            </a:soli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3"/>
            <p:custDataLst>
              <p:tags r:id="rId2"/>
            </p:custDataLst>
          </p:nvPr>
        </p:nvSpPr>
        <p:spPr>
          <a:xfrm>
            <a:off x="1097220" y="107628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12" name="文本占位符 11"/>
          <p:cNvSpPr>
            <a:spLocks noGrp="1"/>
          </p:cNvSpPr>
          <p:nvPr>
            <p:ph type="body" sz="quarter" idx="13"/>
            <p:custDataLst>
              <p:tags r:id="rId2"/>
            </p:custDataLst>
          </p:nvPr>
        </p:nvSpPr>
        <p:spPr>
          <a:xfrm>
            <a:off x="1097220" y="107628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60" y="2014855"/>
            <a:ext cx="7349490" cy="1470025"/>
          </a:xfrm>
        </p:spPr>
        <p:txBody>
          <a:bodyPr lIns="90000" tIns="46800" rIns="90000" bIns="46800" anchor="b" anchorCtr="0">
            <a:normAutofit/>
          </a:bodyPr>
          <a:lstStyle>
            <a:lvl1pPr algn="ctr">
              <a:defRPr sz="4500"/>
            </a:lvl1pPr>
          </a:lstStyle>
          <a:p>
            <a:r>
              <a:rPr lang="zh-CN" altLang="en-US" dirty="0"/>
              <a:t>单击此处编辑标题</a:t>
            </a:r>
            <a:endParaRPr lang="zh-CN" altLang="en-US" dirty="0"/>
          </a:p>
        </p:txBody>
      </p:sp>
      <p:sp>
        <p:nvSpPr>
          <p:cNvPr id="16" name="日期占位符 15"/>
          <p:cNvSpPr>
            <a:spLocks noGrp="1"/>
          </p:cNvSpPr>
          <p:nvPr>
            <p:ph type="dt" sz="half" idx="10"/>
            <p:custDataLst>
              <p:tags r:id="rId3"/>
            </p:custDataLst>
          </p:nvPr>
        </p:nvSpPr>
        <p:spPr>
          <a:xfrm>
            <a:off x="460905" y="6299795"/>
            <a:ext cx="2025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4"/>
            </p:custDataLst>
          </p:nvPr>
        </p:nvSpPr>
        <p:spPr>
          <a:xfrm>
            <a:off x="3087000" y="6314400"/>
            <a:ext cx="297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6658200" y="6314400"/>
            <a:ext cx="2025000" cy="316800"/>
          </a:xfrm>
        </p:spPr>
        <p:txBody>
          <a:bodyPr/>
          <a:lstStyle/>
          <a:p>
            <a:fld id="{49AE70B2-8BF9-45C0-BB95-33D1B9D3A854}" type="slidenum">
              <a:rPr lang="zh-CN" altLang="en-US" smtClean="0"/>
            </a:fld>
            <a:endParaRPr lang="zh-CN" altLang="en-US" dirty="0"/>
          </a:p>
        </p:txBody>
      </p:sp>
      <p:sp>
        <p:nvSpPr>
          <p:cNvPr id="4" name="文本框 3"/>
          <p:cNvSpPr txBox="1"/>
          <p:nvPr userDrawn="1"/>
        </p:nvSpPr>
        <p:spPr>
          <a:xfrm>
            <a:off x="544670" y="457505"/>
            <a:ext cx="1857469" cy="388800"/>
          </a:xfrm>
          <a:prstGeom prst="rect">
            <a:avLst/>
          </a:prstGeom>
          <a:solidFill>
            <a:srgbClr val="3C6198"/>
          </a:solidFill>
        </p:spPr>
        <p:txBody>
          <a:bodyPr wrap="square" rtlCol="0">
            <a:noAutofit/>
          </a:bodyPr>
          <a:lstStyle/>
          <a:p>
            <a:pPr algn="ct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研究背景</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460905" y="6299795"/>
            <a:ext cx="2025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14400"/>
            <a:ext cx="297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658200" y="6314400"/>
            <a:ext cx="2025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
        <p:nvSpPr>
          <p:cNvPr id="8" name="文本框 7"/>
          <p:cNvSpPr txBox="1"/>
          <p:nvPr userDrawn="1"/>
        </p:nvSpPr>
        <p:spPr>
          <a:xfrm>
            <a:off x="2549263" y="458286"/>
            <a:ext cx="1907718" cy="388800"/>
          </a:xfrm>
          <a:prstGeom prst="rect">
            <a:avLst/>
          </a:prstGeom>
          <a:solidFill>
            <a:srgbClr val="3C6198"/>
          </a:solidFill>
        </p:spPr>
        <p:txBody>
          <a:bodyPr wrap="square" rtlCol="0">
            <a:noAutofit/>
          </a:bodyPr>
          <a:lstStyle/>
          <a:p>
            <a:pPr algn="ct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模型介绍</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5665" y="1720920"/>
            <a:ext cx="8226900" cy="705600"/>
          </a:xfrm>
        </p:spPr>
        <p:txBody>
          <a:bodyPr vert="horz" lIns="90000" tIns="46800" rIns="90000" bIns="46800" rtlCol="0" anchor="ctr" anchorCtr="0">
            <a:normAutofit/>
          </a:bodyPr>
          <a:lstStyle/>
          <a:p>
            <a:pPr lvl="0"/>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a:xfrm>
            <a:off x="456565" y="3112770"/>
            <a:ext cx="8227060" cy="31369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460905" y="6299795"/>
            <a:ext cx="2025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14400"/>
            <a:ext cx="297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658200" y="6314400"/>
            <a:ext cx="2025000" cy="316800"/>
          </a:xfrm>
        </p:spPr>
        <p:txBody>
          <a:bodyPr/>
          <a:lstStyle/>
          <a:p>
            <a:fld id="{49AE70B2-8BF9-45C0-BB95-33D1B9D3A854}" type="slidenum">
              <a:rPr lang="zh-CN" altLang="en-US" smtClean="0"/>
            </a:fld>
            <a:endParaRPr lang="zh-CN" altLang="en-US"/>
          </a:p>
        </p:txBody>
      </p:sp>
      <p:sp>
        <p:nvSpPr>
          <p:cNvPr id="9" name="文本框 8"/>
          <p:cNvSpPr txBox="1"/>
          <p:nvPr userDrawn="1"/>
        </p:nvSpPr>
        <p:spPr>
          <a:xfrm>
            <a:off x="4587624" y="475229"/>
            <a:ext cx="1860803" cy="388800"/>
          </a:xfrm>
          <a:prstGeom prst="rect">
            <a:avLst/>
          </a:prstGeom>
          <a:solidFill>
            <a:srgbClr val="3C6198"/>
          </a:solidFill>
        </p:spPr>
        <p:txBody>
          <a:bodyPr wrap="square" rtlCol="0">
            <a:noAutofit/>
          </a:bodyPr>
          <a:lstStyle/>
          <a:p>
            <a:pPr algn="ct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实验结果</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3" Type="http://schemas.openxmlformats.org/officeDocument/2006/relationships/theme" Target="../theme/theme2.xml"/><Relationship Id="rId12" Type="http://schemas.openxmlformats.org/officeDocument/2006/relationships/tags" Target="../tags/tag9.xml"/><Relationship Id="rId11" Type="http://schemas.openxmlformats.org/officeDocument/2006/relationships/image" Target="../media/image2.png"/><Relationship Id="rId10" Type="http://schemas.openxmlformats.org/officeDocument/2006/relationships/tags" Target="../tags/tag8.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media/image2.png"/><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0"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5" Type="http://schemas.openxmlformats.org/officeDocument/2006/relationships/theme" Target="../theme/theme4.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2450" y="-12700"/>
            <a:ext cx="88265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2"/>
          <p:cNvSpPr txBox="1">
            <a:spLocks noChangeArrowheads="1"/>
          </p:cNvSpPr>
          <p:nvPr userDrawn="1"/>
        </p:nvSpPr>
        <p:spPr bwMode="auto">
          <a:xfrm>
            <a:off x="4394200" y="6246813"/>
            <a:ext cx="3744913" cy="461962"/>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tx2">
                    <a:lumMod val="75000"/>
                  </a:schemeClr>
                </a:solidFill>
              </a:rPr>
              <a:t>Key Laboratory of Advanced Design and Intelligent </a:t>
            </a:r>
            <a:endParaRPr lang="en-US" altLang="zh-CN" sz="1200" b="1" dirty="0">
              <a:solidFill>
                <a:schemeClr val="tx2">
                  <a:lumMod val="75000"/>
                </a:schemeClr>
              </a:solidFill>
            </a:endParaRPr>
          </a:p>
          <a:p>
            <a:pPr algn="dist" eaLnBrk="1" fontAlgn="auto" hangingPunct="1">
              <a:spcBef>
                <a:spcPts val="0"/>
              </a:spcBef>
              <a:spcAft>
                <a:spcPts val="0"/>
              </a:spcAft>
              <a:defRPr/>
            </a:pPr>
            <a:r>
              <a:rPr lang="en-US" altLang="zh-CN" sz="1200" b="1" dirty="0">
                <a:solidFill>
                  <a:schemeClr val="tx2">
                    <a:lumMod val="75000"/>
                  </a:schemeClr>
                </a:solidFill>
              </a:rPr>
              <a:t>Computing (Dalian University), Ministry of Education</a:t>
            </a:r>
            <a:endParaRPr lang="en-US" altLang="zh-CN" sz="1200" b="1" dirty="0">
              <a:solidFill>
                <a:schemeClr val="tx2">
                  <a:lumMod val="75000"/>
                </a:schemeClr>
              </a:solidFill>
            </a:endParaRPr>
          </a:p>
        </p:txBody>
      </p:sp>
      <p:pic>
        <p:nvPicPr>
          <p:cNvPr id="1030" name="图片 10"/>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25" y="30163"/>
            <a:ext cx="23764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userDrawn="1"/>
        </p:nvSpPr>
        <p:spPr>
          <a:xfrm>
            <a:off x="7956376" y="6153988"/>
            <a:ext cx="1278665" cy="646331"/>
          </a:xfrm>
          <a:prstGeom prst="rect">
            <a:avLst/>
          </a:prstGeom>
          <a:noFill/>
        </p:spPr>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tx2">
                    <a:lumMod val="75000"/>
                  </a:schemeClr>
                </a:solidFill>
                <a:latin typeface="+mn-lt"/>
              </a:rPr>
              <a:t>ADIC</a:t>
            </a:r>
            <a:endParaRPr lang="zh-CN" altLang="en-US" sz="3600" b="1" dirty="0">
              <a:solidFill>
                <a:schemeClr val="tx2">
                  <a:lumMod val="75000"/>
                </a:schemeClr>
              </a:solidFill>
              <a:latin typeface="+mn-lt"/>
            </a:endParaRPr>
          </a:p>
        </p:txBody>
      </p:sp>
      <p:sp>
        <p:nvSpPr>
          <p:cNvPr id="13" name="矩形 12"/>
          <p:cNvSpPr/>
          <p:nvPr userDrawn="1"/>
        </p:nvSpPr>
        <p:spPr>
          <a:xfrm>
            <a:off x="1150938" y="2466975"/>
            <a:ext cx="6734175" cy="23495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50000"/>
                </a:schemeClr>
              </a:solidFill>
            </a:endParaRPr>
          </a:p>
        </p:txBody>
      </p:sp>
      <p:sp>
        <p:nvSpPr>
          <p:cNvPr id="14" name="矩形 13"/>
          <p:cNvSpPr/>
          <p:nvPr userDrawn="1"/>
        </p:nvSpPr>
        <p:spPr>
          <a:xfrm>
            <a:off x="831850" y="2136775"/>
            <a:ext cx="350838" cy="35242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userDrawn="1"/>
        </p:nvSpPr>
        <p:spPr>
          <a:xfrm>
            <a:off x="1006475" y="2324100"/>
            <a:ext cx="288925" cy="28733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userDrawn="1"/>
        </p:nvSpPr>
        <p:spPr>
          <a:xfrm>
            <a:off x="706438" y="2025650"/>
            <a:ext cx="288925" cy="288925"/>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userDrawn="1"/>
        </p:nvSpPr>
        <p:spPr>
          <a:xfrm>
            <a:off x="7854950" y="4802188"/>
            <a:ext cx="350838" cy="35242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userDrawn="1"/>
        </p:nvSpPr>
        <p:spPr>
          <a:xfrm>
            <a:off x="8042275" y="4987925"/>
            <a:ext cx="287338" cy="288925"/>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userDrawn="1"/>
        </p:nvSpPr>
        <p:spPr>
          <a:xfrm>
            <a:off x="7742238" y="4691063"/>
            <a:ext cx="287337" cy="287337"/>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0" name="直接连接符 19"/>
          <p:cNvCxnSpPr/>
          <p:nvPr userDrawn="1"/>
        </p:nvCxnSpPr>
        <p:spPr>
          <a:xfrm flipV="1">
            <a:off x="2846388" y="3965575"/>
            <a:ext cx="3494087"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userDrawn="1"/>
        </p:nvSpPr>
        <p:spPr>
          <a:xfrm rot="10800000">
            <a:off x="4416425" y="3959225"/>
            <a:ext cx="203200" cy="217488"/>
          </a:xfrm>
          <a:prstGeom prs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1" name="文本框 21"/>
          <p:cNvSpPr txBox="1">
            <a:spLocks noChangeArrowheads="1"/>
          </p:cNvSpPr>
          <p:nvPr userDrawn="1"/>
        </p:nvSpPr>
        <p:spPr bwMode="auto">
          <a:xfrm>
            <a:off x="1608138" y="2260600"/>
            <a:ext cx="5616575" cy="3987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sz="2000" dirty="0">
              <a:solidFill>
                <a:srgbClr val="222A35"/>
              </a:solidFill>
            </a:endParaRPr>
          </a:p>
        </p:txBody>
      </p:sp>
      <p:sp>
        <p:nvSpPr>
          <p:cNvPr id="1042" name="标题占位符 23"/>
          <p:cNvSpPr>
            <a:spLocks noGrp="1" noChangeArrowheads="1"/>
          </p:cNvSpPr>
          <p:nvPr>
            <p:ph type="title"/>
          </p:nvPr>
        </p:nvSpPr>
        <p:spPr bwMode="auto">
          <a:xfrm>
            <a:off x="1295400" y="2660650"/>
            <a:ext cx="64468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43" name="文本占位符 24"/>
          <p:cNvSpPr>
            <a:spLocks noGrp="1" noChangeArrowheads="1"/>
          </p:cNvSpPr>
          <p:nvPr>
            <p:ph type="body" idx="1"/>
          </p:nvPr>
        </p:nvSpPr>
        <p:spPr bwMode="auto">
          <a:xfrm>
            <a:off x="1282700" y="4144963"/>
            <a:ext cx="645953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4"/>
            <a:r>
              <a:rPr lang="zh-CN" altLang="en-US"/>
              <a:t>五级</a:t>
            </a:r>
            <a:endParaRPr lang="zh-CN" altLang="en-US"/>
          </a:p>
        </p:txBody>
      </p:sp>
      <p:sp>
        <p:nvSpPr>
          <p:cNvPr id="27" name="Footer Placeholder 4"/>
          <p:cNvSpPr>
            <a:spLocks noGrp="1"/>
          </p:cNvSpPr>
          <p:nvPr>
            <p:ph type="ftr" sz="quarter" idx="3"/>
          </p:nvPr>
        </p:nvSpPr>
        <p:spPr>
          <a:xfrm>
            <a:off x="0" y="6356350"/>
            <a:ext cx="3086100" cy="365125"/>
          </a:xfrm>
          <a:prstGeom prst="rect">
            <a:avLst/>
          </a:prstGeom>
        </p:spPr>
        <p:txBody>
          <a:bodyPr/>
          <a:lstStyle>
            <a:lvl1pPr eaLnBrk="1" fontAlgn="auto" hangingPunct="1">
              <a:spcBef>
                <a:spcPts val="0"/>
              </a:spcBef>
              <a:spcAft>
                <a:spcPts val="0"/>
              </a:spcAft>
              <a:defRPr dirty="0">
                <a:latin typeface="+mn-lt"/>
              </a:defRPr>
            </a:lvl1pPr>
          </a:lstStyle>
          <a:p>
            <a:pPr>
              <a:defRPr/>
            </a:pPr>
            <a:endParaRPr lang="zh-CN" altLang="en-US"/>
          </a:p>
        </p:txBody>
      </p:sp>
      <p:cxnSp>
        <p:nvCxnSpPr>
          <p:cNvPr id="2" name="直接连接符 1"/>
          <p:cNvCxnSpPr/>
          <p:nvPr userDrawn="1"/>
        </p:nvCxnSpPr>
        <p:spPr>
          <a:xfrm>
            <a:off x="0" y="836613"/>
            <a:ext cx="9144000" cy="0"/>
          </a:xfrm>
          <a:prstGeom prst="line">
            <a:avLst/>
          </a:prstGeom>
          <a:ln w="177800">
            <a:solidFill>
              <a:srgbClr val="3C6198"/>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a:off x="0" y="6073775"/>
            <a:ext cx="9144000" cy="0"/>
          </a:xfrm>
          <a:prstGeom prst="line">
            <a:avLst/>
          </a:prstGeom>
          <a:ln w="177800">
            <a:solidFill>
              <a:srgbClr val="3C6198"/>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a:xfrm>
            <a:off x="4151630" y="6294120"/>
            <a:ext cx="4962525" cy="43815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rtl="0" eaLnBrk="1" fontAlgn="base" hangingPunct="1">
        <a:lnSpc>
          <a:spcPct val="90000"/>
        </a:lnSpc>
        <a:spcBef>
          <a:spcPct val="0"/>
        </a:spcBef>
        <a:spcAft>
          <a:spcPct val="0"/>
        </a:spcAft>
        <a:defRPr sz="3200" kern="1200">
          <a:solidFill>
            <a:schemeClr val="tx1"/>
          </a:solidFill>
          <a:latin typeface="宋体" panose="02010600030101010101" pitchFamily="2" charset="-122"/>
          <a:ea typeface="宋体" panose="02010600030101010101" pitchFamily="2" charset="-122"/>
          <a:cs typeface="+mj-cs"/>
        </a:defRPr>
      </a:lvl1pPr>
      <a:lvl2pPr algn="l" rtl="0" eaLnBrk="1" fontAlgn="base" hangingPunct="1">
        <a:lnSpc>
          <a:spcPct val="90000"/>
        </a:lnSpc>
        <a:spcBef>
          <a:spcPct val="0"/>
        </a:spcBef>
        <a:spcAft>
          <a:spcPct val="0"/>
        </a:spcAft>
        <a:defRPr sz="3200">
          <a:solidFill>
            <a:schemeClr val="tx1"/>
          </a:solidFill>
          <a:latin typeface="宋体" panose="02010600030101010101" pitchFamily="2" charset="-122"/>
          <a:ea typeface="宋体" panose="02010600030101010101" pitchFamily="2" charset="-122"/>
        </a:defRPr>
      </a:lvl2pPr>
      <a:lvl3pPr algn="l" rtl="0" eaLnBrk="1" fontAlgn="base" hangingPunct="1">
        <a:lnSpc>
          <a:spcPct val="90000"/>
        </a:lnSpc>
        <a:spcBef>
          <a:spcPct val="0"/>
        </a:spcBef>
        <a:spcAft>
          <a:spcPct val="0"/>
        </a:spcAft>
        <a:defRPr sz="3200">
          <a:solidFill>
            <a:schemeClr val="tx1"/>
          </a:solidFill>
          <a:latin typeface="宋体" panose="02010600030101010101" pitchFamily="2" charset="-122"/>
          <a:ea typeface="宋体" panose="02010600030101010101" pitchFamily="2" charset="-122"/>
        </a:defRPr>
      </a:lvl3pPr>
      <a:lvl4pPr algn="l" rtl="0" eaLnBrk="1" fontAlgn="base" hangingPunct="1">
        <a:lnSpc>
          <a:spcPct val="90000"/>
        </a:lnSpc>
        <a:spcBef>
          <a:spcPct val="0"/>
        </a:spcBef>
        <a:spcAft>
          <a:spcPct val="0"/>
        </a:spcAft>
        <a:defRPr sz="3200">
          <a:solidFill>
            <a:schemeClr val="tx1"/>
          </a:solidFill>
          <a:latin typeface="宋体" panose="02010600030101010101" pitchFamily="2" charset="-122"/>
          <a:ea typeface="宋体" panose="02010600030101010101" pitchFamily="2" charset="-122"/>
        </a:defRPr>
      </a:lvl4pPr>
      <a:lvl5pPr algn="l" rtl="0" eaLnBrk="1" fontAlgn="base" hangingPunct="1">
        <a:lnSpc>
          <a:spcPct val="90000"/>
        </a:lnSpc>
        <a:spcBef>
          <a:spcPct val="0"/>
        </a:spcBef>
        <a:spcAft>
          <a:spcPct val="0"/>
        </a:spcAft>
        <a:defRPr sz="3200">
          <a:solidFill>
            <a:schemeClr val="tx1"/>
          </a:solidFill>
          <a:latin typeface="宋体" panose="02010600030101010101" pitchFamily="2" charset="-122"/>
          <a:ea typeface="宋体" panose="02010600030101010101" pitchFamily="2" charset="-122"/>
        </a:defRPr>
      </a:lvl5pPr>
      <a:lvl6pPr marL="457200" algn="l" rtl="0" eaLnBrk="1" fontAlgn="base" hangingPunct="1">
        <a:lnSpc>
          <a:spcPct val="90000"/>
        </a:lnSpc>
        <a:spcBef>
          <a:spcPct val="0"/>
        </a:spcBef>
        <a:spcAft>
          <a:spcPct val="0"/>
        </a:spcAft>
        <a:defRPr sz="3200">
          <a:solidFill>
            <a:schemeClr val="tx1"/>
          </a:solidFill>
          <a:latin typeface="宋体" panose="02010600030101010101" pitchFamily="2" charset="-122"/>
          <a:ea typeface="宋体" panose="02010600030101010101" pitchFamily="2" charset="-122"/>
        </a:defRPr>
      </a:lvl6pPr>
      <a:lvl7pPr marL="914400" algn="l" rtl="0" eaLnBrk="1" fontAlgn="base" hangingPunct="1">
        <a:lnSpc>
          <a:spcPct val="90000"/>
        </a:lnSpc>
        <a:spcBef>
          <a:spcPct val="0"/>
        </a:spcBef>
        <a:spcAft>
          <a:spcPct val="0"/>
        </a:spcAft>
        <a:defRPr sz="3200">
          <a:solidFill>
            <a:schemeClr val="tx1"/>
          </a:solidFill>
          <a:latin typeface="宋体" panose="02010600030101010101" pitchFamily="2" charset="-122"/>
          <a:ea typeface="宋体" panose="02010600030101010101" pitchFamily="2" charset="-122"/>
        </a:defRPr>
      </a:lvl7pPr>
      <a:lvl8pPr marL="1371600" algn="l" rtl="0" eaLnBrk="1" fontAlgn="base" hangingPunct="1">
        <a:lnSpc>
          <a:spcPct val="90000"/>
        </a:lnSpc>
        <a:spcBef>
          <a:spcPct val="0"/>
        </a:spcBef>
        <a:spcAft>
          <a:spcPct val="0"/>
        </a:spcAft>
        <a:defRPr sz="3200">
          <a:solidFill>
            <a:schemeClr val="tx1"/>
          </a:solidFill>
          <a:latin typeface="宋体" panose="02010600030101010101" pitchFamily="2" charset="-122"/>
          <a:ea typeface="宋体" panose="02010600030101010101" pitchFamily="2" charset="-122"/>
        </a:defRPr>
      </a:lvl8pPr>
      <a:lvl9pPr marL="1828800" algn="l" rtl="0" eaLnBrk="1" fontAlgn="base" hangingPunct="1">
        <a:lnSpc>
          <a:spcPct val="90000"/>
        </a:lnSpc>
        <a:spcBef>
          <a:spcPct val="0"/>
        </a:spcBef>
        <a:spcAft>
          <a:spcPct val="0"/>
        </a:spcAft>
        <a:defRPr sz="3200">
          <a:solidFill>
            <a:schemeClr val="tx1"/>
          </a:solidFill>
          <a:latin typeface="宋体" panose="02010600030101010101" pitchFamily="2" charset="-122"/>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1828800" algn="l" rtl="0" eaLnBrk="1" fontAlgn="base" hangingPunct="1">
        <a:lnSpc>
          <a:spcPct val="90000"/>
        </a:lnSpc>
        <a:spcBef>
          <a:spcPts val="500"/>
        </a:spcBef>
        <a:spcAft>
          <a:spcPct val="0"/>
        </a:spcAft>
        <a:buFont typeface="Arial" panose="020B0604020202020204" pitchFamily="34" charset="0"/>
        <a:defRPr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图片 14" descr="上"/>
          <p:cNvPicPr>
            <a:picLocks noChangeAspect="1"/>
          </p:cNvPicPr>
          <p:nvPr userDrawn="1"/>
        </p:nvPicPr>
        <p:blipFill>
          <a:blip r:embed="rId5">
            <a:alphaModFix amt="6000"/>
          </a:blip>
          <a:stretch>
            <a:fillRect/>
          </a:stretch>
        </p:blipFill>
        <p:spPr>
          <a:xfrm>
            <a:off x="2484120" y="8255"/>
            <a:ext cx="3769360" cy="1621790"/>
          </a:xfrm>
          <a:prstGeom prst="rect">
            <a:avLst/>
          </a:prstGeom>
        </p:spPr>
      </p:pic>
      <p:pic>
        <p:nvPicPr>
          <p:cNvPr id="16" name="图片 15" descr="下"/>
          <p:cNvPicPr>
            <a:picLocks noChangeAspect="1"/>
          </p:cNvPicPr>
          <p:nvPr userDrawn="1"/>
        </p:nvPicPr>
        <p:blipFill>
          <a:blip r:embed="rId6">
            <a:alphaModFix amt="6000"/>
          </a:blip>
          <a:stretch>
            <a:fillRect/>
          </a:stretch>
        </p:blipFill>
        <p:spPr>
          <a:xfrm>
            <a:off x="2484120" y="5393690"/>
            <a:ext cx="3769995" cy="1626235"/>
          </a:xfrm>
          <a:prstGeom prst="rect">
            <a:avLst/>
          </a:prstGeom>
        </p:spPr>
      </p:pic>
      <p:grpSp>
        <p:nvGrpSpPr>
          <p:cNvPr id="11" name="组合 10"/>
          <p:cNvGrpSpPr/>
          <p:nvPr userDrawn="1"/>
        </p:nvGrpSpPr>
        <p:grpSpPr>
          <a:xfrm>
            <a:off x="0" y="876717"/>
            <a:ext cx="9144000" cy="5417403"/>
            <a:chOff x="0" y="282540"/>
            <a:chExt cx="9144000" cy="5652414"/>
          </a:xfrm>
          <a:solidFill>
            <a:schemeClr val="bg1"/>
          </a:solidFill>
        </p:grpSpPr>
        <p:grpSp>
          <p:nvGrpSpPr>
            <p:cNvPr id="13" name="组合 12"/>
            <p:cNvGrpSpPr/>
            <p:nvPr userDrawn="1"/>
          </p:nvGrpSpPr>
          <p:grpSpPr>
            <a:xfrm>
              <a:off x="0" y="282540"/>
              <a:ext cx="9144000" cy="5652414"/>
              <a:chOff x="0" y="586595"/>
              <a:chExt cx="9144000" cy="5529298"/>
            </a:xfrm>
            <a:grpFill/>
          </p:grpSpPr>
          <p:grpSp>
            <p:nvGrpSpPr>
              <p:cNvPr id="3" name="组合 2"/>
              <p:cNvGrpSpPr>
                <a:grpSpLocks noChangeAspect="1"/>
              </p:cNvGrpSpPr>
              <p:nvPr userDrawn="1"/>
            </p:nvGrpSpPr>
            <p:grpSpPr>
              <a:xfrm>
                <a:off x="0" y="586595"/>
                <a:ext cx="9144000" cy="5529298"/>
                <a:chOff x="0" y="966158"/>
                <a:chExt cx="9144000" cy="5175557"/>
              </a:xfrm>
              <a:grpFill/>
            </p:grpSpPr>
            <p:sp>
              <p:nvSpPr>
                <p:cNvPr id="7" name="文本框 6"/>
                <p:cNvSpPr txBox="1">
                  <a:spLocks noChangeAspect="1"/>
                </p:cNvSpPr>
                <p:nvPr userDrawn="1"/>
              </p:nvSpPr>
              <p:spPr>
                <a:xfrm>
                  <a:off x="0" y="966158"/>
                  <a:ext cx="9144000" cy="5148000"/>
                </a:xfrm>
                <a:prstGeom prst="rect">
                  <a:avLst/>
                </a:prstGeom>
                <a:grpFill/>
                <a:effectLst/>
              </p:spPr>
              <p:txBody>
                <a:bodyPr wrap="square" rtlCol="0">
                  <a:spAutoFit/>
                </a:bodyPr>
                <a:lstStyle/>
                <a:p>
                  <a:endParaRPr lang="zh-CN" altLang="en-US" dirty="0"/>
                </a:p>
              </p:txBody>
            </p:sp>
            <p:cxnSp>
              <p:nvCxnSpPr>
                <p:cNvPr id="18" name="直接连接符 17"/>
                <p:cNvCxnSpPr/>
                <p:nvPr userDrawn="1"/>
              </p:nvCxnSpPr>
              <p:spPr>
                <a:xfrm>
                  <a:off x="0" y="6140787"/>
                  <a:ext cx="6720840" cy="928"/>
                </a:xfrm>
                <a:prstGeom prst="line">
                  <a:avLst/>
                </a:prstGeom>
                <a:grpFill/>
                <a:ln w="50800" cap="sq">
                  <a:solidFill>
                    <a:schemeClr val="bg1">
                      <a:lumMod val="85000"/>
                      <a:alpha val="31000"/>
                    </a:schemeClr>
                  </a:solidFill>
                  <a:headEnd type="none" w="med" len="sm"/>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userDrawn="1"/>
            </p:nvCxnSpPr>
            <p:spPr>
              <a:xfrm>
                <a:off x="8414506" y="6114902"/>
                <a:ext cx="720437" cy="0"/>
              </a:xfrm>
              <a:prstGeom prst="line">
                <a:avLst/>
              </a:prstGeom>
              <a:grpFill/>
              <a:ln w="50800" cap="sq">
                <a:solidFill>
                  <a:schemeClr val="bg1">
                    <a:lumMod val="85000"/>
                    <a:alpha val="31000"/>
                  </a:schemeClr>
                </a:solidFill>
                <a:headEnd type="none" w="med" len="sm"/>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userDrawn="1"/>
          </p:nvCxnSpPr>
          <p:spPr>
            <a:xfrm>
              <a:off x="8409426" y="5891543"/>
              <a:ext cx="721874" cy="0"/>
            </a:xfrm>
            <a:prstGeom prst="line">
              <a:avLst/>
            </a:prstGeom>
            <a:grpFill/>
            <a:ln w="28575"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14002" y="5890052"/>
              <a:ext cx="6706838" cy="0"/>
            </a:xfrm>
            <a:prstGeom prst="line">
              <a:avLst/>
            </a:prstGeom>
            <a:grpFill/>
            <a:ln w="28575"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grpSp>
      <p:sp>
        <p:nvSpPr>
          <p:cNvPr id="4" name="日期占位符 3"/>
          <p:cNvSpPr>
            <a:spLocks noGrp="1"/>
          </p:cNvSpPr>
          <p:nvPr>
            <p:ph type="dt" sz="half" idx="2"/>
            <p:custDataLst>
              <p:tags r:id="rId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defRPr>
            </a:lvl1pPr>
          </a:lstStyle>
          <a:p>
            <a:fld id="{49AE70B2-8BF9-45C0-BB95-33D1B9D3A854}" type="slidenum">
              <a:rPr lang="zh-CN" altLang="en-US" smtClean="0"/>
            </a:fld>
            <a:endParaRPr lang="zh-CN" altLang="en-US" dirty="0"/>
          </a:p>
        </p:txBody>
      </p:sp>
      <p:sp>
        <p:nvSpPr>
          <p:cNvPr id="109" name="文本框 108"/>
          <p:cNvSpPr txBox="1"/>
          <p:nvPr userDrawn="1"/>
        </p:nvSpPr>
        <p:spPr>
          <a:xfrm>
            <a:off x="137739" y="4233595"/>
            <a:ext cx="3123394" cy="707886"/>
          </a:xfrm>
          <a:prstGeom prst="rect">
            <a:avLst/>
          </a:prstGeom>
          <a:noFill/>
        </p:spPr>
        <p:txBody>
          <a:bodyPr wrap="square" rtlCol="0">
            <a:spAutoFit/>
          </a:bodyPr>
          <a:lstStyle/>
          <a:p>
            <a:r>
              <a:rPr lang="en-US" altLang="zh-CN" sz="4000" b="1" dirty="0">
                <a:solidFill>
                  <a:schemeClr val="bg2">
                    <a:lumMod val="90000"/>
                  </a:schemeClr>
                </a:solidFill>
                <a:latin typeface="华文楷体" panose="02010600040101010101" pitchFamily="2" charset="-122"/>
                <a:ea typeface="华文楷体" panose="02010600040101010101" pitchFamily="2" charset="-122"/>
              </a:rPr>
              <a:t>CONTENTS</a:t>
            </a:r>
            <a:endParaRPr lang="zh-CN" altLang="en-US" sz="4000" b="1" dirty="0">
              <a:solidFill>
                <a:schemeClr val="bg2">
                  <a:lumMod val="90000"/>
                </a:schemeClr>
              </a:solidFill>
              <a:latin typeface="华文楷体" panose="02010600040101010101" pitchFamily="2" charset="-122"/>
              <a:ea typeface="华文楷体" panose="02010600040101010101" pitchFamily="2" charset="-122"/>
            </a:endParaRPr>
          </a:p>
        </p:txBody>
      </p:sp>
      <p:sp>
        <p:nvSpPr>
          <p:cNvPr id="110" name="文本框 109"/>
          <p:cNvSpPr txBox="1"/>
          <p:nvPr userDrawn="1"/>
        </p:nvSpPr>
        <p:spPr>
          <a:xfrm>
            <a:off x="1022607" y="3610578"/>
            <a:ext cx="1301750" cy="768350"/>
          </a:xfrm>
          <a:prstGeom prst="rect">
            <a:avLst/>
          </a:prstGeom>
          <a:noFill/>
        </p:spPr>
        <p:txBody>
          <a:bodyPr wrap="none" rtlCol="0">
            <a:spAutoFit/>
          </a:bodyPr>
          <a:lstStyle/>
          <a:p>
            <a:r>
              <a:rPr lang="zh-CN" altLang="en-US" sz="4400" b="1" dirty="0">
                <a:solidFill>
                  <a:srgbClr val="3C6198"/>
                </a:solidFill>
                <a:latin typeface="华文楷体" panose="02010600040101010101" pitchFamily="2" charset="-122"/>
                <a:ea typeface="华文楷体" panose="02010600040101010101" pitchFamily="2" charset="-122"/>
              </a:rPr>
              <a:t>目录</a:t>
            </a:r>
            <a:endParaRPr lang="zh-CN" altLang="en-US" sz="4400" b="1" dirty="0">
              <a:solidFill>
                <a:srgbClr val="3C6198"/>
              </a:solidFill>
              <a:latin typeface="华文楷体" panose="02010600040101010101" pitchFamily="2" charset="-122"/>
              <a:ea typeface="华文楷体" panose="02010600040101010101" pitchFamily="2" charset="-122"/>
            </a:endParaRPr>
          </a:p>
        </p:txBody>
      </p:sp>
      <p:cxnSp>
        <p:nvCxnSpPr>
          <p:cNvPr id="129" name="直接连接符 128"/>
          <p:cNvCxnSpPr/>
          <p:nvPr userDrawn="1"/>
        </p:nvCxnSpPr>
        <p:spPr>
          <a:xfrm>
            <a:off x="3132455" y="1986915"/>
            <a:ext cx="0" cy="3824605"/>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68" name="组合 167"/>
          <p:cNvGrpSpPr/>
          <p:nvPr userDrawn="1"/>
        </p:nvGrpSpPr>
        <p:grpSpPr>
          <a:xfrm>
            <a:off x="1678896" y="1089667"/>
            <a:ext cx="5740222" cy="407494"/>
            <a:chOff x="1979678" y="1240068"/>
            <a:chExt cx="5335214" cy="407494"/>
          </a:xfrm>
        </p:grpSpPr>
        <p:sp>
          <p:nvSpPr>
            <p:cNvPr id="107" name="矩形 106"/>
            <p:cNvSpPr/>
            <p:nvPr/>
          </p:nvSpPr>
          <p:spPr>
            <a:xfrm>
              <a:off x="2097402" y="1240068"/>
              <a:ext cx="5102247" cy="407494"/>
            </a:xfrm>
            <a:prstGeom prst="rect">
              <a:avLst/>
            </a:prstGeom>
            <a:solidFill>
              <a:srgbClr val="3C6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直角三角形 163"/>
            <p:cNvSpPr/>
            <p:nvPr userDrawn="1"/>
          </p:nvSpPr>
          <p:spPr>
            <a:xfrm flipV="1">
              <a:off x="7197592" y="1517041"/>
              <a:ext cx="117300" cy="13052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rgbClr val="9839A5"/>
                </a:solidFill>
                <a:latin typeface="黑体" panose="02010609060101010101" pitchFamily="49" charset="-122"/>
                <a:ea typeface="黑体" panose="02010609060101010101" pitchFamily="49" charset="-122"/>
              </a:endParaRPr>
            </a:p>
          </p:txBody>
        </p:sp>
        <p:sp>
          <p:nvSpPr>
            <p:cNvPr id="165" name="直角三角形 164"/>
            <p:cNvSpPr/>
            <p:nvPr userDrawn="1"/>
          </p:nvSpPr>
          <p:spPr>
            <a:xfrm flipH="1" flipV="1">
              <a:off x="1979678" y="1517041"/>
              <a:ext cx="117300" cy="13052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rgbClr val="9839A5"/>
                </a:solidFill>
                <a:latin typeface="黑体" panose="02010609060101010101" pitchFamily="49" charset="-122"/>
                <a:ea typeface="黑体" panose="02010609060101010101" pitchFamily="49" charset="-122"/>
              </a:endParaRPr>
            </a:p>
          </p:txBody>
        </p:sp>
      </p:grpSp>
      <p:cxnSp>
        <p:nvCxnSpPr>
          <p:cNvPr id="17" name="直接连接符 16"/>
          <p:cNvCxnSpPr/>
          <p:nvPr userDrawn="1"/>
        </p:nvCxnSpPr>
        <p:spPr>
          <a:xfrm>
            <a:off x="-17145" y="1315720"/>
            <a:ext cx="9196705" cy="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3"/>
            <p:custDataLst>
              <p:tags r:id="rId10"/>
            </p:custDataLst>
          </p:nvPr>
        </p:nvSpPr>
        <p:spPr>
          <a:xfrm>
            <a:off x="1097220" y="107628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pic>
        <p:nvPicPr>
          <p:cNvPr id="14" name="图片 10"/>
          <p:cNvPicPr>
            <a:picLocks noChangeAspect="1" noChangeArrowheads="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1155" y="5988050"/>
            <a:ext cx="1692275"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4"/>
          <p:cNvGrpSpPr>
            <a:grpSpLocks noChangeAspect="1"/>
          </p:cNvGrpSpPr>
          <p:nvPr userDrawn="1"/>
        </p:nvGrpSpPr>
        <p:grpSpPr bwMode="auto">
          <a:xfrm>
            <a:off x="933450" y="2006600"/>
            <a:ext cx="1637665" cy="1526540"/>
            <a:chOff x="1164" y="687"/>
            <a:chExt cx="3219" cy="2998"/>
          </a:xfrm>
          <a:solidFill>
            <a:srgbClr val="3C6198">
              <a:alpha val="80000"/>
            </a:srgbClr>
          </a:solidFill>
          <a:effectLst>
            <a:outerShdw blurRad="50800" dist="38100" dir="2700000" algn="tl" rotWithShape="0">
              <a:prstClr val="black">
                <a:alpha val="40000"/>
              </a:prstClr>
            </a:outerShdw>
          </a:effectLst>
        </p:grpSpPr>
        <p:sp>
          <p:nvSpPr>
            <p:cNvPr id="22"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a:lstStyle/>
            <a:p>
              <a:pPr fontAlgn="auto">
                <a:spcBef>
                  <a:spcPts val="0"/>
                </a:spcBef>
                <a:spcAft>
                  <a:spcPts val="0"/>
                </a:spcAft>
                <a:defRPr/>
              </a:pPr>
              <a:endParaRPr lang="zh-HK" altLang="en-US">
                <a:latin typeface="+mn-lt"/>
                <a:ea typeface="+mn-ea"/>
              </a:endParaRPr>
            </a:p>
          </p:txBody>
        </p:sp>
        <p:sp>
          <p:nvSpPr>
            <p:cNvPr id="27"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a:lstStyle/>
            <a:p>
              <a:pPr fontAlgn="auto">
                <a:spcBef>
                  <a:spcPts val="0"/>
                </a:spcBef>
                <a:spcAft>
                  <a:spcPts val="0"/>
                </a:spcAft>
                <a:defRPr/>
              </a:pPr>
              <a:endParaRPr lang="zh-HK" altLang="en-US">
                <a:latin typeface="+mn-lt"/>
                <a:ea typeface="+mn-ea"/>
              </a:endParaRPr>
            </a:p>
          </p:txBody>
        </p:sp>
      </p:grpSp>
    </p:spTree>
    <p:custDataLst>
      <p:tags r:id="rId12"/>
    </p:custData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bg1"/>
          </a:solidFill>
          <a:uFillTx/>
          <a:latin typeface="黑体" panose="02010609060101010101" pitchFamily="49" charset="-122"/>
          <a:ea typeface="黑体" panose="02010609060101010101" pitchFamily="49"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4" name="图片 93" descr="上"/>
          <p:cNvPicPr>
            <a:picLocks noChangeAspect="1"/>
          </p:cNvPicPr>
          <p:nvPr userDrawn="1"/>
        </p:nvPicPr>
        <p:blipFill>
          <a:blip r:embed="rId6">
            <a:alphaModFix amt="3000"/>
          </a:blip>
          <a:stretch>
            <a:fillRect/>
          </a:stretch>
        </p:blipFill>
        <p:spPr>
          <a:xfrm>
            <a:off x="2585720" y="8255"/>
            <a:ext cx="3769360" cy="1621790"/>
          </a:xfrm>
          <a:prstGeom prst="rect">
            <a:avLst/>
          </a:prstGeom>
        </p:spPr>
      </p:pic>
      <p:pic>
        <p:nvPicPr>
          <p:cNvPr id="95" name="图片 94" descr="下"/>
          <p:cNvPicPr>
            <a:picLocks noChangeAspect="1"/>
          </p:cNvPicPr>
          <p:nvPr userDrawn="1"/>
        </p:nvPicPr>
        <p:blipFill>
          <a:blip r:embed="rId7">
            <a:alphaModFix amt="3000"/>
          </a:blip>
          <a:stretch>
            <a:fillRect/>
          </a:stretch>
        </p:blipFill>
        <p:spPr>
          <a:xfrm>
            <a:off x="2484120" y="5393690"/>
            <a:ext cx="3769995" cy="1626235"/>
          </a:xfrm>
          <a:prstGeom prst="rect">
            <a:avLst/>
          </a:prstGeom>
        </p:spPr>
      </p:pic>
      <p:grpSp>
        <p:nvGrpSpPr>
          <p:cNvPr id="11" name="组合 10"/>
          <p:cNvGrpSpPr/>
          <p:nvPr userDrawn="1"/>
        </p:nvGrpSpPr>
        <p:grpSpPr>
          <a:xfrm>
            <a:off x="0" y="875843"/>
            <a:ext cx="9144000" cy="5427985"/>
            <a:chOff x="0" y="271499"/>
            <a:chExt cx="9144000" cy="5663455"/>
          </a:xfrm>
        </p:grpSpPr>
        <p:grpSp>
          <p:nvGrpSpPr>
            <p:cNvPr id="12" name="组合 11"/>
            <p:cNvGrpSpPr/>
            <p:nvPr userDrawn="1"/>
          </p:nvGrpSpPr>
          <p:grpSpPr>
            <a:xfrm>
              <a:off x="0" y="271499"/>
              <a:ext cx="9144000" cy="5663455"/>
              <a:chOff x="0" y="575794"/>
              <a:chExt cx="9144000" cy="5540099"/>
            </a:xfrm>
            <a:effectLst>
              <a:outerShdw blurRad="127000" algn="ctr" rotWithShape="0">
                <a:prstClr val="black">
                  <a:alpha val="5000"/>
                </a:prstClr>
              </a:outerShdw>
            </a:effectLst>
          </p:grpSpPr>
          <p:grpSp>
            <p:nvGrpSpPr>
              <p:cNvPr id="13" name="组合 12"/>
              <p:cNvGrpSpPr/>
              <p:nvPr userDrawn="1"/>
            </p:nvGrpSpPr>
            <p:grpSpPr>
              <a:xfrm>
                <a:off x="0" y="586595"/>
                <a:ext cx="9144000" cy="5529298"/>
                <a:chOff x="0" y="586595"/>
                <a:chExt cx="9144000" cy="5529298"/>
              </a:xfrm>
            </p:grpSpPr>
            <p:grpSp>
              <p:nvGrpSpPr>
                <p:cNvPr id="15" name="组合 14"/>
                <p:cNvGrpSpPr>
                  <a:grpSpLocks noChangeAspect="1"/>
                </p:cNvGrpSpPr>
                <p:nvPr userDrawn="1"/>
              </p:nvGrpSpPr>
              <p:grpSpPr>
                <a:xfrm>
                  <a:off x="0" y="586595"/>
                  <a:ext cx="9144000" cy="5529298"/>
                  <a:chOff x="0" y="966158"/>
                  <a:chExt cx="9144000" cy="5175557"/>
                </a:xfrm>
              </p:grpSpPr>
              <p:sp>
                <p:nvSpPr>
                  <p:cNvPr id="16" name="文本框 15"/>
                  <p:cNvSpPr txBox="1">
                    <a:spLocks noChangeAspect="1"/>
                  </p:cNvSpPr>
                  <p:nvPr userDrawn="1"/>
                </p:nvSpPr>
                <p:spPr>
                  <a:xfrm>
                    <a:off x="0" y="966158"/>
                    <a:ext cx="9144000" cy="5148000"/>
                  </a:xfrm>
                  <a:prstGeom prst="rect">
                    <a:avLst/>
                  </a:prstGeom>
                  <a:solidFill>
                    <a:srgbClr val="FBFBFB"/>
                  </a:solidFill>
                  <a:effectLst/>
                </p:spPr>
                <p:txBody>
                  <a:bodyPr wrap="square" rtlCol="0">
                    <a:spAutoFit/>
                  </a:bodyPr>
                  <a:lstStyle/>
                  <a:p>
                    <a:endParaRPr lang="zh-CN" altLang="en-US" dirty="0"/>
                  </a:p>
                </p:txBody>
              </p:sp>
              <p:cxnSp>
                <p:nvCxnSpPr>
                  <p:cNvPr id="18" name="直接连接符 17"/>
                  <p:cNvCxnSpPr/>
                  <p:nvPr userDrawn="1"/>
                </p:nvCxnSpPr>
                <p:spPr>
                  <a:xfrm>
                    <a:off x="0" y="6140787"/>
                    <a:ext cx="6720840" cy="928"/>
                  </a:xfrm>
                  <a:prstGeom prst="line">
                    <a:avLst/>
                  </a:prstGeom>
                  <a:ln w="50800" cap="sq">
                    <a:solidFill>
                      <a:schemeClr val="bg1">
                        <a:lumMod val="85000"/>
                        <a:alpha val="31000"/>
                      </a:schemeClr>
                    </a:solidFill>
                    <a:headEnd type="none" w="med" len="sm"/>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userDrawn="1"/>
              </p:nvCxnSpPr>
              <p:spPr>
                <a:xfrm>
                  <a:off x="8414506" y="6114902"/>
                  <a:ext cx="720437" cy="0"/>
                </a:xfrm>
                <a:prstGeom prst="line">
                  <a:avLst/>
                </a:prstGeom>
                <a:ln w="50800" cap="sq">
                  <a:solidFill>
                    <a:schemeClr val="bg1">
                      <a:lumMod val="85000"/>
                      <a:alpha val="31000"/>
                    </a:schemeClr>
                  </a:solidFill>
                  <a:headEnd type="none" w="med" len="sm"/>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userDrawn="1"/>
            </p:nvCxnSpPr>
            <p:spPr>
              <a:xfrm>
                <a:off x="0" y="577969"/>
                <a:ext cx="1880558" cy="0"/>
              </a:xfrm>
              <a:prstGeom prst="line">
                <a:avLst/>
              </a:prstGeom>
              <a:ln w="19050" cap="sq">
                <a:solidFill>
                  <a:schemeClr val="bg1">
                    <a:lumMod val="85000"/>
                    <a:alpha val="25000"/>
                  </a:scheme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55878" y="577272"/>
                <a:ext cx="1879200" cy="0"/>
              </a:xfrm>
              <a:prstGeom prst="line">
                <a:avLst/>
              </a:prstGeom>
              <a:ln w="19050" cap="sq">
                <a:solidFill>
                  <a:schemeClr val="bg1">
                    <a:lumMod val="85000"/>
                    <a:alpha val="25000"/>
                  </a:scheme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flipV="1">
                <a:off x="428286" y="575794"/>
                <a:ext cx="7972425" cy="3241"/>
              </a:xfrm>
              <a:prstGeom prst="line">
                <a:avLst/>
              </a:prstGeom>
              <a:ln w="19050" cap="sq">
                <a:solidFill>
                  <a:srgbClr val="3C6198">
                    <a:alpha val="85000"/>
                  </a:srgbClr>
                </a:solidFill>
                <a:headEnd type="none" w="med" len="sm"/>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userDrawn="1"/>
          </p:nvCxnSpPr>
          <p:spPr>
            <a:xfrm>
              <a:off x="8409426" y="5891543"/>
              <a:ext cx="721874" cy="0"/>
            </a:xfrm>
            <a:prstGeom prst="line">
              <a:avLst/>
            </a:prstGeom>
            <a:solidFill>
              <a:srgbClr val="F9F9F9"/>
            </a:solidFill>
            <a:ln w="28575"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14002" y="5890052"/>
              <a:ext cx="6706838" cy="0"/>
            </a:xfrm>
            <a:prstGeom prst="line">
              <a:avLst/>
            </a:prstGeom>
            <a:solidFill>
              <a:srgbClr val="F9F9F9"/>
            </a:solidFill>
            <a:ln w="28575"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grpSp>
      <p:sp>
        <p:nvSpPr>
          <p:cNvPr id="36" name="椭圆 35"/>
          <p:cNvSpPr/>
          <p:nvPr userDrawn="1"/>
        </p:nvSpPr>
        <p:spPr>
          <a:xfrm>
            <a:off x="8411785" y="832695"/>
            <a:ext cx="89188" cy="75352"/>
          </a:xfrm>
          <a:prstGeom prst="ellipse">
            <a:avLst/>
          </a:prstGeom>
          <a:solidFill>
            <a:srgbClr val="3C6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ysClr val="windowText" lastClr="000000"/>
                </a:solidFill>
              </a:ln>
              <a:latin typeface="华文楷体" panose="02010600040101010101" pitchFamily="2" charset="-122"/>
              <a:ea typeface="华文楷体" panose="02010600040101010101" pitchFamily="2" charset="-122"/>
            </a:endParaRPr>
          </a:p>
        </p:txBody>
      </p:sp>
      <p:sp>
        <p:nvSpPr>
          <p:cNvPr id="92" name="文本框 91"/>
          <p:cNvSpPr txBox="1"/>
          <p:nvPr userDrawn="1"/>
        </p:nvSpPr>
        <p:spPr>
          <a:xfrm>
            <a:off x="8500973" y="6367636"/>
            <a:ext cx="627095" cy="292388"/>
          </a:xfrm>
          <a:prstGeom prst="rect">
            <a:avLst/>
          </a:prstGeom>
          <a:noFill/>
        </p:spPr>
        <p:txBody>
          <a:bodyPr wrap="none" rtlCol="0">
            <a:spAutoFit/>
          </a:bodyPr>
          <a:lstStyle/>
          <a:p>
            <a:r>
              <a:rPr lang="en-US" altLang="zh-CN" sz="1200" baseline="0" dirty="0">
                <a:solidFill>
                  <a:schemeClr val="bg2">
                    <a:lumMod val="75000"/>
                  </a:schemeClr>
                </a:solidFill>
                <a:latin typeface="黑体" panose="02010609060101010101" pitchFamily="49" charset="-122"/>
                <a:ea typeface="黑体" panose="02010609060101010101" pitchFamily="49" charset="-122"/>
              </a:rPr>
              <a:t> </a:t>
            </a:r>
            <a:fld id="{74857D70-BF5F-4541-B482-307E0B13C2CE}" type="slidenum">
              <a:rPr lang="en-US" altLang="zh-CN" sz="1300" baseline="0" smtClean="0">
                <a:solidFill>
                  <a:schemeClr val="tx2"/>
                </a:solidFill>
                <a:latin typeface="黑体" panose="02010609060101010101" pitchFamily="49" charset="-122"/>
                <a:ea typeface="黑体" panose="02010609060101010101" pitchFamily="49" charset="-122"/>
              </a:rPr>
            </a:fld>
            <a:r>
              <a:rPr lang="en-US" altLang="zh-CN" sz="1300" baseline="0" dirty="0">
                <a:solidFill>
                  <a:schemeClr val="tx2"/>
                </a:solidFill>
                <a:latin typeface="黑体" panose="02010609060101010101" pitchFamily="49" charset="-122"/>
                <a:ea typeface="黑体" panose="02010609060101010101" pitchFamily="49" charset="-122"/>
              </a:rPr>
              <a:t>  </a:t>
            </a:r>
            <a:endParaRPr lang="en-US" altLang="zh-CN" sz="1300" dirty="0">
              <a:solidFill>
                <a:schemeClr val="tx2"/>
              </a:solidFill>
              <a:latin typeface="黑体" panose="02010609060101010101" pitchFamily="49" charset="-122"/>
              <a:ea typeface="黑体" panose="02010609060101010101" pitchFamily="49" charset="-122"/>
            </a:endParaRPr>
          </a:p>
        </p:txBody>
      </p:sp>
      <p:pic>
        <p:nvPicPr>
          <p:cNvPr id="1030" name="图片 10"/>
          <p:cNvPicPr>
            <a:picLocks noChangeAspect="1" noChangeArrowheads="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1155" y="5988050"/>
            <a:ext cx="1692275"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userDrawn="1"/>
        </p:nvGrpSpPr>
        <p:grpSpPr>
          <a:xfrm>
            <a:off x="485663" y="446496"/>
            <a:ext cx="7883585" cy="390251"/>
            <a:chOff x="443271" y="934506"/>
            <a:chExt cx="7883585" cy="390251"/>
          </a:xfrm>
          <a:solidFill>
            <a:srgbClr val="F6F6F6"/>
          </a:solidFill>
        </p:grpSpPr>
        <p:sp>
          <p:nvSpPr>
            <p:cNvPr id="67" name="文本框 66"/>
            <p:cNvSpPr txBox="1"/>
            <p:nvPr userDrawn="1"/>
          </p:nvSpPr>
          <p:spPr>
            <a:xfrm>
              <a:off x="443271" y="935957"/>
              <a:ext cx="1925284" cy="388800"/>
            </a:xfrm>
            <a:prstGeom prst="rect">
              <a:avLst/>
            </a:prstGeom>
            <a:grpFill/>
          </p:spPr>
          <p:txBody>
            <a:bodyPr wrap="square" rtlCol="0">
              <a:noAutofit/>
            </a:bodyPr>
            <a:lstStyle/>
            <a:p>
              <a:pPr algn="ctr"/>
              <a:r>
                <a:rPr lang="zh-CN" altLang="en-US" sz="1800" b="0" dirty="0">
                  <a:solidFill>
                    <a:schemeClr val="bg2">
                      <a:lumMod val="75000"/>
                    </a:schemeClr>
                  </a:solidFill>
                  <a:latin typeface="华文楷体" panose="02010600040101010101" pitchFamily="2" charset="-122"/>
                  <a:ea typeface="华文楷体" panose="02010600040101010101" pitchFamily="2" charset="-122"/>
                </a:rPr>
                <a:t>研究背景</a:t>
              </a:r>
              <a:endParaRPr lang="zh-CN" altLang="en-US" sz="1800" b="0" dirty="0">
                <a:solidFill>
                  <a:schemeClr val="bg2">
                    <a:lumMod val="75000"/>
                  </a:schemeClr>
                </a:solidFill>
                <a:latin typeface="华文楷体" panose="02010600040101010101" pitchFamily="2" charset="-122"/>
                <a:ea typeface="华文楷体" panose="02010600040101010101" pitchFamily="2" charset="-122"/>
              </a:endParaRPr>
            </a:p>
          </p:txBody>
        </p:sp>
        <p:sp>
          <p:nvSpPr>
            <p:cNvPr id="57" name="矩形 56"/>
            <p:cNvSpPr/>
            <p:nvPr/>
          </p:nvSpPr>
          <p:spPr>
            <a:xfrm>
              <a:off x="6552250" y="934506"/>
              <a:ext cx="1774606" cy="3873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a:solidFill>
                    <a:schemeClr val="bg2">
                      <a:lumMod val="75000"/>
                    </a:schemeClr>
                  </a:solidFill>
                  <a:latin typeface="华文楷体" panose="02010600040101010101" pitchFamily="2" charset="-122"/>
                  <a:ea typeface="华文楷体" panose="02010600040101010101" pitchFamily="2" charset="-122"/>
                </a:rPr>
                <a:t>总结</a:t>
              </a:r>
              <a:endParaRPr lang="zh-CN" altLang="en-US" sz="1800" b="0" dirty="0">
                <a:solidFill>
                  <a:schemeClr val="bg2">
                    <a:lumMod val="75000"/>
                  </a:schemeClr>
                </a:solidFill>
                <a:latin typeface="华文楷体" panose="02010600040101010101" pitchFamily="2" charset="-122"/>
                <a:ea typeface="华文楷体" panose="02010600040101010101" pitchFamily="2" charset="-122"/>
              </a:endParaRPr>
            </a:p>
          </p:txBody>
        </p:sp>
      </p:grpSp>
      <p:sp>
        <p:nvSpPr>
          <p:cNvPr id="2" name="矩形 1"/>
          <p:cNvSpPr/>
          <p:nvPr userDrawn="1"/>
        </p:nvSpPr>
        <p:spPr>
          <a:xfrm>
            <a:off x="4584754" y="453903"/>
            <a:ext cx="1898550" cy="38735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a:solidFill>
                  <a:schemeClr val="bg2">
                    <a:lumMod val="75000"/>
                  </a:schemeClr>
                </a:solidFill>
                <a:latin typeface="华文楷体" panose="02010600040101010101" pitchFamily="2" charset="-122"/>
                <a:ea typeface="华文楷体" panose="02010600040101010101" pitchFamily="2" charset="-122"/>
              </a:rPr>
              <a:t>实验结果</a:t>
            </a:r>
            <a:endParaRPr lang="zh-CN" altLang="en-US" sz="1800" b="0" dirty="0">
              <a:solidFill>
                <a:schemeClr val="bg2">
                  <a:lumMod val="75000"/>
                </a:schemeClr>
              </a:solidFill>
              <a:latin typeface="华文楷体" panose="02010600040101010101" pitchFamily="2" charset="-122"/>
              <a:ea typeface="华文楷体" panose="02010600040101010101" pitchFamily="2" charset="-122"/>
            </a:endParaRPr>
          </a:p>
        </p:txBody>
      </p:sp>
      <p:sp>
        <p:nvSpPr>
          <p:cNvPr id="6" name="矩形 5"/>
          <p:cNvSpPr/>
          <p:nvPr userDrawn="1"/>
        </p:nvSpPr>
        <p:spPr>
          <a:xfrm>
            <a:off x="2526321" y="448774"/>
            <a:ext cx="1943830" cy="38735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a:solidFill>
                  <a:schemeClr val="bg2">
                    <a:lumMod val="75000"/>
                  </a:schemeClr>
                </a:solidFill>
                <a:latin typeface="华文楷体" panose="02010600040101010101" pitchFamily="2" charset="-122"/>
                <a:ea typeface="华文楷体" panose="02010600040101010101" pitchFamily="2" charset="-122"/>
              </a:rPr>
              <a:t>模型介绍</a:t>
            </a:r>
            <a:endParaRPr lang="zh-CN" altLang="en-US" sz="1800" b="0" dirty="0">
              <a:solidFill>
                <a:schemeClr val="bg2">
                  <a:lumMod val="75000"/>
                </a:schemeClr>
              </a:solidFill>
              <a:latin typeface="华文楷体" panose="02010600040101010101" pitchFamily="2" charset="-122"/>
              <a:ea typeface="华文楷体" panose="02010600040101010101" pitchFamily="2" charset="-122"/>
            </a:endParaRPr>
          </a:p>
        </p:txBody>
      </p:sp>
      <p:sp>
        <p:nvSpPr>
          <p:cNvPr id="8" name="椭圆 7"/>
          <p:cNvSpPr/>
          <p:nvPr userDrawn="1"/>
        </p:nvSpPr>
        <p:spPr>
          <a:xfrm>
            <a:off x="4484491" y="832695"/>
            <a:ext cx="89188" cy="75352"/>
          </a:xfrm>
          <a:prstGeom prst="ellipse">
            <a:avLst/>
          </a:prstGeom>
          <a:solidFill>
            <a:srgbClr val="3C6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latin typeface="华文楷体" panose="02010600040101010101" pitchFamily="2" charset="-122"/>
              <a:ea typeface="华文楷体" panose="02010600040101010101" pitchFamily="2" charset="-122"/>
            </a:endParaRPr>
          </a:p>
        </p:txBody>
      </p:sp>
      <p:sp>
        <p:nvSpPr>
          <p:cNvPr id="9" name="椭圆 8"/>
          <p:cNvSpPr/>
          <p:nvPr userDrawn="1"/>
        </p:nvSpPr>
        <p:spPr>
          <a:xfrm>
            <a:off x="2429963" y="832695"/>
            <a:ext cx="89188" cy="75352"/>
          </a:xfrm>
          <a:prstGeom prst="ellipse">
            <a:avLst/>
          </a:prstGeom>
          <a:solidFill>
            <a:srgbClr val="3C6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ysClr val="windowText" lastClr="000000"/>
                </a:solidFill>
              </a:ln>
              <a:latin typeface="华文楷体" panose="02010600040101010101" pitchFamily="2" charset="-122"/>
              <a:ea typeface="华文楷体" panose="02010600040101010101" pitchFamily="2" charset="-122"/>
            </a:endParaRPr>
          </a:p>
        </p:txBody>
      </p:sp>
      <p:sp>
        <p:nvSpPr>
          <p:cNvPr id="10" name="椭圆 9"/>
          <p:cNvSpPr/>
          <p:nvPr userDrawn="1"/>
        </p:nvSpPr>
        <p:spPr>
          <a:xfrm>
            <a:off x="398899" y="839615"/>
            <a:ext cx="89188" cy="75352"/>
          </a:xfrm>
          <a:prstGeom prst="ellipse">
            <a:avLst/>
          </a:prstGeom>
          <a:solidFill>
            <a:srgbClr val="3C6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latin typeface="华文楷体" panose="02010600040101010101" pitchFamily="2" charset="-122"/>
              <a:ea typeface="华文楷体" panose="02010600040101010101" pitchFamily="2" charset="-122"/>
            </a:endParaRPr>
          </a:p>
        </p:txBody>
      </p:sp>
      <p:sp>
        <p:nvSpPr>
          <p:cNvPr id="14" name="椭圆 13"/>
          <p:cNvSpPr/>
          <p:nvPr userDrawn="1"/>
        </p:nvSpPr>
        <p:spPr>
          <a:xfrm>
            <a:off x="6494378" y="832695"/>
            <a:ext cx="89188" cy="75352"/>
          </a:xfrm>
          <a:prstGeom prst="ellipse">
            <a:avLst/>
          </a:prstGeom>
          <a:solidFill>
            <a:srgbClr val="3C6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latin typeface="华文楷体" panose="02010600040101010101" pitchFamily="2" charset="-122"/>
              <a:ea typeface="华文楷体" panose="02010600040101010101" pitchFamily="2" charset="-122"/>
            </a:endParaRPr>
          </a:p>
        </p:txBody>
      </p:sp>
    </p:spTree>
    <p:custDataLst>
      <p:tags r:id="rId9"/>
    </p:custData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5400" y="2968625"/>
            <a:ext cx="6446838" cy="792163"/>
          </a:xfrm>
          <a:prstGeom prst="rect">
            <a:avLst/>
          </a:prstGeom>
        </p:spPr>
        <p:txBody>
          <a:bodyPr vert="horz" lIns="91440" tIns="45720" rIns="91440" bIns="45720" rtlCol="0" anchor="ctr">
            <a:normAutofit/>
          </a:bodyPr>
          <a:lstStyle/>
          <a:p>
            <a:r>
              <a:rPr lang="zh-CN" altLang="en-US" dirty="0"/>
              <a:t>汇报完毕，恳请老师批评指正</a:t>
            </a:r>
            <a:endParaRPr lang="zh-CN" altLang="en-US" dirty="0"/>
          </a:p>
        </p:txBody>
      </p:sp>
      <p:sp>
        <p:nvSpPr>
          <p:cNvPr id="4099" name="文本占位符 2"/>
          <p:cNvSpPr>
            <a:spLocks noGrp="1" noChangeArrowheads="1"/>
          </p:cNvSpPr>
          <p:nvPr>
            <p:ph type="body" idx="1"/>
          </p:nvPr>
        </p:nvSpPr>
        <p:spPr bwMode="auto">
          <a:xfrm>
            <a:off x="1295400" y="4032250"/>
            <a:ext cx="64468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4"/>
            <a:r>
              <a:rPr lang="zh-CN" altLang="en-US"/>
              <a:t>五级</a:t>
            </a:r>
            <a:endParaRPr lang="zh-CN" altLang="en-US"/>
          </a:p>
        </p:txBody>
      </p:sp>
      <p:sp>
        <p:nvSpPr>
          <p:cNvPr id="5" name="页脚占位符 4"/>
          <p:cNvSpPr>
            <a:spLocks noGrp="1"/>
          </p:cNvSpPr>
          <p:nvPr>
            <p:ph type="ftr" sz="quarter" idx="3"/>
          </p:nvPr>
        </p:nvSpPr>
        <p:spPr>
          <a:xfrm>
            <a:off x="0" y="63436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schemeClr val="tx1">
                    <a:tint val="75000"/>
                  </a:schemeClr>
                </a:solidFill>
                <a:latin typeface="+mn-lt"/>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等线" panose="02010600030101010101" pitchFamily="2" charset="-122"/>
              </a:defRPr>
            </a:lvl1pPr>
          </a:lstStyle>
          <a:p>
            <a:fld id="{D8899309-7ECA-4285-8552-3CFBACD7F619}" type="slidenum">
              <a:rPr lang="zh-CN" altLang="en-US"/>
            </a:fld>
            <a:endParaRPr lang="zh-CN" altLang="en-US"/>
          </a:p>
        </p:txBody>
      </p:sp>
      <p:pic>
        <p:nvPicPr>
          <p:cNvPr id="410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450" y="-12700"/>
            <a:ext cx="88265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2"/>
          <p:cNvSpPr txBox="1">
            <a:spLocks noChangeArrowheads="1"/>
          </p:cNvSpPr>
          <p:nvPr/>
        </p:nvSpPr>
        <p:spPr bwMode="auto">
          <a:xfrm>
            <a:off x="4394200" y="6246813"/>
            <a:ext cx="3744913" cy="461962"/>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tx2">
                    <a:lumMod val="75000"/>
                  </a:schemeClr>
                </a:solidFill>
              </a:rPr>
              <a:t>Key Laboratory of Advanced Design and Intelligent </a:t>
            </a:r>
            <a:endParaRPr lang="en-US" altLang="zh-CN" sz="1200" b="1" dirty="0">
              <a:solidFill>
                <a:schemeClr val="tx2">
                  <a:lumMod val="75000"/>
                </a:schemeClr>
              </a:solidFill>
            </a:endParaRPr>
          </a:p>
          <a:p>
            <a:pPr algn="dist" eaLnBrk="1" fontAlgn="auto" hangingPunct="1">
              <a:spcBef>
                <a:spcPts val="0"/>
              </a:spcBef>
              <a:spcAft>
                <a:spcPts val="0"/>
              </a:spcAft>
              <a:defRPr/>
            </a:pPr>
            <a:r>
              <a:rPr lang="en-US" altLang="zh-CN" sz="1200" b="1" dirty="0">
                <a:solidFill>
                  <a:schemeClr val="tx2">
                    <a:lumMod val="75000"/>
                  </a:schemeClr>
                </a:solidFill>
              </a:rPr>
              <a:t>Computing (Dalian University), Ministry of Education</a:t>
            </a:r>
            <a:endParaRPr lang="en-US" altLang="zh-CN" sz="1200" b="1" dirty="0">
              <a:solidFill>
                <a:schemeClr val="tx2">
                  <a:lumMod val="75000"/>
                </a:schemeClr>
              </a:solidFill>
            </a:endParaRPr>
          </a:p>
        </p:txBody>
      </p:sp>
      <p:cxnSp>
        <p:nvCxnSpPr>
          <p:cNvPr id="9" name="直接连接符 8"/>
          <p:cNvCxnSpPr/>
          <p:nvPr/>
        </p:nvCxnSpPr>
        <p:spPr>
          <a:xfrm>
            <a:off x="0" y="836613"/>
            <a:ext cx="9144000" cy="0"/>
          </a:xfrm>
          <a:prstGeom prst="line">
            <a:avLst/>
          </a:prstGeom>
          <a:ln w="177800">
            <a:solidFill>
              <a:srgbClr val="3C619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6073775"/>
            <a:ext cx="9144000" cy="0"/>
          </a:xfrm>
          <a:prstGeom prst="line">
            <a:avLst/>
          </a:prstGeom>
          <a:ln w="177800">
            <a:solidFill>
              <a:srgbClr val="3C6198"/>
            </a:solidFill>
          </a:ln>
        </p:spPr>
        <p:style>
          <a:lnRef idx="1">
            <a:schemeClr val="accent1"/>
          </a:lnRef>
          <a:fillRef idx="0">
            <a:schemeClr val="accent1"/>
          </a:fillRef>
          <a:effectRef idx="0">
            <a:schemeClr val="accent1"/>
          </a:effectRef>
          <a:fontRef idx="minor">
            <a:schemeClr val="tx1"/>
          </a:fontRef>
        </p:style>
      </p:cxnSp>
      <p:pic>
        <p:nvPicPr>
          <p:cNvPr id="4106" name="图片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25" y="30163"/>
            <a:ext cx="23764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7956376" y="6153988"/>
            <a:ext cx="1278665" cy="645160"/>
          </a:xfrm>
          <a:prstGeom prst="rect">
            <a:avLst/>
          </a:prstGeom>
          <a:noFill/>
        </p:spPr>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tx2">
                    <a:lumMod val="75000"/>
                  </a:schemeClr>
                </a:solidFill>
                <a:cs typeface="Calibri" panose="020F0502020204030204" pitchFamily="34" charset="0"/>
              </a:rPr>
              <a:t>ADIC</a:t>
            </a:r>
            <a:endParaRPr lang="en-US" altLang="zh-CN" sz="3600" b="1" dirty="0">
              <a:solidFill>
                <a:schemeClr val="tx2">
                  <a:lumMod val="75000"/>
                </a:schemeClr>
              </a:solidFill>
              <a:cs typeface="Calibri" panose="020F0502020204030204" pitchFamily="34" charset="0"/>
            </a:endParaRPr>
          </a:p>
        </p:txBody>
      </p:sp>
      <p:sp>
        <p:nvSpPr>
          <p:cNvPr id="15" name="矩形 14"/>
          <p:cNvSpPr/>
          <p:nvPr/>
        </p:nvSpPr>
        <p:spPr>
          <a:xfrm>
            <a:off x="1150938" y="2784475"/>
            <a:ext cx="6734175" cy="19177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50000"/>
                </a:schemeClr>
              </a:solidFill>
            </a:endParaRPr>
          </a:p>
        </p:txBody>
      </p:sp>
      <p:sp>
        <p:nvSpPr>
          <p:cNvPr id="16" name="矩形 15"/>
          <p:cNvSpPr/>
          <p:nvPr/>
        </p:nvSpPr>
        <p:spPr>
          <a:xfrm>
            <a:off x="831850" y="2454275"/>
            <a:ext cx="350838" cy="35083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a:off x="1006475" y="2641600"/>
            <a:ext cx="288925" cy="28733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706438" y="2343150"/>
            <a:ext cx="288925" cy="288925"/>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7854950" y="4667250"/>
            <a:ext cx="350838" cy="35242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042275" y="4852988"/>
            <a:ext cx="287338" cy="287337"/>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矩形 20"/>
          <p:cNvSpPr/>
          <p:nvPr/>
        </p:nvSpPr>
        <p:spPr>
          <a:xfrm>
            <a:off x="7742238" y="4554538"/>
            <a:ext cx="287337" cy="288925"/>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2" name="直接连接符 21"/>
          <p:cNvCxnSpPr/>
          <p:nvPr/>
        </p:nvCxnSpPr>
        <p:spPr>
          <a:xfrm flipV="1">
            <a:off x="2882900" y="3778250"/>
            <a:ext cx="3495675"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等腰三角形 22"/>
          <p:cNvSpPr/>
          <p:nvPr/>
        </p:nvSpPr>
        <p:spPr>
          <a:xfrm rot="10800000">
            <a:off x="4508500" y="3775075"/>
            <a:ext cx="203200" cy="215900"/>
          </a:xfrm>
          <a:prstGeom prs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17" name="文本框 23"/>
          <p:cNvSpPr txBox="1">
            <a:spLocks noChangeArrowheads="1"/>
          </p:cNvSpPr>
          <p:nvPr/>
        </p:nvSpPr>
        <p:spPr bwMode="auto">
          <a:xfrm>
            <a:off x="1608138" y="2578100"/>
            <a:ext cx="5616575" cy="3987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sz="2000" dirty="0">
              <a:solidFill>
                <a:srgbClr val="222A35"/>
              </a:solidFill>
              <a:latin typeface="等线" panose="02010600030101010101" pitchFamily="2" charset="-122"/>
            </a:endParaRPr>
          </a:p>
        </p:txBody>
      </p:sp>
      <p:sp>
        <p:nvSpPr>
          <p:cNvPr id="3" name="矩形 2"/>
          <p:cNvSpPr/>
          <p:nvPr userDrawn="1"/>
        </p:nvSpPr>
        <p:spPr>
          <a:xfrm>
            <a:off x="4321810" y="6321425"/>
            <a:ext cx="4792345" cy="4197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l" rtl="0" fontAlgn="base">
        <a:lnSpc>
          <a:spcPct val="90000"/>
        </a:lnSpc>
        <a:spcBef>
          <a:spcPct val="0"/>
        </a:spcBef>
        <a:spcAft>
          <a:spcPct val="0"/>
        </a:spcAft>
        <a:defRPr sz="3600" kern="1200">
          <a:solidFill>
            <a:schemeClr val="tx1"/>
          </a:solidFill>
          <a:latin typeface="宋体" panose="02010600030101010101" pitchFamily="2" charset="-122"/>
          <a:ea typeface="宋体" panose="02010600030101010101" pitchFamily="2" charset="-122"/>
          <a:cs typeface="+mj-cs"/>
        </a:defRPr>
      </a:lvl1pPr>
      <a:lvl2pPr algn="l" rtl="0" fontAlgn="base">
        <a:lnSpc>
          <a:spcPct val="90000"/>
        </a:lnSpc>
        <a:spcBef>
          <a:spcPct val="0"/>
        </a:spcBef>
        <a:spcAft>
          <a:spcPct val="0"/>
        </a:spcAft>
        <a:defRPr sz="3600">
          <a:solidFill>
            <a:schemeClr val="tx1"/>
          </a:solidFill>
          <a:latin typeface="宋体" panose="02010600030101010101" pitchFamily="2" charset="-122"/>
          <a:ea typeface="宋体" panose="02010600030101010101" pitchFamily="2" charset="-122"/>
        </a:defRPr>
      </a:lvl2pPr>
      <a:lvl3pPr algn="l" rtl="0" fontAlgn="base">
        <a:lnSpc>
          <a:spcPct val="90000"/>
        </a:lnSpc>
        <a:spcBef>
          <a:spcPct val="0"/>
        </a:spcBef>
        <a:spcAft>
          <a:spcPct val="0"/>
        </a:spcAft>
        <a:defRPr sz="3600">
          <a:solidFill>
            <a:schemeClr val="tx1"/>
          </a:solidFill>
          <a:latin typeface="宋体" panose="02010600030101010101" pitchFamily="2" charset="-122"/>
          <a:ea typeface="宋体" panose="02010600030101010101" pitchFamily="2" charset="-122"/>
        </a:defRPr>
      </a:lvl3pPr>
      <a:lvl4pPr algn="l" rtl="0" fontAlgn="base">
        <a:lnSpc>
          <a:spcPct val="90000"/>
        </a:lnSpc>
        <a:spcBef>
          <a:spcPct val="0"/>
        </a:spcBef>
        <a:spcAft>
          <a:spcPct val="0"/>
        </a:spcAft>
        <a:defRPr sz="3600">
          <a:solidFill>
            <a:schemeClr val="tx1"/>
          </a:solidFill>
          <a:latin typeface="宋体" panose="02010600030101010101" pitchFamily="2" charset="-122"/>
          <a:ea typeface="宋体" panose="02010600030101010101" pitchFamily="2" charset="-122"/>
        </a:defRPr>
      </a:lvl4pPr>
      <a:lvl5pPr algn="l" rtl="0" fontAlgn="base">
        <a:lnSpc>
          <a:spcPct val="90000"/>
        </a:lnSpc>
        <a:spcBef>
          <a:spcPct val="0"/>
        </a:spcBef>
        <a:spcAft>
          <a:spcPct val="0"/>
        </a:spcAft>
        <a:defRPr sz="3600">
          <a:solidFill>
            <a:schemeClr val="tx1"/>
          </a:solidFill>
          <a:latin typeface="宋体" panose="02010600030101010101" pitchFamily="2" charset="-122"/>
          <a:ea typeface="宋体" panose="02010600030101010101" pitchFamily="2" charset="-122"/>
        </a:defRPr>
      </a:lvl5pPr>
      <a:lvl6pPr marL="457200" algn="l" rtl="0" fontAlgn="base">
        <a:lnSpc>
          <a:spcPct val="90000"/>
        </a:lnSpc>
        <a:spcBef>
          <a:spcPct val="0"/>
        </a:spcBef>
        <a:spcAft>
          <a:spcPct val="0"/>
        </a:spcAft>
        <a:defRPr sz="3600">
          <a:solidFill>
            <a:schemeClr val="tx1"/>
          </a:solidFill>
          <a:latin typeface="宋体" panose="02010600030101010101" pitchFamily="2" charset="-122"/>
          <a:ea typeface="宋体" panose="02010600030101010101" pitchFamily="2" charset="-122"/>
        </a:defRPr>
      </a:lvl6pPr>
      <a:lvl7pPr marL="914400" algn="l" rtl="0" fontAlgn="base">
        <a:lnSpc>
          <a:spcPct val="90000"/>
        </a:lnSpc>
        <a:spcBef>
          <a:spcPct val="0"/>
        </a:spcBef>
        <a:spcAft>
          <a:spcPct val="0"/>
        </a:spcAft>
        <a:defRPr sz="3600">
          <a:solidFill>
            <a:schemeClr val="tx1"/>
          </a:solidFill>
          <a:latin typeface="宋体" panose="02010600030101010101" pitchFamily="2" charset="-122"/>
          <a:ea typeface="宋体" panose="02010600030101010101" pitchFamily="2" charset="-122"/>
        </a:defRPr>
      </a:lvl7pPr>
      <a:lvl8pPr marL="1371600" algn="l" rtl="0" fontAlgn="base">
        <a:lnSpc>
          <a:spcPct val="90000"/>
        </a:lnSpc>
        <a:spcBef>
          <a:spcPct val="0"/>
        </a:spcBef>
        <a:spcAft>
          <a:spcPct val="0"/>
        </a:spcAft>
        <a:defRPr sz="3600">
          <a:solidFill>
            <a:schemeClr val="tx1"/>
          </a:solidFill>
          <a:latin typeface="宋体" panose="02010600030101010101" pitchFamily="2" charset="-122"/>
          <a:ea typeface="宋体" panose="02010600030101010101" pitchFamily="2" charset="-122"/>
        </a:defRPr>
      </a:lvl8pPr>
      <a:lvl9pPr marL="1828800" algn="l" rtl="0" fontAlgn="base">
        <a:lnSpc>
          <a:spcPct val="90000"/>
        </a:lnSpc>
        <a:spcBef>
          <a:spcPct val="0"/>
        </a:spcBef>
        <a:spcAft>
          <a:spcPct val="0"/>
        </a:spcAft>
        <a:defRPr sz="3600">
          <a:solidFill>
            <a:schemeClr val="tx1"/>
          </a:solidFill>
          <a:latin typeface="宋体" panose="02010600030101010101" pitchFamily="2" charset="-122"/>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1828800" algn="l" rtl="0" fontAlgn="base">
        <a:lnSpc>
          <a:spcPct val="90000"/>
        </a:lnSpc>
        <a:spcBef>
          <a:spcPts val="500"/>
        </a:spcBef>
        <a:spcAft>
          <a:spcPct val="0"/>
        </a:spcAft>
        <a:buFont typeface="Arial" panose="020B0604020202020204" pitchFamily="34" charset="0"/>
        <a:defRPr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tags" Target="../tags/tag45.xml"/><Relationship Id="rId4" Type="http://schemas.openxmlformats.org/officeDocument/2006/relationships/image" Target="../media/image11.png"/><Relationship Id="rId3" Type="http://schemas.openxmlformats.org/officeDocument/2006/relationships/tags" Target="../tags/tag44.xml"/><Relationship Id="rId2" Type="http://schemas.openxmlformats.org/officeDocument/2006/relationships/image" Target="../media/image10.png"/><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image" Target="../media/image14.png"/><Relationship Id="rId3" Type="http://schemas.openxmlformats.org/officeDocument/2006/relationships/tags" Target="../tags/tag47.xml"/><Relationship Id="rId2" Type="http://schemas.openxmlformats.org/officeDocument/2006/relationships/image" Target="../media/image13.png"/><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tags" Target="../tags/tag4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18.png"/><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tags" Target="../tags/tag42.xml"/><Relationship Id="rId4" Type="http://schemas.openxmlformats.org/officeDocument/2006/relationships/image" Target="../media/image8.png"/><Relationship Id="rId3" Type="http://schemas.openxmlformats.org/officeDocument/2006/relationships/tags" Target="../tags/tag41.xml"/><Relationship Id="rId2" Type="http://schemas.openxmlformats.org/officeDocument/2006/relationships/image" Target="../media/image7.png"/><Relationship Id="rId1"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ctrTitle"/>
          </p:nvPr>
        </p:nvSpPr>
        <p:spPr>
          <a:xfrm>
            <a:off x="1152021" y="2561302"/>
            <a:ext cx="6839953" cy="1831648"/>
          </a:xfrm>
        </p:spPr>
        <p:txBody>
          <a:bodyPr anchor="ctr">
            <a:noAutofit/>
          </a:bodyPr>
          <a:lstStyle/>
          <a:p>
            <a:pPr>
              <a:lnSpc>
                <a:spcPct val="100000"/>
              </a:lnSpc>
            </a:pPr>
            <a:r>
              <a:rPr lang="en-US" altLang="zh-CN" sz="2400" kern="100" dirty="0">
                <a:solidFill>
                  <a:schemeClr val="tx2">
                    <a:lumMod val="50000"/>
                  </a:schemeClr>
                </a:solidFill>
                <a:latin typeface="Times New Roman" panose="02020603050405020304" pitchFamily="18" charset="0"/>
                <a:cs typeface="Times New Roman" panose="02020603050405020304" pitchFamily="18" charset="0"/>
                <a:sym typeface="+mn-ea"/>
              </a:rPr>
              <a:t>ACPL:Anti-curriculum Pseudo-labelling for Semi-supervised Medical Image Classification</a:t>
            </a:r>
            <a:br>
              <a:rPr lang="en-US" altLang="zh-CN" sz="2400" kern="100" dirty="0">
                <a:solidFill>
                  <a:schemeClr val="tx2">
                    <a:lumMod val="50000"/>
                  </a:schemeClr>
                </a:solidFill>
                <a:latin typeface="Times New Roman" panose="02020603050405020304" pitchFamily="18" charset="0"/>
                <a:cs typeface="Times New Roman" panose="02020603050405020304" pitchFamily="18" charset="0"/>
                <a:sym typeface="+mn-ea"/>
              </a:rPr>
            </a:br>
            <a:r>
              <a:rPr lang="en-US" altLang="zh-CN" sz="2400" kern="100" dirty="0">
                <a:solidFill>
                  <a:schemeClr val="tx2">
                    <a:lumMod val="50000"/>
                  </a:schemeClr>
                </a:solidFill>
                <a:latin typeface="Times New Roman" panose="02020603050405020304" pitchFamily="18" charset="0"/>
                <a:cs typeface="Times New Roman" panose="02020603050405020304" pitchFamily="18" charset="0"/>
                <a:sym typeface="+mn-ea"/>
              </a:rPr>
              <a:t>  submitted on2022</a:t>
            </a:r>
            <a:br>
              <a:rPr lang="en-US" altLang="zh-CN" sz="2000" kern="100" dirty="0">
                <a:solidFill>
                  <a:schemeClr val="tx2">
                    <a:lumMod val="50000"/>
                  </a:schemeClr>
                </a:solidFill>
                <a:latin typeface="Times New Roman" panose="02020603050405020304" pitchFamily="18" charset="0"/>
                <a:cs typeface="Times New Roman" panose="02020603050405020304" pitchFamily="18" charset="0"/>
                <a:sym typeface="+mn-ea"/>
              </a:rPr>
            </a:br>
            <a:r>
              <a:rPr lang="en-US" altLang="zh-CN" sz="2000" kern="100" dirty="0">
                <a:solidFill>
                  <a:schemeClr val="tx2">
                    <a:lumMod val="50000"/>
                  </a:schemeClr>
                </a:solidFill>
                <a:latin typeface="Times New Roman" panose="02020603050405020304" pitchFamily="18" charset="0"/>
                <a:cs typeface="Times New Roman" panose="02020603050405020304" pitchFamily="18" charset="0"/>
                <a:sym typeface="+mn-ea"/>
              </a:rPr>
              <a:t>——Fengbei Liu , Yu Tian  Yuanhong Chen</a:t>
            </a:r>
            <a:br>
              <a:rPr lang="en-US" altLang="zh-CN" sz="2000" kern="100" dirty="0">
                <a:solidFill>
                  <a:schemeClr val="tx2">
                    <a:lumMod val="50000"/>
                  </a:schemeClr>
                </a:solidFill>
                <a:latin typeface="Times New Roman" panose="02020603050405020304" pitchFamily="18" charset="0"/>
                <a:cs typeface="Times New Roman" panose="02020603050405020304" pitchFamily="18" charset="0"/>
                <a:sym typeface="+mn-ea"/>
              </a:rPr>
            </a:br>
            <a:r>
              <a:rPr lang="en-US" altLang="zh-CN" sz="1400" kern="100" dirty="0">
                <a:solidFill>
                  <a:schemeClr val="tx2">
                    <a:lumMod val="50000"/>
                  </a:schemeClr>
                </a:solidFill>
                <a:latin typeface="Times New Roman" panose="02020603050405020304" pitchFamily="18" charset="0"/>
                <a:cs typeface="Times New Roman" panose="02020603050405020304" pitchFamily="18" charset="0"/>
                <a:sym typeface="+mn-ea"/>
              </a:rPr>
              <a:t> </a:t>
            </a:r>
            <a:br>
              <a:rPr lang="en-US" altLang="zh-CN" sz="2000" kern="100" dirty="0">
                <a:solidFill>
                  <a:schemeClr val="tx2">
                    <a:lumMod val="50000"/>
                  </a:schemeClr>
                </a:solidFill>
                <a:latin typeface="Times New Roman" panose="02020603050405020304" pitchFamily="18" charset="0"/>
                <a:cs typeface="Times New Roman" panose="02020603050405020304" pitchFamily="18" charset="0"/>
                <a:sym typeface="+mn-ea"/>
              </a:rPr>
            </a:br>
            <a:r>
              <a:rPr lang="en-US" altLang="zh-CN" sz="2400" kern="100" dirty="0">
                <a:solidFill>
                  <a:schemeClr val="tx2">
                    <a:lumMod val="50000"/>
                  </a:schemeClr>
                </a:solidFill>
                <a:latin typeface="Times New Roman" panose="02020603050405020304" pitchFamily="18" charset="0"/>
                <a:cs typeface="Times New Roman" panose="02020603050405020304" pitchFamily="18" charset="0"/>
                <a:sym typeface="+mn-ea"/>
              </a:rPr>
              <a:t>Australian Institute for Machine Learning, University of Adelaide Universitat Ulm, Germany</a:t>
            </a:r>
            <a:endParaRPr lang="en-US" altLang="zh-CN" sz="2400" kern="100" dirty="0">
              <a:solidFill>
                <a:schemeClr val="tx2">
                  <a:lumMod val="50000"/>
                </a:schemeClr>
              </a:solidFill>
              <a:latin typeface="Times New Roman" panose="02020603050405020304" pitchFamily="18" charset="0"/>
              <a:cs typeface="Times New Roman" panose="02020603050405020304" pitchFamily="18" charset="0"/>
              <a:sym typeface="+mn-ea"/>
            </a:endParaRPr>
          </a:p>
        </p:txBody>
      </p:sp>
      <p:sp>
        <p:nvSpPr>
          <p:cNvPr id="8195" name="副标题 2"/>
          <p:cNvSpPr>
            <a:spLocks noGrp="1" noChangeArrowheads="1"/>
          </p:cNvSpPr>
          <p:nvPr>
            <p:ph type="subTitle" idx="1"/>
          </p:nvPr>
        </p:nvSpPr>
        <p:spPr>
          <a:xfrm>
            <a:off x="1328736" y="4850150"/>
            <a:ext cx="6486525" cy="504825"/>
          </a:xfrm>
        </p:spPr>
        <p:txBody>
          <a:bodyPr/>
          <a:lstStyle/>
          <a:p>
            <a:r>
              <a:rPr lang="zh-CN" altLang="en-US" sz="1800" b="1" dirty="0">
                <a:latin typeface="宋体" panose="02010600030101010101" pitchFamily="2" charset="-122"/>
                <a:ea typeface="宋体" panose="02010600030101010101" pitchFamily="2" charset="-122"/>
              </a:rPr>
              <a:t>分享人：魏玉甜          分享时间：</a:t>
            </a:r>
            <a:r>
              <a:rPr lang="en-US" altLang="zh-CN" sz="1800" b="1" dirty="0">
                <a:latin typeface="宋体" panose="02010600030101010101" pitchFamily="2" charset="-122"/>
                <a:ea typeface="宋体" panose="02010600030101010101" pitchFamily="2" charset="-122"/>
              </a:rPr>
              <a:t>2024.4.16</a:t>
            </a:r>
            <a:endParaRPr lang="zh-CN" altLang="en-US" sz="1800" b="1" dirty="0">
              <a:latin typeface="宋体" panose="02010600030101010101" pitchFamily="2" charset="-122"/>
              <a:ea typeface="宋体" panose="02010600030101010101" pitchFamily="2" charset="-122"/>
            </a:endParaRPr>
          </a:p>
          <a:p>
            <a:endParaRPr lang="zh-CN" altLang="en-US" dirty="0"/>
          </a:p>
        </p:txBody>
      </p:sp>
      <p:sp>
        <p:nvSpPr>
          <p:cNvPr id="13" name="文本框 12"/>
          <p:cNvSpPr txBox="1"/>
          <p:nvPr/>
        </p:nvSpPr>
        <p:spPr>
          <a:xfrm>
            <a:off x="6642735" y="6570345"/>
            <a:ext cx="3048000" cy="368300"/>
          </a:xfrm>
          <a:prstGeom prst="rect">
            <a:avLst/>
          </a:prstGeom>
          <a:noFill/>
        </p:spPr>
        <p:txBody>
          <a:bodyPr wrap="square" rtlCol="0">
            <a:spAutoFit/>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181" y="1132563"/>
            <a:ext cx="7911634"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2.6</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交叉分布样本信息性</a:t>
            </a:r>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(CDSI):</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1005840" y="1954530"/>
            <a:ext cx="7131685" cy="398780"/>
          </a:xfrm>
          <a:prstGeom prst="rect">
            <a:avLst/>
          </a:prstGeom>
          <a:noFill/>
        </p:spPr>
        <p:txBody>
          <a:bodyPr wrap="square" rtlCol="0">
            <a:spAutoFit/>
          </a:bodyPr>
          <a:p>
            <a:r>
              <a:rPr lang="en-US" altLang="zh-CN" sz="2000"/>
              <a:t> </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估计未被标记的样本是否具有高信息含量的函数定义为：</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custDataLst>
              <p:tags r:id="rId1"/>
            </p:custDataLst>
          </p:nvPr>
        </p:nvPicPr>
        <p:blipFill>
          <a:blip r:embed="rId2"/>
          <a:stretch>
            <a:fillRect/>
          </a:stretch>
        </p:blipFill>
        <p:spPr>
          <a:xfrm>
            <a:off x="1762760" y="2537460"/>
            <a:ext cx="4541520" cy="59436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773555" y="3452495"/>
            <a:ext cx="4647565" cy="368300"/>
          </a:xfrm>
          <a:prstGeom prst="rect">
            <a:avLst/>
          </a:prstGeom>
        </p:spPr>
      </p:pic>
      <p:sp>
        <p:nvSpPr>
          <p:cNvPr id="9" name="文本框 8"/>
          <p:cNvSpPr txBox="1"/>
          <p:nvPr/>
        </p:nvSpPr>
        <p:spPr>
          <a:xfrm>
            <a:off x="1181100" y="4222115"/>
            <a:ext cx="6559550" cy="70675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上式中的概率是利用未标记样本x相对于锚集合DA的密度计算的，如下：</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10" name="图片 9"/>
          <p:cNvPicPr>
            <a:picLocks noChangeAspect="1"/>
          </p:cNvPicPr>
          <p:nvPr>
            <p:custDataLst>
              <p:tags r:id="rId5"/>
            </p:custDataLst>
          </p:nvPr>
        </p:nvPicPr>
        <p:blipFill>
          <a:blip r:embed="rId6"/>
          <a:stretch>
            <a:fillRect/>
          </a:stretch>
        </p:blipFill>
        <p:spPr>
          <a:xfrm>
            <a:off x="2247900" y="5120640"/>
            <a:ext cx="4647565" cy="822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181" y="1132563"/>
            <a:ext cx="7911634"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2.7</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信息混合（</a:t>
            </a:r>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IM)</a:t>
            </a:r>
            <a:r>
              <a:rPr lang="en-US" altLang="zh-CN" sz="2800" b="1" dirty="0">
                <a:solidFill>
                  <a:srgbClr val="4472C4"/>
                </a:solidFill>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
        <p:nvSpPr>
          <p:cNvPr id="3" name="文本框 2"/>
          <p:cNvSpPr txBox="1"/>
          <p:nvPr/>
        </p:nvSpPr>
        <p:spPr>
          <a:xfrm>
            <a:off x="903483" y="1655783"/>
            <a:ext cx="7337030" cy="983615"/>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宋体" panose="02010600030101010101" pitchFamily="2" charset="-122"/>
                <a:ea typeface="宋体" panose="02010600030101010101" pitchFamily="2" charset="-122"/>
                <a:cs typeface="宋体" panose="02010600030101010101" pitchFamily="2" charset="-122"/>
              </a:rPr>
              <a:t>为每个未标记的样本x ∈ DU提供两个伪标签：从pθ（x）的模型预测，以及K-最近</a:t>
            </a:r>
            <a:endParaRPr lang="en-US" altLang="zh-CN" kern="100" dirty="0">
              <a:latin typeface="宋体" panose="02010600030101010101" pitchFamily="2" charset="-122"/>
              <a:ea typeface="宋体" panose="02010600030101010101" pitchFamily="2" charset="-122"/>
              <a:cs typeface="宋体" panose="02010600030101010101" pitchFamily="2" charset="-122"/>
            </a:endParaRPr>
          </a:p>
          <a:p>
            <a:endParaRPr lang="en-US" altLang="zh-CN" kern="100" dirty="0">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3874944" y="3212432"/>
            <a:ext cx="4715603" cy="1371600"/>
          </a:xfrm>
          <a:prstGeom prst="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 name="文本框 3"/>
          <p:cNvSpPr txBox="1"/>
          <p:nvPr/>
        </p:nvSpPr>
        <p:spPr>
          <a:xfrm>
            <a:off x="903483" y="2363669"/>
            <a:ext cx="7337030" cy="368300"/>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latin typeface="宋体" panose="02010600030101010101" pitchFamily="2" charset="-122"/>
              <a:ea typeface="宋体" panose="02010600030101010101" pitchFamily="2" charset="-122"/>
            </a:endParaRPr>
          </a:p>
        </p:txBody>
      </p:sp>
      <p:sp>
        <p:nvSpPr>
          <p:cNvPr id="11" name="文本框 10"/>
          <p:cNvSpPr txBox="1"/>
          <p:nvPr/>
        </p:nvSpPr>
        <p:spPr>
          <a:xfrm>
            <a:off x="903482" y="4037608"/>
            <a:ext cx="7337030" cy="398780"/>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信息混合使用密度得分对分类器进行加权</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1875155" y="2383155"/>
            <a:ext cx="4801235" cy="117411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1875155" y="4773295"/>
            <a:ext cx="4844415" cy="9467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181" y="1132563"/>
            <a:ext cx="7911634"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2.8</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锚定装置净化（</a:t>
            </a:r>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ASP</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4472C4"/>
                </a:solidFill>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
        <p:nvSpPr>
          <p:cNvPr id="3" name="文本框 2"/>
          <p:cNvSpPr txBox="1"/>
          <p:nvPr/>
        </p:nvSpPr>
        <p:spPr>
          <a:xfrm>
            <a:off x="903483" y="1655783"/>
            <a:ext cx="7337030" cy="645160"/>
          </a:xfrm>
          <a:prstGeom prst="rect">
            <a:avLst/>
          </a:prstGeom>
          <a:noFill/>
        </p:spPr>
        <p:txBody>
          <a:bodyPr wrap="square" rtlCol="0">
            <a:spAutoFit/>
          </a:bodyPr>
          <a:lstStyle/>
          <a:p>
            <a:endParaRPr lang="zh-CN" altLang="zh-CN" sz="1800" kern="100" dirty="0">
              <a:effectLst/>
              <a:latin typeface="Times New Roman" panose="02020603050405020304" pitchFamily="18" charset="0"/>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6" name="矩形 5"/>
          <p:cNvSpPr/>
          <p:nvPr/>
        </p:nvSpPr>
        <p:spPr>
          <a:xfrm>
            <a:off x="3874944" y="3212432"/>
            <a:ext cx="4715603" cy="1371600"/>
          </a:xfrm>
          <a:prstGeom prst="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 name="文本框 3"/>
          <p:cNvSpPr txBox="1"/>
          <p:nvPr/>
        </p:nvSpPr>
        <p:spPr>
          <a:xfrm>
            <a:off x="903482" y="3066563"/>
            <a:ext cx="7337030" cy="368300"/>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latin typeface="宋体" panose="02010600030101010101" pitchFamily="2" charset="-122"/>
              <a:ea typeface="宋体" panose="02010600030101010101" pitchFamily="2" charset="-122"/>
            </a:endParaRPr>
          </a:p>
        </p:txBody>
      </p:sp>
      <p:sp>
        <p:nvSpPr>
          <p:cNvPr id="11" name="文本框 10"/>
          <p:cNvSpPr txBox="1"/>
          <p:nvPr/>
        </p:nvSpPr>
        <p:spPr>
          <a:xfrm>
            <a:off x="855356" y="4364034"/>
            <a:ext cx="7337030" cy="368300"/>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p:sp>
        <p:nvSpPr>
          <p:cNvPr id="8" name="文本框 7"/>
          <p:cNvSpPr txBox="1"/>
          <p:nvPr/>
        </p:nvSpPr>
        <p:spPr>
          <a:xfrm>
            <a:off x="330200" y="1785620"/>
            <a:ext cx="1908175" cy="4636135"/>
          </a:xfrm>
          <a:prstGeom prst="rect">
            <a:avLst/>
          </a:prstGeom>
          <a:noFill/>
        </p:spPr>
        <p:txBody>
          <a:bodyPr wrap="square" rtlCol="0">
            <a:noAutofit/>
          </a:bodyPr>
          <a:p>
            <a:r>
              <a:rPr lang="zh-CN" altLang="en-US" sz="1600">
                <a:latin typeface="宋体" panose="02010600030101010101" pitchFamily="2" charset="-122"/>
                <a:ea typeface="宋体" panose="02010600030101010101" pitchFamily="2" charset="-122"/>
                <a:cs typeface="宋体" panose="02010600030101010101" pitchFamily="2" charset="-122"/>
              </a:rPr>
              <a:t>ASP：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1）从提供信息的未标记样本中找到KNN样本到锚集DA;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2）从（1）的每个锚样本到未标记集合DU找到KNN个样本;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3）计算存活的最近邻的数目。具有最小c（.）值的样本被选择以插入到DA中。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1"/>
          <a:stretch>
            <a:fillRect/>
          </a:stretch>
        </p:blipFill>
        <p:spPr>
          <a:xfrm>
            <a:off x="2555240" y="1844040"/>
            <a:ext cx="6035040" cy="3779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3581" y="980189"/>
            <a:ext cx="8456838"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3.1 AUC</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测试结果：</a:t>
            </a:r>
            <a:endPar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p:cNvSpPr txBox="1"/>
          <p:nvPr/>
        </p:nvSpPr>
        <p:spPr>
          <a:xfrm>
            <a:off x="1286883" y="5514759"/>
            <a:ext cx="7167880" cy="398780"/>
          </a:xfrm>
          <a:prstGeom prst="rect">
            <a:avLst/>
          </a:prstGeom>
          <a:noFill/>
        </p:spPr>
        <p:txBody>
          <a:bodyPr wrap="none" rtlCol="0">
            <a:spAutoFit/>
          </a:bodyPr>
          <a:lstStyle/>
          <a:p>
            <a:pPr algn="l"/>
            <a:r>
              <a:rPr lang="en-US" altLang="zh-CN" sz="2000" dirty="0">
                <a:latin typeface="宋体" panose="02010600030101010101" pitchFamily="2" charset="-122"/>
                <a:ea typeface="宋体" panose="02010600030101010101" pitchFamily="2" charset="-122"/>
              </a:rPr>
              <a:t>ACPL</a:t>
            </a:r>
            <a:r>
              <a:rPr lang="zh-CN" altLang="en-US" sz="2000" dirty="0">
                <a:latin typeface="宋体" panose="02010600030101010101" pitchFamily="2" charset="-122"/>
                <a:ea typeface="宋体" panose="02010600030101010101" pitchFamily="2" charset="-122"/>
              </a:rPr>
              <a:t>方法与其他半监督SOTA方法之间的类级AUC测试集结果比较</a:t>
            </a:r>
            <a:endParaRPr lang="zh-CN" altLang="en-US" sz="2000" dirty="0">
              <a:latin typeface="宋体" panose="02010600030101010101" pitchFamily="2" charset="-122"/>
              <a:ea typeface="宋体" panose="02010600030101010101" pitchFamily="2" charset="-122"/>
            </a:endParaRPr>
          </a:p>
        </p:txBody>
      </p:sp>
      <p:pic>
        <p:nvPicPr>
          <p:cNvPr id="7" name="图片 6"/>
          <p:cNvPicPr>
            <a:picLocks noChangeAspect="1"/>
          </p:cNvPicPr>
          <p:nvPr>
            <p:custDataLst>
              <p:tags r:id="rId1"/>
            </p:custDataLst>
          </p:nvPr>
        </p:nvPicPr>
        <p:blipFill>
          <a:blip r:embed="rId2"/>
          <a:stretch>
            <a:fillRect/>
          </a:stretch>
        </p:blipFill>
        <p:spPr>
          <a:xfrm>
            <a:off x="833755" y="1771015"/>
            <a:ext cx="7592695" cy="3316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3581" y="980189"/>
            <a:ext cx="8456838"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3.2 </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消融研究：</a:t>
            </a:r>
            <a:endPar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1863725" y="1594485"/>
            <a:ext cx="5073650" cy="2961005"/>
          </a:xfrm>
          <a:prstGeom prst="rect">
            <a:avLst/>
          </a:prstGeom>
        </p:spPr>
      </p:pic>
      <p:sp>
        <p:nvSpPr>
          <p:cNvPr id="6" name="文本框 5"/>
          <p:cNvSpPr txBox="1"/>
          <p:nvPr/>
        </p:nvSpPr>
        <p:spPr>
          <a:xfrm>
            <a:off x="1941195" y="4714240"/>
            <a:ext cx="5109845" cy="398780"/>
          </a:xfrm>
          <a:prstGeom prst="rect">
            <a:avLst/>
          </a:prstGeom>
          <a:noFill/>
        </p:spPr>
        <p:txBody>
          <a:bodyPr wrap="square" rtlCol="0">
            <a:spAutoFit/>
          </a:bodyPr>
          <a:p>
            <a:pPr algn="ctr"/>
            <a:r>
              <a:rPr lang="zh-CN" altLang="en-US" sz="2000">
                <a:latin typeface="宋体" panose="02010600030101010101" pitchFamily="2" charset="-122"/>
                <a:ea typeface="宋体" panose="02010600030101010101" pitchFamily="2" charset="-122"/>
                <a:cs typeface="宋体" panose="02010600030101010101" pitchFamily="2" charset="-122"/>
              </a:rPr>
              <a:t>胸部X线消融研究14（2%标记）</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3581" y="980189"/>
            <a:ext cx="8456838"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3.2 </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消融研究：</a:t>
            </a:r>
            <a:endPar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a:picLocks noChangeAspect="1"/>
          </p:cNvPicPr>
          <p:nvPr>
            <p:custDataLst>
              <p:tags r:id="rId1"/>
            </p:custDataLst>
          </p:nvPr>
        </p:nvPicPr>
        <p:blipFill>
          <a:blip r:embed="rId2"/>
          <a:stretch>
            <a:fillRect/>
          </a:stretch>
        </p:blipFill>
        <p:spPr>
          <a:xfrm>
            <a:off x="1821180" y="2139315"/>
            <a:ext cx="5501640" cy="2263140"/>
          </a:xfrm>
          <a:prstGeom prst="rect">
            <a:avLst/>
          </a:prstGeom>
        </p:spPr>
      </p:pic>
      <p:sp>
        <p:nvSpPr>
          <p:cNvPr id="2" name="文本框 1"/>
          <p:cNvSpPr txBox="1"/>
          <p:nvPr/>
        </p:nvSpPr>
        <p:spPr>
          <a:xfrm>
            <a:off x="1821180" y="4599940"/>
            <a:ext cx="5501640" cy="706755"/>
          </a:xfrm>
          <a:prstGeom prst="rect">
            <a:avLst/>
          </a:prstGeom>
          <a:noFill/>
        </p:spPr>
        <p:txBody>
          <a:bodyPr wrap="square" rtlCol="0">
            <a:spAutoFit/>
          </a:bodyPr>
          <a:p>
            <a:pPr algn="ctr"/>
            <a:r>
              <a:rPr lang="zh-CN" altLang="en-US" sz="2000">
                <a:latin typeface="宋体" panose="02010600030101010101" pitchFamily="2" charset="-122"/>
                <a:ea typeface="宋体" panose="02010600030101010101" pitchFamily="2" charset="-122"/>
              </a:rPr>
              <a:t>选择信息量高的未标记样本（蓝色）促进了更平衡的学习过程</a:t>
            </a:r>
            <a:endParaRPr lang="zh-CN" altLang="en-US" sz="2000">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432" y="1876927"/>
            <a:ext cx="8091135" cy="350774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介绍了反课程伪标签（ACPL）SSL方法</a:t>
            </a:r>
            <a:endParaRPr lang="en-US" altLang="zh-CN" sz="2000" dirty="0">
              <a:latin typeface="宋体" panose="02010600030101010101" pitchFamily="2" charset="-122"/>
              <a:ea typeface="宋体" panose="02010600030101010101" pitchFamily="2" charset="-122"/>
            </a:endParaRPr>
          </a:p>
          <a:p>
            <a:pPr marL="457200" indent="-457200">
              <a:lnSpc>
                <a:spcPct val="150000"/>
              </a:lnSpc>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ACPL</a:t>
            </a:r>
            <a:r>
              <a:rPr lang="zh-CN" altLang="en-US" sz="2000" dirty="0">
                <a:latin typeface="宋体" panose="02010600030101010101" pitchFamily="2" charset="-122"/>
                <a:ea typeface="宋体" panose="02010600030101010101" pitchFamily="2" charset="-122"/>
              </a:rPr>
              <a:t>能够解决</a:t>
            </a:r>
            <a:r>
              <a:rPr lang="en-US" altLang="zh-CN" sz="2000" dirty="0">
                <a:latin typeface="宋体" panose="02010600030101010101" pitchFamily="2" charset="-122"/>
                <a:ea typeface="宋体" panose="02010600030101010101" pitchFamily="2" charset="-122"/>
              </a:rPr>
              <a:t>MIA</a:t>
            </a:r>
            <a:r>
              <a:rPr lang="zh-CN" altLang="en-US" sz="2000" dirty="0">
                <a:latin typeface="宋体" panose="02010600030101010101" pitchFamily="2" charset="-122"/>
                <a:ea typeface="宋体" panose="02010600030101010101" pitchFamily="2" charset="-122"/>
              </a:rPr>
              <a:t>多类别和多标签不平衡分类问题</a:t>
            </a: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marL="457200" indent="-457200" algn="l">
              <a:lnSpc>
                <a:spcPct val="150000"/>
              </a:lnSpc>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ACPL</a:t>
            </a:r>
            <a:r>
              <a:rPr lang="zh-CN" altLang="en-US" sz="2000" dirty="0">
                <a:latin typeface="宋体" panose="02010600030101010101" pitchFamily="2" charset="-122"/>
                <a:ea typeface="宋体" panose="02010600030101010101" pitchFamily="2" charset="-122"/>
              </a:rPr>
              <a:t>可以应用于更一般的计算机视觉问题</a:t>
            </a:r>
            <a:endParaRPr lang="en-US" altLang="zh-CN" sz="2000" dirty="0">
              <a:latin typeface="宋体" panose="02010600030101010101" pitchFamily="2" charset="-122"/>
              <a:ea typeface="宋体" panose="02010600030101010101" pitchFamily="2" charset="-122"/>
            </a:endParaRPr>
          </a:p>
          <a:p>
            <a:pPr marL="457200" indent="-457200" algn="l">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方法目前假设所有样本都是分布内的，没有探索</a:t>
            </a:r>
            <a:r>
              <a:rPr lang="zh-CN" altLang="en-US" sz="2000" dirty="0">
                <a:latin typeface="宋体" panose="02010600030101010101" pitchFamily="2" charset="-122"/>
                <a:ea typeface="宋体" panose="02010600030101010101" pitchFamily="2" charset="-122"/>
                <a:sym typeface="+mn-ea"/>
              </a:rPr>
              <a:t>初始标记和未标记集合中具有分布外（OOD）数据的半监督分类</a:t>
            </a:r>
            <a:endParaRPr lang="en-US" altLang="zh-CN" sz="2000" dirty="0">
              <a:latin typeface="宋体" panose="02010600030101010101" pitchFamily="2" charset="-122"/>
              <a:ea typeface="宋体" panose="02010600030101010101" pitchFamily="2" charset="-122"/>
            </a:endParaRPr>
          </a:p>
          <a:p>
            <a:pPr marL="457200" indent="-457200" algn="l">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p:txBody>
      </p:sp>
      <p:sp>
        <p:nvSpPr>
          <p:cNvPr id="2" name="文本框 1"/>
          <p:cNvSpPr txBox="1"/>
          <p:nvPr/>
        </p:nvSpPr>
        <p:spPr>
          <a:xfrm>
            <a:off x="953135" y="1360170"/>
            <a:ext cx="3048000" cy="521970"/>
          </a:xfrm>
          <a:prstGeom prst="rect">
            <a:avLst/>
          </a:prstGeom>
          <a:noFill/>
        </p:spPr>
        <p:txBody>
          <a:bodyPr wrap="square" rtlCol="0">
            <a:spAutoFit/>
            <a:scene3d>
              <a:camera prst="orthographicFront"/>
              <a:lightRig rig="threePt" dir="t"/>
            </a:scene3d>
          </a:bodyPr>
          <a:p>
            <a:r>
              <a:rPr lang="zh-CN" altLang="en-US" sz="28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总结</a:t>
            </a:r>
            <a:endParaRPr lang="zh-CN" altLang="en-US" sz="28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5"/>
          <p:cNvSpPr>
            <a:spLocks noGrp="1" noChangeArrowheads="1"/>
          </p:cNvSpPr>
          <p:nvPr>
            <p:ph type="ctrTitle"/>
          </p:nvPr>
        </p:nvSpPr>
        <p:spPr bwMode="auto">
          <a:xfrm>
            <a:off x="1355725" y="2859088"/>
            <a:ext cx="6367463" cy="723900"/>
          </a:xfrm>
        </p:spPr>
        <p:txBody>
          <a:bodyPr wrap="square" numCol="1" anchorCtr="0" compatLnSpc="1">
            <a:normAutofit fontScale="90000"/>
          </a:bodyPr>
          <a:lstStyle/>
          <a:p>
            <a:br>
              <a:rPr lang="zh-CN" altLang="en-US" b="1" dirty="0">
                <a:solidFill>
                  <a:schemeClr val="tx2">
                    <a:lumMod val="50000"/>
                  </a:schemeClr>
                </a:solidFill>
              </a:rPr>
            </a:br>
            <a:r>
              <a:rPr lang="zh-CN" altLang="en-US" b="1" dirty="0">
                <a:solidFill>
                  <a:schemeClr val="tx2">
                    <a:lumMod val="50000"/>
                  </a:schemeClr>
                </a:solidFill>
              </a:rPr>
              <a:t>汇报完毕，谢谢</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4002506" y="1977105"/>
            <a:ext cx="2013284" cy="3312650"/>
          </a:xfrm>
        </p:spPr>
        <p:txBody>
          <a:bodyPr/>
          <a:lstStyle/>
          <a:p>
            <a:r>
              <a:rPr lang="zh-CN" altLang="en-US" sz="3000" dirty="0">
                <a:latin typeface="宋体" panose="02010600030101010101" pitchFamily="2" charset="-122"/>
                <a:ea typeface="宋体" panose="02010600030101010101" pitchFamily="2" charset="-122"/>
              </a:rPr>
              <a:t>研究背景</a:t>
            </a:r>
            <a:br>
              <a:rPr lang="en-US" altLang="zh-CN" sz="3000" dirty="0">
                <a:latin typeface="宋体" panose="02010600030101010101" pitchFamily="2" charset="-122"/>
                <a:ea typeface="宋体" panose="02010600030101010101" pitchFamily="2" charset="-122"/>
              </a:rPr>
            </a:br>
            <a:br>
              <a:rPr lang="en-US" altLang="zh-CN" sz="3000" dirty="0">
                <a:latin typeface="宋体" panose="02010600030101010101" pitchFamily="2" charset="-122"/>
                <a:ea typeface="宋体" panose="02010600030101010101" pitchFamily="2" charset="-122"/>
              </a:rPr>
            </a:br>
            <a:r>
              <a:rPr lang="zh-CN" altLang="en-US" sz="3000" dirty="0">
                <a:latin typeface="宋体" panose="02010600030101010101" pitchFamily="2" charset="-122"/>
                <a:ea typeface="宋体" panose="02010600030101010101" pitchFamily="2" charset="-122"/>
              </a:rPr>
              <a:t>模型介绍</a:t>
            </a:r>
            <a:br>
              <a:rPr lang="en-US" altLang="zh-CN" sz="3000" dirty="0">
                <a:latin typeface="宋体" panose="02010600030101010101" pitchFamily="2" charset="-122"/>
                <a:ea typeface="宋体" panose="02010600030101010101" pitchFamily="2" charset="-122"/>
              </a:rPr>
            </a:br>
            <a:br>
              <a:rPr lang="en-US" altLang="zh-CN" sz="3000" dirty="0">
                <a:latin typeface="宋体" panose="02010600030101010101" pitchFamily="2" charset="-122"/>
                <a:ea typeface="宋体" panose="02010600030101010101" pitchFamily="2" charset="-122"/>
              </a:rPr>
            </a:br>
            <a:r>
              <a:rPr lang="zh-CN" altLang="en-US" sz="3000" dirty="0">
                <a:latin typeface="宋体" panose="02010600030101010101" pitchFamily="2" charset="-122"/>
                <a:ea typeface="宋体" panose="02010600030101010101" pitchFamily="2" charset="-122"/>
              </a:rPr>
              <a:t>实验结果</a:t>
            </a:r>
            <a:br>
              <a:rPr lang="en-US" altLang="zh-CN" sz="3000" dirty="0">
                <a:latin typeface="宋体" panose="02010600030101010101" pitchFamily="2" charset="-122"/>
                <a:ea typeface="宋体" panose="02010600030101010101" pitchFamily="2" charset="-122"/>
              </a:rPr>
            </a:br>
            <a:br>
              <a:rPr lang="en-US" altLang="zh-CN" sz="3000" dirty="0">
                <a:latin typeface="宋体" panose="02010600030101010101" pitchFamily="2" charset="-122"/>
                <a:ea typeface="宋体" panose="02010600030101010101" pitchFamily="2" charset="-122"/>
              </a:rPr>
            </a:br>
            <a:r>
              <a:rPr lang="zh-CN" altLang="en-US" sz="3000" dirty="0">
                <a:latin typeface="宋体" panose="02010600030101010101" pitchFamily="2" charset="-122"/>
                <a:ea typeface="宋体" panose="02010600030101010101" pitchFamily="2" charset="-122"/>
              </a:rPr>
              <a:t>总结</a:t>
            </a:r>
            <a:endParaRPr lang="zh-CN" altLang="en-US" sz="3000"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70560" y="2449818"/>
            <a:ext cx="7349490" cy="1498746"/>
          </a:xfrm>
        </p:spPr>
        <p:txBody>
          <a:bodyPr anchor="ctr">
            <a:noAutofit/>
          </a:bodyPr>
          <a:lstStyle/>
          <a:p>
            <a:pPr algn="l"/>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背景：</a:t>
            </a:r>
            <a:r>
              <a:rPr lang="zh-CN" altLang="zh-CN" sz="2000" b="0" kern="100" dirty="0">
                <a:effectLst/>
                <a:latin typeface="Times New Roman" panose="02020603050405020304" pitchFamily="18" charset="0"/>
                <a:ea typeface="宋体" panose="02010600030101010101" pitchFamily="2" charset="-122"/>
                <a:cs typeface="Times New Roman" panose="02020603050405020304" pitchFamily="18" charset="0"/>
              </a:rPr>
              <a:t>半监督学习在医学图像分析中面临的两个挑战：</a:t>
            </a:r>
            <a:br>
              <a:rPr lang="zh-CN" altLang="zh-CN" sz="2000" b="0" kern="100" dirty="0">
                <a:effectLst/>
                <a:latin typeface="Times New Roman" panose="02020603050405020304" pitchFamily="18" charset="0"/>
                <a:ea typeface="宋体" panose="02010600030101010101" pitchFamily="2" charset="-122"/>
                <a:cs typeface="Times New Roman" panose="02020603050405020304" pitchFamily="18" charset="0"/>
              </a:rPr>
            </a:br>
            <a:br>
              <a:rPr lang="zh-CN" altLang="zh-CN" sz="2000" b="0" kern="100" dirty="0">
                <a:effectLst/>
                <a:latin typeface="Times New Roman" panose="02020603050405020304" pitchFamily="18" charset="0"/>
                <a:ea typeface="宋体" panose="02010600030101010101" pitchFamily="2" charset="-122"/>
                <a:cs typeface="Times New Roman" panose="02020603050405020304" pitchFamily="18" charset="0"/>
              </a:rPr>
            </a:br>
            <a:br>
              <a:rPr lang="zh-CN" altLang="zh-CN" sz="2000" b="0"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2000" b="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有效处理多类别和多标签的问题</a:t>
            </a:r>
            <a:r>
              <a:rPr lang="zh-CN" altLang="en-US" sz="2000" b="0" kern="100" dirty="0">
                <a:effectLst/>
                <a:latin typeface="Times New Roman" panose="02020603050405020304" pitchFamily="18" charset="0"/>
                <a:ea typeface="宋体" panose="02010600030101010101" pitchFamily="2" charset="-122"/>
                <a:cs typeface="Times New Roman" panose="02020603050405020304" pitchFamily="18" charset="0"/>
              </a:rPr>
              <a:t>（多种疾病诊断）</a:t>
            </a:r>
            <a:br>
              <a:rPr lang="zh-CN" altLang="en-US" sz="2000" b="0" kern="100" dirty="0">
                <a:effectLst/>
                <a:latin typeface="Times New Roman" panose="02020603050405020304" pitchFamily="18" charset="0"/>
                <a:ea typeface="宋体" panose="02010600030101010101" pitchFamily="2" charset="-122"/>
                <a:cs typeface="Times New Roman" panose="02020603050405020304" pitchFamily="18" charset="0"/>
              </a:rPr>
            </a:br>
            <a:br>
              <a:rPr lang="zh-CN" altLang="en-US" sz="2000" b="0"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2000" b="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处理不平衡的学习</a:t>
            </a:r>
            <a:r>
              <a:rPr lang="zh-CN" altLang="en-US" sz="2000" b="0" kern="100" dirty="0">
                <a:effectLst/>
                <a:latin typeface="Times New Roman" panose="02020603050405020304" pitchFamily="18" charset="0"/>
                <a:ea typeface="宋体" panose="02010600030101010101" pitchFamily="2" charset="-122"/>
                <a:cs typeface="Times New Roman" panose="02020603050405020304" pitchFamily="18" charset="0"/>
              </a:rPr>
              <a:t>（因为疾病流行率的差异）</a:t>
            </a:r>
            <a:br>
              <a:rPr lang="zh-CN" altLang="en-US" sz="2000" b="0" kern="100" dirty="0">
                <a:effectLst/>
                <a:latin typeface="Times New Roman" panose="02020603050405020304" pitchFamily="18" charset="0"/>
                <a:ea typeface="宋体" panose="02010600030101010101" pitchFamily="2" charset="-122"/>
                <a:cs typeface="Times New Roman" panose="02020603050405020304" pitchFamily="18" charset="0"/>
              </a:rPr>
            </a:br>
            <a:br>
              <a:rPr lang="zh-CN" altLang="en-US" sz="2000" b="0" kern="100" dirty="0">
                <a:effectLst/>
                <a:latin typeface="Times New Roman" panose="02020603050405020304" pitchFamily="18" charset="0"/>
                <a:ea typeface="宋体" panose="02010600030101010101" pitchFamily="2" charset="-122"/>
                <a:cs typeface="Times New Roman" panose="02020603050405020304" pitchFamily="18" charset="0"/>
              </a:rPr>
            </a:br>
            <a:br>
              <a:rPr lang="zh-CN" altLang="en-US" sz="2000" b="0" kern="100" dirty="0">
                <a:effectLst/>
                <a:latin typeface="Times New Roman" panose="02020603050405020304" pitchFamily="18" charset="0"/>
                <a:ea typeface="宋体" panose="02010600030101010101" pitchFamily="2" charset="-122"/>
                <a:cs typeface="Times New Roman" panose="02020603050405020304" pitchFamily="18" charset="0"/>
              </a:rPr>
            </a:br>
            <a:br>
              <a:rPr lang="zh-CN" altLang="zh-CN" sz="2000" b="0" kern="100" dirty="0">
                <a:effectLst/>
                <a:latin typeface="Times New Roman" panose="02020603050405020304" pitchFamily="18" charset="0"/>
                <a:ea typeface="宋体" panose="02010600030101010101" pitchFamily="2" charset="-122"/>
                <a:cs typeface="Times New Roman" panose="02020603050405020304" pitchFamily="18" charset="0"/>
              </a:rPr>
            </a:br>
            <a:br>
              <a:rPr lang="en-US" altLang="zh-CN" sz="2000" b="0" dirty="0">
                <a:latin typeface="宋体" panose="02010600030101010101" pitchFamily="2" charset="-122"/>
                <a:ea typeface="宋体" panose="02010600030101010101" pitchFamily="2" charset="-122"/>
              </a:rPr>
            </a:br>
            <a:endParaRPr lang="zh-CN" altLang="en-US" sz="2000" b="0"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181" y="1132563"/>
            <a:ext cx="7911634" cy="52322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Prior Work</a:t>
            </a:r>
            <a:r>
              <a:rPr lang="en-US" altLang="zh-CN" sz="2800" b="1" dirty="0">
                <a:solidFill>
                  <a:srgbClr val="4472C4"/>
                </a:solidFill>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
        <p:nvSpPr>
          <p:cNvPr id="3" name="文本框 2"/>
          <p:cNvSpPr txBox="1"/>
          <p:nvPr/>
        </p:nvSpPr>
        <p:spPr>
          <a:xfrm>
            <a:off x="705951" y="1757674"/>
            <a:ext cx="7718160" cy="3784600"/>
          </a:xfrm>
          <a:prstGeom prst="rect">
            <a:avLst/>
          </a:prstGeom>
          <a:noFill/>
        </p:spPr>
        <p:txBody>
          <a:bodyPr wrap="square" rtlCol="0">
            <a:spAutoFit/>
          </a:bodyPr>
          <a:lstStyle/>
          <a:p>
            <a:pPr indent="457200" algn="l">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医学图像分析中的</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一种基于伪标签的策略，它的缺点是准确性低于一致性学习，同时也具有不平衡学习的问题。</a:t>
            </a:r>
            <a:endPar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algn="l">
              <a:lnSpc>
                <a:spcPct val="150000"/>
              </a:lnSpc>
            </a:pPr>
            <a:endPar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457200" algn="l">
              <a:lnSpc>
                <a:spcPct val="150000"/>
              </a:lnSpc>
            </a:pP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最先进的伪标签</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SSL</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方法存在的问题是自信分类的未标</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签</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样本代表信息最少的样本，对于不平衡问题，这些样本可能属于大多数样本。</a:t>
            </a:r>
            <a:endPar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457200" algn="l">
              <a:lnSpc>
                <a:spcPct val="150000"/>
              </a:lnSpc>
            </a:pP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将模型输出用于伪标</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签</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过程可能导致确认偏差，不正确的伪标</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签</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分配将增加模型对不正确预测的置信度，从而降低模型精度。</a:t>
            </a:r>
            <a:endPar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183" y="1138579"/>
            <a:ext cx="7911634"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2.1 </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模型创新点</a:t>
            </a:r>
            <a:r>
              <a:rPr lang="en-US" altLang="zh-CN" sz="2800" b="1" dirty="0">
                <a:solidFill>
                  <a:srgbClr val="4472C4"/>
                </a:solidFill>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
        <p:nvSpPr>
          <p:cNvPr id="13" name="文本框 12"/>
          <p:cNvSpPr txBox="1"/>
          <p:nvPr/>
        </p:nvSpPr>
        <p:spPr>
          <a:xfrm>
            <a:off x="918845" y="2509520"/>
            <a:ext cx="6777990" cy="3169285"/>
          </a:xfrm>
          <a:prstGeom prst="rect">
            <a:avLst/>
          </a:prstGeom>
          <a:noFill/>
        </p:spPr>
        <p:txBody>
          <a:bodyPr wrap="square">
            <a:spAutoFit/>
          </a:bodyPr>
          <a:lstStyle/>
          <a:p>
            <a:pPr marL="285750" indent="-285750">
              <a:buFont typeface="Wingdings" panose="05000000000000000000" charset="0"/>
              <a:buChar char="l"/>
            </a:pPr>
            <a:r>
              <a:rPr lang="zh-CN" altLang="en-US" sz="2000" b="0" dirty="0">
                <a:latin typeface="宋体" panose="02010600030101010101" pitchFamily="2" charset="-122"/>
                <a:ea typeface="宋体" panose="02010600030101010101" pitchFamily="2" charset="-122"/>
              </a:rPr>
              <a:t>一种新的信息内容度量方法，用于选择信息丰富的未标记样本，称为交叉分布样本信息性</a:t>
            </a:r>
            <a:endParaRPr lang="zh-CN" altLang="en-US" sz="2000" b="0" dirty="0">
              <a:latin typeface="宋体" panose="02010600030101010101" pitchFamily="2" charset="-122"/>
              <a:ea typeface="宋体" panose="02010600030101010101" pitchFamily="2" charset="-122"/>
            </a:endParaRPr>
          </a:p>
          <a:p>
            <a:pPr marL="285750" indent="-285750">
              <a:buFont typeface="Wingdings" panose="05000000000000000000" charset="0"/>
              <a:buChar char="l"/>
            </a:pPr>
            <a:endParaRPr lang="zh-CN" altLang="en-US" sz="2000" b="0" dirty="0">
              <a:latin typeface="宋体" panose="02010600030101010101" pitchFamily="2" charset="-122"/>
              <a:ea typeface="宋体" panose="02010600030101010101" pitchFamily="2" charset="-122"/>
            </a:endParaRPr>
          </a:p>
          <a:p>
            <a:pPr marL="285750" indent="-285750">
              <a:buFont typeface="Wingdings" panose="05000000000000000000" charset="0"/>
              <a:buChar char="l"/>
            </a:pPr>
            <a:r>
              <a:rPr lang="zh-CN" altLang="en-US" sz="2000" b="0" dirty="0">
                <a:latin typeface="宋体" panose="02010600030101010101" pitchFamily="2" charset="-122"/>
                <a:ea typeface="宋体" panose="02010600030101010101" pitchFamily="2" charset="-122"/>
              </a:rPr>
              <a:t>一种新的伪标签机制，称为信息混合，它从深度学习和</a:t>
            </a:r>
            <a:r>
              <a:rPr lang="en-US" altLang="zh-CN" sz="2000" b="0" dirty="0">
                <a:latin typeface="宋体" panose="02010600030101010101" pitchFamily="2" charset="-122"/>
                <a:ea typeface="宋体" panose="02010600030101010101" pitchFamily="2" charset="-122"/>
              </a:rPr>
              <a:t>KNN</a:t>
            </a:r>
            <a:r>
              <a:rPr lang="zh-CN" altLang="en-US" sz="2000" b="0" dirty="0">
                <a:latin typeface="宋体" panose="02010600030101010101" pitchFamily="2" charset="-122"/>
                <a:ea typeface="宋体" panose="02010600030101010101" pitchFamily="2" charset="-122"/>
              </a:rPr>
              <a:t>分类器的集合中生成伪标签</a:t>
            </a:r>
            <a:endParaRPr lang="zh-CN" altLang="en-US" sz="2000" b="0" dirty="0">
              <a:latin typeface="宋体" panose="02010600030101010101" pitchFamily="2" charset="-122"/>
              <a:ea typeface="宋体" panose="02010600030101010101" pitchFamily="2" charset="-122"/>
            </a:endParaRPr>
          </a:p>
          <a:p>
            <a:pPr marL="0" indent="0">
              <a:buFont typeface="Wingdings" panose="05000000000000000000" charset="0"/>
              <a:buNone/>
            </a:pPr>
            <a:endParaRPr lang="zh-CN" altLang="en-US" sz="2000" b="0" dirty="0">
              <a:latin typeface="宋体" panose="02010600030101010101" pitchFamily="2" charset="-122"/>
              <a:ea typeface="宋体" panose="02010600030101010101" pitchFamily="2" charset="-122"/>
            </a:endParaRPr>
          </a:p>
          <a:p>
            <a:pPr marL="285750" indent="-285750">
              <a:buFont typeface="Wingdings" panose="05000000000000000000" charset="0"/>
              <a:buChar char="l"/>
            </a:pPr>
            <a:r>
              <a:rPr lang="zh-CN" altLang="en-US" sz="2000" b="0" dirty="0">
                <a:latin typeface="宋体" panose="02010600030101010101" pitchFamily="2" charset="-122"/>
                <a:ea typeface="宋体" panose="02010600030101010101" pitchFamily="2" charset="-122"/>
              </a:rPr>
              <a:t>一种称为锚集</a:t>
            </a:r>
            <a:r>
              <a:rPr lang="zh-CN" altLang="en-US" sz="2000" b="0" dirty="0">
                <a:latin typeface="宋体" panose="02010600030101010101" pitchFamily="2" charset="-122"/>
                <a:ea typeface="宋体" panose="02010600030101010101" pitchFamily="2" charset="-122"/>
              </a:rPr>
              <a:t>净化（</a:t>
            </a:r>
            <a:r>
              <a:rPr lang="en-US" altLang="zh-CN" sz="2000" b="0" dirty="0">
                <a:latin typeface="宋体" panose="02010600030101010101" pitchFamily="2" charset="-122"/>
                <a:ea typeface="宋体" panose="02010600030101010101" pitchFamily="2" charset="-122"/>
              </a:rPr>
              <a:t>ASP</a:t>
            </a:r>
            <a:r>
              <a:rPr lang="zh-CN" altLang="en-US" sz="2000" b="0" dirty="0">
                <a:latin typeface="宋体" panose="02010600030101010101" pitchFamily="2" charset="-122"/>
                <a:ea typeface="宋体" panose="02010600030101010101" pitchFamily="2" charset="-122"/>
              </a:rPr>
              <a:t>）的新方法，用于选择包含在标记锚集中的信息伪标记样本，以提高</a:t>
            </a:r>
            <a:r>
              <a:rPr lang="en-US" altLang="zh-CN" sz="2000" b="0" dirty="0">
                <a:latin typeface="宋体" panose="02010600030101010101" pitchFamily="2" charset="-122"/>
                <a:ea typeface="宋体" panose="02010600030101010101" pitchFamily="2" charset="-122"/>
              </a:rPr>
              <a:t>KNN</a:t>
            </a:r>
            <a:r>
              <a:rPr lang="zh-CN" altLang="en-US" sz="2000" b="0" dirty="0">
                <a:latin typeface="宋体" panose="02010600030101010101" pitchFamily="2" charset="-122"/>
                <a:ea typeface="宋体" panose="02010600030101010101" pitchFamily="2" charset="-122"/>
              </a:rPr>
              <a:t>分类器的伪标记准确性</a:t>
            </a:r>
            <a:br>
              <a:rPr lang="en-US" altLang="zh-CN" sz="2000" b="0" dirty="0">
                <a:latin typeface="宋体" panose="02010600030101010101" pitchFamily="2" charset="-122"/>
                <a:ea typeface="宋体" panose="02010600030101010101" pitchFamily="2" charset="-122"/>
              </a:rPr>
            </a:br>
            <a:endParaRPr lang="en-US" altLang="zh-CN" sz="2000" b="0" dirty="0">
              <a:latin typeface="宋体" panose="02010600030101010101" pitchFamily="2" charset="-122"/>
              <a:ea typeface="宋体" panose="02010600030101010101" pitchFamily="2" charset="-122"/>
            </a:endParaRPr>
          </a:p>
        </p:txBody>
      </p:sp>
      <p:sp>
        <p:nvSpPr>
          <p:cNvPr id="6" name="文本框 5"/>
          <p:cNvSpPr txBox="1"/>
          <p:nvPr/>
        </p:nvSpPr>
        <p:spPr>
          <a:xfrm>
            <a:off x="1095375" y="1878965"/>
            <a:ext cx="6564630" cy="398780"/>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新方法：反课程伪标签（</a:t>
            </a:r>
            <a:r>
              <a:rPr lang="en-US" altLang="zh-CN" sz="2000" b="1">
                <a:latin typeface="宋体" panose="02010600030101010101" pitchFamily="2" charset="-122"/>
                <a:ea typeface="宋体" panose="02010600030101010101" pitchFamily="2" charset="-122"/>
                <a:cs typeface="宋体" panose="02010600030101010101" pitchFamily="2" charset="-122"/>
              </a:rPr>
              <a:t>ACPL</a:t>
            </a:r>
            <a:r>
              <a:rPr lang="zh-CN" altLang="en-US" sz="2000" b="1">
                <a:latin typeface="宋体" panose="02010600030101010101" pitchFamily="2" charset="-122"/>
                <a:ea typeface="宋体" panose="02010600030101010101" pitchFamily="2" charset="-122"/>
                <a:cs typeface="宋体" panose="02010600030101010101" pitchFamily="2" charset="-122"/>
              </a:rPr>
              <a:t>）</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183" y="1138579"/>
            <a:ext cx="7911634"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模型框架</a:t>
            </a:r>
            <a:r>
              <a:rPr lang="en-US" altLang="zh-CN" sz="2800" b="1" dirty="0">
                <a:solidFill>
                  <a:srgbClr val="4472C4"/>
                </a:solidFill>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
        <p:nvSpPr>
          <p:cNvPr id="5" name="文本框 4"/>
          <p:cNvSpPr txBox="1"/>
          <p:nvPr/>
        </p:nvSpPr>
        <p:spPr>
          <a:xfrm>
            <a:off x="2121535" y="5227955"/>
            <a:ext cx="4901565" cy="368300"/>
          </a:xfrm>
          <a:prstGeom prst="rect">
            <a:avLst/>
          </a:prstGeom>
          <a:noFill/>
        </p:spPr>
        <p:txBody>
          <a:bodyPr wrap="square" rtlCol="0">
            <a:spAutoFit/>
          </a:bodyPr>
          <a:p>
            <a:pPr algn="ctr"/>
            <a:r>
              <a:rPr lang="en-US" altLang="zh-CN"/>
              <a:t>ACPL</a:t>
            </a:r>
            <a:r>
              <a:rPr lang="zh-CN" altLang="en-US"/>
              <a:t>方法与传统的伪标签方法示意图</a:t>
            </a:r>
            <a:endParaRPr lang="zh-CN" altLang="en-US"/>
          </a:p>
        </p:txBody>
      </p:sp>
      <p:pic>
        <p:nvPicPr>
          <p:cNvPr id="3" name="图片 2"/>
          <p:cNvPicPr>
            <a:picLocks noChangeAspect="1"/>
          </p:cNvPicPr>
          <p:nvPr/>
        </p:nvPicPr>
        <p:blipFill>
          <a:blip r:embed="rId1"/>
          <a:stretch>
            <a:fillRect/>
          </a:stretch>
        </p:blipFill>
        <p:spPr>
          <a:xfrm>
            <a:off x="615950" y="2194560"/>
            <a:ext cx="7775575" cy="28727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181" y="1132563"/>
            <a:ext cx="7911634"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2.3</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算法步骤</a:t>
            </a:r>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2"/>
          <p:cNvSpPr txBox="1"/>
          <p:nvPr/>
        </p:nvSpPr>
        <p:spPr>
          <a:xfrm>
            <a:off x="897253" y="4848780"/>
            <a:ext cx="7349490" cy="1498746"/>
          </a:xfrm>
        </p:spPr>
        <p:txBody>
          <a:bodyPr vert="horz" lIns="90000" tIns="46800" rIns="90000" bIns="46800" rtlCol="0" anchor="ctr" anchorCtr="0">
            <a:noAutofit/>
          </a:bodyPr>
          <a:lstStyle>
            <a:lvl1pPr algn="ctr" defTabSz="685800" rtl="0" eaLnBrk="1" fontAlgn="auto" latinLnBrk="0" hangingPunct="1">
              <a:lnSpc>
                <a:spcPct val="100000"/>
              </a:lnSpc>
              <a:spcBef>
                <a:spcPct val="0"/>
              </a:spcBef>
              <a:buNone/>
              <a:defRPr sz="4500" b="1" u="none" strike="noStrike" kern="1200" cap="none" spc="300" normalizeH="0" baseline="0">
                <a:solidFill>
                  <a:schemeClr val="tx1">
                    <a:lumMod val="85000"/>
                    <a:lumOff val="15000"/>
                  </a:schemeClr>
                </a:solidFill>
                <a:uFillTx/>
                <a:latin typeface="+mj-lt"/>
                <a:ea typeface="+mj-ea"/>
                <a:cs typeface="+mj-cs"/>
              </a:defRPr>
            </a:lvl1pPr>
          </a:lstStyle>
          <a:p>
            <a:pPr algn="l">
              <a:spcAft>
                <a:spcPts val="0"/>
              </a:spcAft>
            </a:pPr>
            <a:br>
              <a:rPr lang="en-US" altLang="zh-CN" sz="2000" b="0" dirty="0">
                <a:latin typeface="宋体" panose="02010600030101010101" pitchFamily="2" charset="-122"/>
                <a:ea typeface="宋体" panose="02010600030101010101" pitchFamily="2" charset="-122"/>
              </a:rPr>
            </a:br>
            <a:r>
              <a:rPr lang="en-US" altLang="zh-CN" sz="1600" b="0" dirty="0">
                <a:latin typeface="宋体" panose="02010600030101010101" pitchFamily="2" charset="-122"/>
                <a:ea typeface="宋体" panose="02010600030101010101" pitchFamily="2" charset="-122"/>
              </a:rPr>
              <a:t>L:</a:t>
            </a:r>
            <a:r>
              <a:rPr lang="zh-CN" altLang="en-US" sz="1600" b="0" dirty="0">
                <a:latin typeface="宋体" panose="02010600030101010101" pitchFamily="2" charset="-122"/>
                <a:ea typeface="宋体" panose="02010600030101010101" pitchFamily="2" charset="-122"/>
              </a:rPr>
              <a:t>标签的集合，</a:t>
            </a:r>
            <a:r>
              <a:rPr lang="en-US" altLang="zh-CN" sz="1600" b="0" dirty="0">
                <a:latin typeface="宋体" panose="02010600030101010101" pitchFamily="2" charset="-122"/>
                <a:ea typeface="宋体" panose="02010600030101010101" pitchFamily="2" charset="-122"/>
              </a:rPr>
              <a:t>S</a:t>
            </a:r>
            <a:r>
              <a:rPr lang="zh-CN" altLang="en-US" sz="1600" b="0" dirty="0">
                <a:latin typeface="宋体" panose="02010600030101010101" pitchFamily="2" charset="-122"/>
                <a:ea typeface="宋体" panose="02010600030101010101" pitchFamily="2" charset="-122"/>
              </a:rPr>
              <a:t>：伪标签样本组成的伪标签集，</a:t>
            </a:r>
            <a:r>
              <a:rPr lang="en-US" altLang="zh-CN" sz="1600" b="0" dirty="0">
                <a:latin typeface="宋体" panose="02010600030101010101" pitchFamily="2" charset="-122"/>
                <a:ea typeface="宋体" panose="02010600030101010101" pitchFamily="2" charset="-122"/>
              </a:rPr>
              <a:t>A</a:t>
            </a:r>
            <a:r>
              <a:rPr lang="zh-CN" altLang="en-US" sz="1600" b="0" dirty="0">
                <a:latin typeface="宋体" panose="02010600030101010101" pitchFamily="2" charset="-122"/>
                <a:ea typeface="宋体" panose="02010600030101010101" pitchFamily="2" charset="-122"/>
              </a:rPr>
              <a:t>：包含信息性伪标签样本的锚集，</a:t>
            </a:r>
            <a:r>
              <a:rPr lang="en-US" altLang="zh-CN" sz="1600" b="0" dirty="0">
                <a:latin typeface="宋体" panose="02010600030101010101" pitchFamily="2" charset="-122"/>
                <a:ea typeface="宋体" panose="02010600030101010101" pitchFamily="2" charset="-122"/>
              </a:rPr>
              <a:t>CDSI</a:t>
            </a:r>
            <a:r>
              <a:rPr lang="zh-CN" altLang="en-US" sz="1600" b="0" dirty="0">
                <a:latin typeface="宋体" panose="02010600030101010101" pitchFamily="2" charset="-122"/>
                <a:ea typeface="宋体" panose="02010600030101010101" pitchFamily="2" charset="-122"/>
              </a:rPr>
              <a:t>：未标记样本的信息标准</a:t>
            </a:r>
            <a:r>
              <a:rPr lang="en-US" altLang="zh-CN" sz="1600" b="0" dirty="0">
                <a:latin typeface="宋体" panose="02010600030101010101" pitchFamily="2" charset="-122"/>
                <a:ea typeface="宋体" panose="02010600030101010101" pitchFamily="2" charset="-122"/>
              </a:rPr>
              <a:t>-</a:t>
            </a:r>
            <a:r>
              <a:rPr lang="zh-CN" altLang="en-US" sz="1600" b="0" dirty="0">
                <a:latin typeface="宋体" panose="02010600030101010101" pitchFamily="2" charset="-122"/>
                <a:ea typeface="宋体" panose="02010600030101010101" pitchFamily="2" charset="-122"/>
              </a:rPr>
              <a:t>交叉分布样本信息性，</a:t>
            </a:r>
            <a:r>
              <a:rPr lang="en-US" altLang="zh-CN" sz="1600" b="0" dirty="0">
                <a:latin typeface="宋体" panose="02010600030101010101" pitchFamily="2" charset="-122"/>
                <a:ea typeface="宋体" panose="02010600030101010101" pitchFamily="2" charset="-122"/>
              </a:rPr>
              <a:t>MI</a:t>
            </a:r>
            <a:r>
              <a:rPr lang="zh-CN" altLang="en-US" sz="1600" b="0" dirty="0">
                <a:latin typeface="宋体" panose="02010600030101010101" pitchFamily="2" charset="-122"/>
                <a:ea typeface="宋体" panose="02010600030101010101" pitchFamily="2" charset="-122"/>
              </a:rPr>
              <a:t>：信息混合方法，</a:t>
            </a:r>
            <a:r>
              <a:rPr lang="en-US" altLang="zh-CN" sz="1600" b="0" dirty="0">
                <a:latin typeface="宋体" panose="02010600030101010101" pitchFamily="2" charset="-122"/>
                <a:ea typeface="宋体" panose="02010600030101010101" pitchFamily="2" charset="-122"/>
              </a:rPr>
              <a:t>DS</a:t>
            </a:r>
            <a:r>
              <a:rPr lang="zh-CN" altLang="en-US" sz="1600" b="0" dirty="0">
                <a:latin typeface="宋体" panose="02010600030101010101" pitchFamily="2" charset="-122"/>
                <a:ea typeface="宋体" panose="02010600030101010101" pitchFamily="2" charset="-122"/>
              </a:rPr>
              <a:t>：生成信息伪标签样本</a:t>
            </a:r>
            <a:endParaRPr lang="zh-CN" altLang="en-US" sz="1600" b="0" dirty="0">
              <a:latin typeface="宋体" panose="02010600030101010101" pitchFamily="2" charset="-122"/>
              <a:ea typeface="宋体" panose="02010600030101010101" pitchFamily="2" charset="-122"/>
            </a:endParaRPr>
          </a:p>
        </p:txBody>
      </p:sp>
      <p:sp>
        <p:nvSpPr>
          <p:cNvPr id="8" name="文本框 7"/>
          <p:cNvSpPr txBox="1"/>
          <p:nvPr/>
        </p:nvSpPr>
        <p:spPr>
          <a:xfrm>
            <a:off x="2030095" y="461645"/>
            <a:ext cx="3048000" cy="368300"/>
          </a:xfrm>
          <a:prstGeom prst="rect">
            <a:avLst/>
          </a:prstGeom>
          <a:noFill/>
        </p:spPr>
        <p:txBody>
          <a:bodyPr wrap="square" rtlCol="0">
            <a:spAutoFit/>
          </a:bodyPr>
          <a:p>
            <a:endParaRPr lang="zh-CN" altLang="en-US"/>
          </a:p>
        </p:txBody>
      </p:sp>
      <p:sp>
        <p:nvSpPr>
          <p:cNvPr id="5" name="文本框 4"/>
          <p:cNvSpPr txBox="1"/>
          <p:nvPr/>
        </p:nvSpPr>
        <p:spPr>
          <a:xfrm>
            <a:off x="897255" y="1765935"/>
            <a:ext cx="6177915" cy="3476625"/>
          </a:xfrm>
          <a:prstGeom prst="rect">
            <a:avLst/>
          </a:prstGeom>
          <a:noFill/>
        </p:spPr>
        <p:txBody>
          <a:bodyPr wrap="square" rtlCol="0">
            <a:spAutoFit/>
          </a:bodyPr>
          <a:p>
            <a:pPr marL="342900" indent="-342900">
              <a:buFont typeface="+mj-lt"/>
              <a:buAutoNum type="arabicPeriod"/>
            </a:pPr>
            <a:r>
              <a:rPr lang="zh-CN" altLang="en-US" sz="2000">
                <a:latin typeface="宋体" panose="02010600030101010101" pitchFamily="2" charset="-122"/>
                <a:ea typeface="宋体" panose="02010600030101010101" pitchFamily="2" charset="-122"/>
                <a:cs typeface="宋体" panose="02010600030101010101" pitchFamily="2" charset="-122"/>
              </a:rPr>
              <a:t>用</a:t>
            </a:r>
            <a:r>
              <a:rPr lang="en-US" altLang="zh-CN" sz="2000">
                <a:latin typeface="宋体" panose="02010600030101010101" pitchFamily="2" charset="-122"/>
                <a:ea typeface="宋体" panose="02010600030101010101" pitchFamily="2" charset="-122"/>
                <a:cs typeface="宋体" panose="02010600030101010101" pitchFamily="2" charset="-122"/>
              </a:rPr>
              <a:t>S</a:t>
            </a:r>
            <a:r>
              <a:rPr lang="zh-CN" altLang="en-US" sz="2000">
                <a:latin typeface="宋体" panose="02010600030101010101" pitchFamily="2" charset="-122"/>
                <a:ea typeface="宋体" panose="02010600030101010101" pitchFamily="2" charset="-122"/>
                <a:cs typeface="宋体" panose="02010600030101010101" pitchFamily="2" charset="-122"/>
              </a:rPr>
              <a:t>和</a:t>
            </a:r>
            <a:r>
              <a:rPr lang="en-US" altLang="zh-CN" sz="2000">
                <a:latin typeface="宋体" panose="02010600030101010101" pitchFamily="2" charset="-122"/>
                <a:ea typeface="宋体" panose="02010600030101010101" pitchFamily="2" charset="-122"/>
                <a:cs typeface="宋体" panose="02010600030101010101" pitchFamily="2" charset="-122"/>
              </a:rPr>
              <a:t>L</a:t>
            </a:r>
            <a:r>
              <a:rPr lang="zh-CN" altLang="en-US" sz="2000">
                <a:latin typeface="宋体" panose="02010600030101010101" pitchFamily="2" charset="-122"/>
                <a:ea typeface="宋体" panose="02010600030101010101" pitchFamily="2" charset="-122"/>
                <a:cs typeface="宋体" panose="02010600030101010101" pitchFamily="2" charset="-122"/>
              </a:rPr>
              <a:t>训练模型</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en-US" sz="2000">
                <a:latin typeface="宋体" panose="02010600030101010101" pitchFamily="2" charset="-122"/>
                <a:ea typeface="宋体" panose="02010600030101010101" pitchFamily="2" charset="-122"/>
                <a:cs typeface="宋体" panose="02010600030101010101" pitchFamily="2" charset="-122"/>
              </a:rPr>
              <a:t>从锚样本和未标记样本中提取特征</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en-US" sz="2000">
                <a:latin typeface="宋体" panose="02010600030101010101" pitchFamily="2" charset="-122"/>
                <a:ea typeface="宋体" panose="02010600030101010101" pitchFamily="2" charset="-122"/>
                <a:cs typeface="宋体" panose="02010600030101010101" pitchFamily="2" charset="-122"/>
              </a:rPr>
              <a:t>利用来自</a:t>
            </a:r>
            <a:r>
              <a:rPr lang="en-US" altLang="zh-CN" sz="2000">
                <a:latin typeface="宋体" panose="02010600030101010101" pitchFamily="2" charset="-122"/>
                <a:ea typeface="宋体" panose="02010600030101010101" pitchFamily="2" charset="-122"/>
                <a:cs typeface="宋体" panose="02010600030101010101" pitchFamily="2" charset="-122"/>
              </a:rPr>
              <a:t>4</a:t>
            </a:r>
            <a:r>
              <a:rPr lang="zh-CN" altLang="en-US" sz="2000">
                <a:latin typeface="宋体" panose="02010600030101010101" pitchFamily="2" charset="-122"/>
                <a:ea typeface="宋体" panose="02010600030101010101" pitchFamily="2" charset="-122"/>
                <a:cs typeface="宋体" panose="02010600030101010101" pitchFamily="2" charset="-122"/>
              </a:rPr>
              <a:t>的具有锚集</a:t>
            </a:r>
            <a:r>
              <a:rPr lang="en-US" altLang="zh-CN" sz="2000">
                <a:latin typeface="宋体" panose="02010600030101010101" pitchFamily="2" charset="-122"/>
                <a:ea typeface="宋体" panose="02010600030101010101" pitchFamily="2" charset="-122"/>
                <a:cs typeface="宋体" panose="02010600030101010101" pitchFamily="2" charset="-122"/>
              </a:rPr>
              <a:t>A</a:t>
            </a:r>
            <a:r>
              <a:rPr lang="zh-CN" altLang="en-US" sz="2000">
                <a:latin typeface="宋体" panose="02010600030101010101" pitchFamily="2" charset="-122"/>
                <a:ea typeface="宋体" panose="02010600030101010101" pitchFamily="2" charset="-122"/>
                <a:cs typeface="宋体" panose="02010600030101010101" pitchFamily="2" charset="-122"/>
              </a:rPr>
              <a:t>的</a:t>
            </a:r>
            <a:r>
              <a:rPr lang="en-US" altLang="zh-CN" sz="2000">
                <a:latin typeface="宋体" panose="02010600030101010101" pitchFamily="2" charset="-122"/>
                <a:ea typeface="宋体" panose="02010600030101010101" pitchFamily="2" charset="-122"/>
                <a:cs typeface="宋体" panose="02010600030101010101" pitchFamily="2" charset="-122"/>
              </a:rPr>
              <a:t>CDSI</a:t>
            </a:r>
            <a:r>
              <a:rPr lang="zh-CN" altLang="en-US" sz="2000">
                <a:latin typeface="宋体" panose="02010600030101010101" pitchFamily="2" charset="-122"/>
                <a:ea typeface="宋体" panose="02010600030101010101" pitchFamily="2" charset="-122"/>
                <a:cs typeface="宋体" panose="02010600030101010101" pitchFamily="2" charset="-122"/>
              </a:rPr>
              <a:t>来估计未标记样本的含量</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en-US" sz="2000">
                <a:latin typeface="宋体" panose="02010600030101010101" pitchFamily="2" charset="-122"/>
                <a:ea typeface="宋体" panose="02010600030101010101" pitchFamily="2" charset="-122"/>
                <a:cs typeface="宋体" panose="02010600030101010101" pitchFamily="2" charset="-122"/>
              </a:rPr>
              <a:t>使用</a:t>
            </a:r>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的将未标记的样本划分为高，中，低信息内容</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en-US" sz="2000">
                <a:latin typeface="宋体" panose="02010600030101010101" pitchFamily="2" charset="-122"/>
                <a:ea typeface="宋体" panose="02010600030101010101" pitchFamily="2" charset="-122"/>
                <a:cs typeface="宋体" panose="02010600030101010101" pitchFamily="2" charset="-122"/>
              </a:rPr>
              <a:t>利用来自</a:t>
            </a:r>
            <a:r>
              <a:rPr lang="en-US" altLang="zh-CN" sz="2000">
                <a:latin typeface="宋体" panose="02010600030101010101" pitchFamily="2" charset="-122"/>
                <a:ea typeface="宋体" panose="02010600030101010101" pitchFamily="2" charset="-122"/>
                <a:cs typeface="宋体" panose="02010600030101010101" pitchFamily="2" charset="-122"/>
              </a:rPr>
              <a:t>6</a:t>
            </a:r>
            <a:r>
              <a:rPr lang="zh-CN" altLang="en-US" sz="2000">
                <a:latin typeface="宋体" panose="02010600030101010101" pitchFamily="2" charset="-122"/>
                <a:ea typeface="宋体" panose="02010600030101010101" pitchFamily="2" charset="-122"/>
                <a:cs typeface="宋体" panose="02010600030101010101" pitchFamily="2" charset="-122"/>
              </a:rPr>
              <a:t>的</a:t>
            </a:r>
            <a:r>
              <a:rPr lang="en-US" altLang="zh-CN" sz="2000">
                <a:latin typeface="宋体" panose="02010600030101010101" pitchFamily="2" charset="-122"/>
                <a:ea typeface="宋体" panose="02010600030101010101" pitchFamily="2" charset="-122"/>
                <a:cs typeface="宋体" panose="02010600030101010101" pitchFamily="2" charset="-122"/>
              </a:rPr>
              <a:t>MI</a:t>
            </a:r>
            <a:r>
              <a:rPr lang="zh-CN" altLang="en-US" sz="2000">
                <a:latin typeface="宋体" panose="02010600030101010101" pitchFamily="2" charset="-122"/>
                <a:ea typeface="宋体" panose="02010600030101010101" pitchFamily="2" charset="-122"/>
                <a:cs typeface="宋体" panose="02010600030101010101" pitchFamily="2" charset="-122"/>
              </a:rPr>
              <a:t>向高信息含量的未标记样本分配伪标签</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en-US" sz="2000">
                <a:latin typeface="宋体" panose="02010600030101010101" pitchFamily="2" charset="-122"/>
                <a:ea typeface="宋体" panose="02010600030101010101" pitchFamily="2" charset="-122"/>
                <a:cs typeface="宋体" panose="02010600030101010101" pitchFamily="2" charset="-122"/>
              </a:rPr>
              <a:t>更新</a:t>
            </a:r>
            <a:r>
              <a:rPr lang="en-US" altLang="zh-CN" sz="2000">
                <a:latin typeface="宋体" panose="02010600030101010101" pitchFamily="2" charset="-122"/>
                <a:ea typeface="宋体" panose="02010600030101010101" pitchFamily="2" charset="-122"/>
                <a:cs typeface="宋体" panose="02010600030101010101" pitchFamily="2" charset="-122"/>
              </a:rPr>
              <a:t>DS</a:t>
            </a:r>
            <a:r>
              <a:rPr lang="zh-CN" altLang="en-US" sz="2000">
                <a:latin typeface="宋体" panose="02010600030101010101" pitchFamily="2" charset="-122"/>
                <a:ea typeface="宋体" panose="02010600030101010101" pitchFamily="2" charset="-122"/>
                <a:cs typeface="宋体" panose="02010600030101010101" pitchFamily="2" charset="-122"/>
              </a:rPr>
              <a:t>具有新的伪标记样本</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342900" indent="-342900">
              <a:buFont typeface="+mj-lt"/>
              <a:buAutoNum type="arabicPeriod"/>
            </a:pPr>
            <a:r>
              <a:rPr lang="zh-CN" altLang="en-US" sz="2000">
                <a:latin typeface="宋体" panose="02010600030101010101" pitchFamily="2" charset="-122"/>
                <a:ea typeface="宋体" panose="02010600030101010101" pitchFamily="2" charset="-122"/>
                <a:cs typeface="宋体" panose="02010600030101010101" pitchFamily="2" charset="-122"/>
              </a:rPr>
              <a:t>使用</a:t>
            </a:r>
            <a:r>
              <a:rPr lang="en-US" altLang="zh-CN" sz="2000">
                <a:latin typeface="宋体" panose="02010600030101010101" pitchFamily="2" charset="-122"/>
                <a:ea typeface="宋体" panose="02010600030101010101" pitchFamily="2" charset="-122"/>
                <a:cs typeface="宋体" panose="02010600030101010101" pitchFamily="2" charset="-122"/>
              </a:rPr>
              <a:t>ASP</a:t>
            </a:r>
            <a:r>
              <a:rPr lang="zh-CN" altLang="en-US" sz="2000">
                <a:latin typeface="宋体" panose="02010600030101010101" pitchFamily="2" charset="-122"/>
                <a:ea typeface="宋体" panose="02010600030101010101" pitchFamily="2" charset="-122"/>
                <a:cs typeface="宋体" panose="02010600030101010101" pitchFamily="2" charset="-122"/>
              </a:rPr>
              <a:t>来更新信息</a:t>
            </a:r>
            <a:r>
              <a:rPr lang="en-US" altLang="zh-CN" sz="2000">
                <a:latin typeface="宋体" panose="02010600030101010101" pitchFamily="2" charset="-122"/>
                <a:ea typeface="宋体" panose="02010600030101010101" pitchFamily="2" charset="-122"/>
                <a:cs typeface="宋体" panose="02010600030101010101" pitchFamily="2" charset="-122"/>
              </a:rPr>
              <a:t>A</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0" indent="0">
              <a:buFont typeface="+mj-lt"/>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181" y="1132563"/>
            <a:ext cx="7911634"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算法流程图</a:t>
            </a:r>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2"/>
          <p:cNvSpPr txBox="1"/>
          <p:nvPr/>
        </p:nvSpPr>
        <p:spPr>
          <a:xfrm>
            <a:off x="897253" y="4763690"/>
            <a:ext cx="7349490" cy="1498746"/>
          </a:xfrm>
        </p:spPr>
        <p:txBody>
          <a:bodyPr vert="horz" lIns="90000" tIns="46800" rIns="90000" bIns="46800" rtlCol="0" anchor="ctr" anchorCtr="0">
            <a:noAutofit/>
          </a:bodyPr>
          <a:lstStyle>
            <a:lvl1pPr algn="ctr" defTabSz="685800" rtl="0" eaLnBrk="1" fontAlgn="auto" latinLnBrk="0" hangingPunct="1">
              <a:lnSpc>
                <a:spcPct val="100000"/>
              </a:lnSpc>
              <a:spcBef>
                <a:spcPct val="0"/>
              </a:spcBef>
              <a:buNone/>
              <a:defRPr sz="4500" b="1" u="none" strike="noStrike" kern="1200" cap="none" spc="300" normalizeH="0" baseline="0">
                <a:solidFill>
                  <a:schemeClr val="tx1">
                    <a:lumMod val="85000"/>
                    <a:lumOff val="15000"/>
                  </a:schemeClr>
                </a:solidFill>
                <a:uFillTx/>
                <a:latin typeface="+mj-lt"/>
                <a:ea typeface="+mj-ea"/>
                <a:cs typeface="+mj-cs"/>
              </a:defRPr>
            </a:lvl1pPr>
          </a:lstStyle>
          <a:p>
            <a:pPr algn="l">
              <a:spcAft>
                <a:spcPts val="0"/>
              </a:spcAft>
            </a:pPr>
            <a:br>
              <a:rPr lang="en-US" altLang="zh-CN" sz="2000" b="0" dirty="0">
                <a:latin typeface="宋体" panose="02010600030101010101" pitchFamily="2" charset="-122"/>
                <a:ea typeface="宋体" panose="02010600030101010101" pitchFamily="2" charset="-122"/>
              </a:rPr>
            </a:br>
            <a:endParaRPr lang="zh-CN" altLang="en-US" sz="2000" b="0" dirty="0">
              <a:latin typeface="宋体" panose="02010600030101010101" pitchFamily="2" charset="-122"/>
              <a:ea typeface="宋体" panose="02010600030101010101" pitchFamily="2" charset="-122"/>
            </a:endParaRPr>
          </a:p>
        </p:txBody>
      </p:sp>
      <p:sp>
        <p:nvSpPr>
          <p:cNvPr id="8" name="文本框 7"/>
          <p:cNvSpPr txBox="1"/>
          <p:nvPr/>
        </p:nvSpPr>
        <p:spPr>
          <a:xfrm>
            <a:off x="2030095" y="461645"/>
            <a:ext cx="3048000" cy="368300"/>
          </a:xfrm>
          <a:prstGeom prst="rect">
            <a:avLst/>
          </a:prstGeom>
          <a:noFill/>
        </p:spPr>
        <p:txBody>
          <a:bodyPr wrap="square" rtlCol="0">
            <a:spAutoFit/>
          </a:bodyPr>
          <a:p>
            <a:endParaRPr lang="zh-CN" altLang="en-US"/>
          </a:p>
        </p:txBody>
      </p:sp>
      <p:pic>
        <p:nvPicPr>
          <p:cNvPr id="5" name="图片 4"/>
          <p:cNvPicPr>
            <a:picLocks noChangeAspect="1"/>
          </p:cNvPicPr>
          <p:nvPr/>
        </p:nvPicPr>
        <p:blipFill>
          <a:blip r:embed="rId1"/>
          <a:stretch>
            <a:fillRect/>
          </a:stretch>
        </p:blipFill>
        <p:spPr>
          <a:xfrm>
            <a:off x="787400" y="2020570"/>
            <a:ext cx="7459345" cy="3544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6181" y="1132563"/>
            <a:ext cx="7911634" cy="521970"/>
          </a:xfrm>
          <a:prstGeom prst="rect">
            <a:avLst/>
          </a:prstGeom>
          <a:noFill/>
        </p:spPr>
        <p:txBody>
          <a:bodyPr wrap="square" rtlCol="0">
            <a:spAutoFit/>
          </a:bodyPr>
          <a:lstStyle/>
          <a:p>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2.5ACPL</a:t>
            </a:r>
            <a:r>
              <a:rPr lang="zh-CN" altLang="en-US"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优化</a:t>
            </a:r>
            <a:r>
              <a:rPr lang="en-US" altLang="zh-CN" sz="2800" b="1" dirty="0">
                <a:solidFill>
                  <a:srgbClr val="4472C4"/>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p:nvPr/>
        </p:nvSpPr>
        <p:spPr>
          <a:xfrm>
            <a:off x="1227455" y="1859915"/>
            <a:ext cx="7150735" cy="178371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优化最小化成本函数：</a:t>
            </a:r>
            <a:endParaRPr lang="zh-CN" altLang="en-US" sz="2000">
              <a:latin typeface="宋体" panose="02010600030101010101" pitchFamily="2" charset="-122"/>
              <a:ea typeface="宋体" panose="02010600030101010101" pitchFamily="2" charset="-122"/>
            </a:endParaRPr>
          </a:p>
          <a:p>
            <a:endParaRPr lang="zh-CN" altLang="en-US"/>
          </a:p>
          <a:p>
            <a:endParaRPr lang="zh-CN" altLang="en-US"/>
          </a:p>
          <a:p>
            <a:endParaRPr lang="zh-CN" altLang="en-US"/>
          </a:p>
          <a:p>
            <a:endParaRPr lang="zh-CN" altLang="en-US"/>
          </a:p>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1381125" y="2467610"/>
            <a:ext cx="4701540" cy="1318260"/>
          </a:xfrm>
          <a:prstGeom prst="rect">
            <a:avLst/>
          </a:prstGeom>
        </p:spPr>
      </p:pic>
      <p:sp>
        <p:nvSpPr>
          <p:cNvPr id="4" name="文本框 3"/>
          <p:cNvSpPr txBox="1"/>
          <p:nvPr/>
        </p:nvSpPr>
        <p:spPr>
          <a:xfrm>
            <a:off x="1161415" y="3994785"/>
            <a:ext cx="6744335" cy="706755"/>
          </a:xfrm>
          <a:prstGeom prst="rect">
            <a:avLst/>
          </a:prstGeom>
          <a:noFill/>
        </p:spPr>
        <p:txBody>
          <a:bodyPr wrap="square" rtlCol="0">
            <a:spAutoFit/>
          </a:bodyPr>
          <a:p>
            <a:r>
              <a:rPr lang="en-US" altLang="zh-CN" sz="2000"/>
              <a:t> </a:t>
            </a:r>
            <a:r>
              <a:rPr lang="zh-CN" altLang="en-US" sz="2000">
                <a:latin typeface="宋体" panose="02010600030101010101" pitchFamily="2" charset="-122"/>
                <a:ea typeface="宋体" panose="02010600030101010101" pitchFamily="2" charset="-122"/>
              </a:rPr>
              <a:t>未被标记的集合更新为：</a:t>
            </a:r>
            <a:endParaRPr lang="zh-CN" altLang="en-US" sz="2000"/>
          </a:p>
          <a:p>
            <a:endParaRPr lang="zh-CN" altLang="en-US" sz="2000"/>
          </a:p>
        </p:txBody>
      </p:sp>
      <p:pic>
        <p:nvPicPr>
          <p:cNvPr id="5" name="图片 4"/>
          <p:cNvPicPr>
            <a:picLocks noChangeAspect="1"/>
          </p:cNvPicPr>
          <p:nvPr>
            <p:custDataLst>
              <p:tags r:id="rId3"/>
            </p:custDataLst>
          </p:nvPr>
        </p:nvPicPr>
        <p:blipFill>
          <a:blip r:embed="rId4"/>
          <a:stretch>
            <a:fillRect/>
          </a:stretch>
        </p:blipFill>
        <p:spPr>
          <a:xfrm>
            <a:off x="3011805" y="4526915"/>
            <a:ext cx="1440180" cy="29718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3011805" y="5080000"/>
            <a:ext cx="1363980" cy="25146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PP_MARK_KEY" val="340aacdb-ee7f-4f7a-b487-aa6ceff3f291"/>
  <p:tag name="COMMONDATA" val="eyJoZGlkIjoiYTBkNTU2M2UzODczYjA0YmY1MDMwMGY0OTM3YTVhYzYifQ=="/>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heme/theme1.xml><?xml version="1.0" encoding="utf-8"?>
<a:theme xmlns:a="http://schemas.openxmlformats.org/drawingml/2006/main" name="答辩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答辩模板</Template>
  <TotalTime>0</TotalTime>
  <Words>1490</Words>
  <Application>WPS 演示</Application>
  <PresentationFormat>全屏显示(4:3)</PresentationFormat>
  <Paragraphs>112</Paragraphs>
  <Slides>17</Slides>
  <Notes>17</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17</vt:i4>
      </vt:variant>
    </vt:vector>
  </HeadingPairs>
  <TitlesOfParts>
    <vt:vector size="32" baseType="lpstr">
      <vt:lpstr>Arial</vt:lpstr>
      <vt:lpstr>宋体</vt:lpstr>
      <vt:lpstr>Wingdings</vt:lpstr>
      <vt:lpstr>Calibri</vt:lpstr>
      <vt:lpstr>华文楷体</vt:lpstr>
      <vt:lpstr>黑体</vt:lpstr>
      <vt:lpstr>Wingdings</vt:lpstr>
      <vt:lpstr>等线</vt:lpstr>
      <vt:lpstr>Times New Roman</vt:lpstr>
      <vt:lpstr>微软雅黑</vt:lpstr>
      <vt:lpstr>Arial Unicode MS</vt:lpstr>
      <vt:lpstr>答辩模板</vt:lpstr>
      <vt:lpstr>2_自定义设计方案</vt:lpstr>
      <vt:lpstr>3_自定义设计方案</vt:lpstr>
      <vt:lpstr>1_自定义设计方案</vt:lpstr>
      <vt:lpstr>ACPL:Anti-curriculum Pseudo-labelling for Semi-supervised Medical Image Classification   submitted on2022 ——Fengbei Liu , Yu Tian  Yuanhong Chen   Australian Institute for Machine Learning, University of Adelaide Universitat Ulm, Germany</vt:lpstr>
      <vt:lpstr>研究背景  模型介绍  实验结果  总结</vt:lpstr>
      <vt:lpstr>背景：半监督学习在医学图像分析中面临的两个挑战：   1.有效处理多类别和多标签的问题（多种疾病诊断）  2.处理不平衡的学习（因为疾病流行率的差异）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汇报完毕，谢谢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基于图卷积神经网络的跨语言 实体对齐技术研究</dc:title>
  <dc:creator>Aristomd</dc:creator>
  <cp:lastModifiedBy>缘</cp:lastModifiedBy>
  <cp:revision>83</cp:revision>
  <dcterms:created xsi:type="dcterms:W3CDTF">2021-05-23T01:45:00Z</dcterms:created>
  <dcterms:modified xsi:type="dcterms:W3CDTF">2024-04-22T05:45:07Z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FCF01F03FB3E4CC899B2656EBA469F28_13</vt:lpwstr>
  </property>
  <property fmtid="{D5CDD505-2E9C-101B-9397-08002B2CF9AE}" pid="3" name="KSOProductBuildVer">
    <vt:lpwstr>2052-12.1.0.16729</vt:lpwstr>
  </property>
</Properties>
</file>