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4C809F-9C1C-4B88-A88D-0632294E3ABE}">
          <p14:sldIdLst>
            <p14:sldId id="256"/>
            <p14:sldId id="257"/>
            <p14:sldId id="262"/>
            <p14:sldId id="258"/>
          </p14:sldIdLst>
        </p14:section>
        <p14:section name="Untitled Section" id="{CE1F42B9-A142-405B-AD59-609FC194E6EC}">
          <p14:sldIdLst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September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2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September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3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September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7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September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September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September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3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September 21,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4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September 21,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3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September 21,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September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6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September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September 21,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0288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44353-6D84-5E11-0661-D5400FFCE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da-DK" dirty="0" err="1">
                <a:solidFill>
                  <a:schemeClr val="bg1"/>
                </a:solidFill>
              </a:rPr>
              <a:t>Cardiopulmonary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Interactions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CAC8C-6225-6A50-F8B6-7E53A3C6D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da-DK" sz="1400" dirty="0">
                <a:solidFill>
                  <a:schemeClr val="bg1"/>
                </a:solidFill>
              </a:rPr>
              <a:t>Lasse Leuchtmann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DA40CAC5-B642-A1B5-5DF7-A993B1962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0" r="25393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8098971" cy="578498"/>
          </a:xfrm>
        </p:spPr>
        <p:txBody>
          <a:bodyPr anchor="b">
            <a:normAutofit/>
          </a:bodyPr>
          <a:lstStyle/>
          <a:p>
            <a:r>
              <a:rPr lang="da-DK" dirty="0" err="1"/>
              <a:t>CardioPulmonary</a:t>
            </a:r>
            <a:r>
              <a:rPr lang="da-DK" dirty="0"/>
              <a:t> System</a:t>
            </a:r>
          </a:p>
        </p:txBody>
      </p:sp>
      <p:sp>
        <p:nvSpPr>
          <p:cNvPr id="42" name="Content Placeholder 29">
            <a:extLst>
              <a:ext uri="{FF2B5EF4-FFF2-40B4-BE49-F238E27FC236}">
                <a16:creationId xmlns:a16="http://schemas.microsoft.com/office/drawing/2014/main" id="{C407ECD0-6BD7-61D7-7048-0C85FB41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4189"/>
            <a:ext cx="5868785" cy="3327336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11" name="Content Placeholder 10" descr="A diagram of a diagram of a body part&#10;&#10;Description automatically generated with medium confidence">
            <a:extLst>
              <a:ext uri="{FF2B5EF4-FFF2-40B4-BE49-F238E27FC236}">
                <a16:creationId xmlns:a16="http://schemas.microsoft.com/office/drawing/2014/main" id="{C8096DA0-0AE4-09FA-F3FB-5E9DD9D08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088617"/>
            <a:ext cx="9610531" cy="5381896"/>
          </a:xfrm>
          <a:prstGeom prst="rect">
            <a:avLst/>
          </a:prstGeom>
        </p:spPr>
      </p:pic>
      <p:sp>
        <p:nvSpPr>
          <p:cNvPr id="43" name="Rectangle 3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3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D419-7F69-23DE-C8F2-E1E1D83C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5" y="366320"/>
            <a:ext cx="10241280" cy="1234440"/>
          </a:xfrm>
        </p:spPr>
        <p:txBody>
          <a:bodyPr/>
          <a:lstStyle/>
          <a:p>
            <a:r>
              <a:rPr lang="da-DK" dirty="0" err="1"/>
              <a:t>Mechanical</a:t>
            </a:r>
            <a:r>
              <a:rPr lang="da-DK" dirty="0"/>
              <a:t> Ventilation vs. </a:t>
            </a:r>
            <a:r>
              <a:rPr lang="da-DK" dirty="0" err="1"/>
              <a:t>Spontaneous</a:t>
            </a:r>
            <a:r>
              <a:rPr lang="da-DK" dirty="0"/>
              <a:t> </a:t>
            </a:r>
            <a:r>
              <a:rPr lang="da-DK" dirty="0" err="1"/>
              <a:t>Breathing</a:t>
            </a:r>
            <a:endParaRPr lang="da-DK" dirty="0"/>
          </a:p>
        </p:txBody>
      </p:sp>
      <p:pic>
        <p:nvPicPr>
          <p:cNvPr id="4" name="Content Placeholder 3" descr="A diagram of a mechanical breakdown&#10;&#10;Description automatically generated">
            <a:extLst>
              <a:ext uri="{FF2B5EF4-FFF2-40B4-BE49-F238E27FC236}">
                <a16:creationId xmlns:a16="http://schemas.microsoft.com/office/drawing/2014/main" id="{4DAD572B-A26A-6F90-4B9E-DFF26AE2D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572" y="1600760"/>
            <a:ext cx="6618789" cy="46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6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2" y="153662"/>
            <a:ext cx="9703837" cy="578498"/>
          </a:xfrm>
        </p:spPr>
        <p:txBody>
          <a:bodyPr anchor="b">
            <a:normAutofit/>
          </a:bodyPr>
          <a:lstStyle/>
          <a:p>
            <a:r>
              <a:rPr lang="da-DK" dirty="0"/>
              <a:t>Positive </a:t>
            </a:r>
            <a:r>
              <a:rPr lang="da-DK" dirty="0" err="1"/>
              <a:t>Pressure</a:t>
            </a:r>
            <a:r>
              <a:rPr lang="da-DK" dirty="0"/>
              <a:t> Ventilation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AF74EB-3D16-38FC-1E72-B13711E22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01" y="3223635"/>
            <a:ext cx="5396872" cy="2666689"/>
          </a:xfrm>
        </p:spPr>
      </p:pic>
      <p:sp>
        <p:nvSpPr>
          <p:cNvPr id="43" name="Rectangle 3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6E707-3F88-6902-E453-05C55206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35" y="746449"/>
            <a:ext cx="3743847" cy="3839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032710-4245-037F-B85D-6BA5D708E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882" y="775027"/>
            <a:ext cx="76211" cy="37819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1571C4-F983-C0AC-6BFA-FEE5894C7FD2}"/>
              </a:ext>
            </a:extLst>
          </p:cNvPr>
          <p:cNvSpPr txBox="1"/>
          <p:nvPr/>
        </p:nvSpPr>
        <p:spPr>
          <a:xfrm>
            <a:off x="7179603" y="3872204"/>
            <a:ext cx="2684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Intrathoracic</a:t>
            </a:r>
            <a:r>
              <a:rPr lang="da-DK" sz="2400" b="1" dirty="0"/>
              <a:t> </a:t>
            </a:r>
            <a:r>
              <a:rPr lang="da-DK" sz="2400" b="1" dirty="0" err="1"/>
              <a:t>Cavity</a:t>
            </a:r>
            <a:endParaRPr lang="da-DK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92A00-10C6-754E-908C-5C969AC4947F}"/>
              </a:ext>
            </a:extLst>
          </p:cNvPr>
          <p:cNvCxnSpPr/>
          <p:nvPr/>
        </p:nvCxnSpPr>
        <p:spPr>
          <a:xfrm flipV="1">
            <a:off x="5457696" y="3293706"/>
            <a:ext cx="1192337" cy="1940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75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2" y="153662"/>
            <a:ext cx="9703837" cy="578498"/>
          </a:xfrm>
        </p:spPr>
        <p:txBody>
          <a:bodyPr anchor="b">
            <a:normAutofit/>
          </a:bodyPr>
          <a:lstStyle/>
          <a:p>
            <a:r>
              <a:rPr lang="da-DK" dirty="0"/>
              <a:t>Positive </a:t>
            </a:r>
            <a:r>
              <a:rPr lang="da-DK" dirty="0" err="1"/>
              <a:t>Pressure</a:t>
            </a:r>
            <a:r>
              <a:rPr lang="da-DK" dirty="0"/>
              <a:t> Ventilation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6E707-3F88-6902-E453-05C55206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35" y="746449"/>
            <a:ext cx="3743847" cy="3839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032710-4245-037F-B85D-6BA5D708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882" y="775027"/>
            <a:ext cx="76211" cy="37819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1571C4-F983-C0AC-6BFA-FEE5894C7FD2}"/>
              </a:ext>
            </a:extLst>
          </p:cNvPr>
          <p:cNvSpPr txBox="1"/>
          <p:nvPr/>
        </p:nvSpPr>
        <p:spPr>
          <a:xfrm>
            <a:off x="7179603" y="3872204"/>
            <a:ext cx="2684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Intrathoracic</a:t>
            </a:r>
            <a:r>
              <a:rPr lang="da-DK" sz="2400" b="1" dirty="0"/>
              <a:t> </a:t>
            </a:r>
            <a:r>
              <a:rPr lang="da-DK" sz="2400" b="1" dirty="0" err="1"/>
              <a:t>Cavity</a:t>
            </a:r>
            <a:endParaRPr lang="da-DK" sz="2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89E721-6A54-425C-A21D-B437BA90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2" y="2024929"/>
            <a:ext cx="10241280" cy="3959352"/>
          </a:xfrm>
        </p:spPr>
        <p:txBody>
          <a:bodyPr/>
          <a:lstStyle/>
          <a:p>
            <a:r>
              <a:rPr lang="da-DK" dirty="0"/>
              <a:t>Lung </a:t>
            </a:r>
            <a:r>
              <a:rPr lang="da-DK" dirty="0" err="1"/>
              <a:t>volume</a:t>
            </a:r>
            <a:r>
              <a:rPr lang="da-DK" dirty="0"/>
              <a:t> </a:t>
            </a:r>
          </a:p>
          <a:p>
            <a:r>
              <a:rPr lang="da-DK" dirty="0" err="1"/>
              <a:t>Isovolumetric</a:t>
            </a:r>
            <a:r>
              <a:rPr lang="da-DK" dirty="0"/>
              <a:t> </a:t>
            </a:r>
            <a:r>
              <a:rPr lang="da-DK" dirty="0" err="1"/>
              <a:t>Thoracic</a:t>
            </a:r>
            <a:r>
              <a:rPr lang="da-DK" dirty="0"/>
              <a:t> </a:t>
            </a:r>
            <a:r>
              <a:rPr lang="da-DK" dirty="0" err="1"/>
              <a:t>Cavity</a:t>
            </a:r>
            <a:endParaRPr lang="da-DK" dirty="0"/>
          </a:p>
          <a:p>
            <a:r>
              <a:rPr lang="da-DK" dirty="0"/>
              <a:t>Boyles </a:t>
            </a:r>
            <a:r>
              <a:rPr lang="da-DK" dirty="0" err="1"/>
              <a:t>law</a:t>
            </a:r>
            <a:r>
              <a:rPr lang="da-DK" dirty="0"/>
              <a:t>: </a:t>
            </a:r>
            <a:r>
              <a:rPr lang="da-DK" dirty="0" err="1"/>
              <a:t>Ppl</a:t>
            </a:r>
            <a:r>
              <a:rPr lang="da-DK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BA4A9C-6435-8F9F-262E-693FBFC1FCF7}"/>
              </a:ext>
            </a:extLst>
          </p:cNvPr>
          <p:cNvCxnSpPr/>
          <p:nvPr/>
        </p:nvCxnSpPr>
        <p:spPr>
          <a:xfrm flipV="1">
            <a:off x="3209544" y="2203704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2E52B-1240-8153-636E-3D09AB29607B}"/>
              </a:ext>
            </a:extLst>
          </p:cNvPr>
          <p:cNvCxnSpPr/>
          <p:nvPr/>
        </p:nvCxnSpPr>
        <p:spPr>
          <a:xfrm flipV="1">
            <a:off x="3572256" y="3293706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5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2" y="153662"/>
            <a:ext cx="9703837" cy="578498"/>
          </a:xfrm>
        </p:spPr>
        <p:txBody>
          <a:bodyPr anchor="b">
            <a:normAutofit/>
          </a:bodyPr>
          <a:lstStyle/>
          <a:p>
            <a:r>
              <a:rPr lang="da-DK" dirty="0"/>
              <a:t>Positive </a:t>
            </a:r>
            <a:r>
              <a:rPr lang="da-DK" dirty="0" err="1"/>
              <a:t>Pressure</a:t>
            </a:r>
            <a:r>
              <a:rPr lang="da-DK" dirty="0"/>
              <a:t> Ventilation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89E721-6A54-425C-A21D-B437BA90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701" y="4640578"/>
            <a:ext cx="10241280" cy="3959352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pic>
        <p:nvPicPr>
          <p:cNvPr id="15" name="Content Placeholder 10" descr="A diagram of a diagram of a body part&#10;&#10;Description automatically generated with medium confidence">
            <a:extLst>
              <a:ext uri="{FF2B5EF4-FFF2-40B4-BE49-F238E27FC236}">
                <a16:creationId xmlns:a16="http://schemas.microsoft.com/office/drawing/2014/main" id="{D03C362E-7046-E53C-BD8C-F8EDB9FA9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4" y="885822"/>
            <a:ext cx="9610531" cy="5381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D29757-8F9F-C14A-3100-6B1954F1F2E5}"/>
              </a:ext>
            </a:extLst>
          </p:cNvPr>
          <p:cNvSpPr txBox="1"/>
          <p:nvPr/>
        </p:nvSpPr>
        <p:spPr>
          <a:xfrm>
            <a:off x="1763486" y="2713982"/>
            <a:ext cx="194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Ppl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Ppa</a:t>
            </a:r>
            <a:endParaRPr lang="da-DK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E17ABA-0626-B336-C75D-3B2DEDC260BA}"/>
              </a:ext>
            </a:extLst>
          </p:cNvPr>
          <p:cNvCxnSpPr/>
          <p:nvPr/>
        </p:nvCxnSpPr>
        <p:spPr>
          <a:xfrm flipV="1">
            <a:off x="2496312" y="2713982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7F4463-79A4-5BC3-EF42-517476354572}"/>
              </a:ext>
            </a:extLst>
          </p:cNvPr>
          <p:cNvCxnSpPr/>
          <p:nvPr/>
        </p:nvCxnSpPr>
        <p:spPr>
          <a:xfrm flipV="1">
            <a:off x="2587752" y="3024878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14B9DE-BC47-2CC1-3E97-395FC638929A}"/>
              </a:ext>
            </a:extLst>
          </p:cNvPr>
          <p:cNvSpPr txBox="1"/>
          <p:nvPr/>
        </p:nvSpPr>
        <p:spPr>
          <a:xfrm>
            <a:off x="1763486" y="4853038"/>
            <a:ext cx="194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Isobaric</a:t>
            </a:r>
            <a:r>
              <a:rPr lang="da-DK" dirty="0"/>
              <a:t> Pvc</a:t>
            </a:r>
          </a:p>
        </p:txBody>
      </p:sp>
    </p:spTree>
    <p:extLst>
      <p:ext uri="{BB962C8B-B14F-4D97-AF65-F5344CB8AC3E}">
        <p14:creationId xmlns:p14="http://schemas.microsoft.com/office/powerpoint/2010/main" val="193034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2" y="153662"/>
            <a:ext cx="9703837" cy="578498"/>
          </a:xfrm>
        </p:spPr>
        <p:txBody>
          <a:bodyPr anchor="b">
            <a:normAutofit/>
          </a:bodyPr>
          <a:lstStyle/>
          <a:p>
            <a:r>
              <a:rPr lang="da-DK" dirty="0"/>
              <a:t>Positive </a:t>
            </a:r>
            <a:r>
              <a:rPr lang="da-DK" dirty="0" err="1"/>
              <a:t>Pressure</a:t>
            </a:r>
            <a:r>
              <a:rPr lang="da-DK" dirty="0"/>
              <a:t> Ventilation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89E721-6A54-425C-A21D-B437BA90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701" y="4640578"/>
            <a:ext cx="10241280" cy="3959352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29757-8F9F-C14A-3100-6B1954F1F2E5}"/>
              </a:ext>
            </a:extLst>
          </p:cNvPr>
          <p:cNvSpPr txBox="1"/>
          <p:nvPr/>
        </p:nvSpPr>
        <p:spPr>
          <a:xfrm>
            <a:off x="1315430" y="1121479"/>
            <a:ext cx="3850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Right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Ppa</a:t>
            </a:r>
            <a:r>
              <a:rPr lang="da-DK" dirty="0"/>
              <a:t>  </a:t>
            </a:r>
            <a:r>
              <a:rPr lang="da-DK" dirty="0" err="1"/>
              <a:t>results</a:t>
            </a:r>
            <a:r>
              <a:rPr lang="da-DK" dirty="0"/>
              <a:t> in RV </a:t>
            </a:r>
            <a:r>
              <a:rPr lang="da-DK" dirty="0" err="1"/>
              <a:t>afterload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Pra</a:t>
            </a:r>
            <a:r>
              <a:rPr lang="da-DK" dirty="0"/>
              <a:t>  and </a:t>
            </a:r>
            <a:r>
              <a:rPr lang="da-DK" dirty="0" err="1"/>
              <a:t>isobaric</a:t>
            </a:r>
            <a:r>
              <a:rPr lang="da-DK" dirty="0"/>
              <a:t> Pvc </a:t>
            </a:r>
            <a:r>
              <a:rPr lang="da-DK" dirty="0" err="1"/>
              <a:t>results</a:t>
            </a:r>
            <a:r>
              <a:rPr lang="da-DK" dirty="0"/>
              <a:t> in </a:t>
            </a:r>
            <a:r>
              <a:rPr lang="da-DK" dirty="0" err="1"/>
              <a:t>systemic</a:t>
            </a:r>
            <a:r>
              <a:rPr lang="da-DK" dirty="0"/>
              <a:t> </a:t>
            </a:r>
            <a:r>
              <a:rPr lang="da-DK" dirty="0" err="1"/>
              <a:t>venous</a:t>
            </a:r>
            <a:r>
              <a:rPr lang="da-DK" dirty="0"/>
              <a:t> return (SVR)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SVR  </a:t>
            </a:r>
            <a:r>
              <a:rPr lang="da-DK" dirty="0" err="1"/>
              <a:t>results</a:t>
            </a:r>
            <a:r>
              <a:rPr lang="da-DK" dirty="0"/>
              <a:t> in RV </a:t>
            </a:r>
            <a:r>
              <a:rPr lang="da-DK" dirty="0" err="1"/>
              <a:t>preload</a:t>
            </a:r>
            <a:endParaRPr lang="da-DK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E9D062-6251-0C2B-B612-546946969E71}"/>
              </a:ext>
            </a:extLst>
          </p:cNvPr>
          <p:cNvCxnSpPr/>
          <p:nvPr/>
        </p:nvCxnSpPr>
        <p:spPr>
          <a:xfrm flipV="1">
            <a:off x="2130552" y="1432375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47CC26-A947-52F3-FC2C-4D3C37CD26B5}"/>
              </a:ext>
            </a:extLst>
          </p:cNvPr>
          <p:cNvCxnSpPr/>
          <p:nvPr/>
        </p:nvCxnSpPr>
        <p:spPr>
          <a:xfrm flipV="1">
            <a:off x="4279392" y="1432375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81557-615F-D5EF-3FF8-244C4A7B17A3}"/>
              </a:ext>
            </a:extLst>
          </p:cNvPr>
          <p:cNvCxnSpPr/>
          <p:nvPr/>
        </p:nvCxnSpPr>
        <p:spPr>
          <a:xfrm flipV="1">
            <a:off x="2103120" y="2000750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6D7CBA-C838-482C-FC23-7E4B94D977C6}"/>
              </a:ext>
            </a:extLst>
          </p:cNvPr>
          <p:cNvCxnSpPr/>
          <p:nvPr/>
        </p:nvCxnSpPr>
        <p:spPr>
          <a:xfrm>
            <a:off x="4279392" y="2277873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E182A0-2F0D-3DD1-AB0F-0C0E9435C2A2}"/>
              </a:ext>
            </a:extLst>
          </p:cNvPr>
          <p:cNvCxnSpPr/>
          <p:nvPr/>
        </p:nvCxnSpPr>
        <p:spPr>
          <a:xfrm>
            <a:off x="2103120" y="2824234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A04EA3-D408-3688-4CF7-90C1537D8CB6}"/>
              </a:ext>
            </a:extLst>
          </p:cNvPr>
          <p:cNvCxnSpPr/>
          <p:nvPr/>
        </p:nvCxnSpPr>
        <p:spPr>
          <a:xfrm>
            <a:off x="4123944" y="2801005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01C581-E249-B2DB-E639-03B383A4DB49}"/>
              </a:ext>
            </a:extLst>
          </p:cNvPr>
          <p:cNvSpPr txBox="1"/>
          <p:nvPr/>
        </p:nvSpPr>
        <p:spPr>
          <a:xfrm>
            <a:off x="7589520" y="1281606"/>
            <a:ext cx="2599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/>
              <a:t>Left</a:t>
            </a:r>
            <a:r>
              <a:rPr lang="da-DK" b="1" dirty="0"/>
              <a:t>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RV </a:t>
            </a:r>
            <a:r>
              <a:rPr lang="da-DK" dirty="0" err="1"/>
              <a:t>preload</a:t>
            </a:r>
            <a:r>
              <a:rPr lang="da-DK" dirty="0"/>
              <a:t>   </a:t>
            </a:r>
            <a:r>
              <a:rPr lang="da-DK" dirty="0" err="1"/>
              <a:t>results</a:t>
            </a:r>
            <a:r>
              <a:rPr lang="da-DK" dirty="0"/>
              <a:t> in LV </a:t>
            </a:r>
            <a:r>
              <a:rPr lang="da-DK" dirty="0" err="1"/>
              <a:t>preload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Ppl</a:t>
            </a:r>
            <a:r>
              <a:rPr lang="da-DK" dirty="0"/>
              <a:t>   </a:t>
            </a:r>
            <a:r>
              <a:rPr lang="da-DK" dirty="0" err="1"/>
              <a:t>results</a:t>
            </a:r>
            <a:r>
              <a:rPr lang="da-DK" dirty="0"/>
              <a:t> in LV </a:t>
            </a:r>
            <a:r>
              <a:rPr lang="da-DK" dirty="0" err="1"/>
              <a:t>afterload</a:t>
            </a:r>
            <a:r>
              <a:rPr lang="da-DK" dirty="0"/>
              <a:t> 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BDE2B4-5B82-9F1A-6F3A-CAF22C162698}"/>
              </a:ext>
            </a:extLst>
          </p:cNvPr>
          <p:cNvCxnSpPr/>
          <p:nvPr/>
        </p:nvCxnSpPr>
        <p:spPr>
          <a:xfrm>
            <a:off x="9086088" y="1582358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8BDA2B-345A-BCC2-7347-17EFD410D4C9}"/>
              </a:ext>
            </a:extLst>
          </p:cNvPr>
          <p:cNvCxnSpPr/>
          <p:nvPr/>
        </p:nvCxnSpPr>
        <p:spPr>
          <a:xfrm>
            <a:off x="9055608" y="1904184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2A775-B038-3DB6-B658-7D78E0841050}"/>
              </a:ext>
            </a:extLst>
          </p:cNvPr>
          <p:cNvCxnSpPr/>
          <p:nvPr/>
        </p:nvCxnSpPr>
        <p:spPr>
          <a:xfrm flipV="1">
            <a:off x="8327136" y="2415033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90AB0A-9793-0013-7295-AAD4EC0FD44B}"/>
              </a:ext>
            </a:extLst>
          </p:cNvPr>
          <p:cNvCxnSpPr/>
          <p:nvPr/>
        </p:nvCxnSpPr>
        <p:spPr>
          <a:xfrm>
            <a:off x="8927592" y="2726161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1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2" y="153662"/>
            <a:ext cx="9703837" cy="578498"/>
          </a:xfrm>
        </p:spPr>
        <p:txBody>
          <a:bodyPr anchor="b">
            <a:normAutofit/>
          </a:bodyPr>
          <a:lstStyle/>
          <a:p>
            <a:r>
              <a:rPr lang="da-DK" dirty="0"/>
              <a:t>Negative </a:t>
            </a:r>
            <a:r>
              <a:rPr lang="da-DK" dirty="0" err="1"/>
              <a:t>Pressure</a:t>
            </a:r>
            <a:r>
              <a:rPr lang="da-DK" dirty="0"/>
              <a:t> Ventilation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89E721-6A54-425C-A21D-B437BA90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701" y="4640578"/>
            <a:ext cx="10241280" cy="3959352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29757-8F9F-C14A-3100-6B1954F1F2E5}"/>
              </a:ext>
            </a:extLst>
          </p:cNvPr>
          <p:cNvSpPr txBox="1"/>
          <p:nvPr/>
        </p:nvSpPr>
        <p:spPr>
          <a:xfrm>
            <a:off x="1315430" y="1121479"/>
            <a:ext cx="3850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Right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Ppa</a:t>
            </a:r>
            <a:r>
              <a:rPr lang="da-DK" dirty="0"/>
              <a:t>  </a:t>
            </a:r>
            <a:r>
              <a:rPr lang="da-DK" dirty="0" err="1"/>
              <a:t>results</a:t>
            </a:r>
            <a:r>
              <a:rPr lang="da-DK" dirty="0"/>
              <a:t> in RV </a:t>
            </a:r>
            <a:r>
              <a:rPr lang="da-DK" dirty="0" err="1"/>
              <a:t>afterload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Pra</a:t>
            </a:r>
            <a:r>
              <a:rPr lang="da-DK" dirty="0"/>
              <a:t>  and </a:t>
            </a:r>
            <a:r>
              <a:rPr lang="da-DK" dirty="0" err="1"/>
              <a:t>isobaric</a:t>
            </a:r>
            <a:r>
              <a:rPr lang="da-DK" dirty="0"/>
              <a:t> Pvc </a:t>
            </a:r>
            <a:r>
              <a:rPr lang="da-DK" dirty="0" err="1"/>
              <a:t>results</a:t>
            </a:r>
            <a:r>
              <a:rPr lang="da-DK" dirty="0"/>
              <a:t> in </a:t>
            </a:r>
            <a:r>
              <a:rPr lang="da-DK" dirty="0" err="1"/>
              <a:t>systemic</a:t>
            </a:r>
            <a:r>
              <a:rPr lang="da-DK" dirty="0"/>
              <a:t> </a:t>
            </a:r>
            <a:r>
              <a:rPr lang="da-DK" dirty="0" err="1"/>
              <a:t>venous</a:t>
            </a:r>
            <a:r>
              <a:rPr lang="da-DK" dirty="0"/>
              <a:t> return (SVR)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SVR  </a:t>
            </a:r>
            <a:r>
              <a:rPr lang="da-DK" dirty="0" err="1"/>
              <a:t>results</a:t>
            </a:r>
            <a:r>
              <a:rPr lang="da-DK" dirty="0"/>
              <a:t> in RV </a:t>
            </a:r>
            <a:r>
              <a:rPr lang="da-DK" dirty="0" err="1"/>
              <a:t>preload</a:t>
            </a:r>
            <a:endParaRPr lang="da-DK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47CC26-A947-52F3-FC2C-4D3C37CD26B5}"/>
              </a:ext>
            </a:extLst>
          </p:cNvPr>
          <p:cNvCxnSpPr/>
          <p:nvPr/>
        </p:nvCxnSpPr>
        <p:spPr>
          <a:xfrm flipV="1">
            <a:off x="4279392" y="2311646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81557-615F-D5EF-3FF8-244C4A7B17A3}"/>
              </a:ext>
            </a:extLst>
          </p:cNvPr>
          <p:cNvCxnSpPr/>
          <p:nvPr/>
        </p:nvCxnSpPr>
        <p:spPr>
          <a:xfrm flipV="1">
            <a:off x="4146524" y="2841908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6D7CBA-C838-482C-FC23-7E4B94D977C6}"/>
              </a:ext>
            </a:extLst>
          </p:cNvPr>
          <p:cNvCxnSpPr/>
          <p:nvPr/>
        </p:nvCxnSpPr>
        <p:spPr>
          <a:xfrm>
            <a:off x="2103120" y="1434272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E182A0-2F0D-3DD1-AB0F-0C0E9435C2A2}"/>
              </a:ext>
            </a:extLst>
          </p:cNvPr>
          <p:cNvCxnSpPr/>
          <p:nvPr/>
        </p:nvCxnSpPr>
        <p:spPr>
          <a:xfrm>
            <a:off x="2060199" y="1989820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A04EA3-D408-3688-4CF7-90C1537D8CB6}"/>
              </a:ext>
            </a:extLst>
          </p:cNvPr>
          <p:cNvCxnSpPr/>
          <p:nvPr/>
        </p:nvCxnSpPr>
        <p:spPr>
          <a:xfrm>
            <a:off x="4279392" y="1434272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01C581-E249-B2DB-E639-03B383A4DB49}"/>
              </a:ext>
            </a:extLst>
          </p:cNvPr>
          <p:cNvSpPr txBox="1"/>
          <p:nvPr/>
        </p:nvSpPr>
        <p:spPr>
          <a:xfrm>
            <a:off x="7589520" y="1281606"/>
            <a:ext cx="2599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/>
              <a:t>Left</a:t>
            </a:r>
            <a:r>
              <a:rPr lang="da-DK" b="1" dirty="0"/>
              <a:t>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RV </a:t>
            </a:r>
            <a:r>
              <a:rPr lang="da-DK" dirty="0" err="1"/>
              <a:t>preload</a:t>
            </a:r>
            <a:r>
              <a:rPr lang="da-DK" dirty="0"/>
              <a:t>   </a:t>
            </a:r>
            <a:r>
              <a:rPr lang="da-DK" dirty="0" err="1"/>
              <a:t>results</a:t>
            </a:r>
            <a:r>
              <a:rPr lang="da-DK" dirty="0"/>
              <a:t> in LV </a:t>
            </a:r>
            <a:r>
              <a:rPr lang="da-DK" dirty="0" err="1"/>
              <a:t>preload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Ppl</a:t>
            </a:r>
            <a:r>
              <a:rPr lang="da-DK" dirty="0"/>
              <a:t>   </a:t>
            </a:r>
            <a:r>
              <a:rPr lang="da-DK" dirty="0" err="1"/>
              <a:t>results</a:t>
            </a:r>
            <a:r>
              <a:rPr lang="da-DK" dirty="0"/>
              <a:t> in LV </a:t>
            </a:r>
            <a:r>
              <a:rPr lang="da-DK" dirty="0" err="1"/>
              <a:t>afterload</a:t>
            </a:r>
            <a:r>
              <a:rPr lang="da-DK" dirty="0"/>
              <a:t> 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4ADB11-51C3-9882-E105-21AEC3071EC3}"/>
              </a:ext>
            </a:extLst>
          </p:cNvPr>
          <p:cNvCxnSpPr/>
          <p:nvPr/>
        </p:nvCxnSpPr>
        <p:spPr>
          <a:xfrm flipV="1">
            <a:off x="2103120" y="2737091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8FED8-819E-574B-256A-E706CEEBD560}"/>
              </a:ext>
            </a:extLst>
          </p:cNvPr>
          <p:cNvCxnSpPr/>
          <p:nvPr/>
        </p:nvCxnSpPr>
        <p:spPr>
          <a:xfrm flipV="1">
            <a:off x="9076695" y="1600650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BDF1A-02AF-5E7E-65A6-FC03B98A39BD}"/>
              </a:ext>
            </a:extLst>
          </p:cNvPr>
          <p:cNvCxnSpPr/>
          <p:nvPr/>
        </p:nvCxnSpPr>
        <p:spPr>
          <a:xfrm flipV="1">
            <a:off x="9076695" y="1911546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7A5557-C71F-0E76-4B7C-CBCBEF5DB2AD}"/>
              </a:ext>
            </a:extLst>
          </p:cNvPr>
          <p:cNvCxnSpPr/>
          <p:nvPr/>
        </p:nvCxnSpPr>
        <p:spPr>
          <a:xfrm flipV="1">
            <a:off x="8955397" y="2725929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BE30B2-3B6E-0A54-08CA-688EFE16A85E}"/>
              </a:ext>
            </a:extLst>
          </p:cNvPr>
          <p:cNvCxnSpPr/>
          <p:nvPr/>
        </p:nvCxnSpPr>
        <p:spPr>
          <a:xfrm>
            <a:off x="8359979" y="2404103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9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0" y="331876"/>
            <a:ext cx="9703837" cy="57849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da-DK" dirty="0" err="1"/>
              <a:t>Spontaneous</a:t>
            </a:r>
            <a:r>
              <a:rPr lang="da-DK" dirty="0"/>
              <a:t> </a:t>
            </a:r>
            <a:r>
              <a:rPr lang="da-DK" dirty="0" err="1"/>
              <a:t>Breathing</a:t>
            </a:r>
            <a:br>
              <a:rPr lang="da-DK" dirty="0"/>
            </a:br>
            <a:r>
              <a:rPr lang="da-DK" dirty="0"/>
              <a:t>(Inspiration)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89E721-6A54-425C-A21D-B437BA90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701" y="4640578"/>
            <a:ext cx="10241280" cy="3959352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pic>
        <p:nvPicPr>
          <p:cNvPr id="3" name="Content Placeholder 10" descr="A diagram of a diagram of a body part&#10;&#10;Description automatically generated with medium confidence">
            <a:extLst>
              <a:ext uri="{FF2B5EF4-FFF2-40B4-BE49-F238E27FC236}">
                <a16:creationId xmlns:a16="http://schemas.microsoft.com/office/drawing/2014/main" id="{9F0DD9CC-8566-5FCC-22BA-0721DE9E2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4" y="885822"/>
            <a:ext cx="9610531" cy="53818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D961BF-A721-3810-6283-1E322ECC0E31}"/>
              </a:ext>
            </a:extLst>
          </p:cNvPr>
          <p:cNvSpPr txBox="1"/>
          <p:nvPr/>
        </p:nvSpPr>
        <p:spPr>
          <a:xfrm>
            <a:off x="1922106" y="3265714"/>
            <a:ext cx="28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Diaphragm</a:t>
            </a:r>
            <a:r>
              <a:rPr lang="da-DK" dirty="0"/>
              <a:t> </a:t>
            </a:r>
            <a:r>
              <a:rPr lang="da-DK" dirty="0" err="1"/>
              <a:t>contraction</a:t>
            </a:r>
            <a:r>
              <a:rPr lang="da-DK" dirty="0"/>
              <a:t> </a:t>
            </a:r>
            <a:r>
              <a:rPr lang="da-DK" dirty="0" err="1"/>
              <a:t>increases</a:t>
            </a:r>
            <a:r>
              <a:rPr lang="da-DK" dirty="0"/>
              <a:t> </a:t>
            </a:r>
            <a:r>
              <a:rPr lang="da-DK" dirty="0" err="1"/>
              <a:t>volume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Ppl</a:t>
            </a:r>
            <a:r>
              <a:rPr lang="da-DK" dirty="0"/>
              <a:t> </a:t>
            </a:r>
            <a:r>
              <a:rPr lang="da-DK" dirty="0" err="1"/>
              <a:t>decreases</a:t>
            </a:r>
            <a:endParaRPr lang="da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64269-568C-D4A7-4795-4F6B41B50385}"/>
              </a:ext>
            </a:extLst>
          </p:cNvPr>
          <p:cNvSpPr txBox="1"/>
          <p:nvPr/>
        </p:nvSpPr>
        <p:spPr>
          <a:xfrm>
            <a:off x="1701281" y="4944798"/>
            <a:ext cx="2836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Intraabdominal </a:t>
            </a:r>
            <a:r>
              <a:rPr lang="da-DK" dirty="0" err="1"/>
              <a:t>pressure</a:t>
            </a:r>
            <a:r>
              <a:rPr lang="da-DK" dirty="0"/>
              <a:t> </a:t>
            </a:r>
            <a:r>
              <a:rPr lang="da-DK" dirty="0" err="1"/>
              <a:t>increases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Pvc </a:t>
            </a:r>
            <a:r>
              <a:rPr lang="da-DK" dirty="0" err="1"/>
              <a:t>increases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SVR </a:t>
            </a:r>
            <a:r>
              <a:rPr lang="da-DK" dirty="0" err="1"/>
              <a:t>increases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83821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GradientRiseVTI</vt:lpstr>
      <vt:lpstr>Cardiopulmonary Interactions</vt:lpstr>
      <vt:lpstr>CardioPulmonary System</vt:lpstr>
      <vt:lpstr>Mechanical Ventilation vs. Spontaneous Breathing</vt:lpstr>
      <vt:lpstr>Positive Pressure Ventilation</vt:lpstr>
      <vt:lpstr>Positive Pressure Ventilation</vt:lpstr>
      <vt:lpstr>Positive Pressure Ventilation</vt:lpstr>
      <vt:lpstr>Positive Pressure Ventilation</vt:lpstr>
      <vt:lpstr>Negative Pressure Ventilation</vt:lpstr>
      <vt:lpstr>Spontaneous Breathing (Inspiration)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Cardiopulmonary Interactions</dc:title>
  <dc:creator>Lasse Leuchtmann</dc:creator>
  <cp:lastModifiedBy>Lasse Leuchtmann</cp:lastModifiedBy>
  <cp:revision>2</cp:revision>
  <dcterms:created xsi:type="dcterms:W3CDTF">2023-09-14T08:04:47Z</dcterms:created>
  <dcterms:modified xsi:type="dcterms:W3CDTF">2023-09-21T08:36:57Z</dcterms:modified>
</cp:coreProperties>
</file>