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2" r:id="rId18"/>
    <p:sldId id="275" r:id="rId19"/>
    <p:sldId id="276" r:id="rId20"/>
    <p:sldId id="279" r:id="rId21"/>
    <p:sldId id="277" r:id="rId22"/>
    <p:sldId id="278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A406D-159B-8043-9ADC-4527F4888FAC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A12CC-6839-2341-BB57-F84AA5A5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0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what happens</a:t>
            </a:r>
            <a:r>
              <a:rPr lang="en-US" baseline="0" dirty="0" smtClean="0"/>
              <a:t> when they interact with an App on their phone like </a:t>
            </a:r>
            <a:r>
              <a:rPr lang="en-US" baseline="0" dirty="0" err="1" smtClean="0"/>
              <a:t>Uber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12CC-6839-2341-BB57-F84AA5A58B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8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12CC-6839-2341-BB57-F84AA5A58B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8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12CC-6839-2341-BB57-F84AA5A58B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8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12CC-6839-2341-BB57-F84AA5A58B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8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12CC-6839-2341-BB57-F84AA5A58B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8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12CC-6839-2341-BB57-F84AA5A58B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8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12CC-6839-2341-BB57-F84AA5A58B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8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12CC-6839-2341-BB57-F84AA5A58B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8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12CC-6839-2341-BB57-F84AA5A58B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8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12CC-6839-2341-BB57-F84AA5A58B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8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12CC-6839-2341-BB57-F84AA5A58B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8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 of bad 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12CC-6839-2341-BB57-F84AA5A58B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8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12CC-6839-2341-BB57-F84AA5A58B3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8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12CC-6839-2341-BB57-F84AA5A58B3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8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12CC-6839-2341-BB57-F84AA5A58B3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8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r>
              <a:rPr lang="en-US" baseline="0" dirty="0" smtClean="0"/>
              <a:t> of successful 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12CC-6839-2341-BB57-F84AA5A58B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8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Throughout the app</a:t>
            </a:r>
            <a:r>
              <a:rPr lang="en-US" baseline="0" dirty="0" smtClean="0"/>
              <a:t>, there can be multiple paths and, as well, multiple types of results sent back to the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12CC-6839-2341-BB57-F84AA5A58B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8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Architecture begins to emerge</a:t>
            </a:r>
          </a:p>
          <a:p>
            <a:r>
              <a:rPr lang="en-US" baseline="0" dirty="0" smtClean="0"/>
              <a:t>Content is dynamic</a:t>
            </a:r>
          </a:p>
          <a:p>
            <a:r>
              <a:rPr lang="en-US" baseline="0" dirty="0" smtClean="0"/>
              <a:t>HTTP requests are sent according to how the user interacts with the App</a:t>
            </a:r>
          </a:p>
          <a:p>
            <a:r>
              <a:rPr lang="en-US" baseline="0" dirty="0" smtClean="0"/>
              <a:t>Reponses are rendered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12CC-6839-2341-BB57-F84AA5A58B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8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Abstract away the hardware</a:t>
            </a:r>
          </a:p>
          <a:p>
            <a:r>
              <a:rPr lang="en-US" dirty="0" smtClean="0"/>
              <a:t>A</a:t>
            </a:r>
            <a:r>
              <a:rPr lang="en-US" baseline="0" dirty="0" smtClean="0"/>
              <a:t> device is a device no matter if it is your phone, laptop or tablet.</a:t>
            </a:r>
          </a:p>
          <a:p>
            <a:r>
              <a:rPr lang="en-US" baseline="0" dirty="0" smtClean="0"/>
              <a:t>Device real-estate will be a concern, but the view’s content will most likely be the same</a:t>
            </a:r>
          </a:p>
          <a:p>
            <a:r>
              <a:rPr lang="en-US" baseline="0" dirty="0" smtClean="0"/>
              <a:t>Introduce the </a:t>
            </a:r>
            <a:r>
              <a:rPr lang="en-US" baseline="0" dirty="0" err="1" smtClean="0"/>
              <a:t>Sweapers</a:t>
            </a:r>
            <a:r>
              <a:rPr lang="en-US" baseline="0" dirty="0" smtClean="0"/>
              <a:t> to the language that you’ll see when beginning to develop and interact with their team and the source code.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12CC-6839-2341-BB57-F84AA5A58B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8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service may employ</a:t>
            </a:r>
            <a:r>
              <a:rPr lang="en-US" baseline="0" dirty="0" smtClean="0"/>
              <a:t> a complex algorithm – shortest path first; nearest driver available.</a:t>
            </a:r>
          </a:p>
          <a:p>
            <a:r>
              <a:rPr lang="en-US" baseline="0" dirty="0" smtClean="0"/>
              <a:t>Rules/Interfaces exist as to how to interact with the service.</a:t>
            </a:r>
          </a:p>
          <a:p>
            <a:r>
              <a:rPr lang="en-US" baseline="0" dirty="0" smtClean="0"/>
              <a:t>The service interface is already predefined.</a:t>
            </a:r>
          </a:p>
          <a:p>
            <a:r>
              <a:rPr lang="en-US" baseline="0" dirty="0" smtClean="0"/>
              <a:t>Introduced to new technologies in order to interact with a service -</a:t>
            </a:r>
          </a:p>
          <a:p>
            <a:r>
              <a:rPr lang="en-US" baseline="0" dirty="0" smtClean="0"/>
              <a:t>Database – JPA</a:t>
            </a:r>
          </a:p>
          <a:p>
            <a:r>
              <a:rPr lang="en-US" baseline="0" dirty="0" smtClean="0"/>
              <a:t>Document retrieval – REST</a:t>
            </a:r>
          </a:p>
          <a:p>
            <a:r>
              <a:rPr lang="en-US" baseline="0" dirty="0" smtClean="0"/>
              <a:t>Complex services via web messages - SOAP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12CC-6839-2341-BB57-F84AA5A58B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8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12CC-6839-2341-BB57-F84AA5A58B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8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12CC-6839-2341-BB57-F84AA5A58B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625E-6617-7843-B01F-F1370453164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8993-1FA2-1D46-B7FC-AFFB2F3C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8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625E-6617-7843-B01F-F1370453164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8993-1FA2-1D46-B7FC-AFFB2F3C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0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625E-6617-7843-B01F-F1370453164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8993-1FA2-1D46-B7FC-AFFB2F3C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6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625E-6617-7843-B01F-F1370453164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8993-1FA2-1D46-B7FC-AFFB2F3C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0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625E-6617-7843-B01F-F1370453164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8993-1FA2-1D46-B7FC-AFFB2F3C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4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625E-6617-7843-B01F-F1370453164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8993-1FA2-1D46-B7FC-AFFB2F3C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5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625E-6617-7843-B01F-F1370453164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8993-1FA2-1D46-B7FC-AFFB2F3C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5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625E-6617-7843-B01F-F1370453164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8993-1FA2-1D46-B7FC-AFFB2F3C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4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625E-6617-7843-B01F-F1370453164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8993-1FA2-1D46-B7FC-AFFB2F3C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625E-6617-7843-B01F-F1370453164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8993-1FA2-1D46-B7FC-AFFB2F3C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1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625E-6617-7843-B01F-F1370453164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8993-1FA2-1D46-B7FC-AFFB2F3C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0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8625E-6617-7843-B01F-F1370453164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F8993-1FA2-1D46-B7FC-AFFB2F3C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0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sedweek.org/learn" TargetMode="External"/><Relationship Id="rId4" Type="http://schemas.openxmlformats.org/officeDocument/2006/relationships/hyperlink" Target="https://hourofcode.com/khandata" TargetMode="External"/><Relationship Id="rId5" Type="http://schemas.openxmlformats.org/officeDocument/2006/relationships/hyperlink" Target="https://hourofcode.com/robojav" TargetMode="External"/><Relationship Id="rId6" Type="http://schemas.openxmlformats.org/officeDocument/2006/relationships/hyperlink" Target="https://hourofcode.com/codesterstransform" TargetMode="External"/><Relationship Id="rId7" Type="http://schemas.openxmlformats.org/officeDocument/2006/relationships/hyperlink" Target="https://hourofcode.com/solopython" TargetMode="External"/><Relationship Id="rId8" Type="http://schemas.openxmlformats.org/officeDocument/2006/relationships/hyperlink" Target="http://www.hackreactor.com/blog/hack-reactor-pilots-techhire-initiative-with-new-orleans-non-profit-operation-spark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cc.edu/academics/business-technology/computer-science/computer-information-technology.aspx" TargetMode="External"/><Relationship Id="rId4" Type="http://schemas.openxmlformats.org/officeDocument/2006/relationships/hyperlink" Target="http://2016bulletin.loyno.edu/undergraduate/computer-science" TargetMode="External"/><Relationship Id="rId5" Type="http://schemas.openxmlformats.org/officeDocument/2006/relationships/hyperlink" Target="http://www.southeastern.edu/acad_research/depts/cs_it/" TargetMode="External"/><Relationship Id="rId6" Type="http://schemas.openxmlformats.org/officeDocument/2006/relationships/hyperlink" Target="http://www.ece.lsu.edu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b="1" dirty="0" smtClean="0"/>
              <a:t>Web Application Development</a:t>
            </a:r>
            <a:r>
              <a:rPr lang="en-US" sz="6000" dirty="0" smtClean="0"/>
              <a:t>	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JAVA 8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53932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348802" y="4018795"/>
            <a:ext cx="4988528" cy="267997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654" y="170222"/>
            <a:ext cx="8903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        REST &amp; SOAP Services</a:t>
            </a:r>
            <a:endParaRPr lang="en-US" sz="54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01146" y="1186418"/>
            <a:ext cx="4988528" cy="249300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65133" y="1274320"/>
            <a:ext cx="227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venir Black"/>
                <a:cs typeface="Avenir Black"/>
              </a:rPr>
              <a:t>REST</a:t>
            </a:r>
            <a:endParaRPr lang="en-US" sz="2400" b="1" dirty="0">
              <a:latin typeface="Avenir Black"/>
              <a:cs typeface="Avenir Black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32884" y="1735985"/>
            <a:ext cx="20567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Retrieving a document through a URL and ID parameter</a:t>
            </a:r>
            <a:endParaRPr lang="en-US" sz="2000" dirty="0"/>
          </a:p>
        </p:txBody>
      </p:sp>
      <p:sp>
        <p:nvSpPr>
          <p:cNvPr id="22" name="Can 21"/>
          <p:cNvSpPr/>
          <p:nvPr/>
        </p:nvSpPr>
        <p:spPr>
          <a:xfrm>
            <a:off x="7852026" y="1662281"/>
            <a:ext cx="634066" cy="668010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79539" y="2398244"/>
            <a:ext cx="11316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Document Repository</a:t>
            </a:r>
            <a:endParaRPr lang="en-US" sz="1600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20606" y="1996286"/>
            <a:ext cx="2311307" cy="0"/>
          </a:xfrm>
          <a:prstGeom prst="straightConnector1">
            <a:avLst/>
          </a:prstGeom>
          <a:ln w="1905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9912" y="1769745"/>
            <a:ext cx="20306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Representation State Transfer</a:t>
            </a:r>
          </a:p>
          <a:p>
            <a:endParaRPr lang="en-US" sz="20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5420607" y="2983020"/>
            <a:ext cx="35429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http://</a:t>
            </a:r>
            <a:r>
              <a:rPr lang="en-US" sz="1600" b="1" dirty="0" err="1" smtClean="0"/>
              <a:t>openge.ge.com</a:t>
            </a:r>
            <a:r>
              <a:rPr lang="en-US" sz="1600" b="1" dirty="0" smtClean="0"/>
              <a:t>/</a:t>
            </a:r>
            <a:r>
              <a:rPr lang="en-US" sz="1600" b="1" dirty="0" err="1" smtClean="0"/>
              <a:t>nalh</a:t>
            </a:r>
            <a:r>
              <a:rPr lang="en-US" sz="1600" b="1" dirty="0" smtClean="0"/>
              <a:t>/</a:t>
            </a:r>
            <a:r>
              <a:rPr lang="en-US" sz="1600" b="1" dirty="0" err="1" smtClean="0"/>
              <a:t>plandocument?id</a:t>
            </a:r>
            <a:r>
              <a:rPr lang="en-US" sz="1600" b="1" dirty="0" smtClean="0"/>
              <a:t>=67844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49912" y="2542956"/>
            <a:ext cx="20306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Services can be invoked through a URL on an Asset</a:t>
            </a:r>
          </a:p>
          <a:p>
            <a:endParaRPr lang="en-US" sz="20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265133" y="4039461"/>
            <a:ext cx="227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venir Black"/>
                <a:cs typeface="Avenir Black"/>
              </a:rPr>
              <a:t>SOAP</a:t>
            </a:r>
            <a:endParaRPr lang="en-US" sz="2400" b="1" dirty="0">
              <a:latin typeface="Avenir Black"/>
              <a:cs typeface="Avenir Black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9912" y="4534886"/>
            <a:ext cx="2030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Used to invoke complex services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3296" y="5375333"/>
            <a:ext cx="3760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Construct a message to be sent to a web service to accomplish complex tasks</a:t>
            </a:r>
          </a:p>
          <a:p>
            <a:endParaRPr lang="en-US" sz="2000" dirty="0" smtClean="0"/>
          </a:p>
        </p:txBody>
      </p:sp>
      <p:sp>
        <p:nvSpPr>
          <p:cNvPr id="37" name="Cube 36"/>
          <p:cNvSpPr/>
          <p:nvPr/>
        </p:nvSpPr>
        <p:spPr>
          <a:xfrm>
            <a:off x="7942363" y="4493191"/>
            <a:ext cx="647158" cy="627386"/>
          </a:xfrm>
          <a:prstGeom prst="cub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731913" y="5111570"/>
            <a:ext cx="2441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Finance Service</a:t>
            </a:r>
            <a:endParaRPr lang="en-US" sz="16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420607" y="4911527"/>
            <a:ext cx="2311307" cy="0"/>
          </a:xfrm>
          <a:prstGeom prst="straightConnector1">
            <a:avLst/>
          </a:prstGeom>
          <a:ln w="1905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206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5" grpId="0"/>
      <p:bldP spid="28" grpId="0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91486" y="170222"/>
            <a:ext cx="7803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Java Project Structure</a:t>
            </a:r>
            <a:endParaRPr lang="en-US" sz="5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74956" y="1257427"/>
            <a:ext cx="21211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Controllers</a:t>
            </a:r>
            <a:r>
              <a:rPr lang="en-US" sz="2800" dirty="0" smtClean="0"/>
              <a:t> process the user’s requests</a:t>
            </a:r>
            <a:endParaRPr lang="en-US" sz="2800" dirty="0"/>
          </a:p>
        </p:txBody>
      </p:sp>
      <p:pic>
        <p:nvPicPr>
          <p:cNvPr id="18" name="Picture 17" descr="Screen Shot 2015-01-02 at 10.07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583" y="1257427"/>
            <a:ext cx="5921457" cy="462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93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91486" y="170222"/>
            <a:ext cx="7803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Java Project Structure</a:t>
            </a:r>
            <a:endParaRPr lang="en-US" sz="5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2793" y="1257427"/>
            <a:ext cx="21211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Views</a:t>
            </a:r>
          </a:p>
          <a:p>
            <a:r>
              <a:rPr lang="en-US" sz="2800" dirty="0" smtClean="0"/>
              <a:t>are the layout and presentation of a web page</a:t>
            </a:r>
            <a:endParaRPr lang="en-US" sz="2800" dirty="0"/>
          </a:p>
        </p:txBody>
      </p:sp>
      <p:pic>
        <p:nvPicPr>
          <p:cNvPr id="2" name="Picture 1" descr="Screen Shot 2015-01-02 at 10.09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753" y="1151844"/>
            <a:ext cx="5165547" cy="531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4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91486" y="170222"/>
            <a:ext cx="7803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Java Project Structure</a:t>
            </a:r>
            <a:endParaRPr lang="en-US" sz="5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88049" y="1257427"/>
            <a:ext cx="21211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Services</a:t>
            </a:r>
          </a:p>
          <a:p>
            <a:r>
              <a:rPr lang="en-US" sz="2800" dirty="0" smtClean="0"/>
              <a:t>are invoked to perform business logic</a:t>
            </a:r>
            <a:endParaRPr lang="en-US" sz="2800" dirty="0"/>
          </a:p>
        </p:txBody>
      </p:sp>
      <p:pic>
        <p:nvPicPr>
          <p:cNvPr id="3" name="Picture 2" descr="Screen Shot 2015-01-02 at 10.04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100" y="1257427"/>
            <a:ext cx="5891963" cy="46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02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91486" y="170222"/>
            <a:ext cx="7803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Java Project Structure</a:t>
            </a:r>
            <a:endParaRPr lang="en-US" sz="5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3514" y="1126487"/>
            <a:ext cx="21211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="1" dirty="0" smtClean="0"/>
              <a:t> persistence </a:t>
            </a:r>
            <a:r>
              <a:rPr lang="en-US" sz="2800" dirty="0" smtClean="0"/>
              <a:t>layer is defined to interact with a </a:t>
            </a:r>
            <a:r>
              <a:rPr lang="en-US" sz="2800" dirty="0" err="1" smtClean="0"/>
              <a:t>datasource</a:t>
            </a:r>
            <a:endParaRPr lang="en-US" sz="2800" dirty="0"/>
          </a:p>
        </p:txBody>
      </p:sp>
      <p:pic>
        <p:nvPicPr>
          <p:cNvPr id="2" name="Picture 1" descr="Screen Shot 2015-01-02 at 10.05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22" y="1093552"/>
            <a:ext cx="5467709" cy="5434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077" y="3930355"/>
            <a:ext cx="24269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</a:t>
            </a:r>
            <a:r>
              <a:rPr lang="en-US" sz="2800" b="1" dirty="0" smtClean="0"/>
              <a:t>ORM</a:t>
            </a:r>
            <a:r>
              <a:rPr lang="en-US" sz="2800" dirty="0" smtClean="0"/>
              <a:t>, a tuple in a database table is converted to an </a:t>
            </a:r>
            <a:r>
              <a:rPr lang="en-US" sz="2800" b="1" dirty="0" smtClean="0"/>
              <a:t>object</a:t>
            </a:r>
            <a:r>
              <a:rPr lang="en-US" sz="2800" dirty="0" smtClean="0"/>
              <a:t> in Java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09020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815046" y="170222"/>
            <a:ext cx="4216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Java API</a:t>
            </a:r>
            <a:endParaRPr 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3513" y="1165769"/>
            <a:ext cx="8445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 Web App development, a developer will utilize: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6103" y="1617757"/>
            <a:ext cx="7937026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Java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Interfaces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Collections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Generics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Exception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Handling  (try/catch) 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Regular Expressions to validate data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Date/Time APIs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Good practices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	Simple methods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	Reusability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    Secure coding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Write Tests!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8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134200" y="170222"/>
            <a:ext cx="489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Web App UI</a:t>
            </a:r>
            <a:endParaRPr 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3513" y="1257427"/>
            <a:ext cx="8445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To Develop the Web UI: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850" y="1801073"/>
            <a:ext cx="83273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Build dynamic page components in JSP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Reference dynamic data from the model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Use JavaScript to access elements on a Web page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Apply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jQuery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(efficient JavaScript)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Use UI libraries for powerful widgets (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BootStrap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Leverage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HTML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Leverage GE IIDX web components</a:t>
            </a: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400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068734" y="170222"/>
            <a:ext cx="4962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Web Framework</a:t>
            </a:r>
            <a:endParaRPr 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3513" y="1257427"/>
            <a:ext cx="8445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To Run a Web App, a developer will: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629" y="1801073"/>
            <a:ext cx="8340405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Use Annotations to map each URL to a Java method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Use Annotations to define web app behavior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May depend on a framework to instantiate common classes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Depend on a web application server (Tomcat) to host their app</a:t>
            </a: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730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684422" y="170223"/>
            <a:ext cx="56065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Popular</a:t>
            </a:r>
          </a:p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Programming Languages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25686" y="4004246"/>
            <a:ext cx="5490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Have Fun!!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00" y="2378646"/>
            <a:ext cx="1574800" cy="1625600"/>
          </a:xfrm>
          <a:prstGeom prst="rect">
            <a:avLst/>
          </a:prstGeom>
        </p:spPr>
      </p:pic>
      <p:pic>
        <p:nvPicPr>
          <p:cNvPr id="3" name="Picture 2" descr="programming-languag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25" y="1493662"/>
            <a:ext cx="8269249" cy="500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2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684422" y="170223"/>
            <a:ext cx="56065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Software Engineering Concepts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2798" y="1504347"/>
            <a:ext cx="875120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Real World Modeling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=&gt;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Object Oriented Development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798" y="2204853"/>
            <a:ext cx="86175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Event Handling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=&gt;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andling User Inputs , Actions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798" y="2941266"/>
            <a:ext cx="8662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Cloud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=&gt;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Computing functions, assets resides on a shared server privately or publicly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798" y="4112648"/>
            <a:ext cx="8617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Multi-Threading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=&gt;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Requests are processed synchronously; each handled by a processing “Thread”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798" y="5263652"/>
            <a:ext cx="86629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Artificial Intelligence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=&gt;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Computing functions begin to make real-world decisions based on past, historical decisions and outcomes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5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12-31 at 2.39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085" y="2836065"/>
            <a:ext cx="1837824" cy="1769757"/>
          </a:xfrm>
          <a:prstGeom prst="rect">
            <a:avLst/>
          </a:prstGeom>
        </p:spPr>
      </p:pic>
      <p:pic>
        <p:nvPicPr>
          <p:cNvPr id="7" name="Picture 6" descr="Screen Shot 2014-12-31 at 2.39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266" y="2836065"/>
            <a:ext cx="1696305" cy="16334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2760" y="2166376"/>
            <a:ext cx="1153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venir Black"/>
                <a:cs typeface="Avenir Black"/>
              </a:rPr>
              <a:t> App</a:t>
            </a:r>
            <a:endParaRPr lang="en-US" sz="2400" b="1" dirty="0">
              <a:latin typeface="Avenir Black"/>
              <a:cs typeface="Avenir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04246" y="1892782"/>
            <a:ext cx="1708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venir Black"/>
                <a:cs typeface="Avenir Black"/>
              </a:rPr>
              <a:t> Front End  </a:t>
            </a:r>
          </a:p>
          <a:p>
            <a:r>
              <a:rPr lang="en-US" sz="2400" b="1" dirty="0">
                <a:latin typeface="Avenir Black"/>
                <a:cs typeface="Avenir Black"/>
              </a:rPr>
              <a:t> </a:t>
            </a:r>
            <a:r>
              <a:rPr lang="en-US" sz="2400" b="1" dirty="0" smtClean="0">
                <a:latin typeface="Avenir Black"/>
                <a:cs typeface="Avenir Black"/>
              </a:rPr>
              <a:t>  Servers</a:t>
            </a:r>
            <a:endParaRPr lang="en-US" sz="2400" b="1" dirty="0">
              <a:latin typeface="Avenir Black"/>
              <a:cs typeface="Avenir Blac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72840" y="1892782"/>
            <a:ext cx="1708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venir Black"/>
                <a:cs typeface="Avenir Black"/>
              </a:rPr>
              <a:t> Back End  </a:t>
            </a:r>
          </a:p>
          <a:p>
            <a:r>
              <a:rPr lang="en-US" sz="2400" b="1" dirty="0">
                <a:latin typeface="Avenir Black"/>
                <a:cs typeface="Avenir Black"/>
              </a:rPr>
              <a:t> </a:t>
            </a:r>
            <a:r>
              <a:rPr lang="en-US" sz="2400" b="1" dirty="0" smtClean="0">
                <a:latin typeface="Avenir Black"/>
                <a:cs typeface="Avenir Black"/>
              </a:rPr>
              <a:t>  Servers</a:t>
            </a:r>
            <a:endParaRPr lang="en-US" sz="2400" b="1" dirty="0">
              <a:latin typeface="Avenir Black"/>
              <a:cs typeface="Avenir Blac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8052" y="170222"/>
            <a:ext cx="8680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Web Application Architecture</a:t>
            </a:r>
            <a:endParaRPr lang="en-US" sz="54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977081" y="3498262"/>
            <a:ext cx="1441356" cy="24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59909" y="3530660"/>
            <a:ext cx="14413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359910" y="3800906"/>
            <a:ext cx="14413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77081" y="3128930"/>
            <a:ext cx="164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sign in request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59909" y="3128930"/>
            <a:ext cx="154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authenticate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12309" y="3769989"/>
            <a:ext cx="1545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auth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status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2" name="Picture 31" descr="Screen Shot 2014-12-31 at 2.57.0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53" y="2723779"/>
            <a:ext cx="1439469" cy="212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4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684422" y="170223"/>
            <a:ext cx="56065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Web Development Concepts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0632" y="1370667"/>
            <a:ext cx="8769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Front End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=&gt;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Handled by CSS, HTML to render the Document Object Model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632" y="5488655"/>
            <a:ext cx="8769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Back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End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=&gt;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Handled by Python, Java,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Scala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to interact with a Database and perform business calculations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632" y="2718665"/>
            <a:ext cx="8769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Front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End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Frameworks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=&gt;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JavaScripts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Jquery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, Angular, React, GO,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Node.JS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632" y="4078398"/>
            <a:ext cx="87295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Document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Object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Model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=&gt; All of the elements that make up a Web Page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0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684422" y="170223"/>
            <a:ext cx="5606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How to Proceed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947" y="1063194"/>
            <a:ext cx="8903369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²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Tutorials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at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Computer Science Education Week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https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://csedweek.org/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learn</a:t>
            </a:r>
            <a:endParaRPr lang="en-US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Choose Grades 9+</a:t>
            </a:r>
          </a:p>
          <a:p>
            <a:pPr lvl="1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hlinkClick r:id="rId4"/>
              </a:rPr>
              <a:t>Khan Academy : Databases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hlinkClick r:id="rId5"/>
              </a:rPr>
              <a:t>Robots &amp; Java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hlinkClick r:id="rId6"/>
              </a:rPr>
              <a:t>Transformation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hlinkClick r:id="rId6"/>
              </a:rPr>
              <a:t>Puzzles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hlinkClick r:id="rId7"/>
              </a:rPr>
              <a:t>Your First Python Code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947" y="4625474"/>
            <a:ext cx="780715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²"/>
            </a:pPr>
            <a:r>
              <a:rPr lang="en-US" sz="3200" dirty="0" smtClean="0"/>
              <a:t>Hack Reactor – New Orleans</a:t>
            </a:r>
          </a:p>
          <a:p>
            <a:pPr lvl="2"/>
            <a:r>
              <a:rPr lang="en-US" dirty="0">
                <a:hlinkClick r:id="rId8"/>
              </a:rPr>
              <a:t>http://www.hackreactor.com/blog/hack-reactor-pilots-techhire-initiative-with-new-orleans-non-profit-operation-</a:t>
            </a:r>
            <a:r>
              <a:rPr lang="en-US" dirty="0" smtClean="0">
                <a:hlinkClick r:id="rId8"/>
              </a:rPr>
              <a:t>spark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67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684422" y="170223"/>
            <a:ext cx="5606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How to Proceed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947" y="1063194"/>
            <a:ext cx="89033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²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Delgado Community College – Computer Information Technology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Delgado College - Computer Information Technology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947" y="2714683"/>
            <a:ext cx="89033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²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Loyola – New Orleans – Computer Science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hlinkClick r:id="rId4"/>
              </a:rPr>
              <a:t>Loyola - New Oleans - Computer Science Bulletin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947" y="3956165"/>
            <a:ext cx="89033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²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Southeastern – Hammond – Computer Science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hlinkClick r:id="rId5"/>
              </a:rPr>
              <a:t>SELU - Computer Science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947" y="5218144"/>
            <a:ext cx="89033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²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LSU – Computer Science &amp; Engineering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hlinkClick r:id="rId6"/>
              </a:rPr>
              <a:t>LSU - Electrical &amp; Computer Engineering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7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844842" y="170222"/>
            <a:ext cx="553975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    Hour Of Code </a:t>
            </a:r>
          </a:p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     Coding Track</a:t>
            </a:r>
            <a:endParaRPr 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25686" y="4004246"/>
            <a:ext cx="5490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Have Fun!!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00" y="2378646"/>
            <a:ext cx="15748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41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92760" y="2100904"/>
            <a:ext cx="1153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venir Black"/>
                <a:cs typeface="Avenir Black"/>
              </a:rPr>
              <a:t> App</a:t>
            </a:r>
            <a:endParaRPr lang="en-US" sz="2400" b="1" dirty="0">
              <a:latin typeface="Avenir Black"/>
              <a:cs typeface="Avenir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04246" y="1997534"/>
            <a:ext cx="1708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venir Black"/>
                <a:cs typeface="Avenir Black"/>
              </a:rPr>
              <a:t> Front End  </a:t>
            </a:r>
          </a:p>
          <a:p>
            <a:r>
              <a:rPr lang="en-US" sz="2400" b="1" dirty="0">
                <a:latin typeface="Avenir Black"/>
                <a:cs typeface="Avenir Black"/>
              </a:rPr>
              <a:t> </a:t>
            </a:r>
            <a:r>
              <a:rPr lang="en-US" sz="2400" b="1" dirty="0" smtClean="0">
                <a:latin typeface="Avenir Black"/>
                <a:cs typeface="Avenir Black"/>
              </a:rPr>
              <a:t>  Servers</a:t>
            </a:r>
            <a:endParaRPr lang="en-US" sz="2400" b="1" dirty="0">
              <a:latin typeface="Avenir Black"/>
              <a:cs typeface="Avenir Blac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89308" y="1999288"/>
            <a:ext cx="1708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venir Black"/>
                <a:cs typeface="Avenir Black"/>
              </a:rPr>
              <a:t> Back End  </a:t>
            </a:r>
          </a:p>
          <a:p>
            <a:r>
              <a:rPr lang="en-US" sz="2400" b="1" dirty="0">
                <a:latin typeface="Avenir Black"/>
                <a:cs typeface="Avenir Black"/>
              </a:rPr>
              <a:t> </a:t>
            </a:r>
            <a:r>
              <a:rPr lang="en-US" sz="2400" b="1" dirty="0" smtClean="0">
                <a:latin typeface="Avenir Black"/>
                <a:cs typeface="Avenir Black"/>
              </a:rPr>
              <a:t>  Servers</a:t>
            </a:r>
            <a:endParaRPr lang="en-US" sz="2400" b="1" dirty="0">
              <a:latin typeface="Avenir Black"/>
              <a:cs typeface="Avenir Blac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8052" y="170222"/>
            <a:ext cx="8680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Web Application Architecture</a:t>
            </a:r>
            <a:endParaRPr lang="en-US" sz="5400" b="1" dirty="0"/>
          </a:p>
        </p:txBody>
      </p:sp>
      <p:pic>
        <p:nvPicPr>
          <p:cNvPr id="18" name="Picture 17" descr="Screen Shot 2014-12-31 at 2.39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086" y="2899680"/>
            <a:ext cx="1837824" cy="1769757"/>
          </a:xfrm>
          <a:prstGeom prst="rect">
            <a:avLst/>
          </a:prstGeom>
        </p:spPr>
      </p:pic>
      <p:pic>
        <p:nvPicPr>
          <p:cNvPr id="19" name="Picture 18" descr="Screen Shot 2014-12-31 at 2.39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267" y="2899680"/>
            <a:ext cx="1696305" cy="163347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2042544" y="3806325"/>
            <a:ext cx="14413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52038" y="3442927"/>
            <a:ext cx="1518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sign in failed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response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Picture 2" descr="SignInFai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0" y="2774174"/>
            <a:ext cx="1449782" cy="2572120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 flipH="1">
            <a:off x="5403904" y="3767441"/>
            <a:ext cx="14413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59908" y="3413903"/>
            <a:ext cx="1545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auth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status :  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   failure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30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12-31 at 2.39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085" y="2561091"/>
            <a:ext cx="1837824" cy="1769757"/>
          </a:xfrm>
          <a:prstGeom prst="rect">
            <a:avLst/>
          </a:prstGeom>
        </p:spPr>
      </p:pic>
      <p:pic>
        <p:nvPicPr>
          <p:cNvPr id="7" name="Picture 6" descr="Screen Shot 2014-12-31 at 2.39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266" y="2561091"/>
            <a:ext cx="1696305" cy="16334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2760" y="1721178"/>
            <a:ext cx="1153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venir Black"/>
                <a:cs typeface="Avenir Black"/>
              </a:rPr>
              <a:t> App</a:t>
            </a:r>
            <a:endParaRPr lang="en-US" sz="2400" b="1" dirty="0">
              <a:latin typeface="Avenir Black"/>
              <a:cs typeface="Avenir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04246" y="1617808"/>
            <a:ext cx="1708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venir Black"/>
                <a:cs typeface="Avenir Black"/>
              </a:rPr>
              <a:t> Front End  </a:t>
            </a:r>
          </a:p>
          <a:p>
            <a:r>
              <a:rPr lang="en-US" sz="2400" b="1" dirty="0">
                <a:latin typeface="Avenir Black"/>
                <a:cs typeface="Avenir Black"/>
              </a:rPr>
              <a:t> </a:t>
            </a:r>
            <a:r>
              <a:rPr lang="en-US" sz="2400" b="1" dirty="0" smtClean="0">
                <a:latin typeface="Avenir Black"/>
                <a:cs typeface="Avenir Black"/>
              </a:rPr>
              <a:t>  Servers</a:t>
            </a:r>
            <a:endParaRPr lang="en-US" sz="2400" b="1" dirty="0">
              <a:latin typeface="Avenir Black"/>
              <a:cs typeface="Avenir Blac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89308" y="1619562"/>
            <a:ext cx="1708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venir Black"/>
                <a:cs typeface="Avenir Black"/>
              </a:rPr>
              <a:t> Back End  </a:t>
            </a:r>
          </a:p>
          <a:p>
            <a:r>
              <a:rPr lang="en-US" sz="2400" b="1" dirty="0">
                <a:latin typeface="Avenir Black"/>
                <a:cs typeface="Avenir Black"/>
              </a:rPr>
              <a:t> </a:t>
            </a:r>
            <a:r>
              <a:rPr lang="en-US" sz="2400" b="1" dirty="0" smtClean="0">
                <a:latin typeface="Avenir Black"/>
                <a:cs typeface="Avenir Black"/>
              </a:rPr>
              <a:t>  Servers</a:t>
            </a:r>
            <a:endParaRPr lang="en-US" sz="2400" b="1" dirty="0">
              <a:latin typeface="Avenir Black"/>
              <a:cs typeface="Avenir Blac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8052" y="170222"/>
            <a:ext cx="8680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Web Application Architecture</a:t>
            </a:r>
            <a:endParaRPr lang="en-US" sz="54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359909" y="3504472"/>
            <a:ext cx="14413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359910" y="3958034"/>
            <a:ext cx="14413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977081" y="3493924"/>
            <a:ext cx="14413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12309" y="3102742"/>
            <a:ext cx="1392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isAvailable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72335" y="3139837"/>
            <a:ext cx="175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avail response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30146" y="3604496"/>
            <a:ext cx="1545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available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 descr="Screenshot_2014-12-31-15-26-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91" y="2388725"/>
            <a:ext cx="1495643" cy="2530287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H="1">
            <a:off x="5403904" y="3006359"/>
            <a:ext cx="14413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59910" y="2616027"/>
            <a:ext cx="154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sign in success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96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12-31 at 2.39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085" y="2246835"/>
            <a:ext cx="1837824" cy="1769757"/>
          </a:xfrm>
          <a:prstGeom prst="rect">
            <a:avLst/>
          </a:prstGeom>
        </p:spPr>
      </p:pic>
      <p:pic>
        <p:nvPicPr>
          <p:cNvPr id="7" name="Picture 6" descr="Screen Shot 2014-12-31 at 2.39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266" y="2246835"/>
            <a:ext cx="1696305" cy="16334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2760" y="1406922"/>
            <a:ext cx="1153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venir Black"/>
                <a:cs typeface="Avenir Black"/>
              </a:rPr>
              <a:t> App</a:t>
            </a:r>
            <a:endParaRPr lang="en-US" sz="2400" b="1" dirty="0">
              <a:latin typeface="Avenir Black"/>
              <a:cs typeface="Avenir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04246" y="1303552"/>
            <a:ext cx="1708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venir Black"/>
                <a:cs typeface="Avenir Black"/>
              </a:rPr>
              <a:t> Front End  </a:t>
            </a:r>
          </a:p>
          <a:p>
            <a:r>
              <a:rPr lang="en-US" sz="2400" b="1" dirty="0">
                <a:latin typeface="Avenir Black"/>
                <a:cs typeface="Avenir Black"/>
              </a:rPr>
              <a:t> </a:t>
            </a:r>
            <a:r>
              <a:rPr lang="en-US" sz="2400" b="1" dirty="0" smtClean="0">
                <a:latin typeface="Avenir Black"/>
                <a:cs typeface="Avenir Black"/>
              </a:rPr>
              <a:t>  Servers</a:t>
            </a:r>
            <a:endParaRPr lang="en-US" sz="2400" b="1" dirty="0">
              <a:latin typeface="Avenir Black"/>
              <a:cs typeface="Avenir Blac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89308" y="1305306"/>
            <a:ext cx="1708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venir Black"/>
                <a:cs typeface="Avenir Black"/>
              </a:rPr>
              <a:t> Back End  </a:t>
            </a:r>
          </a:p>
          <a:p>
            <a:r>
              <a:rPr lang="en-US" sz="2400" b="1" dirty="0">
                <a:latin typeface="Avenir Black"/>
                <a:cs typeface="Avenir Black"/>
              </a:rPr>
              <a:t> </a:t>
            </a:r>
            <a:r>
              <a:rPr lang="en-US" sz="2400" b="1" dirty="0" smtClean="0">
                <a:latin typeface="Avenir Black"/>
                <a:cs typeface="Avenir Black"/>
              </a:rPr>
              <a:t>  Servers</a:t>
            </a:r>
            <a:endParaRPr lang="en-US" sz="2400" b="1" dirty="0">
              <a:latin typeface="Avenir Black"/>
              <a:cs typeface="Avenir Blac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8052" y="170222"/>
            <a:ext cx="8680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Web Application Architecture</a:t>
            </a:r>
            <a:endParaRPr lang="en-US" sz="54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359909" y="2771206"/>
            <a:ext cx="14413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359910" y="3447368"/>
            <a:ext cx="14413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796212" y="2764998"/>
            <a:ext cx="1725873" cy="32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24209" y="2404031"/>
            <a:ext cx="181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estimate route duration &amp; fee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96212" y="2430763"/>
            <a:ext cx="175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estimate route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equest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30146" y="3093830"/>
            <a:ext cx="1545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estimate  response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3" name="Picture 12" descr="Screen Shot 2014-12-31 at 2.59.0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7" y="2115643"/>
            <a:ext cx="1297774" cy="2028559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1791496" y="3469371"/>
            <a:ext cx="17544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91496" y="3133111"/>
            <a:ext cx="175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estimate route response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1" name="Picture 30" descr="Screen Shot 2014-12-31 at 2.39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485" y="4413321"/>
            <a:ext cx="1837824" cy="1769757"/>
          </a:xfrm>
          <a:prstGeom prst="rect">
            <a:avLst/>
          </a:prstGeom>
        </p:spPr>
      </p:pic>
      <p:pic>
        <p:nvPicPr>
          <p:cNvPr id="32" name="Picture 31" descr="Screen Shot 2014-12-31 at 2.39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666" y="4413321"/>
            <a:ext cx="1696305" cy="1633479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5512309" y="5003162"/>
            <a:ext cx="14413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512310" y="5613854"/>
            <a:ext cx="14413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948612" y="4931484"/>
            <a:ext cx="1725873" cy="32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49105" y="4635987"/>
            <a:ext cx="1392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reserve car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48612" y="4597249"/>
            <a:ext cx="175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reserve car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equest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15665" y="5253188"/>
            <a:ext cx="1526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reservation *&amp; car status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943896" y="5635857"/>
            <a:ext cx="17544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43896" y="5299597"/>
            <a:ext cx="175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car in progress response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" name="Picture 29" descr="Screen Shot 2014-12-31 at 3.00.3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76" y="4294842"/>
            <a:ext cx="1530922" cy="214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0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25" grpId="0"/>
      <p:bldP spid="38" grpId="0"/>
      <p:bldP spid="39" grpId="0"/>
      <p:bldP spid="40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88052" y="170222"/>
            <a:ext cx="8680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Web Application Architecture</a:t>
            </a:r>
            <a:endParaRPr lang="en-US" sz="54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6863116" y="1997446"/>
            <a:ext cx="1922456" cy="401271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58261" y="1466048"/>
            <a:ext cx="1558097" cy="449173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535176" y="1397203"/>
            <a:ext cx="5433702" cy="461295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05113" y="1397203"/>
            <a:ext cx="2858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venir Black"/>
                <a:cs typeface="Avenir Black"/>
              </a:rPr>
              <a:t>Web Application</a:t>
            </a:r>
            <a:endParaRPr lang="en-US" sz="2400" b="1" dirty="0">
              <a:latin typeface="Avenir Black"/>
              <a:cs typeface="Avenir Blac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663" y="1479142"/>
            <a:ext cx="1245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venir Black"/>
                <a:cs typeface="Avenir Black"/>
              </a:rPr>
              <a:t>Device</a:t>
            </a:r>
            <a:endParaRPr lang="en-US" sz="2400" b="1" dirty="0">
              <a:latin typeface="Avenir Black"/>
              <a:cs typeface="Avenir Blac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83448" y="2042588"/>
            <a:ext cx="1487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venir Black"/>
                <a:cs typeface="Avenir Black"/>
              </a:rPr>
              <a:t>Services</a:t>
            </a:r>
            <a:endParaRPr lang="en-US" sz="2400" b="1" dirty="0">
              <a:latin typeface="Avenir Black"/>
              <a:cs typeface="Avenir Blac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663" y="2375394"/>
            <a:ext cx="13450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Content presented to the user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79663" y="3508115"/>
            <a:ext cx="13450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Send out HTTP requests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782794" y="2677309"/>
            <a:ext cx="13450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Process</a:t>
            </a:r>
          </a:p>
          <a:p>
            <a:r>
              <a:rPr lang="en-US" sz="2000" dirty="0" smtClean="0"/>
              <a:t>HTTP request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3782794" y="3766351"/>
            <a:ext cx="1345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Invoke  services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82794" y="4454664"/>
            <a:ext cx="13450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Prep &amp; return HTTP response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7201288" y="2696397"/>
            <a:ext cx="1227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Executes business decisions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7201288" y="3892273"/>
            <a:ext cx="1584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Authenticate</a:t>
            </a:r>
          </a:p>
          <a:p>
            <a:r>
              <a:rPr lang="en-US" sz="2000" dirty="0" smtClean="0"/>
              <a:t>Authorize</a:t>
            </a:r>
          </a:p>
          <a:p>
            <a:r>
              <a:rPr lang="en-US" sz="2000" dirty="0" smtClean="0"/>
              <a:t>Estimate</a:t>
            </a:r>
          </a:p>
          <a:p>
            <a:r>
              <a:rPr lang="en-US" sz="2000" dirty="0" smtClean="0"/>
              <a:t>Plan</a:t>
            </a:r>
            <a:endParaRPr lang="en-US" sz="2000" dirty="0"/>
          </a:p>
        </p:txBody>
      </p:sp>
      <p:sp>
        <p:nvSpPr>
          <p:cNvPr id="32" name="Right Arrow 31"/>
          <p:cNvSpPr/>
          <p:nvPr/>
        </p:nvSpPr>
        <p:spPr>
          <a:xfrm>
            <a:off x="2487717" y="2552363"/>
            <a:ext cx="673345" cy="538154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Left Arrow 34"/>
          <p:cNvSpPr/>
          <p:nvPr/>
        </p:nvSpPr>
        <p:spPr>
          <a:xfrm>
            <a:off x="2369877" y="3312789"/>
            <a:ext cx="673345" cy="579483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5929326" y="2477091"/>
            <a:ext cx="673345" cy="538154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Left Arrow 36"/>
          <p:cNvSpPr/>
          <p:nvPr/>
        </p:nvSpPr>
        <p:spPr>
          <a:xfrm>
            <a:off x="5811486" y="3237517"/>
            <a:ext cx="673345" cy="579483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0842" y="1943478"/>
            <a:ext cx="1065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venir Black"/>
                <a:cs typeface="Avenir Black"/>
              </a:rPr>
              <a:t>APP</a:t>
            </a:r>
            <a:endParaRPr lang="en-US" sz="2400" b="1" dirty="0">
              <a:latin typeface="Avenir Black"/>
              <a:cs typeface="Avenir Blac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82794" y="2163990"/>
            <a:ext cx="1834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venir Black"/>
                <a:cs typeface="Avenir Black"/>
              </a:rPr>
              <a:t>Controllers</a:t>
            </a:r>
            <a:endParaRPr lang="en-US" sz="2400" b="1" dirty="0">
              <a:latin typeface="Avenir Black"/>
              <a:cs typeface="Avenir Blac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1460" y="4731234"/>
            <a:ext cx="13450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Receives HTTP response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717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5" grpId="0"/>
      <p:bldP spid="26" grpId="0"/>
      <p:bldP spid="29" grpId="0"/>
      <p:bldP spid="30" grpId="0"/>
      <p:bldP spid="31" grpId="0"/>
      <p:bldP spid="32" grpId="0" animBg="1"/>
      <p:bldP spid="35" grpId="0" animBg="1"/>
      <p:bldP spid="36" grpId="0" animBg="1"/>
      <p:bldP spid="37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1653" y="170222"/>
            <a:ext cx="9052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Model View Controller Pattern</a:t>
            </a:r>
            <a:endParaRPr lang="en-US" sz="54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02968" y="1414461"/>
            <a:ext cx="1922456" cy="162630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33271" y="3833198"/>
            <a:ext cx="2706746" cy="230367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284767" y="1419732"/>
            <a:ext cx="1838644" cy="51760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50232" y="1419731"/>
            <a:ext cx="177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venir Black"/>
                <a:cs typeface="Avenir Black"/>
              </a:rPr>
              <a:t>Controller</a:t>
            </a:r>
            <a:endParaRPr lang="en-US" sz="2400" b="1" dirty="0">
              <a:latin typeface="Avenir Black"/>
              <a:cs typeface="Avenir Blac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7314" y="3830745"/>
            <a:ext cx="1153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venir Black"/>
                <a:cs typeface="Avenir Black"/>
              </a:rPr>
              <a:t>View</a:t>
            </a:r>
            <a:endParaRPr lang="en-US" sz="2400" b="1" dirty="0">
              <a:latin typeface="Avenir Black"/>
              <a:cs typeface="Avenir Blac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8091" y="1580802"/>
            <a:ext cx="1487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venir Black"/>
                <a:cs typeface="Avenir Black"/>
              </a:rPr>
              <a:t>Model</a:t>
            </a:r>
            <a:endParaRPr lang="en-US" sz="2400" b="1" dirty="0">
              <a:latin typeface="Avenir Black"/>
              <a:cs typeface="Avenir Blac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0988" y="4949259"/>
            <a:ext cx="2585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Content presented to the user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506198" y="3027216"/>
            <a:ext cx="13450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Execute Business Logic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5506198" y="4187558"/>
            <a:ext cx="1345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Prep View and Model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553694" y="1993593"/>
            <a:ext cx="1369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Populate dynamic user data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0987" y="4241373"/>
            <a:ext cx="2585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Decides which view to render</a:t>
            </a:r>
            <a:endParaRPr lang="en-US" sz="2000" dirty="0"/>
          </a:p>
        </p:txBody>
      </p:sp>
      <p:sp>
        <p:nvSpPr>
          <p:cNvPr id="31" name="Left Arrow 30"/>
          <p:cNvSpPr/>
          <p:nvPr/>
        </p:nvSpPr>
        <p:spPr>
          <a:xfrm>
            <a:off x="2701946" y="1614165"/>
            <a:ext cx="1911615" cy="579483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Left Arrow 41"/>
          <p:cNvSpPr/>
          <p:nvPr/>
        </p:nvSpPr>
        <p:spPr>
          <a:xfrm>
            <a:off x="3805661" y="4254893"/>
            <a:ext cx="1170715" cy="579483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506198" y="1935367"/>
            <a:ext cx="2449586" cy="1015663"/>
            <a:chOff x="5506198" y="1935367"/>
            <a:chExt cx="2449586" cy="1015663"/>
          </a:xfrm>
        </p:grpSpPr>
        <p:sp>
          <p:nvSpPr>
            <p:cNvPr id="25" name="TextBox 24"/>
            <p:cNvSpPr txBox="1"/>
            <p:nvPr/>
          </p:nvSpPr>
          <p:spPr>
            <a:xfrm>
              <a:off x="5506198" y="1935367"/>
              <a:ext cx="13450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Process HTTP requests</a:t>
              </a:r>
              <a:endParaRPr lang="en-US" sz="2000" dirty="0"/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7231793" y="2042467"/>
              <a:ext cx="723991" cy="530609"/>
            </a:xfrm>
            <a:prstGeom prst="leftArrow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  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506198" y="5121206"/>
            <a:ext cx="2515051" cy="1015663"/>
            <a:chOff x="5506198" y="5121206"/>
            <a:chExt cx="2515051" cy="1015663"/>
          </a:xfrm>
        </p:grpSpPr>
        <p:sp>
          <p:nvSpPr>
            <p:cNvPr id="40" name="TextBox 39"/>
            <p:cNvSpPr txBox="1"/>
            <p:nvPr/>
          </p:nvSpPr>
          <p:spPr>
            <a:xfrm>
              <a:off x="5506198" y="5121206"/>
              <a:ext cx="13450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 HTTP response</a:t>
              </a:r>
              <a:endParaRPr lang="en-US" sz="2000" dirty="0"/>
            </a:p>
          </p:txBody>
        </p:sp>
        <p:sp>
          <p:nvSpPr>
            <p:cNvPr id="21" name="Left Arrow 20"/>
            <p:cNvSpPr/>
            <p:nvPr/>
          </p:nvSpPr>
          <p:spPr>
            <a:xfrm rot="10800000">
              <a:off x="7297258" y="5391840"/>
              <a:ext cx="723991" cy="530609"/>
            </a:xfrm>
            <a:prstGeom prst="leftArrow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  </a:t>
              </a:r>
              <a:endParaRPr lang="en-US" dirty="0"/>
            </a:p>
          </p:txBody>
        </p:sp>
      </p:grpSp>
      <p:pic>
        <p:nvPicPr>
          <p:cNvPr id="2" name="Picture 1" descr="user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579" y="2892160"/>
            <a:ext cx="980533" cy="1492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36388" y="4194844"/>
            <a:ext cx="64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05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  <p:bldP spid="39" grpId="0"/>
      <p:bldP spid="31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1653" y="170222"/>
            <a:ext cx="9052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                    Services</a:t>
            </a:r>
            <a:endParaRPr lang="en-US" sz="54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510643" y="1120948"/>
            <a:ext cx="1838644" cy="51760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6108" y="1120947"/>
            <a:ext cx="177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venir Black"/>
                <a:cs typeface="Avenir Black"/>
              </a:rPr>
              <a:t>Controller</a:t>
            </a:r>
            <a:endParaRPr lang="en-US" sz="2400" b="1" dirty="0">
              <a:latin typeface="Avenir Black"/>
              <a:cs typeface="Avenir Black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2074" y="1773688"/>
            <a:ext cx="13450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Rely on several types of services</a:t>
            </a:r>
            <a:endParaRPr lang="en-US" sz="2000" dirty="0"/>
          </a:p>
        </p:txBody>
      </p:sp>
      <p:sp>
        <p:nvSpPr>
          <p:cNvPr id="22" name="Can 21"/>
          <p:cNvSpPr/>
          <p:nvPr/>
        </p:nvSpPr>
        <p:spPr>
          <a:xfrm>
            <a:off x="5495240" y="1461392"/>
            <a:ext cx="634066" cy="668010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27822" y="2194269"/>
            <a:ext cx="1131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Database</a:t>
            </a:r>
            <a:endParaRPr lang="en-US" sz="1600" b="1" dirty="0"/>
          </a:p>
        </p:txBody>
      </p:sp>
      <p:sp>
        <p:nvSpPr>
          <p:cNvPr id="27" name="Cube 26"/>
          <p:cNvSpPr/>
          <p:nvPr/>
        </p:nvSpPr>
        <p:spPr>
          <a:xfrm>
            <a:off x="5486734" y="4418722"/>
            <a:ext cx="647158" cy="627386"/>
          </a:xfrm>
          <a:prstGeom prst="cub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76284" y="5037101"/>
            <a:ext cx="2441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Finance Service</a:t>
            </a:r>
            <a:endParaRPr lang="en-US" sz="1600" b="1" dirty="0"/>
          </a:p>
        </p:txBody>
      </p:sp>
      <p:sp>
        <p:nvSpPr>
          <p:cNvPr id="32" name="Cube 31"/>
          <p:cNvSpPr/>
          <p:nvPr/>
        </p:nvSpPr>
        <p:spPr>
          <a:xfrm>
            <a:off x="5478448" y="5513038"/>
            <a:ext cx="655444" cy="627386"/>
          </a:xfrm>
          <a:prstGeom prst="cub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263191" y="6144201"/>
            <a:ext cx="1989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Banking Service</a:t>
            </a:r>
            <a:endParaRPr lang="en-US" sz="1600" b="1" dirty="0"/>
          </a:p>
        </p:txBody>
      </p:sp>
      <p:sp>
        <p:nvSpPr>
          <p:cNvPr id="34" name="Can 33"/>
          <p:cNvSpPr/>
          <p:nvPr/>
        </p:nvSpPr>
        <p:spPr>
          <a:xfrm>
            <a:off x="5511911" y="2848345"/>
            <a:ext cx="627170" cy="680884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309662" y="3529229"/>
            <a:ext cx="135410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Documents Collection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34893" y="1441871"/>
            <a:ext cx="117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JPA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04246" y="2913811"/>
            <a:ext cx="117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REST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04246" y="5095784"/>
            <a:ext cx="117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SOAP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13904" y="1773688"/>
            <a:ext cx="2795758" cy="0"/>
          </a:xfrm>
          <a:prstGeom prst="straightConnector1">
            <a:avLst/>
          </a:prstGeom>
          <a:ln w="1905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513904" y="3271313"/>
            <a:ext cx="2795758" cy="0"/>
          </a:xfrm>
          <a:prstGeom prst="straightConnector1">
            <a:avLst/>
          </a:prstGeom>
          <a:ln w="1905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13904" y="5465116"/>
            <a:ext cx="2749287" cy="0"/>
          </a:xfrm>
          <a:prstGeom prst="straightConnector1">
            <a:avLst/>
          </a:prstGeom>
          <a:ln w="1905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32074" y="3688738"/>
            <a:ext cx="13450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As a developer, you will implement and invoke these services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11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1654" y="170222"/>
            <a:ext cx="8903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           Java Persistence API</a:t>
            </a:r>
            <a:endParaRPr lang="en-US" sz="54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510642" y="1343546"/>
            <a:ext cx="5119455" cy="51760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71023" y="1431448"/>
            <a:ext cx="112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venir Black"/>
                <a:cs typeface="Avenir Black"/>
              </a:rPr>
              <a:t>JPA</a:t>
            </a:r>
            <a:endParaRPr lang="en-US" sz="2400" b="1" dirty="0">
              <a:latin typeface="Avenir Black"/>
              <a:cs typeface="Avenir Black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32885" y="1901116"/>
            <a:ext cx="17032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Developer defines Interactions with data as services</a:t>
            </a:r>
            <a:endParaRPr lang="en-US" sz="2000" dirty="0"/>
          </a:p>
        </p:txBody>
      </p:sp>
      <p:sp>
        <p:nvSpPr>
          <p:cNvPr id="22" name="Can 21"/>
          <p:cNvSpPr/>
          <p:nvPr/>
        </p:nvSpPr>
        <p:spPr>
          <a:xfrm>
            <a:off x="7852026" y="1662281"/>
            <a:ext cx="634066" cy="668010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79539" y="2398244"/>
            <a:ext cx="1131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Database</a:t>
            </a:r>
            <a:endParaRPr lang="en-US" sz="1600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747938" y="1996286"/>
            <a:ext cx="1983975" cy="0"/>
          </a:xfrm>
          <a:prstGeom prst="straightConnector1">
            <a:avLst/>
          </a:prstGeom>
          <a:ln w="1905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06761" y="3356266"/>
            <a:ext cx="217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Modify User Service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306761" y="3735048"/>
            <a:ext cx="217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 User Service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306761" y="4477625"/>
            <a:ext cx="217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Delete User Service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306761" y="4099790"/>
            <a:ext cx="217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Get User Service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49912" y="1926873"/>
            <a:ext cx="1493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Persistence layer exists between your App and the database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9912" y="4053903"/>
            <a:ext cx="1493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Persistence layer prevents dependence on DB vendor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6131830" y="2999491"/>
            <a:ext cx="193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Services: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232885" y="3755979"/>
            <a:ext cx="1493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Developer won’t need to write SQL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3383382" y="5123822"/>
            <a:ext cx="1493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SQL is generated at runtime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8853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5" grpId="0"/>
      <p:bldP spid="26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1009</Words>
  <Application>Microsoft Macintosh PowerPoint</Application>
  <PresentationFormat>On-screen Show (4:3)</PresentationFormat>
  <Paragraphs>228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Web Application Development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General Electric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 Evans</dc:creator>
  <cp:lastModifiedBy>Lyn Evans</cp:lastModifiedBy>
  <cp:revision>105</cp:revision>
  <dcterms:created xsi:type="dcterms:W3CDTF">2014-12-31T20:12:01Z</dcterms:created>
  <dcterms:modified xsi:type="dcterms:W3CDTF">2016-12-04T23:18:15Z</dcterms:modified>
</cp:coreProperties>
</file>