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DFB-D164-B74A-AD71-570EDD82CF3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DA7F-694C-B847-BA4E-C96DB834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DFB-D164-B74A-AD71-570EDD82CF3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DA7F-694C-B847-BA4E-C96DB834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7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DFB-D164-B74A-AD71-570EDD82CF3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DA7F-694C-B847-BA4E-C96DB834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DFB-D164-B74A-AD71-570EDD82CF3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DA7F-694C-B847-BA4E-C96DB834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DFB-D164-B74A-AD71-570EDD82CF3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DA7F-694C-B847-BA4E-C96DB834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6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DFB-D164-B74A-AD71-570EDD82CF3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DA7F-694C-B847-BA4E-C96DB834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DFB-D164-B74A-AD71-570EDD82CF3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DA7F-694C-B847-BA4E-C96DB834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2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DFB-D164-B74A-AD71-570EDD82CF3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DA7F-694C-B847-BA4E-C96DB834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1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DFB-D164-B74A-AD71-570EDD82CF3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DA7F-694C-B847-BA4E-C96DB834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2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DFB-D164-B74A-AD71-570EDD82CF3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DA7F-694C-B847-BA4E-C96DB834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DFB-D164-B74A-AD71-570EDD82CF3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DA7F-694C-B847-BA4E-C96DB834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4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EDFB-D164-B74A-AD71-570EDD82CF3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DA7F-694C-B847-BA4E-C96DB834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000090"/>
                </a:solidFill>
              </a:rPr>
              <a:t>MyGECapital</a:t>
            </a:r>
            <a:endParaRPr lang="en-US" sz="6000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5866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Application </a:t>
            </a:r>
            <a:r>
              <a:rPr lang="en-US" sz="4000" smtClean="0">
                <a:solidFill>
                  <a:srgbClr val="000090"/>
                </a:solidFill>
              </a:rPr>
              <a:t>Refactoring </a:t>
            </a:r>
            <a:r>
              <a:rPr lang="en-US" sz="4000" smtClean="0">
                <a:solidFill>
                  <a:srgbClr val="000090"/>
                </a:solidFill>
              </a:rPr>
              <a:t>&amp; </a:t>
            </a:r>
            <a:r>
              <a:rPr lang="en-US" sz="4000" smtClean="0">
                <a:solidFill>
                  <a:srgbClr val="000090"/>
                </a:solidFill>
              </a:rPr>
              <a:t>Development</a:t>
            </a:r>
            <a:endParaRPr lang="en-US" sz="4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4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Purpose of the Application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725764"/>
              </p:ext>
            </p:extLst>
          </p:nvPr>
        </p:nvGraphicFramePr>
        <p:xfrm>
          <a:off x="478992" y="1312333"/>
          <a:ext cx="8439230" cy="492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4" imgW="6121400" imgH="2946400" progId="Word.Document.12">
                  <p:embed/>
                </p:oleObj>
              </mc:Choice>
              <mc:Fallback>
                <p:oleObj name="Document" r:id="rId4" imgW="6121400" imgH="294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992" y="1312333"/>
                        <a:ext cx="8439230" cy="4924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5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Project/Change Objective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373137"/>
              </p:ext>
            </p:extLst>
          </p:nvPr>
        </p:nvGraphicFramePr>
        <p:xfrm>
          <a:off x="254000" y="1255889"/>
          <a:ext cx="8255000" cy="5136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6121400" imgH="3340100" progId="Word.Document.12">
                  <p:embed/>
                </p:oleObj>
              </mc:Choice>
              <mc:Fallback>
                <p:oleObj name="Document" r:id="rId4" imgW="6121400" imgH="334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000" y="1255889"/>
                        <a:ext cx="8255000" cy="5136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10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2900" y="185738"/>
            <a:ext cx="8801100" cy="3841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3600" dirty="0" smtClean="0"/>
              <a:t>Goals &amp; Objectives and Solution Overview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2899" y="748469"/>
            <a:ext cx="4167469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+mn-lt"/>
              </a:rPr>
              <a:t>Goals </a:t>
            </a:r>
            <a:r>
              <a:rPr lang="en-US" sz="1600" b="1" dirty="0">
                <a:latin typeface="+mn-lt"/>
              </a:rPr>
              <a:t>&amp; Objectives 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600" dirty="0">
                <a:latin typeface="+mn-lt"/>
              </a:rPr>
              <a:t>Provide </a:t>
            </a:r>
            <a:r>
              <a:rPr lang="en-US" sz="1600" dirty="0" smtClean="0">
                <a:latin typeface="+mn-lt"/>
              </a:rPr>
              <a:t>an </a:t>
            </a:r>
            <a:r>
              <a:rPr lang="en-US" sz="1600" b="1" dirty="0" smtClean="0">
                <a:latin typeface="+mn-lt"/>
              </a:rPr>
              <a:t>integrated customer experience </a:t>
            </a:r>
            <a:r>
              <a:rPr lang="en-US" sz="1600" dirty="0">
                <a:latin typeface="+mn-lt"/>
              </a:rPr>
              <a:t>for our </a:t>
            </a:r>
            <a:r>
              <a:rPr lang="en-US" sz="1600" dirty="0" smtClean="0">
                <a:latin typeface="+mn-lt"/>
              </a:rPr>
              <a:t>customers </a:t>
            </a:r>
          </a:p>
          <a:p>
            <a:pPr marL="742950" lvl="2" indent="-285750">
              <a:spcBef>
                <a:spcPts val="300"/>
              </a:spcBef>
              <a:buFont typeface="GE Inspira Pitch" pitchFamily="34" charset="0"/>
              <a:buChar char="−"/>
            </a:pPr>
            <a:r>
              <a:rPr lang="en-US" sz="1600" dirty="0" smtClean="0">
                <a:latin typeface="+mn-lt"/>
              </a:rPr>
              <a:t>Seamless SSO	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600" dirty="0" smtClean="0">
                <a:latin typeface="+mn-lt"/>
              </a:rPr>
              <a:t>Provide </a:t>
            </a:r>
            <a:r>
              <a:rPr lang="en-US" sz="1600" dirty="0">
                <a:latin typeface="+mn-lt"/>
              </a:rPr>
              <a:t>the foundation </a:t>
            </a:r>
            <a:r>
              <a:rPr lang="en-US" sz="1600" dirty="0" smtClean="0">
                <a:latin typeface="+mn-lt"/>
              </a:rPr>
              <a:t>to </a:t>
            </a:r>
            <a:r>
              <a:rPr lang="en-US" sz="1600" b="1" dirty="0">
                <a:latin typeface="+mn-lt"/>
              </a:rPr>
              <a:t>drive differentiation 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smtClean="0">
                <a:latin typeface="+mn-lt"/>
              </a:rPr>
              <a:t>technology </a:t>
            </a:r>
            <a:r>
              <a:rPr lang="en-US" sz="1600" dirty="0">
                <a:latin typeface="+mn-lt"/>
              </a:rPr>
              <a:t>as a competitive </a:t>
            </a:r>
            <a:r>
              <a:rPr lang="en-US" sz="1600" dirty="0" smtClean="0">
                <a:latin typeface="+mn-lt"/>
              </a:rPr>
              <a:t>advantage):</a:t>
            </a:r>
            <a:endParaRPr lang="en-US" sz="1600" dirty="0">
              <a:latin typeface="+mn-lt"/>
            </a:endParaRPr>
          </a:p>
          <a:p>
            <a:pPr marL="742950" lvl="2" indent="-285750">
              <a:spcBef>
                <a:spcPts val="300"/>
              </a:spcBef>
              <a:buFont typeface="GE Inspira Pitch" pitchFamily="34" charset="0"/>
              <a:buChar char="−"/>
            </a:pPr>
            <a:r>
              <a:rPr lang="en-US" sz="1600" dirty="0">
                <a:latin typeface="+mn-lt"/>
              </a:rPr>
              <a:t>GPB Box 2 &amp; 3 ideas</a:t>
            </a:r>
          </a:p>
          <a:p>
            <a:pPr marL="742950" lvl="2" indent="-285750">
              <a:spcBef>
                <a:spcPts val="300"/>
              </a:spcBef>
              <a:buFont typeface="GE Inspira Pitch" pitchFamily="34" charset="0"/>
              <a:buChar char="−"/>
            </a:pPr>
            <a:r>
              <a:rPr lang="en-US" sz="1600" dirty="0">
                <a:latin typeface="+mn-lt"/>
              </a:rPr>
              <a:t>Disruptive technology </a:t>
            </a:r>
            <a:r>
              <a:rPr lang="en-US" sz="1600" dirty="0" smtClean="0">
                <a:latin typeface="+mn-lt"/>
              </a:rPr>
              <a:t>solutions</a:t>
            </a:r>
          </a:p>
          <a:p>
            <a:pPr marL="344488" indent="-344488">
              <a:spcBef>
                <a:spcPts val="300"/>
              </a:spcBef>
              <a:buFont typeface="+mj-lt"/>
              <a:buAutoNum type="arabicPeriod"/>
            </a:pPr>
            <a:r>
              <a:rPr lang="en-US" sz="1600" b="1" dirty="0" smtClean="0">
                <a:latin typeface="+mn-lt"/>
              </a:rPr>
              <a:t>Make it easy to offer to customers &amp; measure the value </a:t>
            </a:r>
            <a:r>
              <a:rPr lang="en-US" sz="1600" dirty="0">
                <a:latin typeface="+mn-lt"/>
              </a:rPr>
              <a:t>of </a:t>
            </a:r>
            <a:r>
              <a:rPr lang="en-US" sz="1600" dirty="0" smtClean="0">
                <a:latin typeface="+mn-lt"/>
              </a:rPr>
              <a:t>differentiation:</a:t>
            </a:r>
            <a:endParaRPr lang="en-US" sz="1600" dirty="0">
              <a:latin typeface="+mn-lt"/>
            </a:endParaRPr>
          </a:p>
          <a:p>
            <a:pPr marL="747713" lvl="1" indent="-290513">
              <a:spcBef>
                <a:spcPts val="300"/>
              </a:spcBef>
              <a:buFont typeface="GE Inspira Pitch" pitchFamily="34" charset="0"/>
              <a:buChar char="−"/>
            </a:pPr>
            <a:r>
              <a:rPr lang="en-US" sz="1600" dirty="0">
                <a:latin typeface="+mn-lt"/>
              </a:rPr>
              <a:t>CRM integration</a:t>
            </a:r>
          </a:p>
          <a:p>
            <a:pPr marL="747713" lvl="1" indent="-290513">
              <a:spcBef>
                <a:spcPts val="300"/>
              </a:spcBef>
              <a:buFont typeface="GE Inspira Pitch" pitchFamily="34" charset="0"/>
              <a:buChar char="−"/>
            </a:pPr>
            <a:r>
              <a:rPr lang="en-US" sz="1600" dirty="0">
                <a:latin typeface="+mn-lt"/>
              </a:rPr>
              <a:t>Linking Accounts, Contacts data to digital offerings</a:t>
            </a:r>
          </a:p>
          <a:p>
            <a:pPr marL="342900" lvl="1" indent="-342900">
              <a:spcBef>
                <a:spcPts val="300"/>
              </a:spcBef>
              <a:buFont typeface="+mj-lt"/>
              <a:buAutoNum type="arabicPeriod"/>
            </a:pPr>
            <a:endParaRPr lang="en-US" sz="1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798" y="756088"/>
            <a:ext cx="4148449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latin typeface="+mn-lt"/>
              </a:rPr>
              <a:t>Solution Overview</a:t>
            </a:r>
            <a:endParaRPr lang="en-US" sz="1600" b="1" dirty="0">
              <a:latin typeface="+mn-lt"/>
            </a:endParaRPr>
          </a:p>
          <a:p>
            <a:pPr marL="168275" indent="-1682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Profile based, configurable IT platform defining a common user </a:t>
            </a:r>
            <a:r>
              <a:rPr lang="en-US" sz="1600" dirty="0">
                <a:latin typeface="+mn-lt"/>
              </a:rPr>
              <a:t>experience accommodating all GECA customer </a:t>
            </a:r>
            <a:r>
              <a:rPr lang="en-US" sz="1600" dirty="0" smtClean="0">
                <a:latin typeface="+mn-lt"/>
              </a:rPr>
              <a:t>types</a:t>
            </a:r>
          </a:p>
          <a:p>
            <a:pPr marL="168275" indent="-1682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+mn-lt"/>
              </a:rPr>
              <a:t>Seamless </a:t>
            </a:r>
            <a:r>
              <a:rPr lang="en-US" sz="1600" dirty="0" smtClean="0">
                <a:latin typeface="+mn-lt"/>
              </a:rPr>
              <a:t>SSO integration </a:t>
            </a:r>
            <a:r>
              <a:rPr lang="en-US" sz="1600" dirty="0">
                <a:latin typeface="+mn-lt"/>
              </a:rPr>
              <a:t>with transactional customer applications – LS, COMS, </a:t>
            </a:r>
            <a:r>
              <a:rPr lang="en-US" sz="1600" dirty="0" err="1" smtClean="0">
                <a:latin typeface="+mn-lt"/>
              </a:rPr>
              <a:t>MyAccounts</a:t>
            </a:r>
            <a:r>
              <a:rPr lang="en-US" sz="1600" dirty="0" smtClean="0">
                <a:latin typeface="+mn-lt"/>
              </a:rPr>
              <a:t>, Access GE</a:t>
            </a:r>
            <a:endParaRPr lang="en-US" sz="1600" dirty="0">
              <a:latin typeface="+mn-lt"/>
            </a:endParaRPr>
          </a:p>
          <a:p>
            <a:pPr marL="168275" indent="-168275">
              <a:spcBef>
                <a:spcPts val="3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Integration with various digital asset types </a:t>
            </a:r>
            <a:r>
              <a:rPr lang="en-US" sz="1600" dirty="0">
                <a:latin typeface="+mn-lt"/>
              </a:rPr>
              <a:t>applicable to GECA </a:t>
            </a:r>
            <a:r>
              <a:rPr lang="en-US" sz="1600" dirty="0" smtClean="0">
                <a:latin typeface="+mn-lt"/>
              </a:rPr>
              <a:t>customers:</a:t>
            </a:r>
          </a:p>
          <a:p>
            <a:pPr marL="742950" lvl="1" indent="-285750">
              <a:spcBef>
                <a:spcPts val="300"/>
              </a:spcBef>
              <a:buFont typeface="GE Inspira Pitch" pitchFamily="34" charset="0"/>
              <a:buChar char="−"/>
            </a:pPr>
            <a:r>
              <a:rPr lang="en-US" sz="1600" dirty="0" smtClean="0">
                <a:latin typeface="+mn-lt"/>
              </a:rPr>
              <a:t>Interactive tools</a:t>
            </a:r>
            <a:endParaRPr lang="en-US" sz="1600" dirty="0">
              <a:latin typeface="+mn-lt"/>
            </a:endParaRPr>
          </a:p>
          <a:p>
            <a:pPr marL="742950" lvl="1" indent="-285750">
              <a:spcBef>
                <a:spcPts val="300"/>
              </a:spcBef>
              <a:buFont typeface="GE Inspira Pitch" pitchFamily="34" charset="0"/>
              <a:buChar char="−"/>
            </a:pPr>
            <a:r>
              <a:rPr lang="en-US" sz="1600" dirty="0" smtClean="0">
                <a:latin typeface="+mn-lt"/>
              </a:rPr>
              <a:t>3rd </a:t>
            </a:r>
            <a:r>
              <a:rPr lang="en-US" sz="1600" dirty="0">
                <a:latin typeface="+mn-lt"/>
              </a:rPr>
              <a:t>party </a:t>
            </a:r>
            <a:r>
              <a:rPr lang="en-US" sz="1600" dirty="0" smtClean="0">
                <a:latin typeface="+mn-lt"/>
              </a:rPr>
              <a:t>resources</a:t>
            </a:r>
            <a:endParaRPr lang="en-US" sz="1600" dirty="0">
              <a:latin typeface="+mn-lt"/>
            </a:endParaRPr>
          </a:p>
        </p:txBody>
      </p:sp>
      <p:sp>
        <p:nvSpPr>
          <p:cNvPr id="6" name="Can 5"/>
          <p:cNvSpPr/>
          <p:nvPr/>
        </p:nvSpPr>
        <p:spPr bwMode="auto">
          <a:xfrm>
            <a:off x="5072919" y="5442737"/>
            <a:ext cx="806280" cy="449784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 Inspira Pitch" pitchFamily="34" charset="0"/>
              </a:rPr>
              <a:t>Leasing Source</a:t>
            </a:r>
          </a:p>
        </p:txBody>
      </p:sp>
      <p:sp>
        <p:nvSpPr>
          <p:cNvPr id="7" name="Can 6"/>
          <p:cNvSpPr/>
          <p:nvPr/>
        </p:nvSpPr>
        <p:spPr bwMode="auto">
          <a:xfrm>
            <a:off x="6045758" y="5452262"/>
            <a:ext cx="806280" cy="449784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 Inspira Pitch" pitchFamily="34" charset="0"/>
              </a:rPr>
              <a:t>COMS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5072919" y="6145388"/>
            <a:ext cx="806280" cy="449784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E Inspira Pitch" pitchFamily="34" charset="0"/>
              </a:rPr>
              <a:t>MyAccounts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E Inspira Pitch" pitchFamily="34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6045758" y="6148851"/>
            <a:ext cx="806280" cy="449784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 Inspira Pitch" pitchFamily="34" charset="0"/>
              </a:rPr>
              <a:t>Other Tools &amp; Resources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91463" y="5067386"/>
            <a:ext cx="2003449" cy="1756889"/>
          </a:xfrm>
          <a:prstGeom prst="round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189" y="505588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Customer Apps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Can 11"/>
          <p:cNvSpPr/>
          <p:nvPr/>
        </p:nvSpPr>
        <p:spPr bwMode="auto">
          <a:xfrm>
            <a:off x="5553847" y="5800900"/>
            <a:ext cx="806280" cy="449784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 Inspira Pitch" pitchFamily="34" charset="0"/>
              </a:rPr>
              <a:t>Access 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09667" y="4765625"/>
            <a:ext cx="3784871" cy="2427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anchor="ctr" anchorCtr="0">
            <a:noAutofit/>
          </a:bodyPr>
          <a:lstStyle/>
          <a:p>
            <a:pPr lvl="0" algn="ctr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200" b="1" dirty="0" smtClean="0">
                <a:solidFill>
                  <a:schemeClr val="bg1"/>
                </a:solidFill>
                <a:latin typeface="+mn-lt"/>
              </a:rPr>
              <a:t>Seamless SSO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43294" y="5076173"/>
            <a:ext cx="2003449" cy="1733063"/>
          </a:xfrm>
          <a:prstGeom prst="round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35245" y="506144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Other Apps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6" name="Can 15"/>
          <p:cNvSpPr/>
          <p:nvPr/>
        </p:nvSpPr>
        <p:spPr bwMode="auto">
          <a:xfrm>
            <a:off x="7196926" y="5458643"/>
            <a:ext cx="806280" cy="449784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 Inspira Pitch" pitchFamily="34" charset="0"/>
              </a:rPr>
              <a:t>SF CRM</a:t>
            </a:r>
          </a:p>
        </p:txBody>
      </p:sp>
      <p:sp>
        <p:nvSpPr>
          <p:cNvPr id="17" name="Can 16"/>
          <p:cNvSpPr/>
          <p:nvPr/>
        </p:nvSpPr>
        <p:spPr bwMode="auto">
          <a:xfrm>
            <a:off x="8150286" y="5458643"/>
            <a:ext cx="806280" cy="449784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err="1" smtClean="0">
                <a:solidFill>
                  <a:schemeClr val="bg1"/>
                </a:solidFill>
                <a:latin typeface="GE Inspira Pitch" pitchFamily="34" charset="0"/>
              </a:rPr>
              <a:t>Quoter</a:t>
            </a:r>
            <a:r>
              <a:rPr lang="en-US" sz="900" b="1" dirty="0" smtClean="0">
                <a:solidFill>
                  <a:schemeClr val="bg1"/>
                </a:solidFill>
                <a:latin typeface="GE Inspira Pitch" pitchFamily="34" charset="0"/>
              </a:rPr>
              <a:t> Tools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E Inspira Pitch" pitchFamily="34" charset="0"/>
            </a:endParaRPr>
          </a:p>
        </p:txBody>
      </p:sp>
      <p:sp>
        <p:nvSpPr>
          <p:cNvPr id="18" name="Can 17"/>
          <p:cNvSpPr/>
          <p:nvPr/>
        </p:nvSpPr>
        <p:spPr bwMode="auto">
          <a:xfrm>
            <a:off x="7713390" y="6130350"/>
            <a:ext cx="806280" cy="449784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GE Inspira Pitch" pitchFamily="34" charset="0"/>
              </a:rPr>
              <a:t>SFE Solutions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E Inspira Pitch" pitchFamily="34" charset="0"/>
            </a:endParaRPr>
          </a:p>
        </p:txBody>
      </p:sp>
      <p:sp>
        <p:nvSpPr>
          <p:cNvPr id="19" name="Cloud 18"/>
          <p:cNvSpPr/>
          <p:nvPr/>
        </p:nvSpPr>
        <p:spPr>
          <a:xfrm>
            <a:off x="5072920" y="4132608"/>
            <a:ext cx="3821618" cy="633017"/>
          </a:xfrm>
          <a:prstGeom prst="cloud">
            <a:avLst/>
          </a:prstGeom>
          <a:solidFill>
            <a:schemeClr val="tx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Integrated GECA Platform</a:t>
            </a:r>
            <a:endParaRPr lang="en-US" sz="12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46156"/>
              </p:ext>
            </p:extLst>
          </p:nvPr>
        </p:nvGraphicFramePr>
        <p:xfrm>
          <a:off x="897972" y="4687500"/>
          <a:ext cx="2498822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5166"/>
                <a:gridCol w="713656"/>
              </a:tblGrid>
              <a:tr h="227958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Application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# Users (YE12) </a:t>
                      </a:r>
                      <a:endParaRPr lang="en-US" sz="900" dirty="0"/>
                    </a:p>
                  </a:txBody>
                  <a:tcPr/>
                </a:tc>
              </a:tr>
              <a:tr h="161572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MyAccounts</a:t>
                      </a:r>
                      <a:r>
                        <a:rPr lang="en-US" sz="900" dirty="0" smtClean="0"/>
                        <a:t> (Loan)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400</a:t>
                      </a:r>
                      <a:endParaRPr lang="en-US" sz="900" dirty="0"/>
                    </a:p>
                  </a:txBody>
                  <a:tcPr/>
                </a:tc>
              </a:tr>
              <a:tr h="227958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MyAccounts</a:t>
                      </a:r>
                      <a:r>
                        <a:rPr lang="en-US" sz="900" dirty="0" smtClean="0"/>
                        <a:t> (Lease)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100,000</a:t>
                      </a:r>
                      <a:endParaRPr lang="en-US" sz="900" dirty="0"/>
                    </a:p>
                  </a:txBody>
                  <a:tcPr/>
                </a:tc>
              </a:tr>
              <a:tr h="16157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Leasing 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25,000</a:t>
                      </a:r>
                      <a:endParaRPr lang="en-US" sz="900" dirty="0"/>
                    </a:p>
                  </a:txBody>
                  <a:tcPr/>
                </a:tc>
              </a:tr>
              <a:tr h="16157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COMS 2.0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60,000</a:t>
                      </a:r>
                      <a:endParaRPr lang="en-US" sz="900" dirty="0"/>
                    </a:p>
                  </a:txBody>
                  <a:tcPr/>
                </a:tc>
              </a:tr>
              <a:tr h="16157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Access GE (GEC)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1,000</a:t>
                      </a:r>
                      <a:endParaRPr lang="en-US" sz="900" dirty="0"/>
                    </a:p>
                  </a:txBody>
                  <a:tcPr/>
                </a:tc>
              </a:tr>
              <a:tr h="16157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Access GE (GECA)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3,000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5216" y="6484900"/>
            <a:ext cx="3205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Opportunity to Delight 100,000+ Users</a:t>
            </a:r>
            <a:endParaRPr 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9081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2900" y="185738"/>
            <a:ext cx="8801100" cy="3841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3600" dirty="0" smtClean="0"/>
              <a:t>Goals &amp; Objectives and Solution Overview</a:t>
            </a:r>
            <a:endParaRPr lang="en-US" sz="2000" dirty="0"/>
          </a:p>
        </p:txBody>
      </p:sp>
      <p:sp>
        <p:nvSpPr>
          <p:cNvPr id="6" name="Can 5"/>
          <p:cNvSpPr/>
          <p:nvPr/>
        </p:nvSpPr>
        <p:spPr bwMode="auto">
          <a:xfrm>
            <a:off x="4933413" y="3589477"/>
            <a:ext cx="993252" cy="616164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 Inspira Pitch" pitchFamily="34" charset="0"/>
              </a:rPr>
              <a:t>Leasing Source</a:t>
            </a:r>
          </a:p>
        </p:txBody>
      </p:sp>
      <p:sp>
        <p:nvSpPr>
          <p:cNvPr id="7" name="Can 6"/>
          <p:cNvSpPr/>
          <p:nvPr/>
        </p:nvSpPr>
        <p:spPr bwMode="auto">
          <a:xfrm>
            <a:off x="7293281" y="3589477"/>
            <a:ext cx="917103" cy="644386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 Inspira Pitch" pitchFamily="34" charset="0"/>
              </a:rPr>
              <a:t>COMS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4933413" y="4702095"/>
            <a:ext cx="861120" cy="713676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E Inspira Pitch" pitchFamily="34" charset="0"/>
              </a:rPr>
              <a:t>MyAccounts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E Inspira Pitch" pitchFamily="34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7380229" y="4702096"/>
            <a:ext cx="806280" cy="696402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 Inspira Pitch" pitchFamily="34" charset="0"/>
              </a:rPr>
              <a:t>Other Tools &amp; Resources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59123" y="2866069"/>
            <a:ext cx="4559099" cy="2880404"/>
          </a:xfrm>
          <a:prstGeom prst="round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84090" y="2884308"/>
            <a:ext cx="2131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Customer Apps</a:t>
            </a:r>
            <a:endParaRPr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Can 11"/>
          <p:cNvSpPr/>
          <p:nvPr/>
        </p:nvSpPr>
        <p:spPr bwMode="auto">
          <a:xfrm>
            <a:off x="6189641" y="4109948"/>
            <a:ext cx="806280" cy="720527"/>
          </a:xfrm>
          <a:prstGeom prst="can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 Inspira Pitch" pitchFamily="34" charset="0"/>
              </a:rPr>
              <a:t>Access 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78192" y="2115612"/>
            <a:ext cx="3784871" cy="36794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anchor="ctr" anchorCtr="0">
            <a:noAutofit/>
          </a:bodyPr>
          <a:lstStyle/>
          <a:p>
            <a:pPr lvl="0" algn="ctr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Seamless SSO</a:t>
            </a:r>
          </a:p>
        </p:txBody>
      </p:sp>
      <p:sp>
        <p:nvSpPr>
          <p:cNvPr id="19" name="Cloud 18"/>
          <p:cNvSpPr/>
          <p:nvPr/>
        </p:nvSpPr>
        <p:spPr>
          <a:xfrm>
            <a:off x="4316790" y="971721"/>
            <a:ext cx="4435427" cy="919170"/>
          </a:xfrm>
          <a:prstGeom prst="cloud">
            <a:avLst/>
          </a:prstGeom>
          <a:solidFill>
            <a:schemeClr val="tx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Integrated GECA Platform</a:t>
            </a:r>
            <a:endParaRPr lang="en-US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80509"/>
              </p:ext>
            </p:extLst>
          </p:nvPr>
        </p:nvGraphicFramePr>
        <p:xfrm>
          <a:off x="342900" y="1918057"/>
          <a:ext cx="3862210" cy="3828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9174"/>
                <a:gridCol w="1103036"/>
              </a:tblGrid>
              <a:tr h="80598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# Users (YE12) </a:t>
                      </a:r>
                      <a:endParaRPr lang="en-US" sz="1800" dirty="0"/>
                    </a:p>
                  </a:txBody>
                  <a:tcPr/>
                </a:tc>
              </a:tr>
              <a:tr h="50373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MyAccounts</a:t>
                      </a:r>
                      <a:r>
                        <a:rPr lang="en-US" sz="2400" dirty="0" smtClean="0"/>
                        <a:t> (Loan)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400</a:t>
                      </a:r>
                      <a:endParaRPr lang="en-US" sz="1800" dirty="0"/>
                    </a:p>
                  </a:txBody>
                  <a:tcPr/>
                </a:tc>
              </a:tr>
              <a:tr h="50373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MyAccounts</a:t>
                      </a:r>
                      <a:r>
                        <a:rPr lang="en-US" sz="2400" dirty="0" smtClean="0"/>
                        <a:t> (Lease)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100,000</a:t>
                      </a:r>
                      <a:endParaRPr lang="en-US" sz="1800" dirty="0"/>
                    </a:p>
                  </a:txBody>
                  <a:tcPr/>
                </a:tc>
              </a:tr>
              <a:tr h="5037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Leasing 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25,000</a:t>
                      </a:r>
                      <a:endParaRPr lang="en-US" sz="1800" dirty="0"/>
                    </a:p>
                  </a:txBody>
                  <a:tcPr/>
                </a:tc>
              </a:tr>
              <a:tr h="5037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COMS 2.0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60,000</a:t>
                      </a:r>
                      <a:endParaRPr lang="en-US" sz="1800" dirty="0"/>
                    </a:p>
                  </a:txBody>
                  <a:tcPr/>
                </a:tc>
              </a:tr>
              <a:tr h="5037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Access GE (GEC)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1,000</a:t>
                      </a:r>
                      <a:endParaRPr lang="en-US" sz="1800" dirty="0"/>
                    </a:p>
                  </a:txBody>
                  <a:tcPr/>
                </a:tc>
              </a:tr>
              <a:tr h="5037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Access GE (GECA)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3,000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5216" y="6484900"/>
            <a:ext cx="3205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Opportunity to Delight 100,000+ Users</a:t>
            </a:r>
            <a:endParaRPr 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437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211</Words>
  <Application>Microsoft Macintosh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Document</vt:lpstr>
      <vt:lpstr>MyGECapital</vt:lpstr>
      <vt:lpstr>Business Purpose of the Application</vt:lpstr>
      <vt:lpstr>Project/Change Objective</vt:lpstr>
      <vt:lpstr>PowerPoint Presentation</vt:lpstr>
      <vt:lpstr>PowerPoint Presentation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MyGECapital</dc:title>
  <dc:creator>Lyn Evans</dc:creator>
  <cp:lastModifiedBy>Lyn Evans</cp:lastModifiedBy>
  <cp:revision>8</cp:revision>
  <dcterms:created xsi:type="dcterms:W3CDTF">2015-05-10T12:11:01Z</dcterms:created>
  <dcterms:modified xsi:type="dcterms:W3CDTF">2016-12-04T23:19:55Z</dcterms:modified>
</cp:coreProperties>
</file>