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A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46"/>
  </p:normalViewPr>
  <p:slideViewPr>
    <p:cSldViewPr snapToGrid="0" snapToObjects="1">
      <p:cViewPr varScale="1">
        <p:scale>
          <a:sx n="79" d="100"/>
          <a:sy n="79" d="100"/>
        </p:scale>
        <p:origin x="22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D71A-8900-0843-B806-B6EF6743243C}" type="datetimeFigureOut">
              <a:rPr lang="en-AU" smtClean="0"/>
              <a:t>13/11/19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D0CD-CDF4-AB4A-B953-146177F21290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502"/>
            <a:ext cx="9144000" cy="701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38" y="2268536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AU" b="1" dirty="0">
                <a:solidFill>
                  <a:schemeClr val="bg1"/>
                </a:solidFill>
              </a:rPr>
              <a:t>COQI Symposium – Part 4</a:t>
            </a:r>
            <a:br>
              <a:rPr lang="en-AU" b="1" dirty="0">
                <a:solidFill>
                  <a:schemeClr val="bg1"/>
                </a:solidFill>
              </a:rPr>
            </a:br>
            <a:br>
              <a:rPr lang="en-AU" b="1" dirty="0">
                <a:solidFill>
                  <a:schemeClr val="bg1"/>
                </a:solidFill>
              </a:rPr>
            </a:br>
            <a:r>
              <a:rPr lang="en-AU" b="1" dirty="0">
                <a:solidFill>
                  <a:schemeClr val="bg1"/>
                </a:solidFill>
              </a:rPr>
              <a:t>Applying the framework: Examples and opportunities for research</a:t>
            </a:r>
            <a:endParaRPr lang="en-A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3FB56A-7FE4-2B49-BD96-EC423DF67E8D}"/>
              </a:ext>
            </a:extLst>
          </p:cNvPr>
          <p:cNvSpPr txBox="1">
            <a:spLocks/>
          </p:cNvSpPr>
          <p:nvPr/>
        </p:nvSpPr>
        <p:spPr>
          <a:xfrm>
            <a:off x="623888" y="4850721"/>
            <a:ext cx="78867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APSAD 2019</a:t>
            </a:r>
          </a:p>
          <a:p>
            <a:r>
              <a:rPr lang="en-AU" dirty="0"/>
              <a:t>Hobart Australia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3" y="208508"/>
            <a:ext cx="8637815" cy="11430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Routinely Collected Data: Pragmatic Trials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AB1BD-62DA-7E42-B4F4-83D131A6F251}"/>
              </a:ext>
            </a:extLst>
          </p:cNvPr>
          <p:cNvSpPr txBox="1"/>
          <p:nvPr/>
        </p:nvSpPr>
        <p:spPr>
          <a:xfrm>
            <a:off x="778041" y="1164134"/>
            <a:ext cx="790073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is involved in a Pragmatic Trial?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Identify a research question</a:t>
            </a:r>
          </a:p>
          <a:p>
            <a:pPr marL="1301750" lvl="3" indent="-3651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Consult with clinicians and consumers to:</a:t>
            </a:r>
          </a:p>
          <a:p>
            <a:pPr marL="1758950" lvl="4" indent="-365125">
              <a:buFont typeface="Arial" panose="020B0604020202020204" pitchFamily="34" charset="0"/>
              <a:buChar char="•"/>
            </a:pPr>
            <a:r>
              <a:rPr lang="en-US" sz="2400" dirty="0"/>
              <a:t>find questions of practical clinical </a:t>
            </a:r>
            <a:r>
              <a:rPr lang="en-US" sz="2400" b="1" i="1" dirty="0"/>
              <a:t>and</a:t>
            </a:r>
            <a:r>
              <a:rPr lang="en-US" sz="2400" dirty="0"/>
              <a:t> consumer interest</a:t>
            </a:r>
          </a:p>
          <a:p>
            <a:pPr marL="1758950" lvl="4" indent="-365125">
              <a:buFont typeface="Arial" panose="020B0604020202020204" pitchFamily="34" charset="0"/>
              <a:buChar char="•"/>
            </a:pPr>
            <a:r>
              <a:rPr lang="en-US" sz="2400" dirty="0"/>
              <a:t>Target treatments where there is </a:t>
            </a:r>
            <a:r>
              <a:rPr lang="en-US" sz="2400" b="1" dirty="0"/>
              <a:t>equipoise</a:t>
            </a:r>
            <a:r>
              <a:rPr lang="en-US" sz="2400" dirty="0"/>
              <a:t>:</a:t>
            </a:r>
          </a:p>
          <a:p>
            <a:pPr marL="2216150" lvl="5" indent="-365125">
              <a:buFont typeface="Arial" panose="020B0604020202020204" pitchFamily="34" charset="0"/>
              <a:buChar char="•"/>
            </a:pPr>
            <a:r>
              <a:rPr lang="en-US" sz="2400" dirty="0"/>
              <a:t>client never gets inferior treatment</a:t>
            </a:r>
          </a:p>
          <a:p>
            <a:pPr marL="2216150" lvl="5" indent="-365125">
              <a:buFont typeface="Arial" panose="020B0604020202020204" pitchFamily="34" charset="0"/>
              <a:buChar char="•"/>
            </a:pPr>
            <a:r>
              <a:rPr lang="en-US" sz="2400" dirty="0"/>
              <a:t>ensures greater recruitment 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Recruitment</a:t>
            </a:r>
          </a:p>
          <a:p>
            <a:pPr marL="1254125" lvl="3" indent="-3492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If neither client nor clinicians have a strong preference for treatment, client randomized, otherwise usual care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08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3" y="208508"/>
            <a:ext cx="8637815" cy="11430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Routinely Collected Data: Pragmatic Trials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29303-9B58-BF4D-AD01-2FFB36AFEDC2}"/>
              </a:ext>
            </a:extLst>
          </p:cNvPr>
          <p:cNvSpPr/>
          <p:nvPr/>
        </p:nvSpPr>
        <p:spPr>
          <a:xfrm>
            <a:off x="786063" y="1783688"/>
            <a:ext cx="729658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600" dirty="0"/>
              <a:t>An approach rather than a design</a:t>
            </a:r>
          </a:p>
          <a:p>
            <a:pPr marL="1206500" lvl="3" indent="-3016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Everything as close to standard routine as possible</a:t>
            </a:r>
          </a:p>
          <a:p>
            <a:pPr marL="1206500" lvl="3" indent="-3016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Answer questions of clinical importance</a:t>
            </a:r>
          </a:p>
        </p:txBody>
      </p:sp>
    </p:spTree>
    <p:extLst>
      <p:ext uri="{BB962C8B-B14F-4D97-AF65-F5344CB8AC3E}">
        <p14:creationId xmlns:p14="http://schemas.microsoft.com/office/powerpoint/2010/main" val="247508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3" y="208508"/>
            <a:ext cx="8637815" cy="11430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Routinely Collected Data: Pragmatic Trials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6B7A02-31BC-7E41-8C04-92F231A56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19617"/>
              </p:ext>
            </p:extLst>
          </p:nvPr>
        </p:nvGraphicFramePr>
        <p:xfrm>
          <a:off x="436145" y="1300747"/>
          <a:ext cx="8515350" cy="522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955">
                  <a:extLst>
                    <a:ext uri="{9D8B030D-6E8A-4147-A177-3AD203B41FA5}">
                      <a16:colId xmlns:a16="http://schemas.microsoft.com/office/drawing/2014/main" val="3277323314"/>
                    </a:ext>
                  </a:extLst>
                </a:gridCol>
                <a:gridCol w="2267945">
                  <a:extLst>
                    <a:ext uri="{9D8B030D-6E8A-4147-A177-3AD203B41FA5}">
                      <a16:colId xmlns:a16="http://schemas.microsoft.com/office/drawing/2014/main" val="288689857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790584898"/>
                    </a:ext>
                  </a:extLst>
                </a:gridCol>
              </a:tblGrid>
              <a:tr h="390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Traditional RCT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Pragmatic Trial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151989"/>
                  </a:ext>
                </a:extLst>
              </a:tr>
              <a:tr h="390673">
                <a:tc>
                  <a:txBody>
                    <a:bodyPr/>
                    <a:lstStyle/>
                    <a:p>
                      <a:r>
                        <a:rPr lang="en-US" b="1" dirty="0"/>
                        <a:t>Internal 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79975"/>
                  </a:ext>
                </a:extLst>
              </a:tr>
              <a:tr h="390673">
                <a:tc>
                  <a:txBody>
                    <a:bodyPr/>
                    <a:lstStyle/>
                    <a:p>
                      <a:r>
                        <a:rPr lang="en-US" b="1" dirty="0"/>
                        <a:t>External 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3093"/>
                  </a:ext>
                </a:extLst>
              </a:tr>
              <a:tr h="390673">
                <a:tc>
                  <a:txBody>
                    <a:bodyPr/>
                    <a:lstStyle/>
                    <a:p>
                      <a:r>
                        <a:rPr lang="en-US" b="1" dirty="0" err="1"/>
                        <a:t>Randomisation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10020"/>
                  </a:ext>
                </a:extLst>
              </a:tr>
              <a:tr h="390673">
                <a:tc>
                  <a:txBody>
                    <a:bodyPr/>
                    <a:lstStyle/>
                    <a:p>
                      <a:r>
                        <a:rPr lang="en-US" b="1" dirty="0"/>
                        <a:t>Blinding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17948"/>
                  </a:ext>
                </a:extLst>
              </a:tr>
              <a:tr h="390673">
                <a:tc>
                  <a:txBody>
                    <a:bodyPr/>
                    <a:lstStyle/>
                    <a:p>
                      <a:r>
                        <a:rPr lang="en-US" b="1" dirty="0"/>
                        <a:t>Range of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35240"/>
                  </a:ext>
                </a:extLst>
              </a:tr>
              <a:tr h="390673">
                <a:tc>
                  <a:txBody>
                    <a:bodyPr/>
                    <a:lstStyle/>
                    <a:p>
                      <a:r>
                        <a:rPr lang="en-US" b="1" dirty="0"/>
                        <a:t>Funding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 much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14035"/>
                  </a:ext>
                </a:extLst>
              </a:tr>
              <a:tr h="390673">
                <a:tc>
                  <a:txBody>
                    <a:bodyPr/>
                    <a:lstStyle/>
                    <a:p>
                      <a:r>
                        <a:rPr lang="en-US" b="1" dirty="0"/>
                        <a:t>Questions devised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Researchers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Clinician, Consumers, Researchers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55100"/>
                  </a:ext>
                </a:extLst>
              </a:tr>
              <a:tr h="390673">
                <a:tc>
                  <a:txBody>
                    <a:bodyPr/>
                    <a:lstStyle/>
                    <a:p>
                      <a:r>
                        <a:rPr lang="en-US" b="1" dirty="0"/>
                        <a:t>Burden on Clinical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 much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49194"/>
                  </a:ext>
                </a:extLst>
              </a:tr>
              <a:tr h="674312">
                <a:tc>
                  <a:txBody>
                    <a:bodyPr/>
                    <a:lstStyle/>
                    <a:p>
                      <a:r>
                        <a:rPr lang="en-US" b="1" dirty="0"/>
                        <a:t>Question Answered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Why/how does treatment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Does treatment work and for whom?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39721"/>
                  </a:ext>
                </a:extLst>
              </a:tr>
              <a:tr h="390673">
                <a:tc>
                  <a:txBody>
                    <a:bodyPr/>
                    <a:lstStyle/>
                    <a:p>
                      <a:r>
                        <a:rPr lang="en-US" b="1" dirty="0"/>
                        <a:t>Knowledge shared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Academic readers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Clinicians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469788"/>
                  </a:ext>
                </a:extLst>
              </a:tr>
              <a:tr h="390673">
                <a:tc>
                  <a:txBody>
                    <a:bodyPr/>
                    <a:lstStyle/>
                    <a:p>
                      <a:r>
                        <a:rPr lang="en-US" b="1" dirty="0"/>
                        <a:t>Influence on Clinical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107723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D0A3544-2749-4049-8277-27F651AFBBFC}"/>
              </a:ext>
            </a:extLst>
          </p:cNvPr>
          <p:cNvSpPr/>
          <p:nvPr/>
        </p:nvSpPr>
        <p:spPr>
          <a:xfrm>
            <a:off x="4049486" y="1714500"/>
            <a:ext cx="4902009" cy="293914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DA4D79-F49D-504B-8424-9FFA46EFE3BD}"/>
              </a:ext>
            </a:extLst>
          </p:cNvPr>
          <p:cNvSpPr/>
          <p:nvPr/>
        </p:nvSpPr>
        <p:spPr>
          <a:xfrm>
            <a:off x="4049485" y="2149833"/>
            <a:ext cx="4902009" cy="293914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17E7EB-AC2C-EC47-B4E4-738EFDF27C8D}"/>
              </a:ext>
            </a:extLst>
          </p:cNvPr>
          <p:cNvSpPr/>
          <p:nvPr/>
        </p:nvSpPr>
        <p:spPr>
          <a:xfrm>
            <a:off x="4049484" y="2505298"/>
            <a:ext cx="4902009" cy="293914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ED56713-C5D2-2A43-AAE5-EDC81D70AFFD}"/>
              </a:ext>
            </a:extLst>
          </p:cNvPr>
          <p:cNvSpPr/>
          <p:nvPr/>
        </p:nvSpPr>
        <p:spPr>
          <a:xfrm>
            <a:off x="4049483" y="2918922"/>
            <a:ext cx="4902009" cy="293914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42F15D-7446-9A45-93BD-052ACE0518E3}"/>
              </a:ext>
            </a:extLst>
          </p:cNvPr>
          <p:cNvSpPr/>
          <p:nvPr/>
        </p:nvSpPr>
        <p:spPr>
          <a:xfrm>
            <a:off x="4049479" y="3293974"/>
            <a:ext cx="4902009" cy="293914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5F5ECC-C6E9-2843-8D24-EB0D0584331E}"/>
              </a:ext>
            </a:extLst>
          </p:cNvPr>
          <p:cNvSpPr/>
          <p:nvPr/>
        </p:nvSpPr>
        <p:spPr>
          <a:xfrm>
            <a:off x="4049482" y="3695538"/>
            <a:ext cx="4902009" cy="293914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1C18105-58E3-6C4C-B50E-FD7FB46CF57A}"/>
              </a:ext>
            </a:extLst>
          </p:cNvPr>
          <p:cNvSpPr/>
          <p:nvPr/>
        </p:nvSpPr>
        <p:spPr>
          <a:xfrm>
            <a:off x="4049481" y="4085518"/>
            <a:ext cx="4902009" cy="521223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59BC77-26EB-7D41-84DE-6F0B2AD0A485}"/>
              </a:ext>
            </a:extLst>
          </p:cNvPr>
          <p:cNvSpPr/>
          <p:nvPr/>
        </p:nvSpPr>
        <p:spPr>
          <a:xfrm>
            <a:off x="4049481" y="4702807"/>
            <a:ext cx="4902009" cy="326393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BB7945-255B-254C-9393-F4A3699C181E}"/>
              </a:ext>
            </a:extLst>
          </p:cNvPr>
          <p:cNvSpPr/>
          <p:nvPr/>
        </p:nvSpPr>
        <p:spPr>
          <a:xfrm>
            <a:off x="4049481" y="5112561"/>
            <a:ext cx="4902009" cy="586419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37C94C-5253-644A-BAC2-8CA1939AA607}"/>
              </a:ext>
            </a:extLst>
          </p:cNvPr>
          <p:cNvSpPr/>
          <p:nvPr/>
        </p:nvSpPr>
        <p:spPr>
          <a:xfrm>
            <a:off x="4049481" y="5782341"/>
            <a:ext cx="4902009" cy="28421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A044832-96D9-8E4F-B8F2-2B8A36C060EE}"/>
              </a:ext>
            </a:extLst>
          </p:cNvPr>
          <p:cNvSpPr/>
          <p:nvPr/>
        </p:nvSpPr>
        <p:spPr>
          <a:xfrm>
            <a:off x="4049480" y="6169502"/>
            <a:ext cx="4902009" cy="284215"/>
          </a:xfrm>
          <a:prstGeom prst="roundRect">
            <a:avLst/>
          </a:prstGeom>
          <a:solidFill>
            <a:srgbClr val="FFFF00">
              <a:alpha val="2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3" y="208508"/>
            <a:ext cx="8637815" cy="11430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Conclusions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C896C0-5A1C-AE4F-9AAA-33B42496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83" y="1408237"/>
            <a:ext cx="8242634" cy="4912351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You can’t do everything in a Pragmatic Trial </a:t>
            </a:r>
          </a:p>
          <a:p>
            <a:pPr lvl="1">
              <a:spcBef>
                <a:spcPts val="1100"/>
              </a:spcBef>
            </a:pPr>
            <a:r>
              <a:rPr lang="en-US" sz="3000" dirty="0"/>
              <a:t>Can’t trial new treatments</a:t>
            </a:r>
          </a:p>
          <a:p>
            <a:pPr lvl="1">
              <a:spcBef>
                <a:spcPts val="1100"/>
              </a:spcBef>
            </a:pPr>
            <a:r>
              <a:rPr lang="en-US" sz="3000" dirty="0"/>
              <a:t>Can only measure what can be entered in </a:t>
            </a:r>
            <a:r>
              <a:rPr lang="en-US" sz="3000" dirty="0" err="1"/>
              <a:t>eMR</a:t>
            </a:r>
            <a:r>
              <a:rPr lang="en-US" sz="3000" dirty="0"/>
              <a:t> </a:t>
            </a:r>
          </a:p>
          <a:p>
            <a:pPr lvl="1">
              <a:spcBef>
                <a:spcPts val="1200"/>
              </a:spcBef>
            </a:pPr>
            <a:r>
              <a:rPr lang="en-US" sz="3000" dirty="0"/>
              <a:t>No blinding so potential for placebo effects </a:t>
            </a:r>
          </a:p>
          <a:p>
            <a:pPr>
              <a:spcBef>
                <a:spcPts val="1800"/>
              </a:spcBef>
            </a:pPr>
            <a:r>
              <a:rPr lang="en-US" sz="3800" dirty="0"/>
              <a:t>…</a:t>
            </a:r>
            <a:r>
              <a:rPr lang="en-US" sz="3500" i="1" dirty="0"/>
              <a:t>but…</a:t>
            </a:r>
            <a:r>
              <a:rPr lang="en-US" sz="3500" dirty="0"/>
              <a:t>greater involvement of clinical staff in research design </a:t>
            </a:r>
          </a:p>
          <a:p>
            <a:pPr lvl="1">
              <a:spcBef>
                <a:spcPts val="1200"/>
              </a:spcBef>
            </a:pPr>
            <a:r>
              <a:rPr lang="en-US" sz="3000" dirty="0"/>
              <a:t>More relevant research questions</a:t>
            </a:r>
          </a:p>
          <a:p>
            <a:pPr lvl="1">
              <a:spcBef>
                <a:spcPts val="1200"/>
              </a:spcBef>
            </a:pPr>
            <a:r>
              <a:rPr lang="en-US" sz="3000" dirty="0"/>
              <a:t>Greater enthusiasm in recruitment</a:t>
            </a:r>
          </a:p>
          <a:p>
            <a:pPr lvl="1">
              <a:spcBef>
                <a:spcPts val="1200"/>
              </a:spcBef>
            </a:pPr>
            <a:r>
              <a:rPr lang="en-US" sz="3000" dirty="0"/>
              <a:t>Greater chance that research findings implemented into clinical practice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3" y="208508"/>
            <a:ext cx="8637815" cy="11430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Conclusions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C896C0-5A1C-AE4F-9AAA-33B42496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83" y="1408237"/>
            <a:ext cx="8242634" cy="4912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66C0F-DD06-C646-8827-7E1CDB41740A}"/>
              </a:ext>
            </a:extLst>
          </p:cNvPr>
          <p:cNvSpPr txBox="1"/>
          <p:nvPr/>
        </p:nvSpPr>
        <p:spPr>
          <a:xfrm>
            <a:off x="2809241" y="3410497"/>
            <a:ext cx="4591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Clients Benefit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88BB7-9CA5-6248-A1C7-B8482175725C}"/>
              </a:ext>
            </a:extLst>
          </p:cNvPr>
          <p:cNvSpPr txBox="1"/>
          <p:nvPr/>
        </p:nvSpPr>
        <p:spPr>
          <a:xfrm>
            <a:off x="620355" y="3382730"/>
            <a:ext cx="8152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More rapid improvement in treatments offered</a:t>
            </a:r>
          </a:p>
        </p:txBody>
      </p:sp>
    </p:spTree>
    <p:extLst>
      <p:ext uri="{BB962C8B-B14F-4D97-AF65-F5344CB8AC3E}">
        <p14:creationId xmlns:p14="http://schemas.microsoft.com/office/powerpoint/2010/main" val="14237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9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Routinely Collected Data for Research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CF7A0-4420-D646-9DCA-D4B151192E58}"/>
              </a:ext>
            </a:extLst>
          </p:cNvPr>
          <p:cNvSpPr/>
          <p:nvPr/>
        </p:nvSpPr>
        <p:spPr>
          <a:xfrm>
            <a:off x="457200" y="1589619"/>
            <a:ext cx="8229600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7375" lvl="1" indent="-3968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Data collected to monitor activity, benchmarking, patient records</a:t>
            </a:r>
          </a:p>
          <a:p>
            <a:pPr marL="587375" lvl="1" indent="-3968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But also presents a massive opportunity for research</a:t>
            </a:r>
          </a:p>
          <a:p>
            <a:pPr marL="587375" lvl="1" indent="-3968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To improve our understanding of 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What treatments work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For whom they work</a:t>
            </a:r>
          </a:p>
          <a:p>
            <a:pPr marL="1828800" lvl="3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Where, when, how they work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37319"/>
            <a:ext cx="8229600" cy="1143000"/>
          </a:xfrm>
        </p:spPr>
        <p:txBody>
          <a:bodyPr>
            <a:normAutofit/>
          </a:bodyPr>
          <a:lstStyle/>
          <a:p>
            <a:r>
              <a:rPr lang="en-AU" dirty="0"/>
              <a:t>Traditional Clinical Research Model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CF7A0-4420-D646-9DCA-D4B151192E58}"/>
              </a:ext>
            </a:extLst>
          </p:cNvPr>
          <p:cNvSpPr/>
          <p:nvPr/>
        </p:nvSpPr>
        <p:spPr>
          <a:xfrm>
            <a:off x="665018" y="1417638"/>
            <a:ext cx="822960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Researchers come up with a research question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Apply and get Funding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Hire staff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Run tightly controlled study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Analyse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Publish findings in journal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Move on to next project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Rinse-repeat</a:t>
            </a:r>
          </a:p>
        </p:txBody>
      </p:sp>
    </p:spTree>
    <p:extLst>
      <p:ext uri="{BB962C8B-B14F-4D97-AF65-F5344CB8AC3E}">
        <p14:creationId xmlns:p14="http://schemas.microsoft.com/office/powerpoint/2010/main" val="132508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287"/>
            <a:ext cx="8229600" cy="1143000"/>
          </a:xfrm>
        </p:spPr>
        <p:txBody>
          <a:bodyPr>
            <a:normAutofit/>
          </a:bodyPr>
          <a:lstStyle/>
          <a:p>
            <a:r>
              <a:rPr lang="en-AU" dirty="0"/>
              <a:t>Problems with Traditional Model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CF7A0-4420-D646-9DCA-D4B151192E58}"/>
              </a:ext>
            </a:extLst>
          </p:cNvPr>
          <p:cNvSpPr/>
          <p:nvPr/>
        </p:nvSpPr>
        <p:spPr>
          <a:xfrm>
            <a:off x="665018" y="1417638"/>
            <a:ext cx="8229600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Researchers come up with a research question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Apply and get Funding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Hire staff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Run tightly controlled study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Analyse data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Publish findings in journal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Move on to next project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AU" sz="2400" dirty="0"/>
              <a:t>Rinse-repeat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F6FA5F-D9DC-DC47-BD85-DDB7613EE874}"/>
              </a:ext>
            </a:extLst>
          </p:cNvPr>
          <p:cNvCxnSpPr>
            <a:cxnSpLocks/>
          </p:cNvCxnSpPr>
          <p:nvPr/>
        </p:nvCxnSpPr>
        <p:spPr>
          <a:xfrm>
            <a:off x="5892790" y="1977588"/>
            <a:ext cx="1104377" cy="21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375740-D9B4-9E46-AA9A-E90DE4E3D36C}"/>
              </a:ext>
            </a:extLst>
          </p:cNvPr>
          <p:cNvSpPr txBox="1"/>
          <p:nvPr/>
        </p:nvSpPr>
        <p:spPr>
          <a:xfrm>
            <a:off x="7046015" y="1778579"/>
            <a:ext cx="180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May not be one of practical interest to clinicians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0F5C69-3E54-EC4D-8A68-25F12D82D536}"/>
              </a:ext>
            </a:extLst>
          </p:cNvPr>
          <p:cNvCxnSpPr>
            <a:cxnSpLocks/>
          </p:cNvCxnSpPr>
          <p:nvPr/>
        </p:nvCxnSpPr>
        <p:spPr>
          <a:xfrm>
            <a:off x="4098471" y="2387692"/>
            <a:ext cx="2457513" cy="56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773FCE-6684-5546-9CFA-7476447D7E2F}"/>
              </a:ext>
            </a:extLst>
          </p:cNvPr>
          <p:cNvSpPr txBox="1"/>
          <p:nvPr/>
        </p:nvSpPr>
        <p:spPr>
          <a:xfrm>
            <a:off x="6580859" y="2387692"/>
            <a:ext cx="2168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Only about 5-10% of grants are successful but take enormous amounts of time and effort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4DDE4A-4CDE-444E-B98C-D86554C0D509}"/>
              </a:ext>
            </a:extLst>
          </p:cNvPr>
          <p:cNvCxnSpPr>
            <a:cxnSpLocks/>
          </p:cNvCxnSpPr>
          <p:nvPr/>
        </p:nvCxnSpPr>
        <p:spPr>
          <a:xfrm>
            <a:off x="4696691" y="3458924"/>
            <a:ext cx="1835563" cy="65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CE3C71-59C6-1541-A547-74ECE09C46F5}"/>
              </a:ext>
            </a:extLst>
          </p:cNvPr>
          <p:cNvSpPr txBox="1"/>
          <p:nvPr/>
        </p:nvSpPr>
        <p:spPr>
          <a:xfrm>
            <a:off x="6629464" y="3334426"/>
            <a:ext cx="2168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Exclusions lead to lack of generalisability of findings to population you are interested 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A64DC0-839C-4C43-9099-B685EAFC4005}"/>
              </a:ext>
            </a:extLst>
          </p:cNvPr>
          <p:cNvCxnSpPr/>
          <p:nvPr/>
        </p:nvCxnSpPr>
        <p:spPr>
          <a:xfrm>
            <a:off x="4510755" y="4590536"/>
            <a:ext cx="1732307" cy="58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595BC6-1001-834E-AD84-E0A55EB79C3A}"/>
              </a:ext>
            </a:extLst>
          </p:cNvPr>
          <p:cNvCxnSpPr>
            <a:cxnSpLocks/>
          </p:cNvCxnSpPr>
          <p:nvPr/>
        </p:nvCxnSpPr>
        <p:spPr>
          <a:xfrm>
            <a:off x="4279315" y="5157986"/>
            <a:ext cx="1570383" cy="59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DEE5E6-B506-C64A-A3E7-FC7941BB4751}"/>
              </a:ext>
            </a:extLst>
          </p:cNvPr>
          <p:cNvSpPr txBox="1"/>
          <p:nvPr/>
        </p:nvSpPr>
        <p:spPr>
          <a:xfrm>
            <a:off x="5977602" y="5431522"/>
            <a:ext cx="203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Never gets implemented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BA254-7B55-3D4A-A4D1-349CA988A366}"/>
              </a:ext>
            </a:extLst>
          </p:cNvPr>
          <p:cNvSpPr txBox="1"/>
          <p:nvPr/>
        </p:nvSpPr>
        <p:spPr>
          <a:xfrm>
            <a:off x="6337194" y="4997435"/>
            <a:ext cx="206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Clinicians don’t read it</a:t>
            </a:r>
          </a:p>
        </p:txBody>
      </p:sp>
    </p:spTree>
    <p:extLst>
      <p:ext uri="{BB962C8B-B14F-4D97-AF65-F5344CB8AC3E}">
        <p14:creationId xmlns:p14="http://schemas.microsoft.com/office/powerpoint/2010/main" val="23319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0" grpId="0"/>
      <p:bldP spid="10" grpId="1"/>
      <p:bldP spid="13" grpId="0"/>
      <p:bldP spid="15" grpId="1"/>
      <p:bldP spid="1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13891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Two Designs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D5CB5B0-499C-1D48-96A9-8C96712F1737}"/>
              </a:ext>
            </a:extLst>
          </p:cNvPr>
          <p:cNvSpPr/>
          <p:nvPr/>
        </p:nvSpPr>
        <p:spPr>
          <a:xfrm>
            <a:off x="1491916" y="2021305"/>
            <a:ext cx="2759242" cy="2967790"/>
          </a:xfrm>
          <a:prstGeom prst="roundRect">
            <a:avLst/>
          </a:prstGeom>
          <a:solidFill>
            <a:srgbClr val="00246D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Observational</a:t>
            </a:r>
          </a:p>
          <a:p>
            <a:pPr algn="ctr"/>
            <a:r>
              <a:rPr lang="en-US" sz="2400" dirty="0"/>
              <a:t>Retrospective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44D150-301B-AC4E-80F2-EC4A6CD8CCE7}"/>
              </a:ext>
            </a:extLst>
          </p:cNvPr>
          <p:cNvSpPr/>
          <p:nvPr/>
        </p:nvSpPr>
        <p:spPr>
          <a:xfrm>
            <a:off x="5093369" y="2021305"/>
            <a:ext cx="2759242" cy="2967790"/>
          </a:xfrm>
          <a:prstGeom prst="roundRect">
            <a:avLst/>
          </a:prstGeom>
          <a:solidFill>
            <a:srgbClr val="00246D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Pragmatic</a:t>
            </a:r>
          </a:p>
          <a:p>
            <a:pPr algn="ctr"/>
            <a:r>
              <a:rPr lang="en-US" sz="2400" dirty="0"/>
              <a:t>Trials</a:t>
            </a:r>
          </a:p>
        </p:txBody>
      </p:sp>
    </p:spTree>
    <p:extLst>
      <p:ext uri="{BB962C8B-B14F-4D97-AF65-F5344CB8AC3E}">
        <p14:creationId xmlns:p14="http://schemas.microsoft.com/office/powerpoint/2010/main" val="202465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70" y="199198"/>
            <a:ext cx="8637815" cy="11430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Routinely Collected Data: Observational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F955-9EDC-314B-BF9E-8758E36BD291}"/>
              </a:ext>
            </a:extLst>
          </p:cNvPr>
          <p:cNvSpPr txBox="1"/>
          <p:nvPr/>
        </p:nvSpPr>
        <p:spPr>
          <a:xfrm>
            <a:off x="786063" y="1351508"/>
            <a:ext cx="7234989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Collected retrospectively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Linked data sets </a:t>
            </a:r>
            <a:r>
              <a:rPr lang="en-US" sz="2400" dirty="0"/>
              <a:t>(ATOP, MDS, Activity)</a:t>
            </a:r>
            <a:endParaRPr lang="en-US" sz="3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Sorts of Questions you can answer: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Does alcohol use increase when people receive Hep C antiviral treatment?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Is Disulfiram or Acamprosate more effective at reducing alcohol use?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Does group psychotherapy result in greater improvement in Psychological Health than individual?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096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70" y="199198"/>
            <a:ext cx="8637815" cy="11430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Routinely Collected Data: Observational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C0A59C-C87A-CD47-B18B-679D804B8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64368"/>
              </p:ext>
            </p:extLst>
          </p:nvPr>
        </p:nvGraphicFramePr>
        <p:xfrm>
          <a:off x="628650" y="1541396"/>
          <a:ext cx="7886700" cy="383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908">
                  <a:extLst>
                    <a:ext uri="{9D8B030D-6E8A-4147-A177-3AD203B41FA5}">
                      <a16:colId xmlns:a16="http://schemas.microsoft.com/office/drawing/2014/main" val="3277323314"/>
                    </a:ext>
                  </a:extLst>
                </a:gridCol>
                <a:gridCol w="2244892">
                  <a:extLst>
                    <a:ext uri="{9D8B030D-6E8A-4147-A177-3AD203B41FA5}">
                      <a16:colId xmlns:a16="http://schemas.microsoft.com/office/drawing/2014/main" val="2886898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90584898"/>
                    </a:ext>
                  </a:extLst>
                </a:gridCol>
              </a:tblGrid>
              <a:tr h="495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Traditional RCT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Point of Care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151989"/>
                  </a:ext>
                </a:extLst>
              </a:tr>
              <a:tr h="495818">
                <a:tc>
                  <a:txBody>
                    <a:bodyPr/>
                    <a:lstStyle/>
                    <a:p>
                      <a:r>
                        <a:rPr lang="en-US" b="1" dirty="0"/>
                        <a:t>Internal Validity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879975"/>
                  </a:ext>
                </a:extLst>
              </a:tr>
              <a:tr h="495818">
                <a:tc>
                  <a:txBody>
                    <a:bodyPr/>
                    <a:lstStyle/>
                    <a:p>
                      <a:r>
                        <a:rPr lang="en-US" b="1" dirty="0"/>
                        <a:t>External Validity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43093"/>
                  </a:ext>
                </a:extLst>
              </a:tr>
              <a:tr h="495818">
                <a:tc>
                  <a:txBody>
                    <a:bodyPr/>
                    <a:lstStyle/>
                    <a:p>
                      <a:r>
                        <a:rPr lang="en-US" b="1" dirty="0"/>
                        <a:t>Funding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 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14035"/>
                  </a:ext>
                </a:extLst>
              </a:tr>
              <a:tr h="495818">
                <a:tc>
                  <a:txBody>
                    <a:bodyPr/>
                    <a:lstStyle/>
                    <a:p>
                      <a:r>
                        <a:rPr lang="en-US" b="1" dirty="0"/>
                        <a:t>Burden on Clinical Staff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Not much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949194"/>
                  </a:ext>
                </a:extLst>
              </a:tr>
              <a:tr h="855795">
                <a:tc>
                  <a:txBody>
                    <a:bodyPr/>
                    <a:lstStyle/>
                    <a:p>
                      <a:r>
                        <a:rPr lang="en-US" b="1" dirty="0"/>
                        <a:t>Question Answered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Why/how does treatment work?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Does treatment work and for whom?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839721"/>
                  </a:ext>
                </a:extLst>
              </a:tr>
              <a:tr h="495818">
                <a:tc>
                  <a:txBody>
                    <a:bodyPr/>
                    <a:lstStyle/>
                    <a:p>
                      <a:r>
                        <a:rPr lang="en-US" b="1" dirty="0"/>
                        <a:t>Sample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to 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08115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DBEE31-4052-2944-A7CC-A58B89B445AA}"/>
              </a:ext>
            </a:extLst>
          </p:cNvPr>
          <p:cNvSpPr/>
          <p:nvPr/>
        </p:nvSpPr>
        <p:spPr>
          <a:xfrm>
            <a:off x="3771900" y="2090058"/>
            <a:ext cx="4743450" cy="326571"/>
          </a:xfrm>
          <a:prstGeom prst="round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0F21A5-96AF-2D46-8AF5-DA28813A2C4E}"/>
              </a:ext>
            </a:extLst>
          </p:cNvPr>
          <p:cNvSpPr/>
          <p:nvPr/>
        </p:nvSpPr>
        <p:spPr>
          <a:xfrm>
            <a:off x="3771900" y="2615827"/>
            <a:ext cx="4743450" cy="326571"/>
          </a:xfrm>
          <a:prstGeom prst="round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D2AD19-E9AE-A944-ABE6-3B73A449C75E}"/>
              </a:ext>
            </a:extLst>
          </p:cNvPr>
          <p:cNvSpPr/>
          <p:nvPr/>
        </p:nvSpPr>
        <p:spPr>
          <a:xfrm>
            <a:off x="3771900" y="3083926"/>
            <a:ext cx="4743450" cy="326571"/>
          </a:xfrm>
          <a:prstGeom prst="round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DE630C5-2DB7-CC4B-AD52-0A5C85D9BF8D}"/>
              </a:ext>
            </a:extLst>
          </p:cNvPr>
          <p:cNvSpPr/>
          <p:nvPr/>
        </p:nvSpPr>
        <p:spPr>
          <a:xfrm>
            <a:off x="3771900" y="3631454"/>
            <a:ext cx="4743450" cy="326571"/>
          </a:xfrm>
          <a:prstGeom prst="round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D26AD9C-A5C2-9240-94ED-393F25BC27FA}"/>
              </a:ext>
            </a:extLst>
          </p:cNvPr>
          <p:cNvSpPr/>
          <p:nvPr/>
        </p:nvSpPr>
        <p:spPr>
          <a:xfrm>
            <a:off x="3771900" y="4114801"/>
            <a:ext cx="4743450" cy="653142"/>
          </a:xfrm>
          <a:prstGeom prst="round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D28D33-79E8-8B4A-8AFF-B9E802B58A1C}"/>
              </a:ext>
            </a:extLst>
          </p:cNvPr>
          <p:cNvSpPr/>
          <p:nvPr/>
        </p:nvSpPr>
        <p:spPr>
          <a:xfrm>
            <a:off x="3771900" y="4896372"/>
            <a:ext cx="4743450" cy="420232"/>
          </a:xfrm>
          <a:prstGeom prst="round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70" y="199198"/>
            <a:ext cx="8637815" cy="11430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Routinely Collected Data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62F1E-C27B-1A45-9B9D-18155F6018A2}"/>
              </a:ext>
            </a:extLst>
          </p:cNvPr>
          <p:cNvSpPr txBox="1"/>
          <p:nvPr/>
        </p:nvSpPr>
        <p:spPr>
          <a:xfrm>
            <a:off x="786063" y="1351508"/>
            <a:ext cx="7234989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With observational data you don’t know</a:t>
            </a:r>
            <a:r>
              <a:rPr lang="en-US" sz="3200" i="1" dirty="0"/>
              <a:t> why </a:t>
            </a:r>
            <a:r>
              <a:rPr lang="en-US" sz="3200" dirty="0"/>
              <a:t>a treatment worked?</a:t>
            </a:r>
            <a:endParaRPr lang="en-US" sz="3200" i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Why don’t you know why?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Answer: No </a:t>
            </a:r>
            <a:r>
              <a:rPr lang="en-US" sz="3200" dirty="0" err="1"/>
              <a:t>randomisation</a:t>
            </a:r>
            <a:endParaRPr lang="en-US" sz="3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 err="1"/>
              <a:t>Randomisation</a:t>
            </a:r>
            <a:r>
              <a:rPr lang="en-US" sz="3200" dirty="0"/>
              <a:t>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ensures that the only differences, on average, in outcome between the groups you compare is due to differences </a:t>
            </a:r>
            <a:r>
              <a:rPr lang="en-US" sz="2400" i="1" dirty="0"/>
              <a:t>you</a:t>
            </a:r>
            <a:r>
              <a:rPr lang="en-US" sz="2400" dirty="0"/>
              <a:t> imposed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Greater confidence that group differences due to inherent properties of treatment, rather than</a:t>
            </a:r>
            <a:br>
              <a:rPr lang="en-US" sz="2400" dirty="0"/>
            </a:br>
            <a:r>
              <a:rPr lang="en-US" sz="2400" dirty="0"/>
              <a:t>the characteristics of the people it was given to</a:t>
            </a:r>
          </a:p>
        </p:txBody>
      </p:sp>
    </p:spTree>
    <p:extLst>
      <p:ext uri="{BB962C8B-B14F-4D97-AF65-F5344CB8AC3E}">
        <p14:creationId xmlns:p14="http://schemas.microsoft.com/office/powerpoint/2010/main" val="287129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0"/>
            <a:ext cx="8894618" cy="682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3" y="208508"/>
            <a:ext cx="8637815" cy="1143000"/>
          </a:xfrm>
        </p:spPr>
        <p:txBody>
          <a:bodyPr>
            <a:normAutofit/>
          </a:bodyPr>
          <a:lstStyle/>
          <a:p>
            <a:pPr algn="l"/>
            <a:r>
              <a:rPr lang="en-AU" sz="3600" dirty="0"/>
              <a:t>Routinely Collected Data: Pragmatic Trials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31B38-0547-A747-BBC6-5E9A6C685505}"/>
              </a:ext>
            </a:extLst>
          </p:cNvPr>
          <p:cNvSpPr txBox="1"/>
          <p:nvPr/>
        </p:nvSpPr>
        <p:spPr>
          <a:xfrm>
            <a:off x="786063" y="1588910"/>
            <a:ext cx="723498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a pragmatic trial?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dirty="0" err="1"/>
              <a:t>randomised</a:t>
            </a:r>
            <a:r>
              <a:rPr lang="en-US" sz="3200" dirty="0"/>
              <a:t> trial conducted at point of care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All the benefits for inference of a </a:t>
            </a:r>
            <a:r>
              <a:rPr lang="en-US" sz="3200" dirty="0" err="1"/>
              <a:t>randomised</a:t>
            </a:r>
            <a:r>
              <a:rPr lang="en-US" sz="3200" dirty="0"/>
              <a:t> trial, with all the external validity of a point of care trial</a:t>
            </a:r>
          </a:p>
          <a:p>
            <a:r>
              <a:rPr lang="en-US" sz="2800" dirty="0"/>
              <a:t> 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763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642</Words>
  <Application>Microsoft Macintosh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COQI Symposium – Part 4  Applying the framework: Examples and opportunities for research</vt:lpstr>
      <vt:lpstr>Routinely Collected Data for Research</vt:lpstr>
      <vt:lpstr>Traditional Clinical Research Model</vt:lpstr>
      <vt:lpstr>Problems with Traditional Model</vt:lpstr>
      <vt:lpstr>Two Designs</vt:lpstr>
      <vt:lpstr>Routinely Collected Data: Observational</vt:lpstr>
      <vt:lpstr>Routinely Collected Data: Observational</vt:lpstr>
      <vt:lpstr>Routinely Collected Data</vt:lpstr>
      <vt:lpstr>Routinely Collected Data: Pragmatic Trials</vt:lpstr>
      <vt:lpstr>Routinely Collected Data: Pragmatic Trials</vt:lpstr>
      <vt:lpstr>Routinely Collected Data: Pragmatic Trials</vt:lpstr>
      <vt:lpstr>Routinely Collected Data: Pragmatic Trials</vt:lpstr>
      <vt:lpstr>Conclusions</vt:lpstr>
      <vt:lpstr>Conclusions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garry mcarthur</dc:creator>
  <cp:lastModifiedBy>Llew Mills</cp:lastModifiedBy>
  <cp:revision>28</cp:revision>
  <dcterms:created xsi:type="dcterms:W3CDTF">2018-07-08T23:56:56Z</dcterms:created>
  <dcterms:modified xsi:type="dcterms:W3CDTF">2019-11-12T21:13:49Z</dcterms:modified>
</cp:coreProperties>
</file>