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04" r:id="rId2"/>
    <p:sldId id="312" r:id="rId3"/>
    <p:sldId id="313" r:id="rId4"/>
    <p:sldId id="303" r:id="rId5"/>
    <p:sldId id="310" r:id="rId6"/>
    <p:sldId id="316" r:id="rId7"/>
    <p:sldId id="317" r:id="rId8"/>
    <p:sldId id="318" r:id="rId9"/>
    <p:sldId id="339" r:id="rId10"/>
    <p:sldId id="321" r:id="rId11"/>
    <p:sldId id="322" r:id="rId12"/>
    <p:sldId id="331" r:id="rId13"/>
    <p:sldId id="324" r:id="rId14"/>
    <p:sldId id="325" r:id="rId15"/>
    <p:sldId id="326" r:id="rId16"/>
    <p:sldId id="327" r:id="rId17"/>
    <p:sldId id="333" r:id="rId18"/>
    <p:sldId id="329" r:id="rId19"/>
    <p:sldId id="337" r:id="rId20"/>
    <p:sldId id="335" r:id="rId21"/>
    <p:sldId id="338" r:id="rId22"/>
    <p:sldId id="330" r:id="rId23"/>
    <p:sldId id="336" r:id="rId24"/>
    <p:sldId id="332" r:id="rId25"/>
    <p:sldId id="291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1117">
          <p15:clr>
            <a:srgbClr val="A4A3A4"/>
          </p15:clr>
        </p15:guide>
        <p15:guide id="3" orient="horz" pos="4156">
          <p15:clr>
            <a:srgbClr val="A4A3A4"/>
          </p15:clr>
        </p15:guide>
        <p15:guide id="4" orient="horz" pos="4065">
          <p15:clr>
            <a:srgbClr val="A4A3A4"/>
          </p15:clr>
        </p15:guide>
        <p15:guide id="5" orient="horz" pos="602">
          <p15:clr>
            <a:srgbClr val="A4A3A4"/>
          </p15:clr>
        </p15:guide>
        <p15:guide id="6" orient="horz" pos="799">
          <p15:clr>
            <a:srgbClr val="A4A3A4"/>
          </p15:clr>
        </p15:guide>
        <p15:guide id="7" pos="158">
          <p15:clr>
            <a:srgbClr val="A4A3A4"/>
          </p15:clr>
        </p15:guide>
        <p15:guide id="8" pos="5615">
          <p15:clr>
            <a:srgbClr val="A4A3A4"/>
          </p15:clr>
        </p15:guide>
        <p15:guide id="9" pos="49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DEDCA"/>
    <a:srgbClr val="CE1126"/>
    <a:srgbClr val="C2CD23"/>
    <a:srgbClr val="DA4D5C"/>
    <a:srgbClr val="ED2B42"/>
    <a:srgbClr val="FCDB95"/>
    <a:srgbClr val="DCDDDE"/>
    <a:srgbClr val="CCC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646"/>
  </p:normalViewPr>
  <p:slideViewPr>
    <p:cSldViewPr>
      <p:cViewPr varScale="1">
        <p:scale>
          <a:sx n="79" d="100"/>
          <a:sy n="79" d="100"/>
        </p:scale>
        <p:origin x="1048" y="200"/>
      </p:cViewPr>
      <p:guideLst>
        <p:guide orient="horz" pos="164"/>
        <p:guide orient="horz" pos="1117"/>
        <p:guide orient="horz" pos="4156"/>
        <p:guide orient="horz" pos="4065"/>
        <p:guide orient="horz" pos="602"/>
        <p:guide orient="horz" pos="799"/>
        <p:guide pos="158"/>
        <p:guide pos="5615"/>
        <p:guide pos="49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0525D3C-8AA7-46A0-B2AE-B0CC9B086732}" type="datetime1">
              <a:rPr lang="en-US" altLang="en-US"/>
              <a:pPr>
                <a:defRPr/>
              </a:pPr>
              <a:t>11/12/19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4FA09F5-9C03-4E88-B3D9-3EB8998B4C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35295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7A8027D-AA79-4058-9BA3-582B8F65456C}" type="datetime1">
              <a:rPr lang="en-US" altLang="en-US"/>
              <a:pPr>
                <a:defRPr/>
              </a:pPr>
              <a:t>11/12/19</a:t>
            </a:fld>
            <a:endParaRPr lang="en-AU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9D97996-188D-435D-96BC-AFD3840FB2F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81881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CD4DC38-8363-4CDD-BF29-D1978E2D904C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228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CD4DC38-8363-4CDD-BF29-D1978E2D904C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1413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CD4DC38-8363-4CDD-BF29-D1978E2D904C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3156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CD4DC38-8363-4CDD-BF29-D1978E2D904C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0388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CD4DC38-8363-4CDD-BF29-D1978E2D904C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5207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CD4DC38-8363-4CDD-BF29-D1978E2D904C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9517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CD4DC38-8363-4CDD-BF29-D1978E2D904C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7752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CD4DC38-8363-4CDD-BF29-D1978E2D904C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4213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CD4DC38-8363-4CDD-BF29-D1978E2D904C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4839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CD4DC38-8363-4CDD-BF29-D1978E2D904C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8935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CD4DC38-8363-4CDD-BF29-D1978E2D904C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0963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CD4DC38-8363-4CDD-BF29-D1978E2D904C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8762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CD4DC38-8363-4CDD-BF29-D1978E2D904C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5804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CD4DC38-8363-4CDD-BF29-D1978E2D904C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2010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CD4DC38-8363-4CDD-BF29-D1978E2D904C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36006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CD4DC38-8363-4CDD-BF29-D1978E2D904C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58854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852FCDB-1E0F-4243-B29E-FC8ADD84A97E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4167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E1CC24F-89A9-4A92-90CA-550E695E3D1E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1913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CD4DC38-8363-4CDD-BF29-D1978E2D904C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3492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CD4DC38-8363-4CDD-BF29-D1978E2D904C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5527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CD4DC38-8363-4CDD-BF29-D1978E2D904C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708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CD4DC38-8363-4CDD-BF29-D1978E2D904C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5936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CD4DC38-8363-4CDD-BF29-D1978E2D904C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9498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CD4DC38-8363-4CDD-BF29-D1978E2D904C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428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1071563" y="0"/>
            <a:ext cx="8072437" cy="5786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9" name="Rectangle 8"/>
          <p:cNvSpPr/>
          <p:nvPr userDrawn="1"/>
        </p:nvSpPr>
        <p:spPr bwMode="ltGray">
          <a:xfrm>
            <a:off x="1071563" y="4200525"/>
            <a:ext cx="2303462" cy="2303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grpSp>
        <p:nvGrpSpPr>
          <p:cNvPr id="10" name="Group 16"/>
          <p:cNvGrpSpPr>
            <a:grpSpLocks/>
          </p:cNvGrpSpPr>
          <p:nvPr userDrawn="1"/>
        </p:nvGrpSpPr>
        <p:grpSpPr bwMode="auto">
          <a:xfrm>
            <a:off x="369888" y="5811838"/>
            <a:ext cx="1392237" cy="692150"/>
            <a:chOff x="250823" y="260351"/>
            <a:chExt cx="1392218" cy="692149"/>
          </a:xfrm>
        </p:grpSpPr>
        <p:sp>
          <p:nvSpPr>
            <p:cNvPr id="14" name="Rectangle 13"/>
            <p:cNvSpPr/>
            <p:nvPr userDrawn="1"/>
          </p:nvSpPr>
          <p:spPr>
            <a:xfrm flipH="1">
              <a:off x="250823" y="260351"/>
              <a:ext cx="1392218" cy="6921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/>
            </a:p>
          </p:txBody>
        </p:sp>
        <p:pic>
          <p:nvPicPr>
            <p:cNvPr id="15" name="Picture 11" descr="USY_MB1_rgb_Reversed_Standard_Logo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14" y="386828"/>
              <a:ext cx="1268436" cy="439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912" y="285729"/>
            <a:ext cx="7704138" cy="100013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912" y="1285860"/>
            <a:ext cx="7704137" cy="500066"/>
          </a:xfrm>
        </p:spPr>
        <p:txBody>
          <a:bodyPr lIns="9144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AU" dirty="0"/>
          </a:p>
        </p:txBody>
      </p:sp>
      <p:sp>
        <p:nvSpPr>
          <p:cNvPr id="11" name="Content Placeholder 25"/>
          <p:cNvSpPr>
            <a:spLocks noGrp="1"/>
          </p:cNvSpPr>
          <p:nvPr>
            <p:ph sz="quarter" idx="11"/>
          </p:nvPr>
        </p:nvSpPr>
        <p:spPr>
          <a:xfrm>
            <a:off x="3428992" y="5286388"/>
            <a:ext cx="5572133" cy="285752"/>
          </a:xfrm>
        </p:spPr>
        <p:txBody>
          <a:bodyPr tIns="0" rIns="0" bIns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12" name="Content Placeholder 25"/>
          <p:cNvSpPr>
            <a:spLocks noGrp="1"/>
          </p:cNvSpPr>
          <p:nvPr>
            <p:ph sz="quarter" idx="12"/>
          </p:nvPr>
        </p:nvSpPr>
        <p:spPr>
          <a:xfrm>
            <a:off x="3428992" y="5000636"/>
            <a:ext cx="5572133" cy="285752"/>
          </a:xfrm>
        </p:spPr>
        <p:txBody>
          <a:bodyPr tIns="0" rIns="0" bIns="0" anchor="b">
            <a:noAutofit/>
          </a:bodyPr>
          <a:lstStyle>
            <a:lvl1pPr algn="r">
              <a:buNone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8055033" y="5819652"/>
            <a:ext cx="985150" cy="985150"/>
          </a:xfrm>
          <a:solidFill>
            <a:schemeClr val="bg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000" baseline="0"/>
            </a:lvl1pPr>
          </a:lstStyle>
          <a:p>
            <a:pPr lvl="0"/>
            <a:r>
              <a:rPr lang="en-AU" noProof="0"/>
              <a:t>Click icon to add picture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86713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7" y="1773238"/>
            <a:ext cx="4270375" cy="4513281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250825" y="5715001"/>
            <a:ext cx="4392613" cy="428644"/>
          </a:xfrm>
        </p:spPr>
        <p:txBody>
          <a:bodyPr>
            <a:normAutofit/>
          </a:bodyPr>
          <a:lstStyle>
            <a:lvl1pPr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6"/>
          </p:nvPr>
        </p:nvSpPr>
        <p:spPr>
          <a:xfrm>
            <a:off x="250826" y="1764138"/>
            <a:ext cx="4319004" cy="3950861"/>
          </a:xfrm>
        </p:spPr>
        <p:txBody>
          <a:bodyPr rtlCol="0">
            <a:normAutofit/>
          </a:bodyPr>
          <a:lstStyle>
            <a:lvl1pPr marL="174625" marR="0" indent="-174625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baseline="0"/>
            </a:lvl1pPr>
          </a:lstStyle>
          <a:p>
            <a:pPr lvl="0"/>
            <a:r>
              <a:rPr lang="en-AU" noProof="0"/>
              <a:t>Click icon to add table</a:t>
            </a:r>
            <a:endParaRPr lang="en-AU" noProof="0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250825" y="6143643"/>
            <a:ext cx="4392613" cy="165082"/>
          </a:xfrm>
        </p:spPr>
        <p:txBody>
          <a:bodyPr anchor="ctr">
            <a:noAutofit/>
          </a:bodyPr>
          <a:lstStyle>
            <a:lvl1pPr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 userDrawn="1"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F64A0-06B9-4080-B624-29A2F521A4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8350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8" y="1773238"/>
            <a:ext cx="4270375" cy="4513281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250825" y="5715001"/>
            <a:ext cx="4392613" cy="428644"/>
          </a:xfrm>
        </p:spPr>
        <p:txBody>
          <a:bodyPr>
            <a:normAutofit/>
          </a:bodyPr>
          <a:lstStyle>
            <a:lvl1pPr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250825" y="6143643"/>
            <a:ext cx="4392613" cy="165082"/>
          </a:xfrm>
        </p:spPr>
        <p:txBody>
          <a:bodyPr anchor="ctr">
            <a:noAutofit/>
          </a:bodyPr>
          <a:lstStyle>
            <a:lvl1pPr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8"/>
          </p:nvPr>
        </p:nvSpPr>
        <p:spPr>
          <a:xfrm>
            <a:off x="250825" y="1764139"/>
            <a:ext cx="4321175" cy="3950860"/>
          </a:xfrm>
        </p:spPr>
        <p:txBody>
          <a:bodyPr rtlCol="0">
            <a:normAutofit/>
          </a:bodyPr>
          <a:lstStyle>
            <a:lvl1pPr marL="174625" marR="0" indent="-174625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lvl1pPr>
          </a:lstStyle>
          <a:p>
            <a:pPr lvl="0"/>
            <a:r>
              <a:rPr lang="en-AU" noProof="0"/>
              <a:t>Click icon to add chart</a:t>
            </a:r>
            <a:endParaRPr lang="en-AU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 userDrawn="1"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D3C29-AFAF-4573-88A5-1EE20E2B85B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01946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50826" y="1773238"/>
            <a:ext cx="8662988" cy="4679949"/>
          </a:xfrm>
        </p:spPr>
        <p:txBody>
          <a:bodyPr rtlCol="0">
            <a:normAutofit/>
          </a:bodyPr>
          <a:lstStyle>
            <a:lvl1pPr marL="174625" marR="0" indent="-174625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lvl1pPr>
          </a:lstStyle>
          <a:p>
            <a:pPr lvl="0"/>
            <a:r>
              <a:rPr lang="en-AU" noProof="0"/>
              <a:t>Click icon to add picture</a:t>
            </a:r>
            <a:endParaRPr lang="en-AU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1C864-56D2-4126-A090-086F81551006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14530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4" y="1773237"/>
            <a:ext cx="4321176" cy="4535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73237"/>
            <a:ext cx="4270375" cy="4535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65F32-00EB-4727-829A-F20498B67A1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48675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Slide Number Placeholder 5"/>
          <p:cNvSpPr>
            <a:spLocks noGrp="1"/>
          </p:cNvSpPr>
          <p:nvPr userDrawn="1"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C78DF-559C-491D-AFF6-6873B178424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8313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 userDrawn="1"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9AAE0-0BC7-4A92-B146-0714A8564BE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1741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BD1A2-97AF-4C56-B504-141F6252FD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2158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– Red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PT Template background file_Re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581525" cy="68722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269F7152-Edit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5" r="27248"/>
          <a:stretch>
            <a:fillRect/>
          </a:stretch>
        </p:blipFill>
        <p:spPr bwMode="auto">
          <a:xfrm>
            <a:off x="4572000" y="0"/>
            <a:ext cx="4581525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81884" y="1797599"/>
            <a:ext cx="3948874" cy="1322972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6941" y="3360968"/>
            <a:ext cx="3963817" cy="852488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9974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8" name="Rectangle 7"/>
          <p:cNvSpPr/>
          <p:nvPr userDrawn="1"/>
        </p:nvSpPr>
        <p:spPr>
          <a:xfrm>
            <a:off x="1071563" y="0"/>
            <a:ext cx="8072437" cy="57864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9" name="Rectangle 8"/>
          <p:cNvSpPr/>
          <p:nvPr userDrawn="1"/>
        </p:nvSpPr>
        <p:spPr bwMode="ltGray">
          <a:xfrm>
            <a:off x="1071563" y="4200525"/>
            <a:ext cx="2303462" cy="2303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369888" y="5811838"/>
            <a:ext cx="1392237" cy="692150"/>
            <a:chOff x="250823" y="260351"/>
            <a:chExt cx="1392218" cy="692149"/>
          </a:xfrm>
        </p:grpSpPr>
        <p:sp>
          <p:nvSpPr>
            <p:cNvPr id="11" name="Rectangle 10"/>
            <p:cNvSpPr/>
            <p:nvPr userDrawn="1"/>
          </p:nvSpPr>
          <p:spPr>
            <a:xfrm flipH="1">
              <a:off x="250823" y="260351"/>
              <a:ext cx="1392218" cy="6921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/>
            </a:p>
          </p:txBody>
        </p:sp>
        <p:pic>
          <p:nvPicPr>
            <p:cNvPr id="12" name="Picture 14" descr="USY_MB1_rgb_Reversed_Standard_Logo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14" y="386828"/>
              <a:ext cx="1268436" cy="439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912" y="285729"/>
            <a:ext cx="7704138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912" y="1285860"/>
            <a:ext cx="7704137" cy="500066"/>
          </a:xfrm>
        </p:spPr>
        <p:txBody>
          <a:bodyPr lIns="9144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AU" dirty="0"/>
          </a:p>
        </p:txBody>
      </p:sp>
      <p:sp>
        <p:nvSpPr>
          <p:cNvPr id="13" name="Content Placeholder 25"/>
          <p:cNvSpPr>
            <a:spLocks noGrp="1"/>
          </p:cNvSpPr>
          <p:nvPr>
            <p:ph sz="quarter" idx="11"/>
          </p:nvPr>
        </p:nvSpPr>
        <p:spPr>
          <a:xfrm>
            <a:off x="3428992" y="5286388"/>
            <a:ext cx="5572133" cy="285752"/>
          </a:xfrm>
        </p:spPr>
        <p:txBody>
          <a:bodyPr tIns="0" rIns="0" bIns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20" name="Content Placeholder 25"/>
          <p:cNvSpPr>
            <a:spLocks noGrp="1"/>
          </p:cNvSpPr>
          <p:nvPr>
            <p:ph sz="quarter" idx="12"/>
          </p:nvPr>
        </p:nvSpPr>
        <p:spPr>
          <a:xfrm>
            <a:off x="3428992" y="5000636"/>
            <a:ext cx="5572133" cy="285752"/>
          </a:xfrm>
        </p:spPr>
        <p:txBody>
          <a:bodyPr tIns="0" rIns="0" bIns="0" anchor="b">
            <a:noAutofit/>
          </a:bodyPr>
          <a:lstStyle>
            <a:lvl1pPr algn="r">
              <a:buNone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8055033" y="5819652"/>
            <a:ext cx="985150" cy="985150"/>
          </a:xfrm>
          <a:solidFill>
            <a:schemeClr val="bg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000" baseline="0"/>
            </a:lvl1pPr>
          </a:lstStyle>
          <a:p>
            <a:pPr lvl="0"/>
            <a:r>
              <a:rPr lang="en-AU" noProof="0"/>
              <a:t>Click icon to add picture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38420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lecture_theatr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1" t="6509" r="5984" b="13737"/>
          <a:stretch>
            <a:fillRect/>
          </a:stretch>
        </p:blipFill>
        <p:spPr bwMode="auto">
          <a:xfrm>
            <a:off x="0" y="3357563"/>
            <a:ext cx="9144000" cy="35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 bwMode="invGray">
          <a:xfrm>
            <a:off x="0" y="0"/>
            <a:ext cx="9144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9" name="Rectangle 8"/>
          <p:cNvSpPr/>
          <p:nvPr userDrawn="1"/>
        </p:nvSpPr>
        <p:spPr bwMode="ltGray">
          <a:xfrm>
            <a:off x="1071563" y="4200525"/>
            <a:ext cx="2303462" cy="2303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347663" y="5762625"/>
            <a:ext cx="1465262" cy="741363"/>
            <a:chOff x="347632" y="5762704"/>
            <a:chExt cx="1465200" cy="7416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347632" y="5762704"/>
              <a:ext cx="1465200" cy="741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/>
            </a:p>
          </p:txBody>
        </p:sp>
        <p:pic>
          <p:nvPicPr>
            <p:cNvPr id="12" name="Picture 14" descr="USY_MB1_rgb_Reversed_Standard_Logo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014" y="5913907"/>
              <a:ext cx="1268436" cy="439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85729"/>
            <a:ext cx="8750330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285860"/>
            <a:ext cx="8750329" cy="500066"/>
          </a:xfrm>
        </p:spPr>
        <p:txBody>
          <a:bodyPr lIns="9144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AU" dirty="0"/>
          </a:p>
        </p:txBody>
      </p:sp>
      <p:sp>
        <p:nvSpPr>
          <p:cNvPr id="19" name="Content Placeholder 25"/>
          <p:cNvSpPr>
            <a:spLocks noGrp="1"/>
          </p:cNvSpPr>
          <p:nvPr>
            <p:ph sz="quarter" idx="11"/>
          </p:nvPr>
        </p:nvSpPr>
        <p:spPr>
          <a:xfrm>
            <a:off x="250826" y="3000372"/>
            <a:ext cx="8750300" cy="285752"/>
          </a:xfrm>
        </p:spPr>
        <p:txBody>
          <a:bodyPr tIns="0" rIns="0" bIns="0" anchor="b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20" name="Content Placeholder 25"/>
          <p:cNvSpPr>
            <a:spLocks noGrp="1"/>
          </p:cNvSpPr>
          <p:nvPr>
            <p:ph sz="quarter" idx="12"/>
          </p:nvPr>
        </p:nvSpPr>
        <p:spPr>
          <a:xfrm>
            <a:off x="250826" y="2714620"/>
            <a:ext cx="8750300" cy="285752"/>
          </a:xfrm>
        </p:spPr>
        <p:txBody>
          <a:bodyPr tIns="0" rIns="0" bIns="0" anchor="b">
            <a:noAutofit/>
          </a:bodyPr>
          <a:lstStyle>
            <a:lvl1pPr algn="r">
              <a:buNone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7514706" y="5112818"/>
            <a:ext cx="1399108" cy="1399108"/>
          </a:xfrm>
          <a:solidFill>
            <a:schemeClr val="bg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000" baseline="0"/>
            </a:lvl1pPr>
          </a:lstStyle>
          <a:p>
            <a:pPr lvl="0"/>
            <a:r>
              <a:rPr lang="en-AU" noProof="0"/>
              <a:t>Click icon to add picture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98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quad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8" r="1321" b="22060"/>
          <a:stretch>
            <a:fillRect/>
          </a:stretch>
        </p:blipFill>
        <p:spPr bwMode="auto">
          <a:xfrm>
            <a:off x="0" y="3071813"/>
            <a:ext cx="914400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 bwMode="ltGray"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ltGray">
          <a:xfrm>
            <a:off x="1071563" y="4200525"/>
            <a:ext cx="2303462" cy="23034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grpSp>
        <p:nvGrpSpPr>
          <p:cNvPr id="10" name="Group 16"/>
          <p:cNvGrpSpPr>
            <a:grpSpLocks/>
          </p:cNvGrpSpPr>
          <p:nvPr userDrawn="1"/>
        </p:nvGrpSpPr>
        <p:grpSpPr bwMode="auto">
          <a:xfrm>
            <a:off x="347663" y="5762625"/>
            <a:ext cx="1465262" cy="741363"/>
            <a:chOff x="347632" y="5762704"/>
            <a:chExt cx="1465200" cy="7416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347632" y="5762704"/>
              <a:ext cx="1465200" cy="741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/>
            </a:p>
          </p:txBody>
        </p:sp>
        <p:pic>
          <p:nvPicPr>
            <p:cNvPr id="12" name="Picture 14" descr="USY_MB1_rgb_Reversed_Standard_Logo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014" y="5913907"/>
              <a:ext cx="1268436" cy="439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85729"/>
            <a:ext cx="8750330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285860"/>
            <a:ext cx="8750329" cy="500066"/>
          </a:xfrm>
        </p:spPr>
        <p:txBody>
          <a:bodyPr lIns="9144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AU" dirty="0"/>
          </a:p>
        </p:txBody>
      </p:sp>
      <p:sp>
        <p:nvSpPr>
          <p:cNvPr id="15" name="Content Placeholder 25"/>
          <p:cNvSpPr>
            <a:spLocks noGrp="1"/>
          </p:cNvSpPr>
          <p:nvPr>
            <p:ph sz="quarter" idx="11"/>
          </p:nvPr>
        </p:nvSpPr>
        <p:spPr>
          <a:xfrm>
            <a:off x="250826" y="3000372"/>
            <a:ext cx="8750300" cy="285752"/>
          </a:xfrm>
        </p:spPr>
        <p:txBody>
          <a:bodyPr tIns="0" rIns="0" bIns="0" anchor="b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16" name="Content Placeholder 25"/>
          <p:cNvSpPr>
            <a:spLocks noGrp="1"/>
          </p:cNvSpPr>
          <p:nvPr>
            <p:ph sz="quarter" idx="12"/>
          </p:nvPr>
        </p:nvSpPr>
        <p:spPr>
          <a:xfrm>
            <a:off x="250826" y="2714620"/>
            <a:ext cx="8750300" cy="285752"/>
          </a:xfrm>
        </p:spPr>
        <p:txBody>
          <a:bodyPr tIns="0" rIns="0" bIns="0" anchor="b">
            <a:noAutofit/>
          </a:bodyPr>
          <a:lstStyle>
            <a:lvl1pPr algn="r">
              <a:buNone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7514706" y="5112818"/>
            <a:ext cx="1399108" cy="1399108"/>
          </a:xfrm>
          <a:solidFill>
            <a:schemeClr val="bg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000" baseline="0"/>
            </a:lvl1pPr>
          </a:lstStyle>
          <a:p>
            <a:pPr lvl="0"/>
            <a:r>
              <a:rPr lang="en-AU" noProof="0"/>
              <a:t>Click icon to add picture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22427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science_lab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46438"/>
            <a:ext cx="9144000" cy="361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 bwMode="invGray">
          <a:xfrm>
            <a:off x="0" y="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ltGray">
          <a:xfrm>
            <a:off x="1071563" y="4200525"/>
            <a:ext cx="2303462" cy="2303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347663" y="5762625"/>
            <a:ext cx="1465262" cy="741363"/>
            <a:chOff x="347632" y="5762704"/>
            <a:chExt cx="1465200" cy="7416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347632" y="5762704"/>
              <a:ext cx="1465200" cy="741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/>
            </a:p>
          </p:txBody>
        </p:sp>
        <p:pic>
          <p:nvPicPr>
            <p:cNvPr id="12" name="Picture 14" descr="USY_MB1_rgb_Reversed_Standard_Logo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014" y="5913907"/>
              <a:ext cx="1268436" cy="439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85729"/>
            <a:ext cx="8750330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285860"/>
            <a:ext cx="8750329" cy="500066"/>
          </a:xfrm>
        </p:spPr>
        <p:txBody>
          <a:bodyPr lIns="9144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AU" dirty="0"/>
          </a:p>
        </p:txBody>
      </p:sp>
      <p:sp>
        <p:nvSpPr>
          <p:cNvPr id="14" name="Content Placeholder 25"/>
          <p:cNvSpPr>
            <a:spLocks noGrp="1"/>
          </p:cNvSpPr>
          <p:nvPr>
            <p:ph sz="quarter" idx="11"/>
          </p:nvPr>
        </p:nvSpPr>
        <p:spPr>
          <a:xfrm>
            <a:off x="250826" y="3000372"/>
            <a:ext cx="8750300" cy="285752"/>
          </a:xfrm>
        </p:spPr>
        <p:txBody>
          <a:bodyPr tIns="0" rIns="0" bIns="0" anchor="b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15" name="Content Placeholder 25"/>
          <p:cNvSpPr>
            <a:spLocks noGrp="1"/>
          </p:cNvSpPr>
          <p:nvPr>
            <p:ph sz="quarter" idx="12"/>
          </p:nvPr>
        </p:nvSpPr>
        <p:spPr>
          <a:xfrm>
            <a:off x="250826" y="2714620"/>
            <a:ext cx="8750300" cy="285752"/>
          </a:xfrm>
        </p:spPr>
        <p:txBody>
          <a:bodyPr tIns="0" rIns="0" bIns="0" anchor="b">
            <a:noAutofit/>
          </a:bodyPr>
          <a:lstStyle>
            <a:lvl1pPr algn="r">
              <a:buNone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7514706" y="5112818"/>
            <a:ext cx="1399108" cy="1399108"/>
          </a:xfrm>
          <a:solidFill>
            <a:schemeClr val="bg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000" baseline="0"/>
            </a:lvl1pPr>
          </a:lstStyle>
          <a:p>
            <a:pPr lvl="0"/>
            <a:r>
              <a:rPr lang="en-AU" noProof="0"/>
              <a:t>Click icon to add picture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29416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 flipH="1">
            <a:off x="0" y="5929313"/>
            <a:ext cx="9144000" cy="928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7" name="Rectangle 6"/>
          <p:cNvSpPr/>
          <p:nvPr userDrawn="1"/>
        </p:nvSpPr>
        <p:spPr bwMode="invGray">
          <a:xfrm>
            <a:off x="844550" y="5286375"/>
            <a:ext cx="1358900" cy="1358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8" name="Rectangle 7"/>
          <p:cNvSpPr/>
          <p:nvPr userDrawn="1"/>
        </p:nvSpPr>
        <p:spPr>
          <a:xfrm>
            <a:off x="214313" y="6003925"/>
            <a:ext cx="1268412" cy="641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pic>
        <p:nvPicPr>
          <p:cNvPr id="9" name="Picture 13" descr="USY_MB1_rgb_Reversed_Standard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6134100"/>
            <a:ext cx="1104900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285719" y="1777496"/>
            <a:ext cx="7599393" cy="1080000"/>
          </a:xfrm>
        </p:spPr>
        <p:txBody>
          <a:bodyPr anchor="ctr">
            <a:normAutofit/>
          </a:bodyPr>
          <a:lstStyle>
            <a:lvl1pPr algn="l">
              <a:defRPr sz="28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 bwMode="white">
          <a:xfrm>
            <a:off x="7893038" y="1777495"/>
            <a:ext cx="1143012" cy="1080000"/>
          </a:xfrm>
        </p:spPr>
        <p:txBody>
          <a:bodyPr anchor="ctr"/>
          <a:lstStyle>
            <a:lvl1pPr algn="r">
              <a:buNone/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 bwMode="hidden">
          <a:xfrm>
            <a:off x="7893038" y="2857496"/>
            <a:ext cx="1144800" cy="142875"/>
          </a:xfrm>
        </p:spPr>
        <p:txBody>
          <a:bodyPr>
            <a:noAutofit/>
          </a:bodyPr>
          <a:lstStyle>
            <a:lvl1pPr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826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 flipH="1">
            <a:off x="0" y="5929313"/>
            <a:ext cx="9144000" cy="928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7" name="Rectangle 6"/>
          <p:cNvSpPr/>
          <p:nvPr userDrawn="1"/>
        </p:nvSpPr>
        <p:spPr bwMode="ltGray">
          <a:xfrm>
            <a:off x="844550" y="5286375"/>
            <a:ext cx="1358900" cy="1358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8" name="Rectangle 7"/>
          <p:cNvSpPr/>
          <p:nvPr userDrawn="1"/>
        </p:nvSpPr>
        <p:spPr>
          <a:xfrm>
            <a:off x="214313" y="6003925"/>
            <a:ext cx="1268412" cy="641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pic>
        <p:nvPicPr>
          <p:cNvPr id="10" name="Picture 13" descr="USY_MB1_rgb_Reversed_Standard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6134100"/>
            <a:ext cx="1104900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285720" y="1777496"/>
            <a:ext cx="7599393" cy="1080000"/>
          </a:xfrm>
        </p:spPr>
        <p:txBody>
          <a:bodyPr anchor="ctr">
            <a:normAutofit/>
          </a:bodyPr>
          <a:lstStyle>
            <a:lvl1pPr algn="l">
              <a:defRPr sz="28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 bwMode="black">
          <a:xfrm>
            <a:off x="7893038" y="1777495"/>
            <a:ext cx="1143012" cy="1080000"/>
          </a:xfrm>
        </p:spPr>
        <p:txBody>
          <a:bodyPr anchor="ctr"/>
          <a:lstStyle>
            <a:lvl1pPr algn="r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3"/>
          </p:nvPr>
        </p:nvSpPr>
        <p:spPr bwMode="hidden">
          <a:xfrm>
            <a:off x="7893038" y="2857496"/>
            <a:ext cx="1144800" cy="142875"/>
          </a:xfrm>
        </p:spPr>
        <p:txBody>
          <a:bodyPr>
            <a:noAutofit/>
          </a:bodyPr>
          <a:lstStyle>
            <a:lvl1pPr algn="ctr">
              <a:buNone/>
              <a:defRPr sz="7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AU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344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4" y="1773238"/>
            <a:ext cx="8662989" cy="4679949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 userDrawn="1"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55AB5-3179-450E-8E1F-EF3AF93A8A7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0521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8" y="1783634"/>
            <a:ext cx="4270375" cy="4502885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50825" y="1773238"/>
            <a:ext cx="4321175" cy="3941761"/>
          </a:xfrm>
        </p:spPr>
        <p:txBody>
          <a:bodyPr rtlCol="0">
            <a:normAutofit/>
          </a:bodyPr>
          <a:lstStyle>
            <a:lvl1pPr algn="ctr">
              <a:buNone/>
              <a:defRPr baseline="0"/>
            </a:lvl1pPr>
          </a:lstStyle>
          <a:p>
            <a:pPr lvl="0"/>
            <a:r>
              <a:rPr lang="en-AU" noProof="0"/>
              <a:t>Click icon to add picture</a:t>
            </a:r>
            <a:endParaRPr lang="en-AU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250825" y="5715000"/>
            <a:ext cx="4392613" cy="593725"/>
          </a:xfrm>
        </p:spPr>
        <p:txBody>
          <a:bodyPr>
            <a:normAutofit/>
          </a:bodyPr>
          <a:lstStyle>
            <a:lvl1pPr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 userDrawn="1"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84EF2-8EA5-44FD-B832-F529131F7A4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2744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3063" y="428625"/>
            <a:ext cx="727075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TITLE, FONT IN ARIAL 24PT  [1 line only]</a:t>
            </a:r>
            <a:endParaRPr lang="en-AU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57313"/>
            <a:ext cx="8662988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662C6F5-70AC-4056-86C3-0C7391439CA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250825" y="6575425"/>
            <a:ext cx="8678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1" descr="Screen Shot 2016-07-05 at 2.48.12 PM.pn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11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7" r:id="rId2"/>
    <p:sldLayoutId id="2147484478" r:id="rId3"/>
    <p:sldLayoutId id="2147484479" r:id="rId4"/>
    <p:sldLayoutId id="2147484480" r:id="rId5"/>
    <p:sldLayoutId id="2147484481" r:id="rId6"/>
    <p:sldLayoutId id="2147484482" r:id="rId7"/>
    <p:sldLayoutId id="2147484468" r:id="rId8"/>
    <p:sldLayoutId id="2147484469" r:id="rId9"/>
    <p:sldLayoutId id="2147484470" r:id="rId10"/>
    <p:sldLayoutId id="2147484471" r:id="rId11"/>
    <p:sldLayoutId id="2147484472" r:id="rId12"/>
    <p:sldLayoutId id="2147484473" r:id="rId13"/>
    <p:sldLayoutId id="2147484474" r:id="rId14"/>
    <p:sldLayoutId id="2147484475" r:id="rId15"/>
    <p:sldLayoutId id="2147484483" r:id="rId16"/>
    <p:sldLayoutId id="2147484484" r:id="rId17"/>
  </p:sldLayoutIdLst>
  <p:hf hdr="0" ftr="0" dt="0"/>
  <p:txStyles>
    <p:titleStyle>
      <a:lvl1pPr algn="r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r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2pPr>
      <a:lvl3pPr algn="r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3pPr>
      <a:lvl4pPr algn="r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4pPr>
      <a:lvl5pPr algn="r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174625" indent="-174625" algn="l" rtl="0" eaLnBrk="0" fontAlgn="base" hangingPunct="0">
        <a:spcBef>
          <a:spcPts val="5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›"/>
        <a:defRPr lang="en-US" sz="2000" kern="1200" dirty="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361950" indent="-184150" algn="l" rtl="0" eaLnBrk="0" fontAlgn="base" hangingPunct="0">
        <a:spcBef>
          <a:spcPts val="5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-"/>
        <a:defRPr lang="en-US" kern="1200" dirty="0">
          <a:solidFill>
            <a:schemeClr val="tx1"/>
          </a:solidFill>
          <a:latin typeface="+mn-lt"/>
          <a:ea typeface="ＭＳ Ｐゴシック" pitchFamily="-105" charset="-128"/>
          <a:cs typeface="+mn-cs"/>
        </a:defRPr>
      </a:lvl2pPr>
      <a:lvl3pPr marL="539750" indent="-177800" algn="l" rtl="0" eaLnBrk="0" fontAlgn="base" hangingPunct="0">
        <a:spcBef>
          <a:spcPts val="5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-"/>
        <a:defRPr lang="en-US" kern="1200" dirty="0">
          <a:solidFill>
            <a:schemeClr val="tx1"/>
          </a:solidFill>
          <a:latin typeface="+mn-lt"/>
          <a:ea typeface="ＭＳ Ｐゴシック" pitchFamily="-105" charset="-128"/>
          <a:cs typeface="+mn-cs"/>
        </a:defRPr>
      </a:lvl3pPr>
      <a:lvl4pPr marL="717550" indent="-177800" algn="l" rtl="0" eaLnBrk="0" fontAlgn="base" hangingPunct="0">
        <a:spcBef>
          <a:spcPts val="5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-"/>
        <a:defRPr lang="en-US" kern="1200" dirty="0">
          <a:solidFill>
            <a:schemeClr val="tx1"/>
          </a:solidFill>
          <a:latin typeface="+mn-lt"/>
          <a:ea typeface="ＭＳ Ｐゴシック" pitchFamily="-105" charset="-128"/>
          <a:cs typeface="+mn-cs"/>
        </a:defRPr>
      </a:lvl4pPr>
      <a:lvl5pPr marL="895350" indent="-177800" algn="l" rtl="0" eaLnBrk="0" fontAlgn="base" hangingPunct="0">
        <a:spcBef>
          <a:spcPts val="5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-"/>
        <a:defRPr lang="en-AU" kern="1200" dirty="0">
          <a:solidFill>
            <a:schemeClr val="tx1"/>
          </a:solidFill>
          <a:latin typeface="+mn-lt"/>
          <a:ea typeface="ＭＳ Ｐゴシック" pitchFamily="-105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ga.gov.au/access-medicinal-cannabis-products-1" TargetMode="External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6.jpeg"/><Relationship Id="rId7" Type="http://schemas.openxmlformats.org/officeDocument/2006/relationships/image" Target="../media/image10.emf"/><Relationship Id="rId12" Type="http://schemas.openxmlformats.org/officeDocument/2006/relationships/image" Target="../media/image2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jpeg"/><Relationship Id="rId11" Type="http://schemas.openxmlformats.org/officeDocument/2006/relationships/image" Target="../media/image22.jpg"/><Relationship Id="rId5" Type="http://schemas.openxmlformats.org/officeDocument/2006/relationships/image" Target="../media/image18.png"/><Relationship Id="rId10" Type="http://schemas.openxmlformats.org/officeDocument/2006/relationships/image" Target="../media/image21.jpeg"/><Relationship Id="rId4" Type="http://schemas.openxmlformats.org/officeDocument/2006/relationships/image" Target="../media/image17.jpeg"/><Relationship Id="rId9" Type="http://schemas.openxmlformats.org/officeDocument/2006/relationships/image" Target="../media/image2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50825" y="476250"/>
            <a:ext cx="4105275" cy="1563688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Medicinal Cannabis Use in Australia, Circa 2018: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solidFill>
                  <a:schemeClr val="tx1"/>
                </a:solidFill>
                <a:ea typeface="ＭＳ Ｐゴシック" panose="020B0600070205080204" pitchFamily="34" charset="-128"/>
              </a:rPr>
              <a:t>The Cannabis As Medicine Survey (CAMS-18)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23850" y="3860800"/>
            <a:ext cx="4176713" cy="852488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altLang="en-US" sz="1400" b="1" dirty="0">
                <a:latin typeface="Tw Cen MT" panose="020B0602020104020603" pitchFamily="34" charset="0"/>
                <a:ea typeface="ＭＳ Ｐゴシック" panose="020B0600070205080204" pitchFamily="34" charset="-128"/>
              </a:rPr>
              <a:t>Presented by</a:t>
            </a:r>
            <a:endParaRPr altLang="en-US" sz="1400" dirty="0">
              <a:latin typeface="Tw Cen MT" panose="020B0602020104020603" pitchFamily="34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altLang="en-US" sz="1400" dirty="0">
                <a:latin typeface="Tw Cen MT" panose="020B0602020104020603" pitchFamily="34" charset="0"/>
                <a:ea typeface="ＭＳ Ｐゴシック" panose="020B0600070205080204" pitchFamily="34" charset="-128"/>
              </a:rPr>
              <a:t>Llewellyn Mills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altLang="en-US" sz="1400" dirty="0">
                <a:latin typeface="Tw Cen MT" panose="020B0602020104020603" pitchFamily="34" charset="0"/>
                <a:ea typeface="ＭＳ Ｐゴシック" panose="020B0600070205080204" pitchFamily="34" charset="-128"/>
              </a:rPr>
              <a:t>Discipline of Addiction Medicine, Central Clinical School, U</a:t>
            </a:r>
            <a:r>
              <a:rPr lang="en-AU" altLang="en-US" sz="1400" dirty="0">
                <a:latin typeface="Tw Cen MT" panose="020B0602020104020603" pitchFamily="34" charset="0"/>
                <a:ea typeface="ＭＳ Ｐゴシック" panose="020B0600070205080204" pitchFamily="34" charset="-128"/>
              </a:rPr>
              <a:t>n</a:t>
            </a:r>
            <a:r>
              <a:rPr altLang="en-US" sz="1400" dirty="0" err="1">
                <a:latin typeface="Tw Cen MT" panose="020B0602020104020603" pitchFamily="34" charset="0"/>
                <a:ea typeface="ＭＳ Ｐゴシック" panose="020B0600070205080204" pitchFamily="34" charset="-128"/>
              </a:rPr>
              <a:t>iversity</a:t>
            </a:r>
            <a:r>
              <a:rPr altLang="en-US" sz="1400" dirty="0">
                <a:latin typeface="Tw Cen MT" panose="020B0602020104020603" pitchFamily="34" charset="0"/>
                <a:ea typeface="ＭＳ Ｐゴシック" panose="020B0600070205080204" pitchFamily="34" charset="-128"/>
              </a:rPr>
              <a:t> of Sydney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altLang="en-US" sz="1400" dirty="0">
                <a:latin typeface="Tw Cen MT" panose="020B0602020104020603" pitchFamily="34" charset="0"/>
                <a:ea typeface="ＭＳ Ｐゴシック" panose="020B0600070205080204" pitchFamily="34" charset="-128"/>
              </a:rPr>
              <a:t>South Eastern Sydney Local Health District, Drug and Alcohol Treatment Services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altLang="en-US" sz="1400" dirty="0">
                <a:solidFill>
                  <a:srgbClr val="0066FF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rPr>
              <a:t>llew.mills@sydney.edu.au</a:t>
            </a:r>
          </a:p>
        </p:txBody>
      </p:sp>
      <p:pic>
        <p:nvPicPr>
          <p:cNvPr id="5" name="Picture 4" descr="PPT title slide on grey.eps">
            <a:extLst>
              <a:ext uri="{FF2B5EF4-FFF2-40B4-BE49-F238E27FC236}">
                <a16:creationId xmlns:a16="http://schemas.microsoft.com/office/drawing/2014/main" id="{04BA1832-D1E9-F849-8EAE-3BD21FB615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87" t="14601" r="27408" b="10614"/>
          <a:stretch/>
        </p:blipFill>
        <p:spPr>
          <a:xfrm>
            <a:off x="2195736" y="5661248"/>
            <a:ext cx="997059" cy="936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5661248"/>
            <a:ext cx="961635" cy="93610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173614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Century Gothic" panose="020B0502020202020204" pitchFamily="34" charset="0"/>
                <a:ea typeface="ＭＳ Ｐゴシック" panose="020B0600070205080204" pitchFamily="34" charset="-128"/>
              </a:rPr>
              <a:t>CAMS-18: Results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822325" y="18129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AU" altLang="en-US" sz="1800"/>
          </a:p>
        </p:txBody>
      </p:sp>
      <p:sp>
        <p:nvSpPr>
          <p:cNvPr id="24580" name="Text Box 10"/>
          <p:cNvSpPr txBox="1">
            <a:spLocks noChangeArrowheads="1"/>
          </p:cNvSpPr>
          <p:nvPr/>
        </p:nvSpPr>
        <p:spPr bwMode="auto">
          <a:xfrm>
            <a:off x="315658" y="1195600"/>
            <a:ext cx="8143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42900" indent="-3429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lvl="1" indent="0" eaLnBrk="1" hangingPunct="1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Patterns of Medical Cannabis Use</a:t>
            </a:r>
          </a:p>
        </p:txBody>
      </p:sp>
      <p:sp>
        <p:nvSpPr>
          <p:cNvPr id="24581" name="Rectangle 11"/>
          <p:cNvSpPr>
            <a:spLocks noChangeArrowheads="1"/>
          </p:cNvSpPr>
          <p:nvPr/>
        </p:nvSpPr>
        <p:spPr bwMode="auto">
          <a:xfrm>
            <a:off x="914400" y="5410200"/>
            <a:ext cx="63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/>
          </a:p>
        </p:txBody>
      </p:sp>
      <p:sp>
        <p:nvSpPr>
          <p:cNvPr id="2458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F434FFF-DF3B-4C8F-9444-D0760094B204}" type="slidenum">
              <a:rPr lang="en-US" altLang="en-US" sz="9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10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pic>
        <p:nvPicPr>
          <p:cNvPr id="9" name="Picture 8" descr="PPT title slide on grey.eps">
            <a:extLst>
              <a:ext uri="{FF2B5EF4-FFF2-40B4-BE49-F238E27FC236}">
                <a16:creationId xmlns:a16="http://schemas.microsoft.com/office/drawing/2014/main" id="{04BA1832-D1E9-F849-8EAE-3BD21FB615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87" t="14601" r="27408" b="10614"/>
          <a:stretch/>
        </p:blipFill>
        <p:spPr>
          <a:xfrm>
            <a:off x="2150208" y="78532"/>
            <a:ext cx="792088" cy="7436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306" y="78532"/>
            <a:ext cx="778743" cy="75806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4B0567-83AD-C446-8B50-B06E0F06E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003577"/>
              </p:ext>
            </p:extLst>
          </p:nvPr>
        </p:nvGraphicFramePr>
        <p:xfrm>
          <a:off x="315658" y="1812925"/>
          <a:ext cx="8512684" cy="4440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510">
                  <a:extLst>
                    <a:ext uri="{9D8B030D-6E8A-4147-A177-3AD203B41FA5}">
                      <a16:colId xmlns:a16="http://schemas.microsoft.com/office/drawing/2014/main" val="56564237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54834223"/>
                    </a:ext>
                  </a:extLst>
                </a:gridCol>
                <a:gridCol w="1448030">
                  <a:extLst>
                    <a:ext uri="{9D8B030D-6E8A-4147-A177-3AD203B41FA5}">
                      <a16:colId xmlns:a16="http://schemas.microsoft.com/office/drawing/2014/main" val="1106796728"/>
                    </a:ext>
                  </a:extLst>
                </a:gridCol>
              </a:tblGrid>
              <a:tr h="4311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CAMS-16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CAMS-18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031037"/>
                  </a:ext>
                </a:extLst>
              </a:tr>
              <a:tr h="3419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Age First Used Cannabis (any reason)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>
                          <a:effectLst/>
                          <a:latin typeface="Calibri" panose="020F0502020204030204" pitchFamily="34" charset="0"/>
                        </a:rPr>
                        <a:t>18.6 ± 8.9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20.5 </a:t>
                      </a:r>
                      <a:r>
                        <a:rPr lang="en-AU" sz="1600" dirty="0">
                          <a:effectLst/>
                          <a:latin typeface="Calibri" panose="020F0502020204030204" pitchFamily="34" charset="0"/>
                        </a:rPr>
                        <a:t>± </a:t>
                      </a:r>
                      <a:r>
                        <a:rPr lang="en-AU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11.6</a:t>
                      </a:r>
                      <a:r>
                        <a:rPr lang="en-AU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8527682"/>
                  </a:ext>
                </a:extLst>
              </a:tr>
              <a:tr h="3419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Age First Used Cannabis Regularly (any reason)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>
                          <a:effectLst/>
                          <a:latin typeface="Calibri" panose="020F0502020204030204" pitchFamily="34" charset="0"/>
                        </a:rPr>
                        <a:t>23.7 ± 11.0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25.8 </a:t>
                      </a:r>
                      <a:r>
                        <a:rPr lang="en-AU" sz="1600" dirty="0">
                          <a:effectLst/>
                          <a:latin typeface="Calibri" panose="020F0502020204030204" pitchFamily="34" charset="0"/>
                        </a:rPr>
                        <a:t>± </a:t>
                      </a:r>
                      <a:r>
                        <a:rPr lang="en-AU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16.3</a:t>
                      </a:r>
                      <a:r>
                        <a:rPr lang="en-AU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422433"/>
                  </a:ext>
                </a:extLst>
              </a:tr>
              <a:tr h="349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Age First Used Cannabis Regularly (Medical Reasons)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>
                          <a:effectLst/>
                          <a:latin typeface="Calibri" panose="020F0502020204030204" pitchFamily="34" charset="0"/>
                        </a:rPr>
                        <a:t>29.2 ± 12.8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32.6 </a:t>
                      </a:r>
                      <a:r>
                        <a:rPr lang="en-AU" sz="1600" dirty="0">
                          <a:effectLst/>
                          <a:latin typeface="Calibri" panose="020F0502020204030204" pitchFamily="34" charset="0"/>
                        </a:rPr>
                        <a:t>± </a:t>
                      </a:r>
                      <a:r>
                        <a:rPr lang="en-AU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17.5</a:t>
                      </a:r>
                      <a:r>
                        <a:rPr lang="en-AU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161826"/>
                  </a:ext>
                </a:extLst>
              </a:tr>
              <a:tr h="5731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Days Used Cannabis/28 (Medical Reasons)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>
                          <a:effectLst/>
                          <a:latin typeface="Calibri" panose="020F0502020204030204" pitchFamily="34" charset="0"/>
                        </a:rPr>
                        <a:t>19.9 ± 10.0, median=26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17.3 </a:t>
                      </a:r>
                      <a:r>
                        <a:rPr lang="en-AU" sz="1600" dirty="0">
                          <a:effectLst/>
                          <a:latin typeface="Calibri" panose="020F0502020204030204" pitchFamily="34" charset="0"/>
                        </a:rPr>
                        <a:t>± </a:t>
                      </a:r>
                      <a:r>
                        <a:rPr lang="en-AU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10.9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median = 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248907"/>
                  </a:ext>
                </a:extLst>
              </a:tr>
              <a:tr h="5731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Days Used Cannabis/28 (Any Reason)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>
                          <a:effectLst/>
                          <a:latin typeface="Calibri" panose="020F0502020204030204" pitchFamily="34" charset="0"/>
                        </a:rPr>
                        <a:t>20.9 ± 9.4, median=28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15.8 </a:t>
                      </a:r>
                      <a:r>
                        <a:rPr lang="en-AU" sz="1600" dirty="0">
                          <a:effectLst/>
                          <a:latin typeface="Calibri" panose="020F0502020204030204" pitchFamily="34" charset="0"/>
                        </a:rPr>
                        <a:t>± </a:t>
                      </a:r>
                      <a:r>
                        <a:rPr lang="en-AU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11.2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median = 28 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341740"/>
                  </a:ext>
                </a:extLst>
              </a:tr>
              <a:tr h="3419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% Total Cannabis Use for Medical Reasons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600" dirty="0">
                          <a:effectLst/>
                          <a:latin typeface="Calibri" panose="020F0502020204030204" pitchFamily="34" charset="0"/>
                        </a:rPr>
                        <a:t>81 ± 20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 ± 21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0528606"/>
                  </a:ext>
                </a:extLst>
              </a:tr>
              <a:tr h="5731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Usual Number of Times Using Cannabis Each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>
                          <a:effectLst/>
                          <a:latin typeface="Calibri" panose="020F0502020204030204" pitchFamily="34" charset="0"/>
                        </a:rPr>
                        <a:t>5.0 ± 4.9, median=3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3.3 </a:t>
                      </a:r>
                      <a:r>
                        <a:rPr lang="en-AU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± 3.7</a:t>
                      </a:r>
                    </a:p>
                    <a:p>
                      <a:pPr algn="r"/>
                      <a:r>
                        <a:rPr lang="en-AU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median = 2 </a:t>
                      </a: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0348498"/>
                  </a:ext>
                </a:extLst>
              </a:tr>
              <a:tr h="4237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Weekly Cost of Cannabis (whole 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  <a:latin typeface="Calibri" panose="020F0502020204030204" pitchFamily="34" charset="0"/>
                        </a:rPr>
                        <a:t>$69 ± $85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$61 </a:t>
                      </a:r>
                      <a:r>
                        <a:rPr lang="en-AU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±</a:t>
                      </a:r>
                      <a:r>
                        <a:rPr lang="en-AU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$94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9436582"/>
                  </a:ext>
                </a:extLst>
              </a:tr>
              <a:tr h="3856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Weekly Cost of Cannabis (among those who paid)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>
                          <a:effectLst/>
                          <a:latin typeface="Calibri" panose="020F0502020204030204" pitchFamily="34" charset="0"/>
                        </a:rPr>
                        <a:t>$95 ± $87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$82 </a:t>
                      </a:r>
                      <a:r>
                        <a:rPr lang="en-AU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± $101</a:t>
                      </a: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5661814"/>
                  </a:ext>
                </a:extLst>
              </a:tr>
            </a:tbl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AB7891F-EE3C-BE4B-9B94-157487B00994}"/>
              </a:ext>
            </a:extLst>
          </p:cNvPr>
          <p:cNvSpPr/>
          <p:nvPr/>
        </p:nvSpPr>
        <p:spPr>
          <a:xfrm>
            <a:off x="6228184" y="3429000"/>
            <a:ext cx="1152128" cy="432048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FC88E61-9885-124D-BC7F-D44B86F7F1A0}"/>
              </a:ext>
            </a:extLst>
          </p:cNvPr>
          <p:cNvSpPr/>
          <p:nvPr/>
        </p:nvSpPr>
        <p:spPr>
          <a:xfrm>
            <a:off x="6242248" y="4927476"/>
            <a:ext cx="1152128" cy="495300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4588255-E6FE-8540-BDBC-6CF6635684B4}"/>
              </a:ext>
            </a:extLst>
          </p:cNvPr>
          <p:cNvSpPr/>
          <p:nvPr/>
        </p:nvSpPr>
        <p:spPr>
          <a:xfrm>
            <a:off x="7647986" y="3429000"/>
            <a:ext cx="1152128" cy="432048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9C0E4C2-A87D-034E-917D-5E32C06368E1}"/>
              </a:ext>
            </a:extLst>
          </p:cNvPr>
          <p:cNvSpPr/>
          <p:nvPr/>
        </p:nvSpPr>
        <p:spPr>
          <a:xfrm>
            <a:off x="7666366" y="4927476"/>
            <a:ext cx="1152128" cy="495300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FC88E61-9885-124D-BC7F-D44B86F7F1A0}"/>
              </a:ext>
            </a:extLst>
          </p:cNvPr>
          <p:cNvSpPr/>
          <p:nvPr/>
        </p:nvSpPr>
        <p:spPr>
          <a:xfrm>
            <a:off x="6242248" y="5441667"/>
            <a:ext cx="1152128" cy="432048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9C0E4C2-A87D-034E-917D-5E32C06368E1}"/>
              </a:ext>
            </a:extLst>
          </p:cNvPr>
          <p:cNvSpPr/>
          <p:nvPr/>
        </p:nvSpPr>
        <p:spPr>
          <a:xfrm>
            <a:off x="7647986" y="5422776"/>
            <a:ext cx="1152128" cy="432048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FC88E61-9885-124D-BC7F-D44B86F7F1A0}"/>
              </a:ext>
            </a:extLst>
          </p:cNvPr>
          <p:cNvSpPr/>
          <p:nvPr/>
        </p:nvSpPr>
        <p:spPr>
          <a:xfrm>
            <a:off x="6256362" y="5867399"/>
            <a:ext cx="1152128" cy="386493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9C0E4C2-A87D-034E-917D-5E32C06368E1}"/>
              </a:ext>
            </a:extLst>
          </p:cNvPr>
          <p:cNvSpPr/>
          <p:nvPr/>
        </p:nvSpPr>
        <p:spPr>
          <a:xfrm>
            <a:off x="7647986" y="5877684"/>
            <a:ext cx="1152128" cy="376208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AB7891F-EE3C-BE4B-9B94-157487B00994}"/>
              </a:ext>
            </a:extLst>
          </p:cNvPr>
          <p:cNvSpPr/>
          <p:nvPr/>
        </p:nvSpPr>
        <p:spPr>
          <a:xfrm>
            <a:off x="6257076" y="3955153"/>
            <a:ext cx="1152128" cy="502362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AB7891F-EE3C-BE4B-9B94-157487B00994}"/>
              </a:ext>
            </a:extLst>
          </p:cNvPr>
          <p:cNvSpPr/>
          <p:nvPr/>
        </p:nvSpPr>
        <p:spPr>
          <a:xfrm>
            <a:off x="6204148" y="2971001"/>
            <a:ext cx="1152128" cy="363894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AB7891F-EE3C-BE4B-9B94-157487B00994}"/>
              </a:ext>
            </a:extLst>
          </p:cNvPr>
          <p:cNvSpPr/>
          <p:nvPr/>
        </p:nvSpPr>
        <p:spPr>
          <a:xfrm>
            <a:off x="7676214" y="2987202"/>
            <a:ext cx="1152128" cy="333679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AB7891F-EE3C-BE4B-9B94-157487B00994}"/>
              </a:ext>
            </a:extLst>
          </p:cNvPr>
          <p:cNvSpPr/>
          <p:nvPr/>
        </p:nvSpPr>
        <p:spPr>
          <a:xfrm>
            <a:off x="6204148" y="2617605"/>
            <a:ext cx="1152128" cy="341434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AB7891F-EE3C-BE4B-9B94-157487B00994}"/>
              </a:ext>
            </a:extLst>
          </p:cNvPr>
          <p:cNvSpPr/>
          <p:nvPr/>
        </p:nvSpPr>
        <p:spPr>
          <a:xfrm>
            <a:off x="6213256" y="2267070"/>
            <a:ext cx="1152128" cy="338573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AB7891F-EE3C-BE4B-9B94-157487B00994}"/>
              </a:ext>
            </a:extLst>
          </p:cNvPr>
          <p:cNvSpPr/>
          <p:nvPr/>
        </p:nvSpPr>
        <p:spPr>
          <a:xfrm>
            <a:off x="7657258" y="2581344"/>
            <a:ext cx="1152128" cy="341434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AB7891F-EE3C-BE4B-9B94-157487B00994}"/>
              </a:ext>
            </a:extLst>
          </p:cNvPr>
          <p:cNvSpPr/>
          <p:nvPr/>
        </p:nvSpPr>
        <p:spPr>
          <a:xfrm>
            <a:off x="7666366" y="2230809"/>
            <a:ext cx="1152128" cy="338573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AB7891F-EE3C-BE4B-9B94-157487B00994}"/>
              </a:ext>
            </a:extLst>
          </p:cNvPr>
          <p:cNvSpPr/>
          <p:nvPr/>
        </p:nvSpPr>
        <p:spPr>
          <a:xfrm>
            <a:off x="7676214" y="3955153"/>
            <a:ext cx="1152128" cy="502362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7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4" grpId="0" animBg="1"/>
      <p:bldP spid="24" grpId="1" animBg="1"/>
      <p:bldP spid="25" grpId="0" animBg="1"/>
      <p:bldP spid="26" grpId="0" animBg="1"/>
      <p:bldP spid="14" grpId="0" animBg="1"/>
      <p:bldP spid="14" grpId="1" animBg="1"/>
      <p:bldP spid="15" grpId="0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7" grpId="0" animBg="1"/>
      <p:bldP spid="27" grpId="1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173614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Century Gothic" panose="020B0502020202020204" pitchFamily="34" charset="0"/>
                <a:ea typeface="ＭＳ Ｐゴシック" panose="020B0600070205080204" pitchFamily="34" charset="-128"/>
              </a:rPr>
              <a:t>CAMS-18: Results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sp>
        <p:nvSpPr>
          <p:cNvPr id="24580" name="Text Box 10"/>
          <p:cNvSpPr txBox="1">
            <a:spLocks noChangeArrowheads="1"/>
          </p:cNvSpPr>
          <p:nvPr/>
        </p:nvSpPr>
        <p:spPr bwMode="auto">
          <a:xfrm>
            <a:off x="315658" y="1195600"/>
            <a:ext cx="8143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42900" indent="-3429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lvl="1" indent="0" eaLnBrk="1" hangingPunct="1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Routes of Administration</a:t>
            </a:r>
          </a:p>
        </p:txBody>
      </p:sp>
      <p:sp>
        <p:nvSpPr>
          <p:cNvPr id="24581" name="Rectangle 11"/>
          <p:cNvSpPr>
            <a:spLocks noChangeArrowheads="1"/>
          </p:cNvSpPr>
          <p:nvPr/>
        </p:nvSpPr>
        <p:spPr bwMode="auto">
          <a:xfrm>
            <a:off x="914400" y="5410200"/>
            <a:ext cx="63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/>
          </a:p>
        </p:txBody>
      </p:sp>
      <p:sp>
        <p:nvSpPr>
          <p:cNvPr id="2458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F434FFF-DF3B-4C8F-9444-D0760094B204}" type="slidenum">
              <a:rPr lang="en-US" altLang="en-US" sz="9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11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pic>
        <p:nvPicPr>
          <p:cNvPr id="9" name="Picture 8" descr="PPT title slide on grey.eps">
            <a:extLst>
              <a:ext uri="{FF2B5EF4-FFF2-40B4-BE49-F238E27FC236}">
                <a16:creationId xmlns:a16="http://schemas.microsoft.com/office/drawing/2014/main" id="{04BA1832-D1E9-F849-8EAE-3BD21FB615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787" t="14601" r="27408" b="10614"/>
          <a:stretch/>
        </p:blipFill>
        <p:spPr>
          <a:xfrm>
            <a:off x="2150208" y="78532"/>
            <a:ext cx="792088" cy="7436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0306" y="78532"/>
            <a:ext cx="778743" cy="758068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2E452716-C239-DD42-9DE1-7905C8236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731393"/>
            <a:ext cx="117298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C677DE0-244E-1A4E-B4E6-31D8F42240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257213"/>
              </p:ext>
            </p:extLst>
          </p:nvPr>
        </p:nvGraphicFramePr>
        <p:xfrm>
          <a:off x="530872" y="2081738"/>
          <a:ext cx="7713446" cy="4083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r:id="rId6" imgW="4635500" imgH="2463800" progId="Prism8.Document">
                  <p:embed/>
                </p:oleObj>
              </mc:Choice>
              <mc:Fallback>
                <p:oleObj r:id="rId6" imgW="4635500" imgH="2463800" progId="Prism8.Document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72" y="2081738"/>
                        <a:ext cx="7713446" cy="40835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800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173614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Century Gothic" panose="020B0502020202020204" pitchFamily="34" charset="0"/>
                <a:ea typeface="ＭＳ Ｐゴシック" panose="020B0600070205080204" pitchFamily="34" charset="-128"/>
              </a:rPr>
              <a:t>CAMS-18: Results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sp>
        <p:nvSpPr>
          <p:cNvPr id="24580" name="Text Box 10"/>
          <p:cNvSpPr txBox="1">
            <a:spLocks noChangeArrowheads="1"/>
          </p:cNvSpPr>
          <p:nvPr/>
        </p:nvSpPr>
        <p:spPr bwMode="auto">
          <a:xfrm>
            <a:off x="315658" y="1195600"/>
            <a:ext cx="84328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42900" indent="-3429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lvl="1" indent="0" eaLnBrk="1" hangingPunct="1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How did people decide to use Medical Cannabis for their condition?</a:t>
            </a:r>
            <a:endParaRPr lang="en-US" altLang="en-US" sz="2800" dirty="0">
              <a:latin typeface="Calibri" panose="020F0502020204030204" pitchFamily="34" charset="0"/>
            </a:endParaRPr>
          </a:p>
        </p:txBody>
      </p:sp>
      <p:sp>
        <p:nvSpPr>
          <p:cNvPr id="24581" name="Rectangle 11"/>
          <p:cNvSpPr>
            <a:spLocks noChangeArrowheads="1"/>
          </p:cNvSpPr>
          <p:nvPr/>
        </p:nvSpPr>
        <p:spPr bwMode="auto">
          <a:xfrm>
            <a:off x="914400" y="5410200"/>
            <a:ext cx="63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/>
          </a:p>
        </p:txBody>
      </p:sp>
      <p:sp>
        <p:nvSpPr>
          <p:cNvPr id="2458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F434FFF-DF3B-4C8F-9444-D0760094B204}" type="slidenum">
              <a:rPr lang="en-US" altLang="en-US" sz="9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12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pic>
        <p:nvPicPr>
          <p:cNvPr id="9" name="Picture 8" descr="PPT title slide on grey.eps">
            <a:extLst>
              <a:ext uri="{FF2B5EF4-FFF2-40B4-BE49-F238E27FC236}">
                <a16:creationId xmlns:a16="http://schemas.microsoft.com/office/drawing/2014/main" id="{04BA1832-D1E9-F849-8EAE-3BD21FB615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87" t="14601" r="27408" b="10614"/>
          <a:stretch/>
        </p:blipFill>
        <p:spPr>
          <a:xfrm>
            <a:off x="2150208" y="78532"/>
            <a:ext cx="792088" cy="7436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306" y="78532"/>
            <a:ext cx="778743" cy="758068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2E452716-C239-DD42-9DE1-7905C8236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731393"/>
            <a:ext cx="117298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115747"/>
              </p:ext>
            </p:extLst>
          </p:nvPr>
        </p:nvGraphicFramePr>
        <p:xfrm>
          <a:off x="467543" y="2210383"/>
          <a:ext cx="799199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8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Which</a:t>
                      </a:r>
                      <a:r>
                        <a:rPr lang="en-AU" sz="1600" baseline="0" dirty="0"/>
                        <a:t> </a:t>
                      </a:r>
                      <a:r>
                        <a:rPr lang="en-AU" sz="1600" i="1" baseline="0" dirty="0"/>
                        <a:t>most</a:t>
                      </a:r>
                      <a:r>
                        <a:rPr lang="en-AU" sz="1600" i="0" baseline="0" dirty="0"/>
                        <a:t> informed your decision to use medical cannabis</a:t>
                      </a:r>
                      <a:r>
                        <a:rPr lang="en-AU" sz="1600" baseline="0" dirty="0"/>
                        <a:t>?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Discovered benefits on my own (i.e</a:t>
                      </a:r>
                      <a:r>
                        <a:rPr lang="en-AU" sz="1400" baseline="0" dirty="0"/>
                        <a:t>. using cannabis &amp; noticed symptoms improved)</a:t>
                      </a:r>
                      <a:r>
                        <a:rPr lang="en-AU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52%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Internet-based media (e.g. </a:t>
                      </a:r>
                      <a:r>
                        <a:rPr lang="en-AU" sz="1400" dirty="0" err="1"/>
                        <a:t>facebook</a:t>
                      </a:r>
                      <a:r>
                        <a:rPr lang="en-AU" sz="1400" dirty="0"/>
                        <a:t>,</a:t>
                      </a:r>
                      <a:r>
                        <a:rPr lang="en-AU" sz="1400" baseline="0" dirty="0"/>
                        <a:t> Reddit)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Friend</a:t>
                      </a:r>
                      <a:r>
                        <a:rPr lang="en-AU" sz="1400" baseline="0" dirty="0"/>
                        <a:t> or Family member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Medical cannabis advocacy group (e.g. united in compassion, hemp embassy)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Consumer group focused on a single condition (e.g. epilepsy, chronic pain)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Conventional healthcare provider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Conventional media (e.g. TV, radio, newspaper, magazine)</a:t>
                      </a:r>
                      <a:r>
                        <a:rPr lang="en-AU" sz="1400" baseline="0" dirty="0"/>
                        <a:t> 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Alternative healthcare provider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539552" y="2636912"/>
            <a:ext cx="7560840" cy="216024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/>
        </p:nvSpPr>
        <p:spPr>
          <a:xfrm>
            <a:off x="539552" y="4475849"/>
            <a:ext cx="7560840" cy="216024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953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173614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Century Gothic" panose="020B0502020202020204" pitchFamily="34" charset="0"/>
                <a:ea typeface="ＭＳ Ｐゴシック" panose="020B0600070205080204" pitchFamily="34" charset="-128"/>
              </a:rPr>
              <a:t>CAMS-18: Results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sp>
        <p:nvSpPr>
          <p:cNvPr id="24580" name="Text Box 10"/>
          <p:cNvSpPr txBox="1">
            <a:spLocks noChangeArrowheads="1"/>
          </p:cNvSpPr>
          <p:nvPr/>
        </p:nvSpPr>
        <p:spPr bwMode="auto">
          <a:xfrm>
            <a:off x="315658" y="1195600"/>
            <a:ext cx="8143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42900" indent="-3429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lvl="1" indent="0" eaLnBrk="1" hangingPunct="1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Main Source of Medicinal Cannabis (</a:t>
            </a:r>
            <a:r>
              <a:rPr lang="en-US" altLang="en-US" sz="2800" i="1" dirty="0">
                <a:latin typeface="Calibri" panose="020F0502020204030204" pitchFamily="34" charset="0"/>
              </a:rPr>
              <a:t>n</a:t>
            </a:r>
            <a:r>
              <a:rPr lang="en-US" altLang="en-US" sz="2800" dirty="0">
                <a:latin typeface="Calibri" panose="020F0502020204030204" pitchFamily="34" charset="0"/>
              </a:rPr>
              <a:t>=1044)</a:t>
            </a:r>
          </a:p>
        </p:txBody>
      </p:sp>
      <p:sp>
        <p:nvSpPr>
          <p:cNvPr id="24581" name="Rectangle 11"/>
          <p:cNvSpPr>
            <a:spLocks noChangeArrowheads="1"/>
          </p:cNvSpPr>
          <p:nvPr/>
        </p:nvSpPr>
        <p:spPr bwMode="auto">
          <a:xfrm>
            <a:off x="914400" y="5410200"/>
            <a:ext cx="63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/>
          </a:p>
        </p:txBody>
      </p:sp>
      <p:sp>
        <p:nvSpPr>
          <p:cNvPr id="2458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F434FFF-DF3B-4C8F-9444-D0760094B204}" type="slidenum">
              <a:rPr lang="en-US" altLang="en-US" sz="9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13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pic>
        <p:nvPicPr>
          <p:cNvPr id="9" name="Picture 8" descr="PPT title slide on grey.eps">
            <a:extLst>
              <a:ext uri="{FF2B5EF4-FFF2-40B4-BE49-F238E27FC236}">
                <a16:creationId xmlns:a16="http://schemas.microsoft.com/office/drawing/2014/main" id="{04BA1832-D1E9-F849-8EAE-3BD21FB615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787" t="14601" r="27408" b="10614"/>
          <a:stretch/>
        </p:blipFill>
        <p:spPr>
          <a:xfrm>
            <a:off x="2150208" y="78532"/>
            <a:ext cx="792088" cy="7436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0306" y="78532"/>
            <a:ext cx="778743" cy="758068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2E452716-C239-DD42-9DE1-7905C8236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731393"/>
            <a:ext cx="117298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855866"/>
              </p:ext>
            </p:extLst>
          </p:nvPr>
        </p:nvGraphicFramePr>
        <p:xfrm>
          <a:off x="933822" y="1731393"/>
          <a:ext cx="6984826" cy="482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name="Prism 8" r:id="rId6" imgW="5473465" imgH="3779237" progId="Prism8.Document">
                  <p:embed/>
                </p:oleObj>
              </mc:Choice>
              <mc:Fallback>
                <p:oleObj name="Prism 8" r:id="rId6" imgW="5473465" imgH="3779237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33822" y="1731393"/>
                        <a:ext cx="6984826" cy="4824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067944" y="2060848"/>
            <a:ext cx="0" cy="23042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051720" y="2060848"/>
            <a:ext cx="2016224" cy="2304256"/>
          </a:xfrm>
          <a:prstGeom prst="rect">
            <a:avLst/>
          </a:prstGeom>
          <a:solidFill>
            <a:srgbClr val="FDEDC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2195736" y="1754252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Traditional Sources</a:t>
            </a:r>
            <a:endParaRPr lang="en-AU" dirty="0"/>
          </a:p>
        </p:txBody>
      </p:sp>
      <p:sp>
        <p:nvSpPr>
          <p:cNvPr id="17" name="Rectangle 16"/>
          <p:cNvSpPr/>
          <p:nvPr/>
        </p:nvSpPr>
        <p:spPr>
          <a:xfrm>
            <a:off x="4087366" y="2060848"/>
            <a:ext cx="3580978" cy="2304256"/>
          </a:xfrm>
          <a:prstGeom prst="rect">
            <a:avLst/>
          </a:prstGeom>
          <a:solidFill>
            <a:srgbClr val="FDEDC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/>
          <p:cNvSpPr txBox="1"/>
          <p:nvPr/>
        </p:nvSpPr>
        <p:spPr>
          <a:xfrm>
            <a:off x="4932040" y="1765092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Emerging Sources</a:t>
            </a:r>
            <a:endParaRPr lang="en-AU" dirty="0"/>
          </a:p>
        </p:txBody>
      </p:sp>
      <p:sp>
        <p:nvSpPr>
          <p:cNvPr id="21" name="TextBox 20"/>
          <p:cNvSpPr txBox="1"/>
          <p:nvPr/>
        </p:nvSpPr>
        <p:spPr>
          <a:xfrm>
            <a:off x="6973589" y="6158914"/>
            <a:ext cx="16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0.2% in CAMS-16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AC41719-8EEA-CD42-A1D7-B659CE0BA42A}"/>
              </a:ext>
            </a:extLst>
          </p:cNvPr>
          <p:cNvSpPr/>
          <p:nvPr/>
        </p:nvSpPr>
        <p:spPr>
          <a:xfrm>
            <a:off x="6359558" y="3888028"/>
            <a:ext cx="601347" cy="642441"/>
          </a:xfrm>
          <a:prstGeom prst="round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3%</a:t>
            </a:r>
          </a:p>
        </p:txBody>
      </p:sp>
    </p:spTree>
    <p:extLst>
      <p:ext uri="{BB962C8B-B14F-4D97-AF65-F5344CB8AC3E}">
        <p14:creationId xmlns:p14="http://schemas.microsoft.com/office/powerpoint/2010/main" val="145096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  <p:bldP spid="17" grpId="0" animBg="1"/>
      <p:bldP spid="19" grpId="0"/>
      <p:bldP spid="21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173614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Century Gothic" panose="020B0502020202020204" pitchFamily="34" charset="0"/>
                <a:ea typeface="ＭＳ Ｐゴシック" panose="020B0600070205080204" pitchFamily="34" charset="-128"/>
              </a:rPr>
              <a:t>CAMS-18: Results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sp>
        <p:nvSpPr>
          <p:cNvPr id="24581" name="Rectangle 11"/>
          <p:cNvSpPr>
            <a:spLocks noChangeArrowheads="1"/>
          </p:cNvSpPr>
          <p:nvPr/>
        </p:nvSpPr>
        <p:spPr bwMode="auto">
          <a:xfrm>
            <a:off x="914400" y="5410200"/>
            <a:ext cx="63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/>
          </a:p>
        </p:txBody>
      </p:sp>
      <p:sp>
        <p:nvSpPr>
          <p:cNvPr id="2458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F434FFF-DF3B-4C8F-9444-D0760094B204}" type="slidenum">
              <a:rPr lang="en-US" altLang="en-US" sz="9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14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pic>
        <p:nvPicPr>
          <p:cNvPr id="9" name="Picture 8" descr="PPT title slide on grey.eps">
            <a:extLst>
              <a:ext uri="{FF2B5EF4-FFF2-40B4-BE49-F238E27FC236}">
                <a16:creationId xmlns:a16="http://schemas.microsoft.com/office/drawing/2014/main" id="{04BA1832-D1E9-F849-8EAE-3BD21FB615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87" t="14601" r="27408" b="10614"/>
          <a:stretch/>
        </p:blipFill>
        <p:spPr>
          <a:xfrm>
            <a:off x="2150208" y="78532"/>
            <a:ext cx="792088" cy="7436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306" y="78532"/>
            <a:ext cx="778743" cy="758068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2E452716-C239-DD42-9DE1-7905C8236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731393"/>
            <a:ext cx="117298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759" y="3250921"/>
            <a:ext cx="8413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Less than 3% (</a:t>
            </a:r>
            <a:r>
              <a:rPr lang="en-AU" i="1" dirty="0"/>
              <a:t>n</a:t>
            </a:r>
            <a:r>
              <a:rPr lang="en-AU" dirty="0"/>
              <a:t> = 25) of respondents accessed </a:t>
            </a:r>
          </a:p>
          <a:p>
            <a:pPr algn="ctr"/>
            <a:r>
              <a:rPr lang="en-AU" dirty="0"/>
              <a:t>medical cannabis through legal channels</a:t>
            </a:r>
          </a:p>
        </p:txBody>
      </p:sp>
    </p:spTree>
    <p:extLst>
      <p:ext uri="{BB962C8B-B14F-4D97-AF65-F5344CB8AC3E}">
        <p14:creationId xmlns:p14="http://schemas.microsoft.com/office/powerpoint/2010/main" val="2794271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173614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Century Gothic" panose="020B0502020202020204" pitchFamily="34" charset="0"/>
                <a:ea typeface="ＭＳ Ｐゴシック" panose="020B0600070205080204" pitchFamily="34" charset="-128"/>
              </a:rPr>
              <a:t>CAMS-18: Results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sp>
        <p:nvSpPr>
          <p:cNvPr id="24581" name="Rectangle 11"/>
          <p:cNvSpPr>
            <a:spLocks noChangeArrowheads="1"/>
          </p:cNvSpPr>
          <p:nvPr/>
        </p:nvSpPr>
        <p:spPr bwMode="auto">
          <a:xfrm>
            <a:off x="914400" y="5410200"/>
            <a:ext cx="63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/>
          </a:p>
        </p:txBody>
      </p:sp>
      <p:sp>
        <p:nvSpPr>
          <p:cNvPr id="2458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F434FFF-DF3B-4C8F-9444-D0760094B204}" type="slidenum">
              <a:rPr lang="en-US" altLang="en-US" sz="9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15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pic>
        <p:nvPicPr>
          <p:cNvPr id="9" name="Picture 8" descr="PPT title slide on grey.eps">
            <a:extLst>
              <a:ext uri="{FF2B5EF4-FFF2-40B4-BE49-F238E27FC236}">
                <a16:creationId xmlns:a16="http://schemas.microsoft.com/office/drawing/2014/main" id="{04BA1832-D1E9-F849-8EAE-3BD21FB615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87" t="14601" r="27408" b="10614"/>
          <a:stretch/>
        </p:blipFill>
        <p:spPr>
          <a:xfrm>
            <a:off x="2150208" y="78532"/>
            <a:ext cx="792088" cy="7436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306" y="78532"/>
            <a:ext cx="778743" cy="758068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2E452716-C239-DD42-9DE1-7905C8236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731393"/>
            <a:ext cx="117298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67944" y="348932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Why?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9534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173614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Century Gothic" panose="020B0502020202020204" pitchFamily="34" charset="0"/>
                <a:ea typeface="ＭＳ Ｐゴシック" panose="020B0600070205080204" pitchFamily="34" charset="-128"/>
              </a:rPr>
              <a:t>CAMS-18: Results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sp>
        <p:nvSpPr>
          <p:cNvPr id="24581" name="Rectangle 11"/>
          <p:cNvSpPr>
            <a:spLocks noChangeArrowheads="1"/>
          </p:cNvSpPr>
          <p:nvPr/>
        </p:nvSpPr>
        <p:spPr bwMode="auto">
          <a:xfrm>
            <a:off x="914400" y="5410200"/>
            <a:ext cx="63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/>
          </a:p>
        </p:txBody>
      </p:sp>
      <p:sp>
        <p:nvSpPr>
          <p:cNvPr id="2458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F434FFF-DF3B-4C8F-9444-D0760094B204}" type="slidenum">
              <a:rPr lang="en-US" altLang="en-US" sz="9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16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pic>
        <p:nvPicPr>
          <p:cNvPr id="9" name="Picture 8" descr="PPT title slide on grey.eps">
            <a:extLst>
              <a:ext uri="{FF2B5EF4-FFF2-40B4-BE49-F238E27FC236}">
                <a16:creationId xmlns:a16="http://schemas.microsoft.com/office/drawing/2014/main" id="{04BA1832-D1E9-F849-8EAE-3BD21FB615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87" t="14601" r="27408" b="10614"/>
          <a:stretch/>
        </p:blipFill>
        <p:spPr>
          <a:xfrm>
            <a:off x="2150208" y="78532"/>
            <a:ext cx="792088" cy="7436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306" y="78532"/>
            <a:ext cx="778743" cy="758068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2E452716-C239-DD42-9DE1-7905C8236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731393"/>
            <a:ext cx="117298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33088" y="3001028"/>
            <a:ext cx="7319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Why did the other 97% </a:t>
            </a:r>
            <a:r>
              <a:rPr lang="en-AU" sz="2400" i="1" dirty="0"/>
              <a:t>not</a:t>
            </a:r>
            <a:r>
              <a:rPr lang="en-AU" sz="2400" dirty="0"/>
              <a:t> access it legally when </a:t>
            </a:r>
          </a:p>
          <a:p>
            <a:pPr algn="ctr"/>
            <a:r>
              <a:rPr lang="en-AU" sz="2400" dirty="0"/>
              <a:t>the apparatus existed for them to do so?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04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173614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Century Gothic" panose="020B0502020202020204" pitchFamily="34" charset="0"/>
                <a:ea typeface="ＭＳ Ｐゴシック" panose="020B0600070205080204" pitchFamily="34" charset="-128"/>
              </a:rPr>
              <a:t>CAMS-18: Results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sp>
        <p:nvSpPr>
          <p:cNvPr id="24581" name="Rectangle 11"/>
          <p:cNvSpPr>
            <a:spLocks noChangeArrowheads="1"/>
          </p:cNvSpPr>
          <p:nvPr/>
        </p:nvSpPr>
        <p:spPr bwMode="auto">
          <a:xfrm>
            <a:off x="914400" y="5410200"/>
            <a:ext cx="63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/>
          </a:p>
        </p:txBody>
      </p:sp>
      <p:sp>
        <p:nvSpPr>
          <p:cNvPr id="2458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F434FFF-DF3B-4C8F-9444-D0760094B204}" type="slidenum">
              <a:rPr lang="en-US" altLang="en-US" sz="9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17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pic>
        <p:nvPicPr>
          <p:cNvPr id="9" name="Picture 8" descr="PPT title slide on grey.eps">
            <a:extLst>
              <a:ext uri="{FF2B5EF4-FFF2-40B4-BE49-F238E27FC236}">
                <a16:creationId xmlns:a16="http://schemas.microsoft.com/office/drawing/2014/main" id="{04BA1832-D1E9-F849-8EAE-3BD21FB615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787" t="14601" r="27408" b="10614"/>
          <a:stretch/>
        </p:blipFill>
        <p:spPr>
          <a:xfrm>
            <a:off x="2150208" y="78532"/>
            <a:ext cx="792088" cy="7436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0306" y="78532"/>
            <a:ext cx="778743" cy="758068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2E452716-C239-DD42-9DE1-7905C8236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731393"/>
            <a:ext cx="117298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1196752"/>
            <a:ext cx="856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Why did the other 97% </a:t>
            </a:r>
            <a:r>
              <a:rPr lang="en-AU" sz="2000" i="1" dirty="0"/>
              <a:t>not</a:t>
            </a:r>
            <a:r>
              <a:rPr lang="en-AU" sz="2000" dirty="0"/>
              <a:t> access it legally when the apparatus exists for them to do so?</a:t>
            </a:r>
            <a:endParaRPr lang="en-AU" sz="16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602505"/>
              </p:ext>
            </p:extLst>
          </p:nvPr>
        </p:nvGraphicFramePr>
        <p:xfrm>
          <a:off x="755576" y="1782048"/>
          <a:ext cx="6934200" cy="481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Prism 8" r:id="rId6" imgW="6934879" imgH="4810887" progId="Prism8.Document">
                  <p:embed/>
                </p:oleObj>
              </mc:Choice>
              <mc:Fallback>
                <p:oleObj name="Prism 8" r:id="rId6" imgW="6934879" imgH="4810887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5576" y="1782048"/>
                        <a:ext cx="6934200" cy="481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3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173614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Century Gothic" panose="020B0502020202020204" pitchFamily="34" charset="0"/>
                <a:ea typeface="ＭＳ Ｐゴシック" panose="020B0600070205080204" pitchFamily="34" charset="-128"/>
              </a:rPr>
              <a:t>CAMS-18: Results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sp>
        <p:nvSpPr>
          <p:cNvPr id="24581" name="Rectangle 11"/>
          <p:cNvSpPr>
            <a:spLocks noChangeArrowheads="1"/>
          </p:cNvSpPr>
          <p:nvPr/>
        </p:nvSpPr>
        <p:spPr bwMode="auto">
          <a:xfrm>
            <a:off x="914400" y="5410200"/>
            <a:ext cx="63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/>
          </a:p>
        </p:txBody>
      </p:sp>
      <p:sp>
        <p:nvSpPr>
          <p:cNvPr id="2458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F434FFF-DF3B-4C8F-9444-D0760094B204}" type="slidenum">
              <a:rPr lang="en-US" altLang="en-US" sz="9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18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pic>
        <p:nvPicPr>
          <p:cNvPr id="9" name="Picture 8" descr="PPT title slide on grey.eps">
            <a:extLst>
              <a:ext uri="{FF2B5EF4-FFF2-40B4-BE49-F238E27FC236}">
                <a16:creationId xmlns:a16="http://schemas.microsoft.com/office/drawing/2014/main" id="{04BA1832-D1E9-F849-8EAE-3BD21FB615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87" t="14601" r="27408" b="10614"/>
          <a:stretch/>
        </p:blipFill>
        <p:spPr>
          <a:xfrm>
            <a:off x="2150208" y="78532"/>
            <a:ext cx="792088" cy="7436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306" y="78532"/>
            <a:ext cx="778743" cy="758068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2E452716-C239-DD42-9DE1-7905C8236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731393"/>
            <a:ext cx="117298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0242" y="1292587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What conditions were the 2.4% prescribed for?</a:t>
            </a:r>
            <a:endParaRPr lang="en-A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667384"/>
              </p:ext>
            </p:extLst>
          </p:nvPr>
        </p:nvGraphicFramePr>
        <p:xfrm>
          <a:off x="1554163" y="2023510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1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Fibromyalgia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Neuropathy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Other non-cancer</a:t>
                      </a:r>
                      <a:r>
                        <a:rPr lang="en-AU" baseline="0" dirty="0"/>
                        <a:t> pain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Back 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Epilepsy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PTSD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Dementia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Mesothelioma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538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173614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latin typeface="Century Gothic" panose="020B0502020202020204" pitchFamily="34" charset="0"/>
                <a:ea typeface="ＭＳ Ｐゴシック" panose="020B0600070205080204" pitchFamily="34" charset="-128"/>
              </a:rPr>
              <a:t>CAMS-18: Conclusions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sp>
        <p:nvSpPr>
          <p:cNvPr id="24581" name="Rectangle 11"/>
          <p:cNvSpPr>
            <a:spLocks noChangeArrowheads="1"/>
          </p:cNvSpPr>
          <p:nvPr/>
        </p:nvSpPr>
        <p:spPr bwMode="auto">
          <a:xfrm>
            <a:off x="914400" y="5410200"/>
            <a:ext cx="63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/>
          </a:p>
        </p:txBody>
      </p:sp>
      <p:sp>
        <p:nvSpPr>
          <p:cNvPr id="2458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F434FFF-DF3B-4C8F-9444-D0760094B204}" type="slidenum">
              <a:rPr lang="en-US" altLang="en-US" sz="9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19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pic>
        <p:nvPicPr>
          <p:cNvPr id="9" name="Picture 8" descr="PPT title slide on grey.eps">
            <a:extLst>
              <a:ext uri="{FF2B5EF4-FFF2-40B4-BE49-F238E27FC236}">
                <a16:creationId xmlns:a16="http://schemas.microsoft.com/office/drawing/2014/main" id="{04BA1832-D1E9-F849-8EAE-3BD21FB615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87" t="14601" r="27408" b="10614"/>
          <a:stretch/>
        </p:blipFill>
        <p:spPr>
          <a:xfrm>
            <a:off x="2150208" y="78532"/>
            <a:ext cx="792088" cy="7436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306" y="78532"/>
            <a:ext cx="778743" cy="758068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2E452716-C239-DD42-9DE1-7905C8236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731393"/>
            <a:ext cx="117298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6722" y="1556792"/>
            <a:ext cx="856895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latin typeface="Calibri" panose="020F0502020204030204" pitchFamily="34" charset="0"/>
              </a:rPr>
              <a:t>What has changed in 2 years</a:t>
            </a:r>
            <a:r>
              <a:rPr lang="en-AU" sz="2800" dirty="0">
                <a:latin typeface="Calibri" panose="020F0502020204030204" pitchFamily="34" charset="0"/>
              </a:rPr>
              <a:t>?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2800" dirty="0">
                <a:latin typeface="Calibri" panose="020F0502020204030204" pitchFamily="34" charset="0"/>
              </a:rPr>
              <a:t>Compared with CAMS16: the CAMS-18 sample were: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AU" sz="2800" dirty="0">
                <a:latin typeface="Calibri" panose="020F0502020204030204" pitchFamily="34" charset="0"/>
              </a:rPr>
              <a:t>Older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AU" sz="2800" dirty="0">
                <a:latin typeface="Calibri" panose="020F0502020204030204" pitchFamily="34" charset="0"/>
              </a:rPr>
              <a:t>More educated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AU" sz="2800" dirty="0">
                <a:latin typeface="Calibri" panose="020F0502020204030204" pitchFamily="34" charset="0"/>
              </a:rPr>
              <a:t>Had more women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AU" sz="2800" dirty="0">
                <a:latin typeface="Calibri" panose="020F0502020204030204" pitchFamily="34" charset="0"/>
              </a:rPr>
              <a:t>Used less cannabis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AU" sz="2800" dirty="0">
                <a:latin typeface="Calibri" panose="020F0502020204030204" pitchFamily="34" charset="0"/>
              </a:rPr>
              <a:t>Smoked less and used oral sources more</a:t>
            </a:r>
          </a:p>
          <a:p>
            <a:pPr lvl="2"/>
            <a:endParaRPr lang="en-AU" sz="2800" dirty="0">
              <a:latin typeface="Calibri" panose="020F0502020204030204" pitchFamily="34" charset="0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2800" dirty="0">
                <a:latin typeface="Calibri" panose="020F0502020204030204" pitchFamily="34" charset="0"/>
              </a:rPr>
              <a:t>Difference in sample or change?  </a:t>
            </a:r>
          </a:p>
          <a:p>
            <a:endParaRPr lang="en-AU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6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173614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Century Gothic" panose="020B0502020202020204" pitchFamily="34" charset="0"/>
                <a:ea typeface="ＭＳ Ｐゴシック" panose="020B0600070205080204" pitchFamily="34" charset="-128"/>
              </a:rPr>
              <a:t>Disclosure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822325" y="18129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AU" altLang="en-US" sz="1800"/>
          </a:p>
        </p:txBody>
      </p:sp>
      <p:sp>
        <p:nvSpPr>
          <p:cNvPr id="24580" name="Text Box 10"/>
          <p:cNvSpPr txBox="1">
            <a:spLocks noChangeArrowheads="1"/>
          </p:cNvSpPr>
          <p:nvPr/>
        </p:nvSpPr>
        <p:spPr bwMode="auto">
          <a:xfrm>
            <a:off x="315447" y="1281625"/>
            <a:ext cx="8352928" cy="4732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42900" indent="-3429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Nick Lintzeris has received funding for research unrelated to this topic from Indivior, </a:t>
            </a:r>
            <a:r>
              <a:rPr lang="en-US" dirty="0" err="1">
                <a:latin typeface="+mn-lt"/>
              </a:rPr>
              <a:t>Mundipharma</a:t>
            </a:r>
            <a:r>
              <a:rPr lang="en-US" dirty="0">
                <a:latin typeface="+mn-lt"/>
              </a:rPr>
              <a:t>, Braeburn Pharmaceuticals and </a:t>
            </a:r>
            <a:r>
              <a:rPr lang="en-US" dirty="0" err="1">
                <a:latin typeface="+mn-lt"/>
              </a:rPr>
              <a:t>Camurus</a:t>
            </a:r>
            <a:r>
              <a:rPr lang="en-US" dirty="0">
                <a:latin typeface="+mn-lt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Funding for the study from Division of Addiction Medicine, and South East Sydney Local Health District, NSW Health.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Social media advertisements paid by Lambert Initiative, University Sydney.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+mn-lt"/>
              </a:rPr>
              <a:t>Iain McGregor reports grants from NHMRC and grants from Lambert Initiative for Cannabinoid Therapeutics during the conduct of the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+mn-lt"/>
              </a:rPr>
              <a:t>Iain McGregor has a patents to WO2018107216A1, WO2017004674A1, and WO2011038451A1 issued and licensed, and patents to AU2017904438, AU2017904072, and AU2018901971 pending. </a:t>
            </a:r>
          </a:p>
        </p:txBody>
      </p:sp>
      <p:sp>
        <p:nvSpPr>
          <p:cNvPr id="24581" name="Rectangle 11"/>
          <p:cNvSpPr>
            <a:spLocks noChangeArrowheads="1"/>
          </p:cNvSpPr>
          <p:nvPr/>
        </p:nvSpPr>
        <p:spPr bwMode="auto">
          <a:xfrm>
            <a:off x="914400" y="5410200"/>
            <a:ext cx="63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/>
          </a:p>
        </p:txBody>
      </p:sp>
      <p:sp>
        <p:nvSpPr>
          <p:cNvPr id="2458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F434FFF-DF3B-4C8F-9444-D0760094B204}" type="slidenum">
              <a:rPr lang="en-US" altLang="en-US" sz="9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pic>
        <p:nvPicPr>
          <p:cNvPr id="13" name="Picture 12" descr="PPT title slide on grey.eps">
            <a:extLst>
              <a:ext uri="{FF2B5EF4-FFF2-40B4-BE49-F238E27FC236}">
                <a16:creationId xmlns:a16="http://schemas.microsoft.com/office/drawing/2014/main" id="{04BA1832-D1E9-F849-8EAE-3BD21FB615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87" t="14601" r="27408" b="10614"/>
          <a:stretch/>
        </p:blipFill>
        <p:spPr>
          <a:xfrm>
            <a:off x="2159733" y="116632"/>
            <a:ext cx="792088" cy="7436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1" y="116632"/>
            <a:ext cx="778743" cy="75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8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173614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latin typeface="Century Gothic" panose="020B0502020202020204" pitchFamily="34" charset="0"/>
                <a:ea typeface="ＭＳ Ｐゴシック" panose="020B0600070205080204" pitchFamily="34" charset="-128"/>
              </a:rPr>
              <a:t>CAMS-18: Conclusions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sp>
        <p:nvSpPr>
          <p:cNvPr id="24581" name="Rectangle 11"/>
          <p:cNvSpPr>
            <a:spLocks noChangeArrowheads="1"/>
          </p:cNvSpPr>
          <p:nvPr/>
        </p:nvSpPr>
        <p:spPr bwMode="auto">
          <a:xfrm>
            <a:off x="914400" y="5410200"/>
            <a:ext cx="63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/>
          </a:p>
        </p:txBody>
      </p:sp>
      <p:sp>
        <p:nvSpPr>
          <p:cNvPr id="2458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F434FFF-DF3B-4C8F-9444-D0760094B204}" type="slidenum">
              <a:rPr lang="en-US" altLang="en-US" sz="9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20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pic>
        <p:nvPicPr>
          <p:cNvPr id="9" name="Picture 8" descr="PPT title slide on grey.eps">
            <a:extLst>
              <a:ext uri="{FF2B5EF4-FFF2-40B4-BE49-F238E27FC236}">
                <a16:creationId xmlns:a16="http://schemas.microsoft.com/office/drawing/2014/main" id="{04BA1832-D1E9-F849-8EAE-3BD21FB615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87" t="14601" r="27408" b="10614"/>
          <a:stretch/>
        </p:blipFill>
        <p:spPr>
          <a:xfrm>
            <a:off x="2150208" y="78532"/>
            <a:ext cx="792088" cy="7436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306" y="78532"/>
            <a:ext cx="778743" cy="758068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2E452716-C239-DD42-9DE1-7905C8236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731393"/>
            <a:ext cx="117298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7524" y="1543146"/>
            <a:ext cx="856895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latin typeface="Calibri" panose="020F0502020204030204" pitchFamily="34" charset="0"/>
              </a:rPr>
              <a:t>What is the same? 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2800" dirty="0">
                <a:latin typeface="Calibri" panose="020F0502020204030204" pitchFamily="34" charset="0"/>
              </a:rPr>
              <a:t>Similar range of conditions for which MC used: </a:t>
            </a:r>
          </a:p>
          <a:p>
            <a:pPr marL="1371600" lvl="2" indent="-4572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AU" sz="2800" dirty="0">
                <a:latin typeface="Calibri" panose="020F0502020204030204" pitchFamily="34" charset="0"/>
              </a:rPr>
              <a:t>Pain</a:t>
            </a:r>
          </a:p>
          <a:p>
            <a:pPr marL="1371600" lvl="2" indent="-4572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AU" sz="2800" dirty="0">
                <a:latin typeface="Calibri" panose="020F0502020204030204" pitchFamily="34" charset="0"/>
              </a:rPr>
              <a:t>Mental Health</a:t>
            </a:r>
          </a:p>
          <a:p>
            <a:pPr marL="1371600" lvl="2" indent="-4572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AU" sz="2800" dirty="0">
                <a:latin typeface="Calibri" panose="020F0502020204030204" pitchFamily="34" charset="0"/>
              </a:rPr>
              <a:t>Sleep problems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2800" dirty="0">
                <a:latin typeface="Calibri" panose="020F0502020204030204" pitchFamily="34" charset="0"/>
              </a:rPr>
              <a:t>Similar source of MC: largely from illicit dealers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2800" dirty="0">
                <a:latin typeface="Calibri" panose="020F0502020204030204" pitchFamily="34" charset="0"/>
              </a:rPr>
              <a:t>Similar perspectives re: effectiveness, side effects of MC 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2800" dirty="0">
                <a:latin typeface="Calibri" panose="020F0502020204030204" pitchFamily="34" charset="0"/>
              </a:rPr>
              <a:t>Little uptake of legal MC</a:t>
            </a:r>
            <a:endParaRPr lang="en-AU" sz="2800" b="1" dirty="0"/>
          </a:p>
        </p:txBody>
      </p:sp>
    </p:spTree>
    <p:extLst>
      <p:ext uri="{BB962C8B-B14F-4D97-AF65-F5344CB8AC3E}">
        <p14:creationId xmlns:p14="http://schemas.microsoft.com/office/powerpoint/2010/main" val="944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173614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latin typeface="Century Gothic" panose="020B0502020202020204" pitchFamily="34" charset="0"/>
                <a:ea typeface="ＭＳ Ｐゴシック" panose="020B0600070205080204" pitchFamily="34" charset="-128"/>
              </a:rPr>
              <a:t>CAMS-18: Conclusions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sp>
        <p:nvSpPr>
          <p:cNvPr id="24581" name="Rectangle 11"/>
          <p:cNvSpPr>
            <a:spLocks noChangeArrowheads="1"/>
          </p:cNvSpPr>
          <p:nvPr/>
        </p:nvSpPr>
        <p:spPr bwMode="auto">
          <a:xfrm>
            <a:off x="914400" y="5410200"/>
            <a:ext cx="63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/>
          </a:p>
        </p:txBody>
      </p:sp>
      <p:sp>
        <p:nvSpPr>
          <p:cNvPr id="2458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F434FFF-DF3B-4C8F-9444-D0760094B204}" type="slidenum">
              <a:rPr lang="en-US" altLang="en-US" sz="9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21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pic>
        <p:nvPicPr>
          <p:cNvPr id="9" name="Picture 8" descr="PPT title slide on grey.eps">
            <a:extLst>
              <a:ext uri="{FF2B5EF4-FFF2-40B4-BE49-F238E27FC236}">
                <a16:creationId xmlns:a16="http://schemas.microsoft.com/office/drawing/2014/main" id="{04BA1832-D1E9-F849-8EAE-3BD21FB615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87" t="14601" r="27408" b="10614"/>
          <a:stretch/>
        </p:blipFill>
        <p:spPr>
          <a:xfrm>
            <a:off x="2150208" y="78532"/>
            <a:ext cx="792088" cy="7436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306" y="78532"/>
            <a:ext cx="778743" cy="758068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2E452716-C239-DD42-9DE1-7905C8236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731393"/>
            <a:ext cx="117298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1566" y="1484784"/>
            <a:ext cx="8568952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latin typeface="Calibri" panose="020F0502020204030204" pitchFamily="34" charset="0"/>
              </a:rPr>
              <a:t>Little Uptake of Medical Cannabis 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2800" dirty="0">
                <a:latin typeface="Calibri" panose="020F0502020204030204" pitchFamily="34" charset="0"/>
              </a:rPr>
              <a:t>Barriers to Access</a:t>
            </a:r>
          </a:p>
          <a:p>
            <a:pPr marL="1371600" lvl="2" indent="-4572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AU" sz="2800" dirty="0">
                <a:latin typeface="Calibri" panose="020F0502020204030204" pitchFamily="34" charset="0"/>
              </a:rPr>
              <a:t>Finding a Dr willing to prescribe</a:t>
            </a:r>
          </a:p>
          <a:p>
            <a:pPr marL="1371600" lvl="2" indent="-4572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AU" sz="2800" dirty="0">
                <a:latin typeface="Calibri" panose="020F0502020204030204" pitchFamily="34" charset="0"/>
              </a:rPr>
              <a:t>Knowledge that cannabis can be prescribed legally</a:t>
            </a:r>
          </a:p>
          <a:p>
            <a:pPr marL="1371600" lvl="2" indent="-4572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AU" sz="2800" dirty="0">
                <a:latin typeface="Calibri" panose="020F0502020204030204" pitchFamily="34" charset="0"/>
              </a:rPr>
              <a:t>Cost</a:t>
            </a:r>
          </a:p>
          <a:p>
            <a:pPr marL="1371600" lvl="2" indent="-4572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AU" sz="2800" dirty="0">
                <a:latin typeface="Calibri" panose="020F0502020204030204" pitchFamily="34" charset="0"/>
              </a:rPr>
              <a:t>Concern about stigma and confidentiality</a:t>
            </a:r>
          </a:p>
          <a:p>
            <a:pPr marL="1371600" lvl="2" indent="-4572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AU" sz="2800" dirty="0">
                <a:latin typeface="Calibri" panose="020F0502020204030204" pitchFamily="34" charset="0"/>
              </a:rPr>
              <a:t>Perception that system is not user friendly</a:t>
            </a:r>
          </a:p>
        </p:txBody>
      </p:sp>
    </p:spTree>
    <p:extLst>
      <p:ext uri="{BB962C8B-B14F-4D97-AF65-F5344CB8AC3E}">
        <p14:creationId xmlns:p14="http://schemas.microsoft.com/office/powerpoint/2010/main" val="36066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173614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latin typeface="Century Gothic" panose="020B0502020202020204" pitchFamily="34" charset="0"/>
                <a:ea typeface="ＭＳ Ｐゴシック" panose="020B0600070205080204" pitchFamily="34" charset="-128"/>
              </a:rPr>
              <a:t>CAMS-18: Conclusions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sp>
        <p:nvSpPr>
          <p:cNvPr id="24581" name="Rectangle 11"/>
          <p:cNvSpPr>
            <a:spLocks noChangeArrowheads="1"/>
          </p:cNvSpPr>
          <p:nvPr/>
        </p:nvSpPr>
        <p:spPr bwMode="auto">
          <a:xfrm>
            <a:off x="914400" y="5410200"/>
            <a:ext cx="63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/>
          </a:p>
        </p:txBody>
      </p:sp>
      <p:sp>
        <p:nvSpPr>
          <p:cNvPr id="2458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F434FFF-DF3B-4C8F-9444-D0760094B204}" type="slidenum">
              <a:rPr lang="en-US" altLang="en-US" sz="9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22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pic>
        <p:nvPicPr>
          <p:cNvPr id="9" name="Picture 8" descr="PPT title slide on grey.eps">
            <a:extLst>
              <a:ext uri="{FF2B5EF4-FFF2-40B4-BE49-F238E27FC236}">
                <a16:creationId xmlns:a16="http://schemas.microsoft.com/office/drawing/2014/main" id="{04BA1832-D1E9-F849-8EAE-3BD21FB615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787" t="14601" r="27408" b="10614"/>
          <a:stretch/>
        </p:blipFill>
        <p:spPr>
          <a:xfrm>
            <a:off x="2150208" y="78532"/>
            <a:ext cx="792088" cy="7436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0306" y="78532"/>
            <a:ext cx="778743" cy="758068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2E452716-C239-DD42-9DE1-7905C8236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731393"/>
            <a:ext cx="117298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4861" y="1500560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Category-B SAS approvals of medical cannabis over time</a:t>
            </a:r>
            <a:endParaRPr lang="en-AU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685421"/>
              </p:ext>
            </p:extLst>
          </p:nvPr>
        </p:nvGraphicFramePr>
        <p:xfrm>
          <a:off x="546100" y="2190750"/>
          <a:ext cx="7326313" cy="368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Prism 8" r:id="rId6" imgW="5779786" imgH="2912089" progId="Prism8.Document">
                  <p:embed/>
                </p:oleObj>
              </mc:Choice>
              <mc:Fallback>
                <p:oleObj name="Prism 8" r:id="rId6" imgW="5779786" imgH="2912089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6100" y="2190750"/>
                        <a:ext cx="7326313" cy="368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373121" y="2544178"/>
            <a:ext cx="0" cy="230425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39677" y="2217054"/>
            <a:ext cx="1996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Close of CAMS-18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54163" y="4120493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/>
              <a:t>n=339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88109" y="2708920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/>
              <a:t>n=2916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7886" y="3711546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/>
              <a:t>n=1042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70219" y="3245222"/>
            <a:ext cx="1368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12,075 approvals in 6 months since CAMS-18 closed!</a:t>
            </a:r>
          </a:p>
        </p:txBody>
      </p:sp>
      <p:sp>
        <p:nvSpPr>
          <p:cNvPr id="3" name="Rectangle 2"/>
          <p:cNvSpPr/>
          <p:nvPr/>
        </p:nvSpPr>
        <p:spPr>
          <a:xfrm>
            <a:off x="504390" y="5998924"/>
            <a:ext cx="7668010" cy="322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400" u="sng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https://www.tga.gov.au/access-medicinal-cannabis-products-1</a:t>
            </a:r>
            <a:endParaRPr lang="en-AU" sz="1400" dirty="0">
              <a:solidFill>
                <a:srgbClr val="0066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18141" y="4930676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Compared to 3,840 in 6 months prior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23371" y="5864448"/>
            <a:ext cx="1929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Private medicine stepping in </a:t>
            </a:r>
          </a:p>
        </p:txBody>
      </p:sp>
    </p:spTree>
    <p:extLst>
      <p:ext uri="{BB962C8B-B14F-4D97-AF65-F5344CB8AC3E}">
        <p14:creationId xmlns:p14="http://schemas.microsoft.com/office/powerpoint/2010/main" val="294589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8" grpId="0"/>
      <p:bldP spid="19" grpId="0"/>
      <p:bldP spid="15" grpId="0"/>
      <p:bldP spid="3" grpId="0"/>
      <p:bldP spid="17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173614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Century Gothic" panose="020B0502020202020204" pitchFamily="34" charset="0"/>
                <a:ea typeface="ＭＳ Ｐゴシック" panose="020B0600070205080204" pitchFamily="34" charset="-128"/>
              </a:rPr>
              <a:t>CAMS-20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sp>
        <p:nvSpPr>
          <p:cNvPr id="24581" name="Rectangle 11"/>
          <p:cNvSpPr>
            <a:spLocks noChangeArrowheads="1"/>
          </p:cNvSpPr>
          <p:nvPr/>
        </p:nvSpPr>
        <p:spPr bwMode="auto">
          <a:xfrm>
            <a:off x="914400" y="5410200"/>
            <a:ext cx="63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/>
          </a:p>
        </p:txBody>
      </p:sp>
      <p:sp>
        <p:nvSpPr>
          <p:cNvPr id="2458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F434FFF-DF3B-4C8F-9444-D0760094B204}" type="slidenum">
              <a:rPr lang="en-US" altLang="en-US" sz="9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23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pic>
        <p:nvPicPr>
          <p:cNvPr id="9" name="Picture 8" descr="PPT title slide on grey.eps">
            <a:extLst>
              <a:ext uri="{FF2B5EF4-FFF2-40B4-BE49-F238E27FC236}">
                <a16:creationId xmlns:a16="http://schemas.microsoft.com/office/drawing/2014/main" id="{04BA1832-D1E9-F849-8EAE-3BD21FB615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87" t="14601" r="27408" b="10614"/>
          <a:stretch/>
        </p:blipFill>
        <p:spPr>
          <a:xfrm>
            <a:off x="2150208" y="78532"/>
            <a:ext cx="792088" cy="7436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306" y="78532"/>
            <a:ext cx="778743" cy="758068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2E452716-C239-DD42-9DE1-7905C8236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731393"/>
            <a:ext cx="117298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21429" y="3492755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CAMS-20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7444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173614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latin typeface="Century Gothic" panose="020B0502020202020204" pitchFamily="34" charset="0"/>
                <a:ea typeface="ＭＳ Ｐゴシック" panose="020B0600070205080204" pitchFamily="34" charset="-128"/>
              </a:rPr>
              <a:t>CAMS-18: Limitations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sp>
        <p:nvSpPr>
          <p:cNvPr id="24581" name="Rectangle 11"/>
          <p:cNvSpPr>
            <a:spLocks noChangeArrowheads="1"/>
          </p:cNvSpPr>
          <p:nvPr/>
        </p:nvSpPr>
        <p:spPr bwMode="auto">
          <a:xfrm>
            <a:off x="914400" y="5410200"/>
            <a:ext cx="63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/>
          </a:p>
        </p:txBody>
      </p:sp>
      <p:sp>
        <p:nvSpPr>
          <p:cNvPr id="2458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F434FFF-DF3B-4C8F-9444-D0760094B204}" type="slidenum">
              <a:rPr lang="en-US" altLang="en-US" sz="9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24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pic>
        <p:nvPicPr>
          <p:cNvPr id="9" name="Picture 8" descr="PPT title slide on grey.eps">
            <a:extLst>
              <a:ext uri="{FF2B5EF4-FFF2-40B4-BE49-F238E27FC236}">
                <a16:creationId xmlns:a16="http://schemas.microsoft.com/office/drawing/2014/main" id="{04BA1832-D1E9-F849-8EAE-3BD21FB615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87" t="14601" r="27408" b="10614"/>
          <a:stretch/>
        </p:blipFill>
        <p:spPr>
          <a:xfrm>
            <a:off x="2150208" y="78532"/>
            <a:ext cx="792088" cy="7436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306" y="78532"/>
            <a:ext cx="778743" cy="758068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2E452716-C239-DD42-9DE1-7905C8236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731393"/>
            <a:ext cx="117298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2926" y="1099367"/>
            <a:ext cx="8568952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2000" dirty="0"/>
              <a:t>Low numbers of prescribed medicinal cannabis users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2000" dirty="0"/>
              <a:t>Were these ‘legitimate’ medical cannabis users?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dirty="0"/>
              <a:t>80% had used cannabis recreationally prior to using it medicinally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dirty="0"/>
              <a:t>45% said there was no gap between using it recreationally and using it medicinally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dirty="0"/>
              <a:t>97% used without the guidance of a Doctor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2000" dirty="0"/>
              <a:t>A large number used cannabis to treat conditions for which there is no substantial evidence of efficacy (e.g. Anxiety, Depression)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AU" sz="2000" dirty="0"/>
              <a:t>May not be able to get legal access even if they tried to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AU" sz="2000" dirty="0"/>
              <a:t>The symptoms they are treating with cannabis might simply be cannabis withdrawal symptoms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2000" dirty="0"/>
              <a:t>Raises questions about whether cannabis would be the best treatment for their complaint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2000" dirty="0"/>
              <a:t>Reducing the barriers to accessing cannabis for medicinal purposes will make sure that people who use it to treat symptoms do so within medical system.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611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entury Gothic" panose="020B0502020202020204" pitchFamily="34" charset="0"/>
                <a:ea typeface="ＭＳ Ｐゴシック" panose="020B0600070205080204" pitchFamily="34" charset="-128"/>
              </a:rPr>
              <a:t>The C Team</a:t>
            </a:r>
            <a:endParaRPr lang="en-US" altLang="en-US" b="1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7D220C6-2681-45F9-9CF4-34BDB342A805}" type="slidenum">
              <a:rPr lang="en-US" altLang="en-US" sz="1400" smtClean="0">
                <a:solidFill>
                  <a:schemeClr val="accent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25</a:t>
            </a:fld>
            <a:endParaRPr lang="en-US" altLang="en-US" sz="140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002" y="1211865"/>
            <a:ext cx="1713355" cy="25710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808" y="1221390"/>
            <a:ext cx="1707008" cy="25615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883" y="1192443"/>
            <a:ext cx="1949106" cy="248668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868" y="3575589"/>
            <a:ext cx="1734099" cy="2602165"/>
          </a:xfrm>
          <a:prstGeom prst="rect">
            <a:avLst/>
          </a:prstGeom>
        </p:spPr>
      </p:pic>
      <p:pic>
        <p:nvPicPr>
          <p:cNvPr id="13" name="Picture 12" descr="PPT title slide on grey.eps">
            <a:extLst>
              <a:ext uri="{FF2B5EF4-FFF2-40B4-BE49-F238E27FC236}">
                <a16:creationId xmlns:a16="http://schemas.microsoft.com/office/drawing/2014/main" id="{04BA1832-D1E9-F849-8EAE-3BD21FB615A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7787" t="14601" r="27408" b="10614"/>
          <a:stretch/>
        </p:blipFill>
        <p:spPr>
          <a:xfrm>
            <a:off x="2159733" y="116632"/>
            <a:ext cx="792088" cy="7436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9831" y="116632"/>
            <a:ext cx="778743" cy="7580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458" y="3663580"/>
            <a:ext cx="1905000" cy="1905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499EF5-9AAD-1646-8B04-FD7C9420913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443" y="3538462"/>
            <a:ext cx="1895606" cy="28445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BC15E11-02C3-8341-9C3D-E69079F9E2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09" y="1221390"/>
            <a:ext cx="1686931" cy="25350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DACEE1-6B76-BD4E-A27D-84935D7E6F4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82" y="3627289"/>
            <a:ext cx="1800504" cy="27018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173614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Century Gothic" panose="020B0502020202020204" pitchFamily="34" charset="0"/>
                <a:ea typeface="ＭＳ Ｐゴシック" panose="020B0600070205080204" pitchFamily="34" charset="-128"/>
              </a:rPr>
              <a:t>Terminology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822325" y="18129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AU" altLang="en-US" sz="1800"/>
          </a:p>
        </p:txBody>
      </p:sp>
      <p:sp>
        <p:nvSpPr>
          <p:cNvPr id="24580" name="Text Box 10"/>
          <p:cNvSpPr txBox="1">
            <a:spLocks noChangeArrowheads="1"/>
          </p:cNvSpPr>
          <p:nvPr/>
        </p:nvSpPr>
        <p:spPr bwMode="auto">
          <a:xfrm>
            <a:off x="665163" y="1268413"/>
            <a:ext cx="8143875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42900" indent="-3429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None/>
            </a:pPr>
            <a:r>
              <a:rPr lang="en-US" altLang="en-US" sz="3600" dirty="0">
                <a:latin typeface="Calibri" panose="020F0502020204030204" pitchFamily="34" charset="0"/>
              </a:rPr>
              <a:t>Medical Cannabis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AU" sz="2400" dirty="0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AU" sz="2400" dirty="0"/>
          </a:p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None/>
            </a:pPr>
            <a:r>
              <a:rPr lang="en-AU" sz="2400" i="1" dirty="0"/>
              <a:t>“Any legal or illegal cannabis-based product (including plant matter) used to treat or alleviate the symptoms of a self-identified health condition, and does not imply that the cannabis product was indicated or prescribed by a health professional.” </a:t>
            </a:r>
            <a:endParaRPr lang="en-US" altLang="en-US" sz="2400" i="1" dirty="0">
              <a:latin typeface="Calibri" panose="020F0502020204030204" pitchFamily="34" charset="0"/>
            </a:endParaRPr>
          </a:p>
        </p:txBody>
      </p:sp>
      <p:sp>
        <p:nvSpPr>
          <p:cNvPr id="24581" name="Rectangle 11"/>
          <p:cNvSpPr>
            <a:spLocks noChangeArrowheads="1"/>
          </p:cNvSpPr>
          <p:nvPr/>
        </p:nvSpPr>
        <p:spPr bwMode="auto">
          <a:xfrm>
            <a:off x="914400" y="5410200"/>
            <a:ext cx="63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/>
          </a:p>
        </p:txBody>
      </p:sp>
      <p:sp>
        <p:nvSpPr>
          <p:cNvPr id="2458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F434FFF-DF3B-4C8F-9444-D0760094B204}" type="slidenum">
              <a:rPr lang="en-US" altLang="en-US" sz="9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pic>
        <p:nvPicPr>
          <p:cNvPr id="7" name="Picture 6" descr="PPT title slide on grey.eps">
            <a:extLst>
              <a:ext uri="{FF2B5EF4-FFF2-40B4-BE49-F238E27FC236}">
                <a16:creationId xmlns:a16="http://schemas.microsoft.com/office/drawing/2014/main" id="{04BA1832-D1E9-F849-8EAE-3BD21FB615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87" t="14601" r="27408" b="10614"/>
          <a:stretch/>
        </p:blipFill>
        <p:spPr>
          <a:xfrm>
            <a:off x="2150208" y="78532"/>
            <a:ext cx="792088" cy="7436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306" y="78532"/>
            <a:ext cx="778743" cy="75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34281" y="148253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entury Gothic" panose="020B0502020202020204" pitchFamily="34" charset="0"/>
                <a:ea typeface="ＭＳ Ｐゴシック" panose="020B0600070205080204" pitchFamily="34" charset="-128"/>
              </a:rPr>
              <a:t>Medical Cannabis: Background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822325" y="18129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AU" altLang="en-US" sz="1800"/>
          </a:p>
        </p:txBody>
      </p:sp>
      <p:sp>
        <p:nvSpPr>
          <p:cNvPr id="30723" name="Text Box 10"/>
          <p:cNvSpPr txBox="1">
            <a:spLocks noChangeArrowheads="1"/>
          </p:cNvSpPr>
          <p:nvPr/>
        </p:nvSpPr>
        <p:spPr bwMode="auto">
          <a:xfrm>
            <a:off x="665163" y="1268413"/>
            <a:ext cx="8143875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lvl="1" indent="0" eaLnBrk="1" hangingPunct="1">
              <a:buClr>
                <a:schemeClr val="bg2"/>
              </a:buClr>
              <a:defRPr/>
            </a:pPr>
            <a:r>
              <a:rPr lang="en-US" altLang="en-US" dirty="0">
                <a:latin typeface="Calibri" panose="020F0502020204030204" pitchFamily="34" charset="0"/>
              </a:rPr>
              <a:t>November, 2016</a:t>
            </a:r>
          </a:p>
          <a:p>
            <a:pPr marL="342900" lvl="1" indent="-342900" eaLnBrk="1" hangingPunct="1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Calibri" panose="020F0502020204030204" pitchFamily="34" charset="0"/>
              </a:rPr>
              <a:t>Narcotic Drugs Amendment Act</a:t>
            </a:r>
          </a:p>
          <a:p>
            <a:pPr marL="1104900" lvl="4" indent="-355600" eaLnBrk="1" hangingPunct="1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Calibri" panose="020F0502020204030204" pitchFamily="34" charset="0"/>
              </a:rPr>
              <a:t>Through Special Access Scheme (SAS) medical practitioners can apply to become ‘</a:t>
            </a:r>
            <a:r>
              <a:rPr lang="en-US" altLang="en-US" dirty="0" err="1">
                <a:latin typeface="Calibri" panose="020F0502020204030204" pitchFamily="34" charset="0"/>
              </a:rPr>
              <a:t>Authorised</a:t>
            </a:r>
            <a:r>
              <a:rPr lang="en-US" altLang="en-US" dirty="0">
                <a:latin typeface="Calibri" panose="020F0502020204030204" pitchFamily="34" charset="0"/>
              </a:rPr>
              <a:t> Prescribers’ of unregistered medicines (i.e. cannabis)</a:t>
            </a:r>
          </a:p>
          <a:p>
            <a:pPr marL="1104900" lvl="4" indent="-355600" eaLnBrk="1" hangingPunct="1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Calibri" panose="020F0502020204030204" pitchFamily="34" charset="0"/>
              </a:rPr>
              <a:t>Commercial sector has entered the medicinal cannabis marketplace</a:t>
            </a:r>
          </a:p>
          <a:p>
            <a:pPr marL="393700" lvl="4" indent="-393700" eaLnBrk="1" hangingPunct="1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Calibri" panose="020F0502020204030204" pitchFamily="34" charset="0"/>
              </a:rPr>
              <a:t>Now estimated of 10-20% of patients with chronic pain or in palliative care use medical cannabis</a:t>
            </a:r>
          </a:p>
          <a:p>
            <a:pPr marL="444500" lvl="4" indent="-406400" eaLnBrk="1" hangingPunct="1">
              <a:spcBef>
                <a:spcPts val="12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Calibri" panose="020F0502020204030204" pitchFamily="34" charset="0"/>
              </a:rPr>
              <a:t>Yet c2016 didn’t know much about medical cannabis users experiences, attitudes, comorbidities, patterns of use </a:t>
            </a:r>
            <a:r>
              <a:rPr lang="en-US" altLang="en-US" dirty="0" err="1">
                <a:latin typeface="Calibri" panose="020F0502020204030204" pitchFamily="34" charset="0"/>
              </a:rPr>
              <a:t>etc</a:t>
            </a:r>
            <a:r>
              <a:rPr lang="en-US" altLang="en-US" dirty="0">
                <a:latin typeface="Calibri" panose="020F0502020204030204" pitchFamily="34" charset="0"/>
              </a:rPr>
              <a:t> </a:t>
            </a:r>
          </a:p>
          <a:p>
            <a:pPr marL="393700" lvl="4" indent="-393700" eaLnBrk="1" hangingPunct="1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Calibri" panose="020F0502020204030204" pitchFamily="34" charset="0"/>
            </a:endParaRPr>
          </a:p>
          <a:p>
            <a:pPr marL="1104900" lvl="4" indent="-355600" eaLnBrk="1" hangingPunct="1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0485" name="Rectangle 11"/>
          <p:cNvSpPr>
            <a:spLocks noChangeArrowheads="1"/>
          </p:cNvSpPr>
          <p:nvPr/>
        </p:nvSpPr>
        <p:spPr bwMode="auto">
          <a:xfrm>
            <a:off x="914400" y="5410200"/>
            <a:ext cx="63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/>
          </a:p>
        </p:txBody>
      </p:sp>
      <p:sp>
        <p:nvSpPr>
          <p:cNvPr id="2048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35AD6A2-9798-46F3-BE5E-384A992AF371}" type="slidenum">
              <a:rPr lang="en-US" altLang="en-US" sz="9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pic>
        <p:nvPicPr>
          <p:cNvPr id="9" name="Picture 8" descr="PPT title slide on grey.eps">
            <a:extLst>
              <a:ext uri="{FF2B5EF4-FFF2-40B4-BE49-F238E27FC236}">
                <a16:creationId xmlns:a16="http://schemas.microsoft.com/office/drawing/2014/main" id="{04BA1832-D1E9-F849-8EAE-3BD21FB615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87" t="14601" r="27408" b="10614"/>
          <a:stretch/>
        </p:blipFill>
        <p:spPr>
          <a:xfrm>
            <a:off x="2150208" y="78532"/>
            <a:ext cx="792088" cy="7436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306" y="78532"/>
            <a:ext cx="778743" cy="7580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173614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Century Gothic" panose="020B0502020202020204" pitchFamily="34" charset="0"/>
                <a:ea typeface="ＭＳ Ｐゴシック" panose="020B0600070205080204" pitchFamily="34" charset="-128"/>
              </a:rPr>
              <a:t>CAMS-16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822325" y="18129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AU" altLang="en-US" sz="1800"/>
          </a:p>
        </p:txBody>
      </p:sp>
      <p:sp>
        <p:nvSpPr>
          <p:cNvPr id="24580" name="Text Box 10"/>
          <p:cNvSpPr txBox="1">
            <a:spLocks noChangeArrowheads="1"/>
          </p:cNvSpPr>
          <p:nvPr/>
        </p:nvSpPr>
        <p:spPr bwMode="auto">
          <a:xfrm>
            <a:off x="615107" y="1513748"/>
            <a:ext cx="8143875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42900" indent="-3429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Snapshot of Medical Cannabis landscape circa 2016</a:t>
            </a:r>
          </a:p>
          <a:p>
            <a:pPr lvl="1" eaLnBrk="1" hangingPunct="1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Cannabis As Medicine Survey, 2016 (CAMS-16)</a:t>
            </a:r>
          </a:p>
          <a:p>
            <a:pPr lvl="2" eaLnBrk="1" hangingPunct="1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Online Consumer Survey</a:t>
            </a:r>
          </a:p>
          <a:p>
            <a:pPr lvl="2" eaLnBrk="1" hangingPunct="1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Australian adults</a:t>
            </a:r>
          </a:p>
          <a:p>
            <a:pPr lvl="2" eaLnBrk="1" hangingPunct="1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Used Cannabis (either legally or illegally) to manage a health condition in the previous 12 months</a:t>
            </a:r>
          </a:p>
          <a:p>
            <a:pPr lvl="1" eaLnBrk="1" hangingPunct="1">
              <a:spcBef>
                <a:spcPts val="12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Results: Medical Cannabis mostly</a:t>
            </a:r>
          </a:p>
          <a:p>
            <a:pPr lvl="2" eaLnBrk="1" hangingPunct="1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Sourced illegally</a:t>
            </a:r>
          </a:p>
          <a:p>
            <a:pPr lvl="2" eaLnBrk="1" hangingPunct="1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Smoked</a:t>
            </a:r>
          </a:p>
          <a:p>
            <a:pPr lvl="2" eaLnBrk="1" hangingPunct="1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Used to treat Mental Health, Chronic Pain, Sleep conditions</a:t>
            </a:r>
            <a:endParaRPr lang="en-US" altLang="en-US" sz="2400" i="1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2400" i="1" dirty="0">
              <a:latin typeface="Calibri" panose="020F0502020204030204" pitchFamily="34" charset="0"/>
            </a:endParaRPr>
          </a:p>
        </p:txBody>
      </p:sp>
      <p:sp>
        <p:nvSpPr>
          <p:cNvPr id="24581" name="Rectangle 11"/>
          <p:cNvSpPr>
            <a:spLocks noChangeArrowheads="1"/>
          </p:cNvSpPr>
          <p:nvPr/>
        </p:nvSpPr>
        <p:spPr bwMode="auto">
          <a:xfrm>
            <a:off x="914400" y="5410200"/>
            <a:ext cx="63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/>
          </a:p>
        </p:txBody>
      </p:sp>
      <p:sp>
        <p:nvSpPr>
          <p:cNvPr id="2458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F434FFF-DF3B-4C8F-9444-D0760094B204}" type="slidenum">
              <a:rPr lang="en-US" altLang="en-US" sz="9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5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pic>
        <p:nvPicPr>
          <p:cNvPr id="9" name="Picture 8" descr="PPT title slide on grey.eps">
            <a:extLst>
              <a:ext uri="{FF2B5EF4-FFF2-40B4-BE49-F238E27FC236}">
                <a16:creationId xmlns:a16="http://schemas.microsoft.com/office/drawing/2014/main" id="{04BA1832-D1E9-F849-8EAE-3BD21FB615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87" t="14601" r="27408" b="10614"/>
          <a:stretch/>
        </p:blipFill>
        <p:spPr>
          <a:xfrm>
            <a:off x="2150208" y="78532"/>
            <a:ext cx="792088" cy="7436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306" y="78532"/>
            <a:ext cx="778743" cy="7580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173614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Century Gothic" panose="020B0502020202020204" pitchFamily="34" charset="0"/>
                <a:ea typeface="ＭＳ Ｐゴシック" panose="020B0600070205080204" pitchFamily="34" charset="-128"/>
              </a:rPr>
              <a:t>CAMS-18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822325" y="18129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AU" altLang="en-US" sz="1800"/>
          </a:p>
        </p:txBody>
      </p:sp>
      <p:sp>
        <p:nvSpPr>
          <p:cNvPr id="24580" name="Text Box 10"/>
          <p:cNvSpPr txBox="1">
            <a:spLocks noChangeArrowheads="1"/>
          </p:cNvSpPr>
          <p:nvPr/>
        </p:nvSpPr>
        <p:spPr bwMode="auto">
          <a:xfrm>
            <a:off x="623615" y="1443455"/>
            <a:ext cx="8143875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42900" indent="-3429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</a:rPr>
              <a:t>Allows us to track the changes since the 2016 Survey</a:t>
            </a:r>
          </a:p>
          <a:p>
            <a:pPr lvl="1" eaLnBrk="1" hangingPunct="1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</a:rPr>
              <a:t>Once again Australians ≥ 18 </a:t>
            </a:r>
            <a:r>
              <a:rPr lang="en-US" altLang="en-US" sz="3200" dirty="0" err="1">
                <a:latin typeface="Calibri" panose="020F0502020204030204" pitchFamily="34" charset="0"/>
              </a:rPr>
              <a:t>yo</a:t>
            </a:r>
            <a:r>
              <a:rPr lang="en-US" altLang="en-US" sz="3200" dirty="0">
                <a:latin typeface="Calibri" panose="020F0502020204030204" pitchFamily="34" charset="0"/>
              </a:rPr>
              <a:t>, used cannabis for therapeutic reasons in last year</a:t>
            </a:r>
          </a:p>
          <a:p>
            <a:pPr lvl="1" eaLnBrk="1" hangingPunct="1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</a:rPr>
              <a:t>Survey live from Sept 2018 – Feb 2019</a:t>
            </a:r>
          </a:p>
        </p:txBody>
      </p:sp>
      <p:sp>
        <p:nvSpPr>
          <p:cNvPr id="24581" name="Rectangle 11"/>
          <p:cNvSpPr>
            <a:spLocks noChangeArrowheads="1"/>
          </p:cNvSpPr>
          <p:nvPr/>
        </p:nvSpPr>
        <p:spPr bwMode="auto">
          <a:xfrm>
            <a:off x="914400" y="5410200"/>
            <a:ext cx="63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/>
          </a:p>
        </p:txBody>
      </p:sp>
      <p:sp>
        <p:nvSpPr>
          <p:cNvPr id="2458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F434FFF-DF3B-4C8F-9444-D0760094B204}" type="slidenum">
              <a:rPr lang="en-US" altLang="en-US" sz="9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pic>
        <p:nvPicPr>
          <p:cNvPr id="9" name="Picture 8" descr="PPT title slide on grey.eps">
            <a:extLst>
              <a:ext uri="{FF2B5EF4-FFF2-40B4-BE49-F238E27FC236}">
                <a16:creationId xmlns:a16="http://schemas.microsoft.com/office/drawing/2014/main" id="{04BA1832-D1E9-F849-8EAE-3BD21FB615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87" t="14601" r="27408" b="10614"/>
          <a:stretch/>
        </p:blipFill>
        <p:spPr>
          <a:xfrm>
            <a:off x="2150208" y="78532"/>
            <a:ext cx="792088" cy="7436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306" y="78532"/>
            <a:ext cx="778743" cy="75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173614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Century Gothic" panose="020B0502020202020204" pitchFamily="34" charset="0"/>
                <a:ea typeface="ＭＳ Ｐゴシック" panose="020B0600070205080204" pitchFamily="34" charset="-128"/>
              </a:rPr>
              <a:t>CAMS-18: Results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822325" y="18129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AU" altLang="en-US" sz="1800"/>
          </a:p>
        </p:txBody>
      </p:sp>
      <p:sp>
        <p:nvSpPr>
          <p:cNvPr id="24580" name="Text Box 10"/>
          <p:cNvSpPr txBox="1">
            <a:spLocks noChangeArrowheads="1"/>
          </p:cNvSpPr>
          <p:nvPr/>
        </p:nvSpPr>
        <p:spPr bwMode="auto">
          <a:xfrm>
            <a:off x="665163" y="1268413"/>
            <a:ext cx="814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42900" indent="-3429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  <p:sp>
        <p:nvSpPr>
          <p:cNvPr id="24581" name="Rectangle 11"/>
          <p:cNvSpPr>
            <a:spLocks noChangeArrowheads="1"/>
          </p:cNvSpPr>
          <p:nvPr/>
        </p:nvSpPr>
        <p:spPr bwMode="auto">
          <a:xfrm>
            <a:off x="914400" y="5410200"/>
            <a:ext cx="63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/>
          </a:p>
        </p:txBody>
      </p:sp>
      <p:sp>
        <p:nvSpPr>
          <p:cNvPr id="2458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F434FFF-DF3B-4C8F-9444-D0760094B204}" type="slidenum">
              <a:rPr lang="en-US" altLang="en-US" sz="9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7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pic>
        <p:nvPicPr>
          <p:cNvPr id="9" name="Picture 8" descr="PPT title slide on grey.eps">
            <a:extLst>
              <a:ext uri="{FF2B5EF4-FFF2-40B4-BE49-F238E27FC236}">
                <a16:creationId xmlns:a16="http://schemas.microsoft.com/office/drawing/2014/main" id="{04BA1832-D1E9-F849-8EAE-3BD21FB615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87" t="14601" r="27408" b="10614"/>
          <a:stretch/>
        </p:blipFill>
        <p:spPr>
          <a:xfrm>
            <a:off x="2150208" y="78532"/>
            <a:ext cx="792088" cy="7436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306" y="78532"/>
            <a:ext cx="778743" cy="75806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926636"/>
              </p:ext>
            </p:extLst>
          </p:nvPr>
        </p:nvGraphicFramePr>
        <p:xfrm>
          <a:off x="654051" y="3135635"/>
          <a:ext cx="780978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3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833">
                <a:tc>
                  <a:txBody>
                    <a:bodyPr/>
                    <a:lstStyle/>
                    <a:p>
                      <a:r>
                        <a:rPr lang="en-AU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CAMS-16 </a:t>
                      </a:r>
                      <a:r>
                        <a:rPr lang="en-AU" b="0" i="0" dirty="0"/>
                        <a:t>(</a:t>
                      </a:r>
                      <a:r>
                        <a:rPr lang="en-AU" b="0" i="1" dirty="0"/>
                        <a:t>n</a:t>
                      </a:r>
                      <a:r>
                        <a:rPr lang="en-AU" b="0" i="0" dirty="0"/>
                        <a:t>=1744)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CAMS-18 </a:t>
                      </a:r>
                      <a:r>
                        <a:rPr lang="en-AU" b="0" dirty="0"/>
                        <a:t>(</a:t>
                      </a:r>
                      <a:r>
                        <a:rPr lang="en-AU" b="0" i="1" dirty="0"/>
                        <a:t>n</a:t>
                      </a:r>
                      <a:r>
                        <a:rPr lang="en-AU" b="0" i="0" dirty="0"/>
                        <a:t>=1388)</a:t>
                      </a:r>
                      <a:endParaRPr lang="en-A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833">
                <a:tc>
                  <a:txBody>
                    <a:bodyPr/>
                    <a:lstStyle/>
                    <a:p>
                      <a:r>
                        <a:rPr lang="en-AU" dirty="0"/>
                        <a:t>Facebook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1437 (82.2%)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336 (24.2%)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833">
                <a:tc>
                  <a:txBody>
                    <a:bodyPr/>
                    <a:lstStyle/>
                    <a:p>
                      <a:r>
                        <a:rPr lang="en-AU" dirty="0"/>
                        <a:t>Twitter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13 (0.7%)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baseline="0" dirty="0"/>
                        <a:t>825 </a:t>
                      </a:r>
                      <a:r>
                        <a:rPr lang="en-AU" dirty="0"/>
                        <a:t>(59.5%)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833">
                <a:tc>
                  <a:txBody>
                    <a:bodyPr/>
                    <a:lstStyle/>
                    <a:p>
                      <a:r>
                        <a:rPr lang="en-AU" dirty="0"/>
                        <a:t>Friends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66 (3.8%)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65</a:t>
                      </a:r>
                      <a:r>
                        <a:rPr lang="en-AU" baseline="0" dirty="0"/>
                        <a:t> </a:t>
                      </a:r>
                      <a:r>
                        <a:rPr lang="en-AU" dirty="0"/>
                        <a:t>(4.7%)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833">
                <a:tc>
                  <a:txBody>
                    <a:bodyPr/>
                    <a:lstStyle/>
                    <a:p>
                      <a:r>
                        <a:rPr lang="en-AU" dirty="0"/>
                        <a:t>Online</a:t>
                      </a:r>
                      <a:r>
                        <a:rPr lang="en-AU" baseline="0" dirty="0"/>
                        <a:t> Forum (Reddit etc.)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65 (3.7%)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baseline="0" dirty="0"/>
                        <a:t>13 (</a:t>
                      </a:r>
                      <a:r>
                        <a:rPr lang="en-AU" dirty="0"/>
                        <a:t>0.9%)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833">
                <a:tc>
                  <a:txBody>
                    <a:bodyPr/>
                    <a:lstStyle/>
                    <a:p>
                      <a:r>
                        <a:rPr lang="en-AU" dirty="0"/>
                        <a:t>Lambert Initiative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35 (2.0%)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23</a:t>
                      </a:r>
                      <a:r>
                        <a:rPr lang="en-AU" baseline="0" dirty="0"/>
                        <a:t> </a:t>
                      </a:r>
                      <a:r>
                        <a:rPr lang="en-AU" dirty="0"/>
                        <a:t>(1.7%)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833">
                <a:tc>
                  <a:txBody>
                    <a:bodyPr/>
                    <a:lstStyle/>
                    <a:p>
                      <a:r>
                        <a:rPr lang="en-AU" dirty="0"/>
                        <a:t>Medical Cannabis Providers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20 (1.1%)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baseline="0" dirty="0"/>
                        <a:t>25 </a:t>
                      </a:r>
                      <a:r>
                        <a:rPr lang="en-AU" dirty="0"/>
                        <a:t>(1.8%)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833">
                <a:tc>
                  <a:txBody>
                    <a:bodyPr/>
                    <a:lstStyle/>
                    <a:p>
                      <a:r>
                        <a:rPr lang="en-AU" dirty="0"/>
                        <a:t>Consumer support groups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18 (1.0%)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13</a:t>
                      </a:r>
                      <a:r>
                        <a:rPr lang="en-AU" baseline="0" dirty="0"/>
                        <a:t> </a:t>
                      </a:r>
                      <a:r>
                        <a:rPr lang="en-AU" dirty="0"/>
                        <a:t>(0.9%)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833">
                <a:tc>
                  <a:txBody>
                    <a:bodyPr/>
                    <a:lstStyle/>
                    <a:p>
                      <a:r>
                        <a:rPr lang="en-AU" dirty="0"/>
                        <a:t>Doctor /</a:t>
                      </a:r>
                      <a:r>
                        <a:rPr lang="en-AU" baseline="0" dirty="0"/>
                        <a:t> Cannabis Clinic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2 (0.1%)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14 (1.0%)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0440" y="1148571"/>
            <a:ext cx="7494091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1" hangingPunct="1">
              <a:buClr>
                <a:schemeClr val="bg2"/>
              </a:buClr>
            </a:pPr>
            <a:r>
              <a:rPr lang="en-US" altLang="en-US" sz="3200" dirty="0">
                <a:latin typeface="Calibri" panose="020F0502020204030204" pitchFamily="34" charset="0"/>
              </a:rPr>
              <a:t>Recruitment</a:t>
            </a:r>
          </a:p>
          <a:p>
            <a:pPr marL="714375" lvl="1" indent="-257175" eaLnBrk="1" hangingPunct="1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</a:rPr>
              <a:t>1804 started survey</a:t>
            </a:r>
          </a:p>
          <a:p>
            <a:pPr marL="714375" lvl="1" indent="-257175" eaLnBrk="1" hangingPunct="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</a:rPr>
              <a:t>416 excluded (e.g. ineligible, did not consent, 0% medical use)</a:t>
            </a:r>
          </a:p>
          <a:p>
            <a:pPr marL="714375" lvl="1" indent="-257175" eaLnBrk="1" hangingPunct="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</a:rPr>
              <a:t>Leaving 1388 for analysis (numbers vary per question)</a:t>
            </a:r>
          </a:p>
          <a:p>
            <a:pPr marL="714375" lvl="1" indent="-257175" eaLnBrk="1" hangingPunct="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</a:rPr>
              <a:t>Sources of recruitment: mostly social media, mostly Twitter</a:t>
            </a:r>
          </a:p>
          <a:p>
            <a:pPr lvl="1" eaLnBrk="1" hangingPunct="1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63616" y="3525391"/>
            <a:ext cx="3816424" cy="648072"/>
          </a:xfrm>
          <a:prstGeom prst="roundRect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182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173614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Century Gothic" panose="020B0502020202020204" pitchFamily="34" charset="0"/>
                <a:ea typeface="ＭＳ Ｐゴシック" panose="020B0600070205080204" pitchFamily="34" charset="-128"/>
              </a:rPr>
              <a:t>CAMS-18: Results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822325" y="18129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AU" altLang="en-US" sz="1800"/>
          </a:p>
        </p:txBody>
      </p:sp>
      <p:sp>
        <p:nvSpPr>
          <p:cNvPr id="24580" name="Text Box 10"/>
          <p:cNvSpPr txBox="1">
            <a:spLocks noChangeArrowheads="1"/>
          </p:cNvSpPr>
          <p:nvPr/>
        </p:nvSpPr>
        <p:spPr bwMode="auto">
          <a:xfrm>
            <a:off x="323528" y="1084448"/>
            <a:ext cx="814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42900" indent="-3429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lvl="1" indent="0" eaLnBrk="1" hangingPunct="1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Demographics</a:t>
            </a:r>
          </a:p>
        </p:txBody>
      </p:sp>
      <p:sp>
        <p:nvSpPr>
          <p:cNvPr id="24581" name="Rectangle 11"/>
          <p:cNvSpPr>
            <a:spLocks noChangeArrowheads="1"/>
          </p:cNvSpPr>
          <p:nvPr/>
        </p:nvSpPr>
        <p:spPr bwMode="auto">
          <a:xfrm>
            <a:off x="914400" y="5410200"/>
            <a:ext cx="63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/>
          </a:p>
        </p:txBody>
      </p:sp>
      <p:sp>
        <p:nvSpPr>
          <p:cNvPr id="2458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F434FFF-DF3B-4C8F-9444-D0760094B204}" type="slidenum">
              <a:rPr lang="en-US" altLang="en-US" sz="9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8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pic>
        <p:nvPicPr>
          <p:cNvPr id="9" name="Picture 8" descr="PPT title slide on grey.eps">
            <a:extLst>
              <a:ext uri="{FF2B5EF4-FFF2-40B4-BE49-F238E27FC236}">
                <a16:creationId xmlns:a16="http://schemas.microsoft.com/office/drawing/2014/main" id="{04BA1832-D1E9-F849-8EAE-3BD21FB615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87" t="14601" r="27408" b="10614"/>
          <a:stretch/>
        </p:blipFill>
        <p:spPr>
          <a:xfrm>
            <a:off x="2150208" y="78532"/>
            <a:ext cx="792088" cy="7436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306" y="78532"/>
            <a:ext cx="778743" cy="75806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420122"/>
              </p:ext>
            </p:extLst>
          </p:nvPr>
        </p:nvGraphicFramePr>
        <p:xfrm>
          <a:off x="367654" y="1536085"/>
          <a:ext cx="8296921" cy="4966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0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9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263">
                <a:tc>
                  <a:txBody>
                    <a:bodyPr/>
                    <a:lstStyle/>
                    <a:p>
                      <a:r>
                        <a:rPr lang="en-AU" sz="14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400" dirty="0"/>
                        <a:t>CAMS-16 </a:t>
                      </a:r>
                      <a:r>
                        <a:rPr lang="en-AU" sz="1400" b="0" i="0" dirty="0"/>
                        <a:t>(</a:t>
                      </a:r>
                      <a:r>
                        <a:rPr lang="en-AU" sz="1400" b="0" i="1" dirty="0"/>
                        <a:t>n</a:t>
                      </a:r>
                      <a:r>
                        <a:rPr lang="en-AU" sz="1400" b="0" i="0" dirty="0"/>
                        <a:t>=1744)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400" dirty="0"/>
                        <a:t>CAMS-18 </a:t>
                      </a:r>
                      <a:r>
                        <a:rPr lang="en-AU" sz="1400" b="0" dirty="0"/>
                        <a:t>(</a:t>
                      </a:r>
                      <a:r>
                        <a:rPr lang="en-AU" sz="1400" b="0" i="1" dirty="0"/>
                        <a:t>n</a:t>
                      </a:r>
                      <a:r>
                        <a:rPr lang="en-AU" sz="1400" b="0" i="0" dirty="0"/>
                        <a:t>=1388)</a:t>
                      </a:r>
                      <a:endParaRPr lang="en-AU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83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1" dirty="0"/>
                        <a:t>Age, </a:t>
                      </a:r>
                      <a:r>
                        <a:rPr lang="en-AU" sz="1400" b="0" dirty="0"/>
                        <a:t>Mean </a:t>
                      </a:r>
                      <a:r>
                        <a:rPr lang="en-AU" sz="1400" b="0" baseline="0" dirty="0"/>
                        <a:t>± SD</a:t>
                      </a:r>
                      <a:r>
                        <a:rPr lang="en-AU" sz="1400" b="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/>
                        <a:t>37.9</a:t>
                      </a:r>
                      <a:r>
                        <a:rPr lang="en-AU" sz="1400" baseline="0" dirty="0"/>
                        <a:t> ± 13.4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/>
                        <a:t>43.4 ± 14.0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83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1" dirty="0"/>
                        <a:t>Gender</a:t>
                      </a:r>
                      <a:r>
                        <a:rPr lang="en-AU" sz="1400" dirty="0"/>
                        <a:t>, n (%)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400" dirty="0"/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/>
                        <a:t>545</a:t>
                      </a:r>
                      <a:r>
                        <a:rPr lang="en-AU" sz="1400" baseline="0" dirty="0"/>
                        <a:t> (31.2%)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400" baseline="0" dirty="0"/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aseline="0" dirty="0"/>
                        <a:t>560 (40.4%)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83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1" dirty="0"/>
                        <a:t>Current Relationship Status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/>
                        <a:t>Single</a:t>
                      </a:r>
                      <a:r>
                        <a:rPr lang="en-AU" sz="1400" baseline="0" dirty="0"/>
                        <a:t> (includes separated, widowed)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aseline="0" dirty="0"/>
                        <a:t>Married/domestic partnership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400" dirty="0"/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968 (56.2%)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757 (43.9%)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400" baseline="0" dirty="0"/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aseline="0" dirty="0"/>
                        <a:t>526 </a:t>
                      </a:r>
                      <a:r>
                        <a:rPr lang="en-AU" sz="1400" dirty="0"/>
                        <a:t>(37.9%)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/>
                        <a:t>861 (62.1%)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1" baseline="0" dirty="0"/>
                        <a:t>Aboriginal status</a:t>
                      </a:r>
                      <a:r>
                        <a:rPr lang="en-AU" sz="1400" dirty="0"/>
                        <a:t>, n (%)</a:t>
                      </a:r>
                      <a:endParaRPr lang="en-AU" sz="1400" b="1" baseline="0" dirty="0"/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aseline="0" dirty="0"/>
                        <a:t>Aboriginal/Torres Straight Islander 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95 (5.4%)</a:t>
                      </a:r>
                      <a:endParaRPr lang="en-AU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400" baseline="0" dirty="0"/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aseline="0" dirty="0"/>
                        <a:t>56 (4.0</a:t>
                      </a:r>
                      <a:r>
                        <a:rPr lang="en-AU" sz="1400" dirty="0"/>
                        <a:t>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1" dirty="0"/>
                        <a:t>Highest</a:t>
                      </a:r>
                      <a:r>
                        <a:rPr lang="en-AU" sz="1400" b="1" baseline="0" dirty="0"/>
                        <a:t> Education Level</a:t>
                      </a:r>
                      <a:r>
                        <a:rPr lang="en-AU" sz="1400" dirty="0"/>
                        <a:t>, n (%)</a:t>
                      </a:r>
                      <a:endParaRPr lang="en-AU" sz="1400" b="1" baseline="0" dirty="0"/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baseline="0" dirty="0"/>
                        <a:t>Primary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baseline="0" dirty="0"/>
                        <a:t>Secondary/High School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baseline="0" dirty="0"/>
                        <a:t>Trade or vocational training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baseline="0" dirty="0"/>
                        <a:t>University degree</a:t>
                      </a:r>
                      <a:endParaRPr lang="en-A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400" dirty="0"/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 (1.1%)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652 (37.3%)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672 (38.4%)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348 (19.9%)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400" dirty="0"/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(1.0%)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278 (20.0%)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461 (33.2%)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631 (45.5%)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83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1" dirty="0"/>
                        <a:t>Employment</a:t>
                      </a:r>
                      <a:r>
                        <a:rPr lang="en-AU" sz="1400" b="1" baseline="0" dirty="0"/>
                        <a:t> Status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Full-time work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Part-time work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 duties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Unemployed/Disability</a:t>
                      </a:r>
                      <a:r>
                        <a:rPr lang="en-AU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Pension/Retired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4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+mn-lt"/>
                        </a:rPr>
                        <a:t>559 (32.0%)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+mn-lt"/>
                        </a:rPr>
                        <a:t>316 (18.1%)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+mn-lt"/>
                        </a:rPr>
                        <a:t>113 (6.5%)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+mn-lt"/>
                        </a:rPr>
                        <a:t>102 (5.8%)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+mn-lt"/>
                        </a:rPr>
                        <a:t>555 (31.7%)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633 (45.6%)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188 (13.6%)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 (5.6%)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 (5.6%)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411 (29.6%)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344095" y="2420888"/>
            <a:ext cx="4320480" cy="262848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0066FF"/>
                </a:solidFill>
              </a:rPr>
              <a:t>              More women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9C5FBDC-5C57-2342-8E54-B74F4F9A4D52}"/>
              </a:ext>
            </a:extLst>
          </p:cNvPr>
          <p:cNvSpPr/>
          <p:nvPr/>
        </p:nvSpPr>
        <p:spPr>
          <a:xfrm>
            <a:off x="4344095" y="3153964"/>
            <a:ext cx="4320480" cy="262848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0066FF"/>
                </a:solidFill>
              </a:rPr>
              <a:t>              More married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D20F34C-7BF8-3F44-BB19-8A410A2FFA36}"/>
              </a:ext>
            </a:extLst>
          </p:cNvPr>
          <p:cNvSpPr/>
          <p:nvPr/>
        </p:nvSpPr>
        <p:spPr>
          <a:xfrm>
            <a:off x="4319295" y="4821960"/>
            <a:ext cx="4320480" cy="262848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0066FF"/>
                </a:solidFill>
              </a:rPr>
              <a:t>              More grads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E924DC1-A6F8-5B46-86F3-8E6AD0D32FAD}"/>
              </a:ext>
            </a:extLst>
          </p:cNvPr>
          <p:cNvSpPr/>
          <p:nvPr/>
        </p:nvSpPr>
        <p:spPr>
          <a:xfrm>
            <a:off x="4319295" y="5346231"/>
            <a:ext cx="4320480" cy="262848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0066FF"/>
                </a:solidFill>
              </a:rPr>
              <a:t>              More f/t</a:t>
            </a:r>
          </a:p>
        </p:txBody>
      </p:sp>
    </p:spTree>
    <p:extLst>
      <p:ext uri="{BB962C8B-B14F-4D97-AF65-F5344CB8AC3E}">
        <p14:creationId xmlns:p14="http://schemas.microsoft.com/office/powerpoint/2010/main" val="185407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173614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Century Gothic" panose="020B0502020202020204" pitchFamily="34" charset="0"/>
                <a:ea typeface="ＭＳ Ｐゴシック" panose="020B0600070205080204" pitchFamily="34" charset="-128"/>
              </a:rPr>
              <a:t>CAMS-18: Results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822325" y="18129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AU" altLang="en-US" sz="1800"/>
          </a:p>
        </p:txBody>
      </p:sp>
      <p:sp>
        <p:nvSpPr>
          <p:cNvPr id="24580" name="Text Box 10"/>
          <p:cNvSpPr txBox="1">
            <a:spLocks noChangeArrowheads="1"/>
          </p:cNvSpPr>
          <p:nvPr/>
        </p:nvSpPr>
        <p:spPr bwMode="auto">
          <a:xfrm>
            <a:off x="373410" y="1054659"/>
            <a:ext cx="814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42900" indent="-3429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lvl="1" indent="0" eaLnBrk="1" hangingPunct="1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Main Conditions Treated with Cannabis</a:t>
            </a:r>
          </a:p>
        </p:txBody>
      </p:sp>
      <p:sp>
        <p:nvSpPr>
          <p:cNvPr id="24581" name="Rectangle 11"/>
          <p:cNvSpPr>
            <a:spLocks noChangeArrowheads="1"/>
          </p:cNvSpPr>
          <p:nvPr/>
        </p:nvSpPr>
        <p:spPr bwMode="auto">
          <a:xfrm>
            <a:off x="914400" y="5410200"/>
            <a:ext cx="63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/>
          </a:p>
        </p:txBody>
      </p:sp>
      <p:sp>
        <p:nvSpPr>
          <p:cNvPr id="2458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F434FFF-DF3B-4C8F-9444-D0760094B204}" type="slidenum">
              <a:rPr lang="en-US" altLang="en-US" sz="9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9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pic>
        <p:nvPicPr>
          <p:cNvPr id="9" name="Picture 8" descr="PPT title slide on grey.eps">
            <a:extLst>
              <a:ext uri="{FF2B5EF4-FFF2-40B4-BE49-F238E27FC236}">
                <a16:creationId xmlns:a16="http://schemas.microsoft.com/office/drawing/2014/main" id="{04BA1832-D1E9-F849-8EAE-3BD21FB615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87" t="14601" r="27408" b="10614"/>
          <a:stretch/>
        </p:blipFill>
        <p:spPr>
          <a:xfrm>
            <a:off x="2150208" y="78532"/>
            <a:ext cx="792088" cy="7436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306" y="78532"/>
            <a:ext cx="778743" cy="75806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543121"/>
              </p:ext>
            </p:extLst>
          </p:nvPr>
        </p:nvGraphicFramePr>
        <p:xfrm>
          <a:off x="251519" y="1549176"/>
          <a:ext cx="8424937" cy="4904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5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443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AU" sz="1400" b="1" i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Main Reason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AU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443">
                <a:tc>
                  <a:txBody>
                    <a:bodyPr/>
                    <a:lstStyle/>
                    <a:p>
                      <a:r>
                        <a:rPr lang="en-AU" sz="1400" b="1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solidFill>
                      <a:srgbClr val="CE112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400" b="1" i="0" dirty="0">
                          <a:solidFill>
                            <a:schemeClr val="bg1"/>
                          </a:solidFill>
                        </a:rPr>
                        <a:t>#</a:t>
                      </a:r>
                    </a:p>
                  </a:txBody>
                  <a:tcPr anchor="ctr">
                    <a:solidFill>
                      <a:srgbClr val="CE112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400" b="1" dirty="0">
                          <a:solidFill>
                            <a:schemeClr val="bg1"/>
                          </a:solidFill>
                        </a:rPr>
                        <a:t>CAMS-16</a:t>
                      </a:r>
                    </a:p>
                  </a:txBody>
                  <a:tcPr anchor="ctr">
                    <a:solidFill>
                      <a:srgbClr val="CE112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400" b="1" dirty="0">
                          <a:solidFill>
                            <a:schemeClr val="bg1"/>
                          </a:solidFill>
                        </a:rPr>
                        <a:t>CAMS-18</a:t>
                      </a:r>
                    </a:p>
                  </a:txBody>
                  <a:tcPr anchor="ctr">
                    <a:solidFill>
                      <a:srgbClr val="CE11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360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1" dirty="0"/>
                        <a:t>Pain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400" dirty="0"/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baseline="0" dirty="0"/>
                        <a:t>CAMS-16: 36.4%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baseline="0" dirty="0"/>
                        <a:t>CAMS-18: 36.4%</a:t>
                      </a:r>
                      <a:endParaRPr lang="en-A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/>
                        <a:t>1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/>
                        <a:t>2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/>
                        <a:t>3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aseline="0" dirty="0"/>
                        <a:t>Back (15%)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aseline="0" dirty="0"/>
                        <a:t>Arthritis (7%)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aseline="0" dirty="0"/>
                        <a:t>Neuropathy (5%)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aseline="0" dirty="0"/>
                        <a:t>Migraine (3%)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aseline="0" dirty="0"/>
                        <a:t>Back (10%)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aseline="0" dirty="0"/>
                        <a:t>Arthritis (6%)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aseline="0" dirty="0"/>
                        <a:t>Neuropathy (6%)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aseline="0" dirty="0"/>
                        <a:t>Fibromyalgia (3%)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360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1" dirty="0"/>
                        <a:t>Mental</a:t>
                      </a:r>
                      <a:r>
                        <a:rPr lang="en-AU" sz="1400" b="1" baseline="0" dirty="0"/>
                        <a:t> Health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400" b="1" baseline="0" dirty="0"/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baseline="0" dirty="0"/>
                        <a:t>CAMS-16: 36.3%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baseline="0" dirty="0"/>
                        <a:t>CAMS-18: 32.8%</a:t>
                      </a:r>
                      <a:endParaRPr lang="en-A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/>
                        <a:t>1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/>
                        <a:t>2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/>
                        <a:t>3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/>
                        <a:t>Anxiety (15%)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/>
                        <a:t>Depression</a:t>
                      </a:r>
                      <a:r>
                        <a:rPr lang="en-AU" sz="1400" baseline="0" dirty="0"/>
                        <a:t> (11%)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aseline="0" dirty="0"/>
                        <a:t>PTSD (5%)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/>
                        <a:t>ADHD (3%)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/>
                        <a:t>Anxiety (13%)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/>
                        <a:t>Depression</a:t>
                      </a:r>
                      <a:r>
                        <a:rPr lang="en-AU" sz="1400" baseline="0" dirty="0"/>
                        <a:t> (9%)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aseline="0" dirty="0"/>
                        <a:t>PTSD (6%)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/>
                        <a:t>Addiction (1%)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01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1" dirty="0"/>
                        <a:t>Sleep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baseline="0" dirty="0"/>
                        <a:t>CAMS-16: 6.6%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baseline="0" dirty="0"/>
                        <a:t>CAMS-18: 9.2%</a:t>
                      </a:r>
                      <a:endParaRPr lang="en-A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aseline="0" dirty="0"/>
                        <a:t>Insomnia (7%)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aseline="0" dirty="0"/>
                        <a:t>Circadian (1%)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aseline="0" dirty="0"/>
                        <a:t>Movement (1%)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1" dirty="0"/>
                        <a:t>Neurological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baseline="0" dirty="0"/>
                        <a:t>CAMS-16: 7.5%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baseline="0" dirty="0"/>
                        <a:t>CAMS-18: 5.2%</a:t>
                      </a:r>
                      <a:endParaRPr lang="en-A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aseline="0" dirty="0"/>
                        <a:t>Epilepsy (5%)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aseline="0" dirty="0"/>
                        <a:t>MS (1%)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aseline="0" dirty="0"/>
                        <a:t>Autism (&lt;1%)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aseline="0" dirty="0"/>
                        <a:t>Epilepsy (2%)  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aseline="0" dirty="0"/>
                        <a:t>Autism (1%)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aseline="0" dirty="0"/>
                        <a:t>MS (1%)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6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1" dirty="0"/>
                        <a:t>Other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baseline="0" dirty="0"/>
                        <a:t>CAMS-16: 13.2%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baseline="0" dirty="0"/>
                        <a:t>CAMS-18: 9.5%</a:t>
                      </a:r>
                      <a:endParaRPr lang="en-A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/>
                        <a:t>Gastro (4%)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/>
                        <a:t>Cancer (4%)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/>
                        <a:t>Respiratory</a:t>
                      </a:r>
                      <a:r>
                        <a:rPr lang="en-AU" sz="1400" baseline="0" dirty="0"/>
                        <a:t> (1%)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/>
                        <a:t>Immune (3%)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 err="1"/>
                        <a:t>Gyna</a:t>
                      </a:r>
                      <a:r>
                        <a:rPr lang="en-AU" sz="1400" dirty="0"/>
                        <a:t> (2%)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aseline="0" dirty="0"/>
                        <a:t>Infectious (1%)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0882" y="6562889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Cancer = 4%, Gastrointestinal = 3%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42578" y="2742828"/>
            <a:ext cx="1419522" cy="432048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ounded Rectangle 12"/>
          <p:cNvSpPr/>
          <p:nvPr/>
        </p:nvSpPr>
        <p:spPr>
          <a:xfrm>
            <a:off x="310257" y="3711351"/>
            <a:ext cx="1419522" cy="432048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ounded Rectangle 13"/>
          <p:cNvSpPr/>
          <p:nvPr/>
        </p:nvSpPr>
        <p:spPr>
          <a:xfrm>
            <a:off x="251519" y="4463850"/>
            <a:ext cx="1419522" cy="432048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ounded Rectangle 14"/>
          <p:cNvSpPr/>
          <p:nvPr/>
        </p:nvSpPr>
        <p:spPr>
          <a:xfrm>
            <a:off x="251519" y="5222451"/>
            <a:ext cx="1419522" cy="432048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ounded Rectangle 15"/>
          <p:cNvSpPr/>
          <p:nvPr/>
        </p:nvSpPr>
        <p:spPr>
          <a:xfrm>
            <a:off x="285155" y="5944343"/>
            <a:ext cx="1419522" cy="432048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ounded Rectangle 16"/>
          <p:cNvSpPr/>
          <p:nvPr/>
        </p:nvSpPr>
        <p:spPr>
          <a:xfrm>
            <a:off x="310257" y="6562889"/>
            <a:ext cx="2317527" cy="191295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707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</p:bldLst>
  </p:timing>
</p:sld>
</file>

<file path=ppt/theme/theme1.xml><?xml version="1.0" encoding="utf-8"?>
<a:theme xmlns:a="http://schemas.openxmlformats.org/drawingml/2006/main" name="UNIS Master">
  <a:themeElements>
    <a:clrScheme name="Custom 1">
      <a:dk1>
        <a:sysClr val="windowText" lastClr="000000"/>
      </a:dk1>
      <a:lt1>
        <a:sysClr val="window" lastClr="FFFFFF"/>
      </a:lt1>
      <a:dk2>
        <a:srgbClr val="12416C"/>
      </a:dk2>
      <a:lt2>
        <a:srgbClr val="FBCD6B"/>
      </a:lt2>
      <a:accent1>
        <a:srgbClr val="CE1126"/>
      </a:accent1>
      <a:accent2>
        <a:srgbClr val="12416C"/>
      </a:accent2>
      <a:accent3>
        <a:srgbClr val="F9B72C"/>
      </a:accent3>
      <a:accent4>
        <a:srgbClr val="BBBDC0"/>
      </a:accent4>
      <a:accent5>
        <a:srgbClr val="E68892"/>
      </a:accent5>
      <a:accent6>
        <a:srgbClr val="88A0B5"/>
      </a:accent6>
      <a:hlink>
        <a:srgbClr val="FC0016"/>
      </a:hlink>
      <a:folHlink>
        <a:srgbClr val="FFFFFF"/>
      </a:folHlink>
    </a:clrScheme>
    <a:fontScheme name="UNIS_0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5940</TotalTime>
  <Words>1750</Words>
  <Application>Microsoft Macintosh PowerPoint</Application>
  <PresentationFormat>On-screen Show (4:3)</PresentationFormat>
  <Paragraphs>406</Paragraphs>
  <Slides>25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Century Gothic</vt:lpstr>
      <vt:lpstr>Courier New</vt:lpstr>
      <vt:lpstr>Helvetica</vt:lpstr>
      <vt:lpstr>Times</vt:lpstr>
      <vt:lpstr>Tw Cen MT</vt:lpstr>
      <vt:lpstr>Wingdings</vt:lpstr>
      <vt:lpstr>UNIS Master</vt:lpstr>
      <vt:lpstr>Prism8.Document</vt:lpstr>
      <vt:lpstr>Prism 8</vt:lpstr>
      <vt:lpstr>Medicinal Cannabis Use in Australia, Circa 2018:  The Cannabis As Medicine Survey (CAMS-18)</vt:lpstr>
      <vt:lpstr>Disclosure</vt:lpstr>
      <vt:lpstr>Terminology</vt:lpstr>
      <vt:lpstr>Medical Cannabis: Background</vt:lpstr>
      <vt:lpstr>CAMS-16</vt:lpstr>
      <vt:lpstr>CAMS-18</vt:lpstr>
      <vt:lpstr>CAMS-18: Results</vt:lpstr>
      <vt:lpstr>CAMS-18: Results</vt:lpstr>
      <vt:lpstr>CAMS-18: Results</vt:lpstr>
      <vt:lpstr>CAMS-18: Results</vt:lpstr>
      <vt:lpstr>CAMS-18: Results</vt:lpstr>
      <vt:lpstr>CAMS-18: Results</vt:lpstr>
      <vt:lpstr>CAMS-18: Results</vt:lpstr>
      <vt:lpstr>CAMS-18: Results</vt:lpstr>
      <vt:lpstr>CAMS-18: Results</vt:lpstr>
      <vt:lpstr>CAMS-18: Results</vt:lpstr>
      <vt:lpstr>CAMS-18: Results</vt:lpstr>
      <vt:lpstr>CAMS-18: Results</vt:lpstr>
      <vt:lpstr>CAMS-18: Conclusions</vt:lpstr>
      <vt:lpstr>CAMS-18: Conclusions</vt:lpstr>
      <vt:lpstr>CAMS-18: Conclusions</vt:lpstr>
      <vt:lpstr>CAMS-18: Conclusions</vt:lpstr>
      <vt:lpstr>CAMS-20</vt:lpstr>
      <vt:lpstr>CAMS-18: Limitations</vt:lpstr>
      <vt:lpstr>The C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UNIS Template</dc:title>
  <dc:creator>PresentationStudio.com</dc:creator>
  <cp:lastModifiedBy>Llew Mills</cp:lastModifiedBy>
  <cp:revision>370</cp:revision>
  <dcterms:created xsi:type="dcterms:W3CDTF">2011-01-24T01:30:10Z</dcterms:created>
  <dcterms:modified xsi:type="dcterms:W3CDTF">2019-11-11T22:31:51Z</dcterms:modified>
</cp:coreProperties>
</file>