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Lst>
  <p:sldSz cx="25457150" cy="36009263"/>
  <p:notesSz cx="6858000" cy="9144000"/>
  <p:defaultTextStyle>
    <a:defPPr>
      <a:defRPr lang="en-US"/>
    </a:defPPr>
    <a:lvl1pPr marL="0" algn="l" defTabSz="1755962" rtl="0" eaLnBrk="1" latinLnBrk="0" hangingPunct="1">
      <a:defRPr sz="6900" kern="1200">
        <a:solidFill>
          <a:schemeClr val="tx1"/>
        </a:solidFill>
        <a:latin typeface="+mn-lt"/>
        <a:ea typeface="+mn-ea"/>
        <a:cs typeface="+mn-cs"/>
      </a:defRPr>
    </a:lvl1pPr>
    <a:lvl2pPr marL="1755962" algn="l" defTabSz="1755962" rtl="0" eaLnBrk="1" latinLnBrk="0" hangingPunct="1">
      <a:defRPr sz="6900" kern="1200">
        <a:solidFill>
          <a:schemeClr val="tx1"/>
        </a:solidFill>
        <a:latin typeface="+mn-lt"/>
        <a:ea typeface="+mn-ea"/>
        <a:cs typeface="+mn-cs"/>
      </a:defRPr>
    </a:lvl2pPr>
    <a:lvl3pPr marL="3511924" algn="l" defTabSz="1755962" rtl="0" eaLnBrk="1" latinLnBrk="0" hangingPunct="1">
      <a:defRPr sz="6900" kern="1200">
        <a:solidFill>
          <a:schemeClr val="tx1"/>
        </a:solidFill>
        <a:latin typeface="+mn-lt"/>
        <a:ea typeface="+mn-ea"/>
        <a:cs typeface="+mn-cs"/>
      </a:defRPr>
    </a:lvl3pPr>
    <a:lvl4pPr marL="5267885" algn="l" defTabSz="1755962" rtl="0" eaLnBrk="1" latinLnBrk="0" hangingPunct="1">
      <a:defRPr sz="6900" kern="1200">
        <a:solidFill>
          <a:schemeClr val="tx1"/>
        </a:solidFill>
        <a:latin typeface="+mn-lt"/>
        <a:ea typeface="+mn-ea"/>
        <a:cs typeface="+mn-cs"/>
      </a:defRPr>
    </a:lvl4pPr>
    <a:lvl5pPr marL="7023847" algn="l" defTabSz="1755962" rtl="0" eaLnBrk="1" latinLnBrk="0" hangingPunct="1">
      <a:defRPr sz="6900" kern="1200">
        <a:solidFill>
          <a:schemeClr val="tx1"/>
        </a:solidFill>
        <a:latin typeface="+mn-lt"/>
        <a:ea typeface="+mn-ea"/>
        <a:cs typeface="+mn-cs"/>
      </a:defRPr>
    </a:lvl5pPr>
    <a:lvl6pPr marL="8779809" algn="l" defTabSz="1755962" rtl="0" eaLnBrk="1" latinLnBrk="0" hangingPunct="1">
      <a:defRPr sz="6900" kern="1200">
        <a:solidFill>
          <a:schemeClr val="tx1"/>
        </a:solidFill>
        <a:latin typeface="+mn-lt"/>
        <a:ea typeface="+mn-ea"/>
        <a:cs typeface="+mn-cs"/>
      </a:defRPr>
    </a:lvl6pPr>
    <a:lvl7pPr marL="10535771" algn="l" defTabSz="1755962" rtl="0" eaLnBrk="1" latinLnBrk="0" hangingPunct="1">
      <a:defRPr sz="6900" kern="1200">
        <a:solidFill>
          <a:schemeClr val="tx1"/>
        </a:solidFill>
        <a:latin typeface="+mn-lt"/>
        <a:ea typeface="+mn-ea"/>
        <a:cs typeface="+mn-cs"/>
      </a:defRPr>
    </a:lvl7pPr>
    <a:lvl8pPr marL="12291732" algn="l" defTabSz="1755962" rtl="0" eaLnBrk="1" latinLnBrk="0" hangingPunct="1">
      <a:defRPr sz="6900" kern="1200">
        <a:solidFill>
          <a:schemeClr val="tx1"/>
        </a:solidFill>
        <a:latin typeface="+mn-lt"/>
        <a:ea typeface="+mn-ea"/>
        <a:cs typeface="+mn-cs"/>
      </a:defRPr>
    </a:lvl8pPr>
    <a:lvl9pPr marL="14047693" algn="l" defTabSz="1755962"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6">
          <p15:clr>
            <a:srgbClr val="A4A3A4"/>
          </p15:clr>
        </p15:guide>
        <p15:guide id="3" orient="horz" pos="12474">
          <p15:clr>
            <a:srgbClr val="A4A3A4"/>
          </p15:clr>
        </p15:guide>
        <p15:guide id="4" pos="9072">
          <p15:clr>
            <a:srgbClr val="A4A3A4"/>
          </p15:clr>
        </p15:guide>
        <p15:guide id="5" orient="horz" pos="12260">
          <p15:clr>
            <a:srgbClr val="A4A3A4"/>
          </p15:clr>
        </p15:guide>
        <p15:guide id="6" orient="horz" pos="11342">
          <p15:clr>
            <a:srgbClr val="A4A3A4"/>
          </p15:clr>
        </p15:guide>
        <p15:guide id="7" pos="8428">
          <p15:clr>
            <a:srgbClr val="A4A3A4"/>
          </p15:clr>
        </p15:guide>
        <p15:guide id="8" pos="80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2D6"/>
    <a:srgbClr val="FDEBC3"/>
    <a:srgbClr val="FBCD6B"/>
    <a:srgbClr val="FBD071"/>
    <a:srgbClr val="F9B41B"/>
    <a:srgbClr val="DC9A06"/>
    <a:srgbClr val="F0F6EA"/>
    <a:srgbClr val="EAF2E2"/>
    <a:srgbClr val="D0E1BD"/>
    <a:srgbClr val="B5C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7383" autoAdjust="0"/>
  </p:normalViewPr>
  <p:slideViewPr>
    <p:cSldViewPr snapToGrid="0" snapToObjects="1">
      <p:cViewPr>
        <p:scale>
          <a:sx n="66" d="100"/>
          <a:sy n="66" d="100"/>
        </p:scale>
        <p:origin x="-48" y="144"/>
      </p:cViewPr>
      <p:guideLst>
        <p:guide orient="horz" pos="13484"/>
        <p:guide pos="9536"/>
        <p:guide orient="horz" pos="12474"/>
        <p:guide pos="9072"/>
        <p:guide orient="horz" pos="12260"/>
        <p:guide orient="horz" pos="11342"/>
        <p:guide pos="8428"/>
        <p:guide pos="80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09288" y="11186217"/>
            <a:ext cx="21638578" cy="7718652"/>
          </a:xfrm>
        </p:spPr>
        <p:txBody>
          <a:bodyPr/>
          <a:lstStyle/>
          <a:p>
            <a:r>
              <a:rPr lang="en-AU"/>
              <a:t>Click to edit Master title style</a:t>
            </a:r>
            <a:endParaRPr lang="en-US"/>
          </a:p>
        </p:txBody>
      </p:sp>
      <p:sp>
        <p:nvSpPr>
          <p:cNvPr id="3" name="Subtitle 2"/>
          <p:cNvSpPr>
            <a:spLocks noGrp="1"/>
          </p:cNvSpPr>
          <p:nvPr>
            <p:ph type="subTitle" idx="1"/>
          </p:nvPr>
        </p:nvSpPr>
        <p:spPr>
          <a:xfrm>
            <a:off x="3818573" y="20405250"/>
            <a:ext cx="17820005" cy="9202367"/>
          </a:xfrm>
        </p:spPr>
        <p:txBody>
          <a:bodyPr/>
          <a:lstStyle>
            <a:lvl1pPr marL="0" indent="0" algn="ctr">
              <a:buNone/>
              <a:defRPr>
                <a:solidFill>
                  <a:schemeClr val="tx1">
                    <a:tint val="75000"/>
                  </a:schemeClr>
                </a:solidFill>
              </a:defRPr>
            </a:lvl1pPr>
            <a:lvl2pPr marL="1755962" indent="0" algn="ctr">
              <a:buNone/>
              <a:defRPr>
                <a:solidFill>
                  <a:schemeClr val="tx1">
                    <a:tint val="75000"/>
                  </a:schemeClr>
                </a:solidFill>
              </a:defRPr>
            </a:lvl2pPr>
            <a:lvl3pPr marL="3511924" indent="0" algn="ctr">
              <a:buNone/>
              <a:defRPr>
                <a:solidFill>
                  <a:schemeClr val="tx1">
                    <a:tint val="75000"/>
                  </a:schemeClr>
                </a:solidFill>
              </a:defRPr>
            </a:lvl3pPr>
            <a:lvl4pPr marL="5267885" indent="0" algn="ctr">
              <a:buNone/>
              <a:defRPr>
                <a:solidFill>
                  <a:schemeClr val="tx1">
                    <a:tint val="75000"/>
                  </a:schemeClr>
                </a:solidFill>
              </a:defRPr>
            </a:lvl4pPr>
            <a:lvl5pPr marL="7023847" indent="0" algn="ctr">
              <a:buNone/>
              <a:defRPr>
                <a:solidFill>
                  <a:schemeClr val="tx1">
                    <a:tint val="75000"/>
                  </a:schemeClr>
                </a:solidFill>
              </a:defRPr>
            </a:lvl5pPr>
            <a:lvl6pPr marL="8779809" indent="0" algn="ctr">
              <a:buNone/>
              <a:defRPr>
                <a:solidFill>
                  <a:schemeClr val="tx1">
                    <a:tint val="75000"/>
                  </a:schemeClr>
                </a:solidFill>
              </a:defRPr>
            </a:lvl6pPr>
            <a:lvl7pPr marL="10535771" indent="0" algn="ctr">
              <a:buNone/>
              <a:defRPr>
                <a:solidFill>
                  <a:schemeClr val="tx1">
                    <a:tint val="75000"/>
                  </a:schemeClr>
                </a:solidFill>
              </a:defRPr>
            </a:lvl7pPr>
            <a:lvl8pPr marL="12291732" indent="0" algn="ctr">
              <a:buNone/>
              <a:defRPr>
                <a:solidFill>
                  <a:schemeClr val="tx1">
                    <a:tint val="75000"/>
                  </a:schemeClr>
                </a:solidFill>
              </a:defRPr>
            </a:lvl8pPr>
            <a:lvl9pPr marL="14047693"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24490" y="6359975"/>
            <a:ext cx="26787465" cy="135468181"/>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5953263" y="6359975"/>
            <a:ext cx="79946941" cy="135468181"/>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0941" y="23139291"/>
            <a:ext cx="21638578" cy="7151840"/>
          </a:xfrm>
        </p:spPr>
        <p:txBody>
          <a:bodyPr anchor="t"/>
          <a:lstStyle>
            <a:lvl1pPr algn="l">
              <a:defRPr sz="15300" b="1" cap="all"/>
            </a:lvl1pPr>
          </a:lstStyle>
          <a:p>
            <a:r>
              <a:rPr lang="en-AU"/>
              <a:t>Click to edit Master title style</a:t>
            </a:r>
            <a:endParaRPr lang="en-US"/>
          </a:p>
        </p:txBody>
      </p:sp>
      <p:sp>
        <p:nvSpPr>
          <p:cNvPr id="3" name="Text Placeholder 2"/>
          <p:cNvSpPr>
            <a:spLocks noGrp="1"/>
          </p:cNvSpPr>
          <p:nvPr>
            <p:ph type="body" idx="1"/>
          </p:nvPr>
        </p:nvSpPr>
        <p:spPr>
          <a:xfrm>
            <a:off x="2010941" y="15262267"/>
            <a:ext cx="21638578" cy="7877023"/>
          </a:xfrm>
        </p:spPr>
        <p:txBody>
          <a:bodyPr anchor="b"/>
          <a:lstStyle>
            <a:lvl1pPr marL="0" indent="0">
              <a:buNone/>
              <a:defRPr sz="7600">
                <a:solidFill>
                  <a:schemeClr val="tx1">
                    <a:tint val="75000"/>
                  </a:schemeClr>
                </a:solidFill>
              </a:defRPr>
            </a:lvl1pPr>
            <a:lvl2pPr marL="1755962" indent="0">
              <a:buNone/>
              <a:defRPr sz="6900">
                <a:solidFill>
                  <a:schemeClr val="tx1">
                    <a:tint val="75000"/>
                  </a:schemeClr>
                </a:solidFill>
              </a:defRPr>
            </a:lvl2pPr>
            <a:lvl3pPr marL="3511924" indent="0">
              <a:buNone/>
              <a:defRPr sz="6100">
                <a:solidFill>
                  <a:schemeClr val="tx1">
                    <a:tint val="75000"/>
                  </a:schemeClr>
                </a:solidFill>
              </a:defRPr>
            </a:lvl3pPr>
            <a:lvl4pPr marL="5267885" indent="0">
              <a:buNone/>
              <a:defRPr sz="5400">
                <a:solidFill>
                  <a:schemeClr val="tx1">
                    <a:tint val="75000"/>
                  </a:schemeClr>
                </a:solidFill>
              </a:defRPr>
            </a:lvl4pPr>
            <a:lvl5pPr marL="7023847" indent="0">
              <a:buNone/>
              <a:defRPr sz="5400">
                <a:solidFill>
                  <a:schemeClr val="tx1">
                    <a:tint val="75000"/>
                  </a:schemeClr>
                </a:solidFill>
              </a:defRPr>
            </a:lvl5pPr>
            <a:lvl6pPr marL="8779809" indent="0">
              <a:buNone/>
              <a:defRPr sz="5400">
                <a:solidFill>
                  <a:schemeClr val="tx1">
                    <a:tint val="75000"/>
                  </a:schemeClr>
                </a:solidFill>
              </a:defRPr>
            </a:lvl6pPr>
            <a:lvl7pPr marL="10535771" indent="0">
              <a:buNone/>
              <a:defRPr sz="5400">
                <a:solidFill>
                  <a:schemeClr val="tx1">
                    <a:tint val="75000"/>
                  </a:schemeClr>
                </a:solidFill>
              </a:defRPr>
            </a:lvl7pPr>
            <a:lvl8pPr marL="12291732" indent="0">
              <a:buNone/>
              <a:defRPr sz="5400">
                <a:solidFill>
                  <a:schemeClr val="tx1">
                    <a:tint val="75000"/>
                  </a:schemeClr>
                </a:solidFill>
              </a:defRPr>
            </a:lvl8pPr>
            <a:lvl9pPr marL="14047693" indent="0">
              <a:buNone/>
              <a:defRPr sz="5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3CB9675B-DDFC-3444-B2B3-27FABDDBE67B}" type="datetimeFigureOut">
              <a:rPr lang="en-US" smtClean="0"/>
              <a:pPr/>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953264" y="37051206"/>
            <a:ext cx="53367201" cy="104776952"/>
          </a:xfrm>
        </p:spPr>
        <p:txBody>
          <a:bodyPr/>
          <a:lstStyle>
            <a:lvl1pPr>
              <a:defRPr sz="108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9744751" y="37051206"/>
            <a:ext cx="53367203" cy="104776952"/>
          </a:xfrm>
        </p:spPr>
        <p:txBody>
          <a:bodyPr/>
          <a:lstStyle>
            <a:lvl1pPr>
              <a:defRPr sz="108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3CB9675B-DDFC-3444-B2B3-27FABDDBE67B}" type="datetimeFigureOut">
              <a:rPr lang="en-US" smtClean="0"/>
              <a:pPr/>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2858" y="1442043"/>
            <a:ext cx="22911435" cy="6001544"/>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272858" y="8060410"/>
            <a:ext cx="11247995" cy="3359196"/>
          </a:xfrm>
        </p:spPr>
        <p:txBody>
          <a:bodyPr anchor="b"/>
          <a:lstStyle>
            <a:lvl1pPr marL="0" indent="0">
              <a:buNone/>
              <a:defRPr sz="9200" b="1"/>
            </a:lvl1pPr>
            <a:lvl2pPr marL="1755962" indent="0">
              <a:buNone/>
              <a:defRPr sz="7600" b="1"/>
            </a:lvl2pPr>
            <a:lvl3pPr marL="3511924" indent="0">
              <a:buNone/>
              <a:defRPr sz="6900" b="1"/>
            </a:lvl3pPr>
            <a:lvl4pPr marL="5267885" indent="0">
              <a:buNone/>
              <a:defRPr sz="6100" b="1"/>
            </a:lvl4pPr>
            <a:lvl5pPr marL="7023847" indent="0">
              <a:buNone/>
              <a:defRPr sz="6100" b="1"/>
            </a:lvl5pPr>
            <a:lvl6pPr marL="8779809" indent="0">
              <a:buNone/>
              <a:defRPr sz="6100" b="1"/>
            </a:lvl6pPr>
            <a:lvl7pPr marL="10535771" indent="0">
              <a:buNone/>
              <a:defRPr sz="6100" b="1"/>
            </a:lvl7pPr>
            <a:lvl8pPr marL="12291732" indent="0">
              <a:buNone/>
              <a:defRPr sz="6100" b="1"/>
            </a:lvl8pPr>
            <a:lvl9pPr marL="14047693" indent="0">
              <a:buNone/>
              <a:defRPr sz="6100" b="1"/>
            </a:lvl9pPr>
          </a:lstStyle>
          <a:p>
            <a:pPr lvl="0"/>
            <a:r>
              <a:rPr lang="en-AU"/>
              <a:t>Click to edit Master text styles</a:t>
            </a:r>
          </a:p>
        </p:txBody>
      </p:sp>
      <p:sp>
        <p:nvSpPr>
          <p:cNvPr id="4" name="Content Placeholder 3"/>
          <p:cNvSpPr>
            <a:spLocks noGrp="1"/>
          </p:cNvSpPr>
          <p:nvPr>
            <p:ph sz="half" idx="2"/>
          </p:nvPr>
        </p:nvSpPr>
        <p:spPr>
          <a:xfrm>
            <a:off x="1272858" y="11419608"/>
            <a:ext cx="11247995" cy="20747006"/>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12931882" y="8060410"/>
            <a:ext cx="11252414" cy="3359196"/>
          </a:xfrm>
        </p:spPr>
        <p:txBody>
          <a:bodyPr anchor="b"/>
          <a:lstStyle>
            <a:lvl1pPr marL="0" indent="0">
              <a:buNone/>
              <a:defRPr sz="9200" b="1"/>
            </a:lvl1pPr>
            <a:lvl2pPr marL="1755962" indent="0">
              <a:buNone/>
              <a:defRPr sz="7600" b="1"/>
            </a:lvl2pPr>
            <a:lvl3pPr marL="3511924" indent="0">
              <a:buNone/>
              <a:defRPr sz="6900" b="1"/>
            </a:lvl3pPr>
            <a:lvl4pPr marL="5267885" indent="0">
              <a:buNone/>
              <a:defRPr sz="6100" b="1"/>
            </a:lvl4pPr>
            <a:lvl5pPr marL="7023847" indent="0">
              <a:buNone/>
              <a:defRPr sz="6100" b="1"/>
            </a:lvl5pPr>
            <a:lvl6pPr marL="8779809" indent="0">
              <a:buNone/>
              <a:defRPr sz="6100" b="1"/>
            </a:lvl6pPr>
            <a:lvl7pPr marL="10535771" indent="0">
              <a:buNone/>
              <a:defRPr sz="6100" b="1"/>
            </a:lvl7pPr>
            <a:lvl8pPr marL="12291732" indent="0">
              <a:buNone/>
              <a:defRPr sz="6100" b="1"/>
            </a:lvl8pPr>
            <a:lvl9pPr marL="14047693" indent="0">
              <a:buNone/>
              <a:defRPr sz="6100" b="1"/>
            </a:lvl9pPr>
          </a:lstStyle>
          <a:p>
            <a:pPr lvl="0"/>
            <a:r>
              <a:rPr lang="en-AU"/>
              <a:t>Click to edit Master text styles</a:t>
            </a:r>
          </a:p>
        </p:txBody>
      </p:sp>
      <p:sp>
        <p:nvSpPr>
          <p:cNvPr id="6" name="Content Placeholder 5"/>
          <p:cNvSpPr>
            <a:spLocks noGrp="1"/>
          </p:cNvSpPr>
          <p:nvPr>
            <p:ph sz="quarter" idx="4"/>
          </p:nvPr>
        </p:nvSpPr>
        <p:spPr>
          <a:xfrm>
            <a:off x="12931882" y="11419608"/>
            <a:ext cx="11252414" cy="20747006"/>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3CB9675B-DDFC-3444-B2B3-27FABDDBE67B}" type="datetimeFigureOut">
              <a:rPr lang="en-US" smtClean="0"/>
              <a:pPr/>
              <a:t>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3CB9675B-DDFC-3444-B2B3-27FABDDBE67B}" type="datetimeFigureOut">
              <a:rPr lang="en-US" smtClean="0"/>
              <a:pPr/>
              <a:t>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9675B-DDFC-3444-B2B3-27FABDDBE67B}" type="datetimeFigureOut">
              <a:rPr lang="en-US" smtClean="0"/>
              <a:pPr/>
              <a:t>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2859" y="1433703"/>
            <a:ext cx="8375227" cy="6101570"/>
          </a:xfrm>
        </p:spPr>
        <p:txBody>
          <a:bodyPr anchor="b"/>
          <a:lstStyle>
            <a:lvl1pPr algn="l">
              <a:defRPr sz="7600" b="1"/>
            </a:lvl1pPr>
          </a:lstStyle>
          <a:p>
            <a:r>
              <a:rPr lang="en-AU"/>
              <a:t>Click to edit Master title style</a:t>
            </a:r>
            <a:endParaRPr lang="en-US"/>
          </a:p>
        </p:txBody>
      </p:sp>
      <p:sp>
        <p:nvSpPr>
          <p:cNvPr id="3" name="Content Placeholder 2"/>
          <p:cNvSpPr>
            <a:spLocks noGrp="1"/>
          </p:cNvSpPr>
          <p:nvPr>
            <p:ph idx="1"/>
          </p:nvPr>
        </p:nvSpPr>
        <p:spPr>
          <a:xfrm>
            <a:off x="9953040" y="1433706"/>
            <a:ext cx="14231254" cy="30732909"/>
          </a:xfrm>
        </p:spPr>
        <p:txBody>
          <a:bodyPr/>
          <a:lstStyle>
            <a:lvl1pPr>
              <a:defRPr sz="12300"/>
            </a:lvl1pPr>
            <a:lvl2pPr>
              <a:defRPr sz="10800"/>
            </a:lvl2pPr>
            <a:lvl3pPr>
              <a:defRPr sz="9200"/>
            </a:lvl3pPr>
            <a:lvl4pPr>
              <a:defRPr sz="7600"/>
            </a:lvl4pPr>
            <a:lvl5pPr>
              <a:defRPr sz="7600"/>
            </a:lvl5pPr>
            <a:lvl6pPr>
              <a:defRPr sz="7600"/>
            </a:lvl6pPr>
            <a:lvl7pPr>
              <a:defRPr sz="7600"/>
            </a:lvl7pPr>
            <a:lvl8pPr>
              <a:defRPr sz="7600"/>
            </a:lvl8pPr>
            <a:lvl9pPr>
              <a:defRPr sz="7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1272859" y="7535277"/>
            <a:ext cx="8375227" cy="24631339"/>
          </a:xfrm>
        </p:spPr>
        <p:txBody>
          <a:bodyPr/>
          <a:lstStyle>
            <a:lvl1pPr marL="0" indent="0">
              <a:buNone/>
              <a:defRPr sz="5400"/>
            </a:lvl1pPr>
            <a:lvl2pPr marL="1755962" indent="0">
              <a:buNone/>
              <a:defRPr sz="4600"/>
            </a:lvl2pPr>
            <a:lvl3pPr marL="3511924" indent="0">
              <a:buNone/>
              <a:defRPr sz="3900"/>
            </a:lvl3pPr>
            <a:lvl4pPr marL="5267885" indent="0">
              <a:buNone/>
              <a:defRPr sz="3400"/>
            </a:lvl4pPr>
            <a:lvl5pPr marL="7023847" indent="0">
              <a:buNone/>
              <a:defRPr sz="3400"/>
            </a:lvl5pPr>
            <a:lvl6pPr marL="8779809" indent="0">
              <a:buNone/>
              <a:defRPr sz="3400"/>
            </a:lvl6pPr>
            <a:lvl7pPr marL="10535771" indent="0">
              <a:buNone/>
              <a:defRPr sz="3400"/>
            </a:lvl7pPr>
            <a:lvl8pPr marL="12291732" indent="0">
              <a:buNone/>
              <a:defRPr sz="3400"/>
            </a:lvl8pPr>
            <a:lvl9pPr marL="14047693" indent="0">
              <a:buNone/>
              <a:defRPr sz="3400"/>
            </a:lvl9pPr>
          </a:lstStyle>
          <a:p>
            <a:pPr lvl="0"/>
            <a:r>
              <a:rPr lang="en-AU"/>
              <a:t>Click to edit Master text styles</a:t>
            </a:r>
          </a:p>
        </p:txBody>
      </p:sp>
      <p:sp>
        <p:nvSpPr>
          <p:cNvPr id="5" name="Date Placeholder 4"/>
          <p:cNvSpPr>
            <a:spLocks noGrp="1"/>
          </p:cNvSpPr>
          <p:nvPr>
            <p:ph type="dt" sz="half" idx="10"/>
          </p:nvPr>
        </p:nvSpPr>
        <p:spPr/>
        <p:txBody>
          <a:bodyPr/>
          <a:lstStyle/>
          <a:p>
            <a:fld id="{3CB9675B-DDFC-3444-B2B3-27FABDDBE67B}" type="datetimeFigureOut">
              <a:rPr lang="en-US" smtClean="0"/>
              <a:pPr/>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89780" y="25206487"/>
            <a:ext cx="15274290" cy="2975768"/>
          </a:xfrm>
        </p:spPr>
        <p:txBody>
          <a:bodyPr anchor="b"/>
          <a:lstStyle>
            <a:lvl1pPr algn="l">
              <a:defRPr sz="7600" b="1"/>
            </a:lvl1pPr>
          </a:lstStyle>
          <a:p>
            <a:r>
              <a:rPr lang="en-AU"/>
              <a:t>Click to edit Master title style</a:t>
            </a:r>
            <a:endParaRPr lang="en-US"/>
          </a:p>
        </p:txBody>
      </p:sp>
      <p:sp>
        <p:nvSpPr>
          <p:cNvPr id="3" name="Picture Placeholder 2"/>
          <p:cNvSpPr>
            <a:spLocks noGrp="1"/>
          </p:cNvSpPr>
          <p:nvPr>
            <p:ph type="pic" idx="1"/>
          </p:nvPr>
        </p:nvSpPr>
        <p:spPr>
          <a:xfrm>
            <a:off x="4989780" y="3217495"/>
            <a:ext cx="15274290" cy="21605558"/>
          </a:xfrm>
        </p:spPr>
        <p:txBody>
          <a:bodyPr/>
          <a:lstStyle>
            <a:lvl1pPr marL="0" indent="0">
              <a:buNone/>
              <a:defRPr sz="12300"/>
            </a:lvl1pPr>
            <a:lvl2pPr marL="1755962" indent="0">
              <a:buNone/>
              <a:defRPr sz="10800"/>
            </a:lvl2pPr>
            <a:lvl3pPr marL="3511924" indent="0">
              <a:buNone/>
              <a:defRPr sz="9200"/>
            </a:lvl3pPr>
            <a:lvl4pPr marL="5267885" indent="0">
              <a:buNone/>
              <a:defRPr sz="7600"/>
            </a:lvl4pPr>
            <a:lvl5pPr marL="7023847" indent="0">
              <a:buNone/>
              <a:defRPr sz="7600"/>
            </a:lvl5pPr>
            <a:lvl6pPr marL="8779809" indent="0">
              <a:buNone/>
              <a:defRPr sz="7600"/>
            </a:lvl6pPr>
            <a:lvl7pPr marL="10535771" indent="0">
              <a:buNone/>
              <a:defRPr sz="7600"/>
            </a:lvl7pPr>
            <a:lvl8pPr marL="12291732" indent="0">
              <a:buNone/>
              <a:defRPr sz="7600"/>
            </a:lvl8pPr>
            <a:lvl9pPr marL="14047693" indent="0">
              <a:buNone/>
              <a:defRPr sz="7600"/>
            </a:lvl9pPr>
          </a:lstStyle>
          <a:p>
            <a:endParaRPr lang="en-US"/>
          </a:p>
        </p:txBody>
      </p:sp>
      <p:sp>
        <p:nvSpPr>
          <p:cNvPr id="4" name="Text Placeholder 3"/>
          <p:cNvSpPr>
            <a:spLocks noGrp="1"/>
          </p:cNvSpPr>
          <p:nvPr>
            <p:ph type="body" sz="half" idx="2"/>
          </p:nvPr>
        </p:nvSpPr>
        <p:spPr>
          <a:xfrm>
            <a:off x="4989780" y="28182255"/>
            <a:ext cx="15274290" cy="4226084"/>
          </a:xfrm>
        </p:spPr>
        <p:txBody>
          <a:bodyPr/>
          <a:lstStyle>
            <a:lvl1pPr marL="0" indent="0">
              <a:buNone/>
              <a:defRPr sz="5400"/>
            </a:lvl1pPr>
            <a:lvl2pPr marL="1755962" indent="0">
              <a:buNone/>
              <a:defRPr sz="4600"/>
            </a:lvl2pPr>
            <a:lvl3pPr marL="3511924" indent="0">
              <a:buNone/>
              <a:defRPr sz="3900"/>
            </a:lvl3pPr>
            <a:lvl4pPr marL="5267885" indent="0">
              <a:buNone/>
              <a:defRPr sz="3400"/>
            </a:lvl4pPr>
            <a:lvl5pPr marL="7023847" indent="0">
              <a:buNone/>
              <a:defRPr sz="3400"/>
            </a:lvl5pPr>
            <a:lvl6pPr marL="8779809" indent="0">
              <a:buNone/>
              <a:defRPr sz="3400"/>
            </a:lvl6pPr>
            <a:lvl7pPr marL="10535771" indent="0">
              <a:buNone/>
              <a:defRPr sz="3400"/>
            </a:lvl7pPr>
            <a:lvl8pPr marL="12291732" indent="0">
              <a:buNone/>
              <a:defRPr sz="3400"/>
            </a:lvl8pPr>
            <a:lvl9pPr marL="14047693" indent="0">
              <a:buNone/>
              <a:defRPr sz="3400"/>
            </a:lvl9pPr>
          </a:lstStyle>
          <a:p>
            <a:pPr lvl="0"/>
            <a:r>
              <a:rPr lang="en-AU"/>
              <a:t>Click to edit Master text styles</a:t>
            </a:r>
          </a:p>
        </p:txBody>
      </p:sp>
      <p:sp>
        <p:nvSpPr>
          <p:cNvPr id="5" name="Date Placeholder 4"/>
          <p:cNvSpPr>
            <a:spLocks noGrp="1"/>
          </p:cNvSpPr>
          <p:nvPr>
            <p:ph type="dt" sz="half" idx="10"/>
          </p:nvPr>
        </p:nvSpPr>
        <p:spPr/>
        <p:txBody>
          <a:bodyPr/>
          <a:lstStyle/>
          <a:p>
            <a:fld id="{3CB9675B-DDFC-3444-B2B3-27FABDDBE67B}" type="datetimeFigureOut">
              <a:rPr lang="en-US" smtClean="0"/>
              <a:pPr/>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2858" y="1442043"/>
            <a:ext cx="22911435" cy="6001544"/>
          </a:xfrm>
          <a:prstGeom prst="rect">
            <a:avLst/>
          </a:prstGeom>
        </p:spPr>
        <p:txBody>
          <a:bodyPr vert="horz" lIns="351193" tIns="175596" rIns="351193" bIns="175596"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1272858" y="8402165"/>
            <a:ext cx="22911435" cy="23764449"/>
          </a:xfrm>
          <a:prstGeom prst="rect">
            <a:avLst/>
          </a:prstGeom>
        </p:spPr>
        <p:txBody>
          <a:bodyPr vert="horz" lIns="351193" tIns="175596" rIns="351193" bIns="175596"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1272860" y="33375255"/>
            <a:ext cx="5940003" cy="1917160"/>
          </a:xfrm>
          <a:prstGeom prst="rect">
            <a:avLst/>
          </a:prstGeom>
        </p:spPr>
        <p:txBody>
          <a:bodyPr vert="horz" lIns="351193" tIns="175596" rIns="351193" bIns="175596" rtlCol="0" anchor="ctr"/>
          <a:lstStyle>
            <a:lvl1pPr algn="l">
              <a:defRPr sz="4600">
                <a:solidFill>
                  <a:schemeClr val="tx1">
                    <a:tint val="75000"/>
                  </a:schemeClr>
                </a:solidFill>
              </a:defRPr>
            </a:lvl1pPr>
          </a:lstStyle>
          <a:p>
            <a:fld id="{3CB9675B-DDFC-3444-B2B3-27FABDDBE67B}" type="datetimeFigureOut">
              <a:rPr lang="en-US" smtClean="0"/>
              <a:pPr/>
              <a:t>11/4/19</a:t>
            </a:fld>
            <a:endParaRPr lang="en-US"/>
          </a:p>
        </p:txBody>
      </p:sp>
      <p:sp>
        <p:nvSpPr>
          <p:cNvPr id="5" name="Footer Placeholder 4"/>
          <p:cNvSpPr>
            <a:spLocks noGrp="1"/>
          </p:cNvSpPr>
          <p:nvPr>
            <p:ph type="ftr" sz="quarter" idx="3"/>
          </p:nvPr>
        </p:nvSpPr>
        <p:spPr>
          <a:xfrm>
            <a:off x="8697861" y="33375255"/>
            <a:ext cx="8061431" cy="1917160"/>
          </a:xfrm>
          <a:prstGeom prst="rect">
            <a:avLst/>
          </a:prstGeom>
        </p:spPr>
        <p:txBody>
          <a:bodyPr vert="horz" lIns="351193" tIns="175596" rIns="351193" bIns="175596" rtlCol="0" anchor="ctr"/>
          <a:lstStyle>
            <a:lvl1pPr algn="ctr">
              <a:defRPr sz="4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244293" y="33375255"/>
            <a:ext cx="5940003" cy="1917160"/>
          </a:xfrm>
          <a:prstGeom prst="rect">
            <a:avLst/>
          </a:prstGeom>
        </p:spPr>
        <p:txBody>
          <a:bodyPr vert="horz" lIns="351193" tIns="175596" rIns="351193" bIns="175596" rtlCol="0" anchor="ctr"/>
          <a:lstStyle>
            <a:lvl1pPr algn="r">
              <a:defRPr sz="4600">
                <a:solidFill>
                  <a:schemeClr val="tx1">
                    <a:tint val="75000"/>
                  </a:schemeClr>
                </a:solidFill>
              </a:defRPr>
            </a:lvl1pPr>
          </a:lstStyle>
          <a:p>
            <a:fld id="{24035DED-324E-1F49-BCF2-3EAC90B8F3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55962" rtl="0" eaLnBrk="1" latinLnBrk="0" hangingPunct="1">
        <a:spcBef>
          <a:spcPct val="0"/>
        </a:spcBef>
        <a:buNone/>
        <a:defRPr sz="16900" kern="1200">
          <a:solidFill>
            <a:schemeClr val="tx1"/>
          </a:solidFill>
          <a:latin typeface="+mj-lt"/>
          <a:ea typeface="+mj-ea"/>
          <a:cs typeface="+mj-cs"/>
        </a:defRPr>
      </a:lvl1pPr>
    </p:titleStyle>
    <p:bodyStyle>
      <a:lvl1pPr marL="1316972" indent="-1316972" algn="l" defTabSz="1755962" rtl="0" eaLnBrk="1" latinLnBrk="0" hangingPunct="1">
        <a:spcBef>
          <a:spcPct val="20000"/>
        </a:spcBef>
        <a:buFont typeface="Arial"/>
        <a:buChar char="•"/>
        <a:defRPr sz="12300" kern="1200">
          <a:solidFill>
            <a:schemeClr val="tx1"/>
          </a:solidFill>
          <a:latin typeface="+mn-lt"/>
          <a:ea typeface="+mn-ea"/>
          <a:cs typeface="+mn-cs"/>
        </a:defRPr>
      </a:lvl1pPr>
      <a:lvl2pPr marL="2853438" indent="-1097476" algn="l" defTabSz="1755962" rtl="0" eaLnBrk="1" latinLnBrk="0" hangingPunct="1">
        <a:spcBef>
          <a:spcPct val="20000"/>
        </a:spcBef>
        <a:buFont typeface="Arial"/>
        <a:buChar char="–"/>
        <a:defRPr sz="10800" kern="1200">
          <a:solidFill>
            <a:schemeClr val="tx1"/>
          </a:solidFill>
          <a:latin typeface="+mn-lt"/>
          <a:ea typeface="+mn-ea"/>
          <a:cs typeface="+mn-cs"/>
        </a:defRPr>
      </a:lvl2pPr>
      <a:lvl3pPr marL="4389904" indent="-877981" algn="l" defTabSz="1755962" rtl="0" eaLnBrk="1" latinLnBrk="0" hangingPunct="1">
        <a:spcBef>
          <a:spcPct val="20000"/>
        </a:spcBef>
        <a:buFont typeface="Arial"/>
        <a:buChar char="•"/>
        <a:defRPr sz="9200" kern="1200">
          <a:solidFill>
            <a:schemeClr val="tx1"/>
          </a:solidFill>
          <a:latin typeface="+mn-lt"/>
          <a:ea typeface="+mn-ea"/>
          <a:cs typeface="+mn-cs"/>
        </a:defRPr>
      </a:lvl3pPr>
      <a:lvl4pPr marL="6145866" indent="-877981" algn="l" defTabSz="1755962" rtl="0" eaLnBrk="1" latinLnBrk="0" hangingPunct="1">
        <a:spcBef>
          <a:spcPct val="20000"/>
        </a:spcBef>
        <a:buFont typeface="Arial"/>
        <a:buChar char="–"/>
        <a:defRPr sz="7600" kern="1200">
          <a:solidFill>
            <a:schemeClr val="tx1"/>
          </a:solidFill>
          <a:latin typeface="+mn-lt"/>
          <a:ea typeface="+mn-ea"/>
          <a:cs typeface="+mn-cs"/>
        </a:defRPr>
      </a:lvl4pPr>
      <a:lvl5pPr marL="7901828" indent="-877981" algn="l" defTabSz="1755962" rtl="0" eaLnBrk="1" latinLnBrk="0" hangingPunct="1">
        <a:spcBef>
          <a:spcPct val="20000"/>
        </a:spcBef>
        <a:buFont typeface="Arial"/>
        <a:buChar char="»"/>
        <a:defRPr sz="7600" kern="1200">
          <a:solidFill>
            <a:schemeClr val="tx1"/>
          </a:solidFill>
          <a:latin typeface="+mn-lt"/>
          <a:ea typeface="+mn-ea"/>
          <a:cs typeface="+mn-cs"/>
        </a:defRPr>
      </a:lvl5pPr>
      <a:lvl6pPr marL="9657791" indent="-877981" algn="l" defTabSz="1755962" rtl="0" eaLnBrk="1" latinLnBrk="0" hangingPunct="1">
        <a:spcBef>
          <a:spcPct val="20000"/>
        </a:spcBef>
        <a:buFont typeface="Arial"/>
        <a:buChar char="•"/>
        <a:defRPr sz="7600" kern="1200">
          <a:solidFill>
            <a:schemeClr val="tx1"/>
          </a:solidFill>
          <a:latin typeface="+mn-lt"/>
          <a:ea typeface="+mn-ea"/>
          <a:cs typeface="+mn-cs"/>
        </a:defRPr>
      </a:lvl6pPr>
      <a:lvl7pPr marL="11413752" indent="-877981" algn="l" defTabSz="1755962" rtl="0" eaLnBrk="1" latinLnBrk="0" hangingPunct="1">
        <a:spcBef>
          <a:spcPct val="20000"/>
        </a:spcBef>
        <a:buFont typeface="Arial"/>
        <a:buChar char="•"/>
        <a:defRPr sz="7600" kern="1200">
          <a:solidFill>
            <a:schemeClr val="tx1"/>
          </a:solidFill>
          <a:latin typeface="+mn-lt"/>
          <a:ea typeface="+mn-ea"/>
          <a:cs typeface="+mn-cs"/>
        </a:defRPr>
      </a:lvl7pPr>
      <a:lvl8pPr marL="13169713" indent="-877981" algn="l" defTabSz="1755962" rtl="0" eaLnBrk="1" latinLnBrk="0" hangingPunct="1">
        <a:spcBef>
          <a:spcPct val="20000"/>
        </a:spcBef>
        <a:buFont typeface="Arial"/>
        <a:buChar char="•"/>
        <a:defRPr sz="7600" kern="1200">
          <a:solidFill>
            <a:schemeClr val="tx1"/>
          </a:solidFill>
          <a:latin typeface="+mn-lt"/>
          <a:ea typeface="+mn-ea"/>
          <a:cs typeface="+mn-cs"/>
        </a:defRPr>
      </a:lvl8pPr>
      <a:lvl9pPr marL="14925674" indent="-877981" algn="l" defTabSz="1755962"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55962" rtl="0" eaLnBrk="1" latinLnBrk="0" hangingPunct="1">
        <a:defRPr sz="6900" kern="1200">
          <a:solidFill>
            <a:schemeClr val="tx1"/>
          </a:solidFill>
          <a:latin typeface="+mn-lt"/>
          <a:ea typeface="+mn-ea"/>
          <a:cs typeface="+mn-cs"/>
        </a:defRPr>
      </a:lvl1pPr>
      <a:lvl2pPr marL="1755962" algn="l" defTabSz="1755962" rtl="0" eaLnBrk="1" latinLnBrk="0" hangingPunct="1">
        <a:defRPr sz="6900" kern="1200">
          <a:solidFill>
            <a:schemeClr val="tx1"/>
          </a:solidFill>
          <a:latin typeface="+mn-lt"/>
          <a:ea typeface="+mn-ea"/>
          <a:cs typeface="+mn-cs"/>
        </a:defRPr>
      </a:lvl2pPr>
      <a:lvl3pPr marL="3511924" algn="l" defTabSz="1755962" rtl="0" eaLnBrk="1" latinLnBrk="0" hangingPunct="1">
        <a:defRPr sz="6900" kern="1200">
          <a:solidFill>
            <a:schemeClr val="tx1"/>
          </a:solidFill>
          <a:latin typeface="+mn-lt"/>
          <a:ea typeface="+mn-ea"/>
          <a:cs typeface="+mn-cs"/>
        </a:defRPr>
      </a:lvl3pPr>
      <a:lvl4pPr marL="5267885" algn="l" defTabSz="1755962" rtl="0" eaLnBrk="1" latinLnBrk="0" hangingPunct="1">
        <a:defRPr sz="6900" kern="1200">
          <a:solidFill>
            <a:schemeClr val="tx1"/>
          </a:solidFill>
          <a:latin typeface="+mn-lt"/>
          <a:ea typeface="+mn-ea"/>
          <a:cs typeface="+mn-cs"/>
        </a:defRPr>
      </a:lvl4pPr>
      <a:lvl5pPr marL="7023847" algn="l" defTabSz="1755962" rtl="0" eaLnBrk="1" latinLnBrk="0" hangingPunct="1">
        <a:defRPr sz="6900" kern="1200">
          <a:solidFill>
            <a:schemeClr val="tx1"/>
          </a:solidFill>
          <a:latin typeface="+mn-lt"/>
          <a:ea typeface="+mn-ea"/>
          <a:cs typeface="+mn-cs"/>
        </a:defRPr>
      </a:lvl5pPr>
      <a:lvl6pPr marL="8779809" algn="l" defTabSz="1755962" rtl="0" eaLnBrk="1" latinLnBrk="0" hangingPunct="1">
        <a:defRPr sz="6900" kern="1200">
          <a:solidFill>
            <a:schemeClr val="tx1"/>
          </a:solidFill>
          <a:latin typeface="+mn-lt"/>
          <a:ea typeface="+mn-ea"/>
          <a:cs typeface="+mn-cs"/>
        </a:defRPr>
      </a:lvl6pPr>
      <a:lvl7pPr marL="10535771" algn="l" defTabSz="1755962" rtl="0" eaLnBrk="1" latinLnBrk="0" hangingPunct="1">
        <a:defRPr sz="6900" kern="1200">
          <a:solidFill>
            <a:schemeClr val="tx1"/>
          </a:solidFill>
          <a:latin typeface="+mn-lt"/>
          <a:ea typeface="+mn-ea"/>
          <a:cs typeface="+mn-cs"/>
        </a:defRPr>
      </a:lvl7pPr>
      <a:lvl8pPr marL="12291732" algn="l" defTabSz="1755962" rtl="0" eaLnBrk="1" latinLnBrk="0" hangingPunct="1">
        <a:defRPr sz="6900" kern="1200">
          <a:solidFill>
            <a:schemeClr val="tx1"/>
          </a:solidFill>
          <a:latin typeface="+mn-lt"/>
          <a:ea typeface="+mn-ea"/>
          <a:cs typeface="+mn-cs"/>
        </a:defRPr>
      </a:lvl8pPr>
      <a:lvl9pPr marL="14047693" algn="l" defTabSz="1755962"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Llewellyn.Mills@health.nsw.gov.au" TargetMode="External"/><Relationship Id="rId3" Type="http://schemas.openxmlformats.org/officeDocument/2006/relationships/package" Target="../embeddings/Microsoft_Word_Document.docx"/><Relationship Id="rId7" Type="http://schemas.openxmlformats.org/officeDocument/2006/relationships/image" Target="../media/image6.jpg"/><Relationship Id="rId12" Type="http://schemas.openxmlformats.org/officeDocument/2006/relationships/image" Target="../media/image3.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package" Target="../embeddings/Microsoft_Word_Document2.docx"/><Relationship Id="rId5" Type="http://schemas.openxmlformats.org/officeDocument/2006/relationships/image" Target="../media/image4.jpeg"/><Relationship Id="rId10" Type="http://schemas.openxmlformats.org/officeDocument/2006/relationships/image" Target="../media/image2.emf"/><Relationship Id="rId4" Type="http://schemas.openxmlformats.org/officeDocument/2006/relationships/image" Target="../media/image1.emf"/><Relationship Id="rId9" Type="http://schemas.openxmlformats.org/officeDocument/2006/relationships/package" Target="../embeddings/Microsoft_Word_Document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021328"/>
            <a:ext cx="25457150" cy="30987937"/>
          </a:xfrm>
          <a:prstGeom prst="rect">
            <a:avLst/>
          </a:prstGeom>
          <a:solidFill>
            <a:srgbClr val="12416C"/>
          </a:solidFill>
          <a:ln>
            <a:solidFill>
              <a:srgbClr val="12416C"/>
            </a:solidFill>
          </a:ln>
          <a:effectLst/>
        </p:spPr>
        <p:style>
          <a:lnRef idx="1">
            <a:schemeClr val="accent1"/>
          </a:lnRef>
          <a:fillRef idx="3">
            <a:schemeClr val="accent1"/>
          </a:fillRef>
          <a:effectRef idx="2">
            <a:schemeClr val="accent1"/>
          </a:effectRef>
          <a:fontRef idx="minor">
            <a:schemeClr val="lt1"/>
          </a:fontRef>
        </p:style>
        <p:txBody>
          <a:bodyPr lIns="76977" tIns="38488" rIns="76977" bIns="38488" rtlCol="0" anchor="ctr"/>
          <a:lstStyle/>
          <a:p>
            <a:pPr algn="ctr"/>
            <a:endParaRPr lang="en-US" dirty="0"/>
          </a:p>
        </p:txBody>
      </p:sp>
      <p:sp>
        <p:nvSpPr>
          <p:cNvPr id="14" name="Subtitle 3"/>
          <p:cNvSpPr txBox="1">
            <a:spLocks/>
          </p:cNvSpPr>
          <p:nvPr/>
        </p:nvSpPr>
        <p:spPr>
          <a:xfrm>
            <a:off x="446881" y="18015973"/>
            <a:ext cx="12030759" cy="15512027"/>
          </a:xfrm>
          <a:prstGeom prst="rect">
            <a:avLst/>
          </a:prstGeom>
          <a:solidFill>
            <a:schemeClr val="bg1"/>
          </a:solidFill>
        </p:spPr>
        <p:txBody>
          <a:bodyPr vert="horz" lIns="390866" tIns="195432" rIns="390866" bIns="195432" rtlCol="0">
            <a:normAutofit fontScale="62500" lnSpcReduction="20000"/>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l">
              <a:lnSpc>
                <a:spcPct val="90000"/>
              </a:lnSpc>
              <a:spcBef>
                <a:spcPts val="1200"/>
              </a:spcBef>
              <a:spcAft>
                <a:spcPts val="2696"/>
              </a:spcAft>
            </a:pPr>
            <a:r>
              <a:rPr lang="en-US" sz="6400" b="1" dirty="0">
                <a:solidFill>
                  <a:srgbClr val="000000"/>
                </a:solidFill>
              </a:rPr>
              <a:t>Results: </a:t>
            </a:r>
            <a:r>
              <a:rPr lang="en-US" sz="6400" i="1" dirty="0">
                <a:solidFill>
                  <a:srgbClr val="000000"/>
                </a:solidFill>
              </a:rPr>
              <a:t>Concurrent Validity</a:t>
            </a:r>
          </a:p>
          <a:p>
            <a:pPr algn="just">
              <a:lnSpc>
                <a:spcPct val="120000"/>
              </a:lnSpc>
              <a:spcBef>
                <a:spcPts val="300"/>
              </a:spcBef>
              <a:spcAft>
                <a:spcPts val="1800"/>
              </a:spcAft>
            </a:pPr>
            <a:r>
              <a:rPr lang="en-US" sz="5800" dirty="0">
                <a:solidFill>
                  <a:srgbClr val="000000"/>
                </a:solidFill>
              </a:rPr>
              <a:t>Table 1 shows the results of the concurrent validity analysis. No alternative sources of substance use information were available, therefore concurrent validity was only assessed for ATOP Psychological Health, Physical Health, and Quality of Life Scales. Based on Cohen’s rules of thumb </a:t>
            </a:r>
            <a:r>
              <a:rPr lang="en-AU" sz="6000" dirty="0">
                <a:solidFill>
                  <a:schemeClr val="tx1"/>
                </a:solidFill>
              </a:rPr>
              <a:t>(≥0.50 strong, 0.30-0.49 moderate, &lt;0.30 weak)</a:t>
            </a:r>
          </a:p>
          <a:p>
            <a:pPr marL="857250" indent="-857250" algn="just">
              <a:lnSpc>
                <a:spcPct val="120000"/>
              </a:lnSpc>
              <a:buFont typeface="Arial" panose="020B0604020202020204" pitchFamily="34" charset="0"/>
              <a:buChar char="•"/>
            </a:pPr>
            <a:r>
              <a:rPr lang="en-AU" sz="5800" b="1" dirty="0">
                <a:solidFill>
                  <a:schemeClr val="tx1"/>
                </a:solidFill>
              </a:rPr>
              <a:t>ATOP Psychological Health </a:t>
            </a:r>
            <a:r>
              <a:rPr lang="en-AU" sz="5800" dirty="0">
                <a:solidFill>
                  <a:schemeClr val="tx1"/>
                </a:solidFill>
              </a:rPr>
              <a:t>showed moderate to strong correlations with SF-36 Mental Components,  SF-36 Mental Health, and DASS-21 scores</a:t>
            </a:r>
          </a:p>
          <a:p>
            <a:pPr marL="857250" indent="-857250" algn="just">
              <a:lnSpc>
                <a:spcPct val="120000"/>
              </a:lnSpc>
              <a:buFont typeface="Arial" panose="020B0604020202020204" pitchFamily="34" charset="0"/>
              <a:buChar char="•"/>
            </a:pPr>
            <a:r>
              <a:rPr lang="en-AU" sz="5800" b="1" dirty="0">
                <a:solidFill>
                  <a:schemeClr val="tx1"/>
                </a:solidFill>
              </a:rPr>
              <a:t>ATOP Physical Health </a:t>
            </a:r>
            <a:r>
              <a:rPr lang="en-AU" sz="5800" dirty="0">
                <a:solidFill>
                  <a:schemeClr val="tx1"/>
                </a:solidFill>
              </a:rPr>
              <a:t>showed moderate to strong correlations with SF-36 Physical Components and SF-36 General Health scores. </a:t>
            </a:r>
          </a:p>
          <a:p>
            <a:pPr marL="857250" indent="-857250" algn="just">
              <a:lnSpc>
                <a:spcPct val="120000"/>
              </a:lnSpc>
              <a:buFont typeface="Arial" panose="020B0604020202020204" pitchFamily="34" charset="0"/>
              <a:buChar char="•"/>
            </a:pPr>
            <a:r>
              <a:rPr lang="en-AU" sz="5800" b="1" dirty="0">
                <a:solidFill>
                  <a:schemeClr val="tx1"/>
                </a:solidFill>
              </a:rPr>
              <a:t>ATOP Quality of Life </a:t>
            </a:r>
            <a:r>
              <a:rPr lang="en-AU" sz="5800" dirty="0">
                <a:solidFill>
                  <a:schemeClr val="tx1"/>
                </a:solidFill>
              </a:rPr>
              <a:t>showed moderate agreement with the SDS and SF-6D scales. </a:t>
            </a:r>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AU" sz="4600" dirty="0">
              <a:solidFill>
                <a:srgbClr val="000000"/>
              </a:solidFill>
              <a:latin typeface="Arial"/>
              <a:cs typeface="Arial"/>
            </a:endParaRPr>
          </a:p>
          <a:p>
            <a:pPr algn="l"/>
            <a:r>
              <a:rPr lang="en-AU" sz="4600" b="1" dirty="0">
                <a:solidFill>
                  <a:srgbClr val="000000"/>
                </a:solidFill>
                <a:latin typeface="Arial"/>
                <a:cs typeface="Arial"/>
              </a:rPr>
              <a:t>					</a:t>
            </a:r>
          </a:p>
          <a:p>
            <a:pPr algn="l"/>
            <a:r>
              <a:rPr lang="en-AU" sz="4900" b="1" dirty="0">
                <a:solidFill>
                  <a:srgbClr val="000000"/>
                </a:solidFill>
                <a:latin typeface="Arial"/>
                <a:cs typeface="Arial"/>
              </a:rPr>
              <a:t>	</a:t>
            </a:r>
            <a:endParaRPr lang="en-AU" sz="4600" dirty="0">
              <a:solidFill>
                <a:srgbClr val="000000"/>
              </a:solidFill>
              <a:latin typeface="Arial"/>
              <a:cs typeface="Aria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39034829"/>
              </p:ext>
            </p:extLst>
          </p:nvPr>
        </p:nvGraphicFramePr>
        <p:xfrm>
          <a:off x="446881" y="28424668"/>
          <a:ext cx="18310225" cy="9167812"/>
        </p:xfrm>
        <a:graphic>
          <a:graphicData uri="http://schemas.openxmlformats.org/presentationml/2006/ole">
            <mc:AlternateContent xmlns:mc="http://schemas.openxmlformats.org/markup-compatibility/2006">
              <mc:Choice xmlns:v="urn:schemas-microsoft-com:vml" Requires="v">
                <p:oleObj spid="_x0000_s1237" name="Document" r:id="rId3" imgW="7349164" imgH="3681203" progId="Word.Document.12">
                  <p:embed/>
                </p:oleObj>
              </mc:Choice>
              <mc:Fallback>
                <p:oleObj name="Document" r:id="rId3" imgW="7349164" imgH="3681203" progId="Word.Document.12">
                  <p:embed/>
                  <p:pic>
                    <p:nvPicPr>
                      <p:cNvPr id="0" name=""/>
                      <p:cNvPicPr/>
                      <p:nvPr/>
                    </p:nvPicPr>
                    <p:blipFill>
                      <a:blip r:embed="rId4"/>
                      <a:stretch>
                        <a:fillRect/>
                      </a:stretch>
                    </p:blipFill>
                    <p:spPr>
                      <a:xfrm>
                        <a:off x="446881" y="28424668"/>
                        <a:ext cx="18310225" cy="9167812"/>
                      </a:xfrm>
                      <a:prstGeom prst="rect">
                        <a:avLst/>
                      </a:prstGeom>
                    </p:spPr>
                  </p:pic>
                </p:oleObj>
              </mc:Fallback>
            </mc:AlternateContent>
          </a:graphicData>
        </a:graphic>
      </p:graphicFrame>
      <p:sp>
        <p:nvSpPr>
          <p:cNvPr id="6" name="Title Placeholder 1"/>
          <p:cNvSpPr txBox="1">
            <a:spLocks/>
          </p:cNvSpPr>
          <p:nvPr/>
        </p:nvSpPr>
        <p:spPr>
          <a:xfrm>
            <a:off x="2" y="-2"/>
            <a:ext cx="15608091" cy="5021329"/>
          </a:xfrm>
          <a:custGeom>
            <a:avLst/>
            <a:gdLst>
              <a:gd name="connsiteX0" fmla="*/ 0 w 22590031"/>
              <a:gd name="connsiteY0" fmla="*/ 0 h 4495162"/>
              <a:gd name="connsiteX1" fmla="*/ 22590031 w 22590031"/>
              <a:gd name="connsiteY1" fmla="*/ 0 h 4495162"/>
              <a:gd name="connsiteX2" fmla="*/ 22590031 w 22590031"/>
              <a:gd name="connsiteY2" fmla="*/ 4495162 h 4495162"/>
              <a:gd name="connsiteX3" fmla="*/ 0 w 22590031"/>
              <a:gd name="connsiteY3" fmla="*/ 4495162 h 4495162"/>
              <a:gd name="connsiteX4" fmla="*/ 0 w 22590031"/>
              <a:gd name="connsiteY4" fmla="*/ 0 h 449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0031" h="4495162">
                <a:moveTo>
                  <a:pt x="0" y="0"/>
                </a:moveTo>
                <a:lnTo>
                  <a:pt x="22590031" y="0"/>
                </a:lnTo>
                <a:lnTo>
                  <a:pt x="22590031" y="4495162"/>
                </a:lnTo>
                <a:lnTo>
                  <a:pt x="0" y="4495162"/>
                </a:lnTo>
                <a:lnTo>
                  <a:pt x="0" y="0"/>
                </a:lnTo>
                <a:close/>
              </a:path>
            </a:pathLst>
          </a:custGeom>
        </p:spPr>
        <p:txBody>
          <a:bodyPr vert="horz" lIns="818259" tIns="179795" rIns="359590" bIns="179795" rtlCol="0" anchor="ctr" anchorCtr="0">
            <a:normAutofit/>
          </a:bodyPr>
          <a:lstStyle/>
          <a:p>
            <a:pPr algn="ctr">
              <a:spcBef>
                <a:spcPct val="0"/>
              </a:spcBef>
              <a:defRPr/>
            </a:pPr>
            <a:endParaRPr lang="en-US" sz="7500" b="1" dirty="0">
              <a:latin typeface="Arial"/>
              <a:ea typeface="+mj-ea"/>
              <a:cs typeface="Arial"/>
            </a:endParaRPr>
          </a:p>
        </p:txBody>
      </p:sp>
      <p:sp>
        <p:nvSpPr>
          <p:cNvPr id="9" name="Rectangle 8"/>
          <p:cNvSpPr/>
          <p:nvPr/>
        </p:nvSpPr>
        <p:spPr>
          <a:xfrm rot="10800000" flipV="1">
            <a:off x="-32060" y="4993710"/>
            <a:ext cx="25518860" cy="23845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76977" tIns="38488" rIns="76977" bIns="38488" rtlCol="0" anchor="ctr"/>
          <a:lstStyle/>
          <a:p>
            <a:pPr algn="ctr"/>
            <a:r>
              <a:rPr lang="en-AU" sz="4000" dirty="0"/>
              <a:t>LLEWELLYN MILLS</a:t>
            </a:r>
            <a:r>
              <a:rPr lang="en-AU" sz="4000" baseline="30000" dirty="0"/>
              <a:t>*1,2,3</a:t>
            </a:r>
            <a:r>
              <a:rPr lang="en-AU" sz="4000" dirty="0"/>
              <a:t>, NICHOLAS LINTZERIS</a:t>
            </a:r>
            <a:r>
              <a:rPr lang="en-AU" sz="4000" baseline="30000" dirty="0"/>
              <a:t>1,2,3</a:t>
            </a:r>
            <a:r>
              <a:rPr lang="en-AU" sz="4000" dirty="0"/>
              <a:t>, </a:t>
            </a:r>
            <a:r>
              <a:rPr lang="en-AU" sz="4000" baseline="30000" dirty="0"/>
              <a:t> </a:t>
            </a:r>
            <a:r>
              <a:rPr lang="en-AU" sz="4000" dirty="0"/>
              <a:t>RAIMONDO BRUNO</a:t>
            </a:r>
            <a:r>
              <a:rPr lang="en-AU" sz="4000" baseline="30000" dirty="0"/>
              <a:t>4</a:t>
            </a:r>
            <a:r>
              <a:rPr lang="en-AU" sz="4000" dirty="0"/>
              <a:t>,  MARK MONTEBELLO</a:t>
            </a:r>
            <a:r>
              <a:rPr lang="en-AU" sz="4000" baseline="30000" dirty="0"/>
              <a:t>1,2,3,5</a:t>
            </a:r>
            <a:r>
              <a:rPr lang="en-AU" sz="4000" dirty="0"/>
              <a:t>, ADRIAN DUNLOP</a:t>
            </a:r>
            <a:r>
              <a:rPr lang="en-AU" sz="4000" baseline="30000" dirty="0"/>
              <a:t>3,5,6,7</a:t>
            </a:r>
            <a:r>
              <a:rPr lang="en-AU" sz="4000" dirty="0"/>
              <a:t>,</a:t>
            </a:r>
            <a:r>
              <a:rPr lang="en-AU" sz="4000" baseline="30000" dirty="0"/>
              <a:t>  </a:t>
            </a:r>
          </a:p>
          <a:p>
            <a:pPr algn="ctr"/>
            <a:r>
              <a:rPr lang="en-AU" sz="4000" dirty="0"/>
              <a:t>RACHEL DEACON</a:t>
            </a:r>
            <a:r>
              <a:rPr lang="en-AU" sz="4000" baseline="30000" dirty="0"/>
              <a:t>1,2,3</a:t>
            </a:r>
            <a:r>
              <a:rPr lang="en-AU" sz="4000" dirty="0"/>
              <a:t>, JAN COPELAND</a:t>
            </a:r>
            <a:r>
              <a:rPr lang="en-AU" sz="4000" baseline="30000" dirty="0"/>
              <a:t>5,8</a:t>
            </a:r>
            <a:r>
              <a:rPr lang="en-AU" sz="4000" dirty="0"/>
              <a:t>, MERYEM JEFFERIES</a:t>
            </a:r>
            <a:r>
              <a:rPr lang="en-AU" sz="4000" baseline="30000" dirty="0"/>
              <a:t>9</a:t>
            </a:r>
            <a:r>
              <a:rPr lang="en-AU" sz="4000" dirty="0"/>
              <a:t>,</a:t>
            </a:r>
            <a:r>
              <a:rPr lang="en-AU" sz="4000" baseline="30000" dirty="0"/>
              <a:t> </a:t>
            </a:r>
            <a:r>
              <a:rPr lang="en-AU" sz="4000" dirty="0"/>
              <a:t>CONSUELO RIVAS</a:t>
            </a:r>
            <a:r>
              <a:rPr lang="en-AU" sz="4000" baseline="30000" dirty="0"/>
              <a:t>1,3</a:t>
            </a:r>
            <a:r>
              <a:rPr lang="en-AU" sz="4000" dirty="0"/>
              <a:t>, &amp; KRISTIE MAMMEN</a:t>
            </a:r>
            <a:r>
              <a:rPr lang="en-AU" sz="4000" baseline="30000" dirty="0"/>
              <a:t>1,3</a:t>
            </a:r>
            <a:r>
              <a:rPr lang="en-AU" sz="4000" dirty="0"/>
              <a:t>.</a:t>
            </a:r>
          </a:p>
          <a:p>
            <a:pPr algn="ctr"/>
            <a:r>
              <a:rPr lang="en-AU" sz="2000" i="1" baseline="30000" dirty="0">
                <a:solidFill>
                  <a:schemeClr val="bg1"/>
                </a:solidFill>
              </a:rPr>
              <a:t>1</a:t>
            </a:r>
            <a:r>
              <a:rPr lang="en-AU" sz="2000" i="1" dirty="0">
                <a:solidFill>
                  <a:schemeClr val="bg1"/>
                </a:solidFill>
              </a:rPr>
              <a:t>South Eastern Sydney Local Health District Drug and Alcohol Service; </a:t>
            </a:r>
            <a:r>
              <a:rPr lang="en-AU" sz="2000" i="1" baseline="30000" dirty="0">
                <a:solidFill>
                  <a:schemeClr val="bg1"/>
                </a:solidFill>
              </a:rPr>
              <a:t>2</a:t>
            </a:r>
            <a:r>
              <a:rPr lang="en-AU" sz="2000" i="1" dirty="0">
                <a:solidFill>
                  <a:schemeClr val="bg1"/>
                </a:solidFill>
              </a:rPr>
              <a:t>Central Clinical School, The University of Sydney; </a:t>
            </a:r>
            <a:r>
              <a:rPr lang="en-AU" sz="2000" i="1" baseline="30000" dirty="0">
                <a:solidFill>
                  <a:schemeClr val="bg1"/>
                </a:solidFill>
              </a:rPr>
              <a:t>3</a:t>
            </a:r>
            <a:r>
              <a:rPr lang="en-AU" sz="2000" i="1" dirty="0">
                <a:solidFill>
                  <a:schemeClr val="bg1"/>
                </a:solidFill>
              </a:rPr>
              <a:t>NSW Drug and Alcohol Clinical Research and Improvement Network;</a:t>
            </a:r>
          </a:p>
          <a:p>
            <a:pPr algn="ctr"/>
            <a:r>
              <a:rPr lang="en-AU" sz="2000" i="1" dirty="0">
                <a:solidFill>
                  <a:schemeClr val="bg1"/>
                </a:solidFill>
              </a:rPr>
              <a:t> </a:t>
            </a:r>
            <a:r>
              <a:rPr lang="en-AU" sz="2000" i="1" baseline="30000" dirty="0">
                <a:solidFill>
                  <a:schemeClr val="bg1"/>
                </a:solidFill>
              </a:rPr>
              <a:t>4</a:t>
            </a:r>
            <a:r>
              <a:rPr lang="en-AU" sz="2000" i="1" dirty="0">
                <a:solidFill>
                  <a:schemeClr val="bg1"/>
                </a:solidFill>
              </a:rPr>
              <a:t>School of Medicine, University of Tasmania; </a:t>
            </a:r>
            <a:r>
              <a:rPr lang="en-AU" sz="2000" i="1" baseline="30000" dirty="0">
                <a:solidFill>
                  <a:schemeClr val="bg1"/>
                </a:solidFill>
              </a:rPr>
              <a:t>5</a:t>
            </a:r>
            <a:r>
              <a:rPr lang="en-AU" sz="2000" i="1" dirty="0">
                <a:solidFill>
                  <a:schemeClr val="bg1"/>
                </a:solidFill>
              </a:rPr>
              <a:t>National Drug and Alcohol Research Centre, University of New South Wales; </a:t>
            </a:r>
            <a:r>
              <a:rPr lang="en-AU" sz="2000" i="1" baseline="30000" dirty="0">
                <a:solidFill>
                  <a:schemeClr val="bg1"/>
                </a:solidFill>
              </a:rPr>
              <a:t>6</a:t>
            </a:r>
            <a:r>
              <a:rPr lang="en-AU" sz="2000" i="1" dirty="0">
                <a:solidFill>
                  <a:schemeClr val="bg1"/>
                </a:solidFill>
              </a:rPr>
              <a:t>Hunter New England Local Health District Drug and Alcohol Clinical Services; </a:t>
            </a:r>
          </a:p>
          <a:p>
            <a:pPr algn="ctr"/>
            <a:r>
              <a:rPr lang="en-AU" sz="2000" i="1" baseline="30000" dirty="0">
                <a:solidFill>
                  <a:schemeClr val="bg1"/>
                </a:solidFill>
              </a:rPr>
              <a:t>7</a:t>
            </a:r>
            <a:r>
              <a:rPr lang="en-AU" sz="2000" i="1" dirty="0">
                <a:solidFill>
                  <a:schemeClr val="bg1"/>
                </a:solidFill>
              </a:rPr>
              <a:t>Hunter Medical Research Institute, University of Newcastle; </a:t>
            </a:r>
            <a:r>
              <a:rPr lang="en-AU" sz="2000" i="1" baseline="30000" dirty="0">
                <a:solidFill>
                  <a:schemeClr val="bg1"/>
                </a:solidFill>
              </a:rPr>
              <a:t>8</a:t>
            </a:r>
            <a:r>
              <a:rPr lang="en-AU" sz="2000" i="1" dirty="0">
                <a:solidFill>
                  <a:schemeClr val="bg1"/>
                </a:solidFill>
              </a:rPr>
              <a:t>Mind and Neuroscience </a:t>
            </a:r>
            <a:r>
              <a:rPr lang="en-AU" sz="2000" i="1">
                <a:solidFill>
                  <a:schemeClr val="bg1"/>
                </a:solidFill>
              </a:rPr>
              <a:t>Thompson Institute</a:t>
            </a:r>
            <a:r>
              <a:rPr lang="en-AU" sz="2000" i="1" dirty="0">
                <a:solidFill>
                  <a:schemeClr val="bg1"/>
                </a:solidFill>
              </a:rPr>
              <a:t>, University of the Sunshine Coast;  </a:t>
            </a:r>
            <a:r>
              <a:rPr lang="en-AU" sz="2000" i="1" baseline="30000" dirty="0">
                <a:solidFill>
                  <a:schemeClr val="bg1"/>
                </a:solidFill>
              </a:rPr>
              <a:t>9</a:t>
            </a:r>
            <a:r>
              <a:rPr lang="en-AU" sz="2000" i="1" dirty="0">
                <a:solidFill>
                  <a:schemeClr val="bg1"/>
                </a:solidFill>
              </a:rPr>
              <a:t>Drug Health, Western Sydney Local Health District</a:t>
            </a:r>
            <a:endParaRPr lang="en-US" sz="4800" b="1" baseline="30000" dirty="0">
              <a:solidFill>
                <a:schemeClr val="bg1"/>
              </a:solidFill>
              <a:cs typeface="Arial"/>
            </a:endParaRPr>
          </a:p>
        </p:txBody>
      </p:sp>
      <p:sp>
        <p:nvSpPr>
          <p:cNvPr id="10" name="Title Placeholder 1"/>
          <p:cNvSpPr txBox="1">
            <a:spLocks/>
          </p:cNvSpPr>
          <p:nvPr/>
        </p:nvSpPr>
        <p:spPr>
          <a:xfrm>
            <a:off x="-32058" y="4993710"/>
            <a:ext cx="25489209" cy="2384581"/>
          </a:xfrm>
          <a:custGeom>
            <a:avLst/>
            <a:gdLst>
              <a:gd name="connsiteX0" fmla="*/ 0 w 22590031"/>
              <a:gd name="connsiteY0" fmla="*/ 0 h 4495162"/>
              <a:gd name="connsiteX1" fmla="*/ 22590031 w 22590031"/>
              <a:gd name="connsiteY1" fmla="*/ 0 h 4495162"/>
              <a:gd name="connsiteX2" fmla="*/ 22590031 w 22590031"/>
              <a:gd name="connsiteY2" fmla="*/ 4495162 h 4495162"/>
              <a:gd name="connsiteX3" fmla="*/ 0 w 22590031"/>
              <a:gd name="connsiteY3" fmla="*/ 4495162 h 4495162"/>
              <a:gd name="connsiteX4" fmla="*/ 0 w 22590031"/>
              <a:gd name="connsiteY4" fmla="*/ 0 h 449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0031" h="4495162">
                <a:moveTo>
                  <a:pt x="0" y="0"/>
                </a:moveTo>
                <a:lnTo>
                  <a:pt x="22590031" y="0"/>
                </a:lnTo>
                <a:lnTo>
                  <a:pt x="22590031" y="4495162"/>
                </a:lnTo>
                <a:lnTo>
                  <a:pt x="0" y="4495162"/>
                </a:lnTo>
                <a:lnTo>
                  <a:pt x="0" y="0"/>
                </a:lnTo>
                <a:close/>
              </a:path>
            </a:pathLst>
          </a:custGeom>
        </p:spPr>
        <p:txBody>
          <a:bodyPr vert="horz" lIns="818259" tIns="179795" rIns="359590" bIns="179795" rtlCol="0" anchor="ctr" anchorCtr="0">
            <a:normAutofit/>
          </a:bodyPr>
          <a:lstStyle/>
          <a:p>
            <a:pPr>
              <a:spcBef>
                <a:spcPct val="0"/>
              </a:spcBef>
              <a:defRPr/>
            </a:pPr>
            <a:endParaRPr lang="en-US" sz="6000" b="1" i="1" dirty="0">
              <a:solidFill>
                <a:schemeClr val="bg1"/>
              </a:solidFill>
              <a:latin typeface="Arial"/>
              <a:ea typeface="+mj-ea"/>
              <a:cs typeface="Arial"/>
            </a:endParaRPr>
          </a:p>
        </p:txBody>
      </p:sp>
      <p:sp>
        <p:nvSpPr>
          <p:cNvPr id="4" name="Subtitle 3"/>
          <p:cNvSpPr>
            <a:spLocks noGrp="1"/>
          </p:cNvSpPr>
          <p:nvPr>
            <p:ph type="subTitle" idx="1"/>
          </p:nvPr>
        </p:nvSpPr>
        <p:spPr>
          <a:xfrm>
            <a:off x="445671" y="7557315"/>
            <a:ext cx="11995892" cy="4493221"/>
          </a:xfrm>
          <a:solidFill>
            <a:schemeClr val="bg1"/>
          </a:solidFill>
        </p:spPr>
        <p:txBody>
          <a:bodyPr>
            <a:normAutofit fontScale="40000" lnSpcReduction="20000"/>
          </a:bodyPr>
          <a:lstStyle/>
          <a:p>
            <a:pPr lvl="0" algn="just">
              <a:lnSpc>
                <a:spcPct val="120000"/>
              </a:lnSpc>
            </a:pPr>
            <a:r>
              <a:rPr lang="en-US" sz="10000" b="1" dirty="0">
                <a:solidFill>
                  <a:srgbClr val="000000"/>
                </a:solidFill>
              </a:rPr>
              <a:t>Background</a:t>
            </a:r>
          </a:p>
          <a:p>
            <a:pPr marL="673100" indent="-673100" algn="just">
              <a:lnSpc>
                <a:spcPct val="120000"/>
              </a:lnSpc>
              <a:buFont typeface="Arial" panose="020B0604020202020204" pitchFamily="34" charset="0"/>
              <a:buChar char="•"/>
            </a:pPr>
            <a:r>
              <a:rPr lang="en-US" sz="10000" dirty="0">
                <a:solidFill>
                  <a:schemeClr val="tx1"/>
                </a:solidFill>
              </a:rPr>
              <a:t>The ATOP is a widely-used clinical tool for monitoring substance use, health, and wellbeing. </a:t>
            </a:r>
          </a:p>
          <a:p>
            <a:pPr marL="711200" indent="-711200" algn="just">
              <a:lnSpc>
                <a:spcPct val="120000"/>
              </a:lnSpc>
              <a:buFont typeface="Arial" panose="020B0604020202020204" pitchFamily="34" charset="0"/>
              <a:buChar char="•"/>
            </a:pPr>
            <a:r>
              <a:rPr lang="en-US" sz="10000" dirty="0">
                <a:solidFill>
                  <a:schemeClr val="tx1"/>
                </a:solidFill>
              </a:rPr>
              <a:t>It has been validated for clients with alcohol and opioid use disorders, but not in clients with cannabis as their primary drug of concern. </a:t>
            </a:r>
            <a:endParaRPr lang="en-AU" sz="10000" dirty="0"/>
          </a:p>
          <a:p>
            <a:pPr lvl="0" algn="just">
              <a:lnSpc>
                <a:spcPct val="110000"/>
              </a:lnSpc>
            </a:pPr>
            <a:r>
              <a:rPr lang="en-US" sz="15800" dirty="0">
                <a:solidFill>
                  <a:srgbClr val="000000"/>
                </a:solidFill>
              </a:rPr>
              <a:t> </a:t>
            </a:r>
            <a:endParaRPr lang="en-AU" sz="8600" dirty="0">
              <a:solidFill>
                <a:srgbClr val="000000"/>
              </a:solidFill>
            </a:endParaRPr>
          </a:p>
        </p:txBody>
      </p:sp>
      <p:sp>
        <p:nvSpPr>
          <p:cNvPr id="12" name="Subtitle 3"/>
          <p:cNvSpPr txBox="1">
            <a:spLocks/>
          </p:cNvSpPr>
          <p:nvPr/>
        </p:nvSpPr>
        <p:spPr>
          <a:xfrm>
            <a:off x="12855859" y="28338079"/>
            <a:ext cx="12078509" cy="6207071"/>
          </a:xfrm>
          <a:prstGeom prst="rect">
            <a:avLst/>
          </a:prstGeom>
          <a:solidFill>
            <a:schemeClr val="bg1"/>
          </a:solidFill>
        </p:spPr>
        <p:txBody>
          <a:bodyPr vert="horz" lIns="351193" tIns="175596" rIns="351193" bIns="175596" rtlCol="0">
            <a:normAutofit lnSpcReduction="10000"/>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just" defTabSz="568378"/>
            <a:r>
              <a:rPr lang="en-US" sz="4000" b="1" dirty="0">
                <a:solidFill>
                  <a:srgbClr val="000000"/>
                </a:solidFill>
              </a:rPr>
              <a:t>Discussion</a:t>
            </a:r>
          </a:p>
          <a:p>
            <a:pPr marL="365125" indent="-365125" algn="just" defTabSz="568378">
              <a:buFont typeface="Arial" panose="020B0604020202020204" pitchFamily="34" charset="0"/>
              <a:buChar char="•"/>
            </a:pPr>
            <a:r>
              <a:rPr lang="en-US" sz="4000" dirty="0">
                <a:solidFill>
                  <a:srgbClr val="000000"/>
                </a:solidFill>
              </a:rPr>
              <a:t>Our study shows the ATOP is valid and reliable for use in a population of treatment-seekers with cannabis dependence, the third largest by prevalence in Australia.</a:t>
            </a:r>
          </a:p>
          <a:p>
            <a:pPr marL="365125" indent="-365125" algn="just" defTabSz="568378">
              <a:buFont typeface="Arial" panose="020B0604020202020204" pitchFamily="34" charset="0"/>
              <a:buChar char="•"/>
            </a:pPr>
            <a:r>
              <a:rPr lang="en-US" sz="4000" dirty="0">
                <a:solidFill>
                  <a:srgbClr val="000000"/>
                </a:solidFill>
              </a:rPr>
              <a:t>A useful clinical outcomes measure should be valid, reliable, quick and easy to use, and </a:t>
            </a:r>
            <a:r>
              <a:rPr lang="en-US" sz="4000" i="1" dirty="0">
                <a:solidFill>
                  <a:srgbClr val="000000"/>
                </a:solidFill>
              </a:rPr>
              <a:t>versatile.</a:t>
            </a:r>
          </a:p>
          <a:p>
            <a:pPr marL="365125" indent="-365125" algn="just" defTabSz="568378">
              <a:buFont typeface="Arial" panose="020B0604020202020204" pitchFamily="34" charset="0"/>
              <a:buChar char="•"/>
            </a:pPr>
            <a:r>
              <a:rPr lang="en-US" sz="4000" dirty="0">
                <a:solidFill>
                  <a:srgbClr val="000000"/>
                </a:solidFill>
              </a:rPr>
              <a:t>The versatility of the ATOP is evidenced by the fact that it has been validated for use in clients with Opioid, Alcohol, and now Cannabis dependence.  </a:t>
            </a:r>
          </a:p>
          <a:p>
            <a:pPr marL="571500" indent="-571500" algn="just" defTabSz="568378">
              <a:buFont typeface="Arial" panose="020B0604020202020204" pitchFamily="34" charset="0"/>
              <a:buChar char="•"/>
            </a:pPr>
            <a:endParaRPr lang="en-US" sz="4000" dirty="0">
              <a:solidFill>
                <a:srgbClr val="000000"/>
              </a:solidFill>
            </a:endParaRPr>
          </a:p>
        </p:txBody>
      </p:sp>
      <p:sp>
        <p:nvSpPr>
          <p:cNvPr id="13" name="Subtitle 3"/>
          <p:cNvSpPr txBox="1">
            <a:spLocks/>
          </p:cNvSpPr>
          <p:nvPr/>
        </p:nvSpPr>
        <p:spPr>
          <a:xfrm>
            <a:off x="446881" y="12188837"/>
            <a:ext cx="12030759" cy="5688835"/>
          </a:xfrm>
          <a:prstGeom prst="rect">
            <a:avLst/>
          </a:prstGeom>
          <a:solidFill>
            <a:schemeClr val="bg1"/>
          </a:solidFill>
        </p:spPr>
        <p:txBody>
          <a:bodyPr vert="horz" lIns="351193" tIns="175596" rIns="351193" bIns="175596" rtlCol="0">
            <a:noAutofit/>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just"/>
            <a:r>
              <a:rPr lang="en-US" sz="4000" b="1" dirty="0">
                <a:solidFill>
                  <a:srgbClr val="000000"/>
                </a:solidFill>
              </a:rPr>
              <a:t>Methods</a:t>
            </a:r>
          </a:p>
          <a:p>
            <a:pPr algn="just"/>
            <a:r>
              <a:rPr lang="en-US" sz="4000" dirty="0">
                <a:solidFill>
                  <a:schemeClr val="tx1"/>
                </a:solidFill>
              </a:rPr>
              <a:t>128 cannabis-dependent individuals enrolled in an outpatient RCT testing the efficacy of a cannabis agonist (</a:t>
            </a:r>
            <a:r>
              <a:rPr lang="en-US" sz="4000" dirty="0" err="1">
                <a:solidFill>
                  <a:schemeClr val="tx1"/>
                </a:solidFill>
              </a:rPr>
              <a:t>nabiximols</a:t>
            </a:r>
            <a:r>
              <a:rPr lang="en-US" sz="4000" dirty="0">
                <a:solidFill>
                  <a:schemeClr val="tx1"/>
                </a:solidFill>
              </a:rPr>
              <a:t>) were administered the ATOP and a battery of gold-standard health and wellbeing questionnaires both by clinicians and by researchers at baseline. Concurrent validity and interrater reliability of the ATOP were thus able to be assessed.</a:t>
            </a:r>
            <a:endParaRPr lang="en-AU" sz="4000" dirty="0">
              <a:solidFill>
                <a:schemeClr val="tx1"/>
              </a:solidFill>
            </a:endParaRPr>
          </a:p>
          <a:p>
            <a:pPr algn="just"/>
            <a:endParaRPr lang="en-US" sz="1600" b="1" dirty="0">
              <a:solidFill>
                <a:srgbClr val="000000"/>
              </a:solidFill>
            </a:endParaRPr>
          </a:p>
        </p:txBody>
      </p:sp>
      <p:sp>
        <p:nvSpPr>
          <p:cNvPr id="16" name="Rectangle 15"/>
          <p:cNvSpPr/>
          <p:nvPr/>
        </p:nvSpPr>
        <p:spPr>
          <a:xfrm rot="10800000" flipV="1">
            <a:off x="446881" y="33733979"/>
            <a:ext cx="12030759" cy="2044596"/>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76977" tIns="38488" rIns="76977" bIns="38488" rtlCol="0" anchor="ctr"/>
          <a:lstStyle/>
          <a:p>
            <a:pPr algn="ctr"/>
            <a:endParaRPr lang="en-AU" sz="3200" dirty="0">
              <a:solidFill>
                <a:schemeClr val="tx1"/>
              </a:solidFill>
            </a:endParaRPr>
          </a:p>
        </p:txBody>
      </p:sp>
      <p:grpSp>
        <p:nvGrpSpPr>
          <p:cNvPr id="3" name="Group 24"/>
          <p:cNvGrpSpPr>
            <a:grpSpLocks noChangeAspect="1"/>
          </p:cNvGrpSpPr>
          <p:nvPr/>
        </p:nvGrpSpPr>
        <p:grpSpPr bwMode="auto">
          <a:xfrm>
            <a:off x="17374440" y="65721"/>
            <a:ext cx="7189974" cy="2088397"/>
            <a:chOff x="1817" y="0"/>
            <a:chExt cx="5623" cy="1587"/>
          </a:xfrm>
        </p:grpSpPr>
        <p:sp>
          <p:nvSpPr>
            <p:cNvPr id="5" name="AutoShape 25"/>
            <p:cNvSpPr>
              <a:spLocks noChangeAspect="1" noChangeArrowheads="1"/>
            </p:cNvSpPr>
            <p:nvPr/>
          </p:nvSpPr>
          <p:spPr bwMode="auto">
            <a:xfrm>
              <a:off x="1817" y="0"/>
              <a:ext cx="5623" cy="1587"/>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50" name="Picture 2" descr="NSW Health South East Sydney LHD - col grad RG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0" y="124"/>
              <a:ext cx="4898" cy="1339"/>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1" name="Subtitle 3"/>
          <p:cNvSpPr txBox="1">
            <a:spLocks/>
          </p:cNvSpPr>
          <p:nvPr/>
        </p:nvSpPr>
        <p:spPr>
          <a:xfrm>
            <a:off x="700239" y="579568"/>
            <a:ext cx="16165035" cy="4173116"/>
          </a:xfrm>
          <a:prstGeom prst="rect">
            <a:avLst/>
          </a:prstGeom>
          <a:solidFill>
            <a:schemeClr val="bg1"/>
          </a:solidFill>
        </p:spPr>
        <p:txBody>
          <a:bodyPr vert="horz" lIns="351193" tIns="175596" rIns="351193" bIns="175596" rtlCol="0">
            <a:normAutofit fontScale="77500" lnSpcReduction="20000"/>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r>
              <a:rPr lang="en-AU" sz="9600" dirty="0">
                <a:solidFill>
                  <a:schemeClr val="tx1"/>
                </a:solidFill>
              </a:rPr>
              <a:t>VALIDATION OF THE AUSTRALIAN TREATMENT OUTCOMES PROFILE (ATOP) FOR USE IN CLIENTS WITH CANNABIS DEPENDENCE</a:t>
            </a:r>
            <a:endParaRPr lang="en-AU" sz="7900" dirty="0">
              <a:solidFill>
                <a:schemeClr val="tx1"/>
              </a:solidFill>
              <a:latin typeface="Arial"/>
              <a:cs typeface="Arial"/>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29009" y="2488129"/>
            <a:ext cx="6199172" cy="2205840"/>
          </a:xfrm>
          <a:prstGeom prst="rect">
            <a:avLst/>
          </a:prstGeom>
        </p:spPr>
      </p:pic>
      <p:sp>
        <p:nvSpPr>
          <p:cNvPr id="34" name="Subtitle 3"/>
          <p:cNvSpPr txBox="1">
            <a:spLocks/>
          </p:cNvSpPr>
          <p:nvPr/>
        </p:nvSpPr>
        <p:spPr>
          <a:xfrm>
            <a:off x="12855859" y="7557316"/>
            <a:ext cx="12043641" cy="20640713"/>
          </a:xfrm>
          <a:prstGeom prst="rect">
            <a:avLst/>
          </a:prstGeom>
          <a:solidFill>
            <a:schemeClr val="bg1"/>
          </a:solidFill>
        </p:spPr>
        <p:txBody>
          <a:bodyPr vert="horz" lIns="351193" tIns="175596" rIns="351193" bIns="175596" rtlCol="0">
            <a:normAutofit/>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l"/>
            <a:r>
              <a:rPr lang="en-US" sz="4000" b="1" dirty="0">
                <a:solidFill>
                  <a:srgbClr val="000000"/>
                </a:solidFill>
              </a:rPr>
              <a:t>Results: </a:t>
            </a:r>
            <a:r>
              <a:rPr lang="en-US" sz="3600" i="1" dirty="0">
                <a:solidFill>
                  <a:srgbClr val="000000"/>
                </a:solidFill>
              </a:rPr>
              <a:t>Interrater Reliability of ATOP Variables</a:t>
            </a:r>
            <a:endParaRPr lang="en-AU" sz="3600" i="1" dirty="0">
              <a:solidFill>
                <a:srgbClr val="000000"/>
              </a:solidFill>
              <a:latin typeface="Arial"/>
              <a:cs typeface="Arial"/>
            </a:endParaRPr>
          </a:p>
          <a:p>
            <a:pPr marL="0" lvl="1" algn="l">
              <a:spcBef>
                <a:spcPts val="1200"/>
              </a:spcBef>
              <a:spcAft>
                <a:spcPts val="539"/>
              </a:spcAft>
            </a:pPr>
            <a:r>
              <a:rPr lang="en-US" sz="3600" dirty="0">
                <a:solidFill>
                  <a:schemeClr val="tx1"/>
                </a:solidFill>
              </a:rPr>
              <a:t>ATOP variables where less than 10 participants engaged in the outcome in question were not included in analysis. </a:t>
            </a:r>
          </a:p>
          <a:p>
            <a:pPr marL="0" lvl="1" algn="l">
              <a:spcBef>
                <a:spcPts val="1200"/>
              </a:spcBef>
              <a:spcAft>
                <a:spcPts val="539"/>
              </a:spcAft>
            </a:pPr>
            <a:r>
              <a:rPr lang="en-US" sz="3600" dirty="0">
                <a:solidFill>
                  <a:schemeClr val="tx1"/>
                </a:solidFill>
              </a:rPr>
              <a:t>Based on </a:t>
            </a:r>
            <a:r>
              <a:rPr lang="en-US" sz="3600" dirty="0" err="1">
                <a:solidFill>
                  <a:schemeClr val="tx1"/>
                </a:solidFill>
              </a:rPr>
              <a:t>Cichetti</a:t>
            </a:r>
            <a:r>
              <a:rPr lang="en-US" sz="3600" dirty="0">
                <a:solidFill>
                  <a:schemeClr val="tx1"/>
                </a:solidFill>
              </a:rPr>
              <a:t> and Sparrow’s benchmarks for reliability estimates</a:t>
            </a:r>
            <a:r>
              <a:rPr lang="en-US" sz="2400" dirty="0">
                <a:solidFill>
                  <a:schemeClr val="tx1"/>
                </a:solidFill>
              </a:rPr>
              <a:t> </a:t>
            </a:r>
            <a:r>
              <a:rPr lang="en-AU" sz="3600" dirty="0">
                <a:solidFill>
                  <a:schemeClr val="tx1"/>
                </a:solidFill>
              </a:rPr>
              <a:t>(≥0.75 excellent, 0.60-0.74 good, 0.40-0.59 moderate to fair, &lt; 0.40 poor), the ATOP showed:</a:t>
            </a:r>
          </a:p>
          <a:p>
            <a:pPr marL="571500" lvl="1" indent="-571500" algn="l">
              <a:spcBef>
                <a:spcPts val="1200"/>
              </a:spcBef>
              <a:spcAft>
                <a:spcPts val="539"/>
              </a:spcAft>
              <a:buFont typeface="Arial" panose="020B0604020202020204" pitchFamily="34" charset="0"/>
              <a:buChar char="•"/>
            </a:pPr>
            <a:r>
              <a:rPr lang="en-AU" sz="3600" b="1" dirty="0">
                <a:solidFill>
                  <a:schemeClr val="tx1"/>
                </a:solidFill>
              </a:rPr>
              <a:t>Good to excellent interrater reliability </a:t>
            </a:r>
            <a:r>
              <a:rPr lang="en-AU" sz="3600" dirty="0">
                <a:solidFill>
                  <a:schemeClr val="tx1"/>
                </a:solidFill>
              </a:rPr>
              <a:t>(</a:t>
            </a:r>
            <a:r>
              <a:rPr lang="en-AU" sz="3600" dirty="0" err="1">
                <a:solidFill>
                  <a:schemeClr val="tx1"/>
                </a:solidFill>
              </a:rPr>
              <a:t>Krippendorff’s</a:t>
            </a:r>
            <a:r>
              <a:rPr lang="en-AU" sz="3600" dirty="0">
                <a:solidFill>
                  <a:schemeClr val="tx1"/>
                </a:solidFill>
              </a:rPr>
              <a:t> </a:t>
            </a:r>
            <a:r>
              <a:rPr lang="en-AU" sz="3600" i="1" dirty="0">
                <a:solidFill>
                  <a:schemeClr val="tx1"/>
                </a:solidFill>
              </a:rPr>
              <a:t>α </a:t>
            </a:r>
            <a:r>
              <a:rPr lang="en-AU" sz="3600" dirty="0">
                <a:solidFill>
                  <a:schemeClr val="tx1"/>
                </a:solidFill>
              </a:rPr>
              <a:t>= 0.62-0.81) for: (</a:t>
            </a:r>
            <a:r>
              <a:rPr lang="en-AU" sz="3600" dirty="0" err="1">
                <a:solidFill>
                  <a:schemeClr val="tx1"/>
                </a:solidFill>
              </a:rPr>
              <a:t>i</a:t>
            </a:r>
            <a:r>
              <a:rPr lang="en-AU" sz="3600" dirty="0">
                <a:solidFill>
                  <a:schemeClr val="tx1"/>
                </a:solidFill>
              </a:rPr>
              <a:t>) days used of Cannabis, Alcohol, ATS, Benzodiazepine, and Cocaine use, (ii) days of  employment and education, (iii) primary care of children.</a:t>
            </a:r>
          </a:p>
          <a:p>
            <a:pPr marL="571500" lvl="1" indent="-571500" algn="l">
              <a:spcBef>
                <a:spcPts val="1200"/>
              </a:spcBef>
              <a:spcAft>
                <a:spcPts val="539"/>
              </a:spcAft>
              <a:buFont typeface="Arial" panose="020B0604020202020204" pitchFamily="34" charset="0"/>
              <a:buChar char="•"/>
            </a:pPr>
            <a:r>
              <a:rPr lang="en-AU" sz="3600" b="1" dirty="0">
                <a:solidFill>
                  <a:schemeClr val="tx1"/>
                </a:solidFill>
              </a:rPr>
              <a:t>Fair to Moderate interrater reliability </a:t>
            </a:r>
            <a:r>
              <a:rPr lang="en-AU" sz="3600" dirty="0">
                <a:solidFill>
                  <a:schemeClr val="tx1"/>
                </a:solidFill>
              </a:rPr>
              <a:t>(</a:t>
            </a:r>
            <a:r>
              <a:rPr lang="en-AU" sz="3600" dirty="0" err="1">
                <a:solidFill>
                  <a:schemeClr val="tx1"/>
                </a:solidFill>
              </a:rPr>
              <a:t>Krippendorff’s</a:t>
            </a:r>
            <a:r>
              <a:rPr lang="en-AU" sz="3600" dirty="0">
                <a:solidFill>
                  <a:schemeClr val="tx1"/>
                </a:solidFill>
              </a:rPr>
              <a:t> </a:t>
            </a:r>
            <a:r>
              <a:rPr lang="en-AU" sz="3600" i="1" dirty="0">
                <a:solidFill>
                  <a:schemeClr val="tx1"/>
                </a:solidFill>
              </a:rPr>
              <a:t>α </a:t>
            </a:r>
            <a:r>
              <a:rPr lang="en-AU" sz="3600" dirty="0">
                <a:solidFill>
                  <a:schemeClr val="tx1"/>
                </a:solidFill>
              </a:rPr>
              <a:t>= 0.42-0.53) for ATOP Daily Tobacco Use, Psychological Health, Physical Health, and Quality of Life.</a:t>
            </a:r>
          </a:p>
          <a:p>
            <a:pPr marL="0" lvl="1" algn="l">
              <a:spcBef>
                <a:spcPts val="1200"/>
              </a:spcBef>
              <a:spcAft>
                <a:spcPts val="539"/>
              </a:spcAft>
            </a:pPr>
            <a:endParaRPr lang="en-AU" sz="4600" b="1" dirty="0">
              <a:solidFill>
                <a:srgbClr val="000000"/>
              </a:solidFill>
              <a:cs typeface="Arial"/>
            </a:endParaRPr>
          </a:p>
          <a:p>
            <a:pPr algn="l"/>
            <a:r>
              <a:rPr lang="en-AU" sz="4900" b="1" dirty="0">
                <a:solidFill>
                  <a:srgbClr val="000000"/>
                </a:solidFill>
                <a:latin typeface="Arial"/>
                <a:cs typeface="Arial"/>
              </a:rPr>
              <a:t>	</a:t>
            </a:r>
            <a:endParaRPr lang="en-AU" sz="4600" dirty="0">
              <a:solidFill>
                <a:srgbClr val="000000"/>
              </a:solidFill>
              <a:latin typeface="Arial"/>
              <a:cs typeface="Arial"/>
            </a:endParaRPr>
          </a:p>
        </p:txBody>
      </p:sp>
      <p:pic>
        <p:nvPicPr>
          <p:cNvPr id="56" name="Picture 55" descr="email-envelope-outline-shape-with-rounded-corners_318-49938.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748" y="33829988"/>
            <a:ext cx="534493" cy="549849"/>
          </a:xfrm>
          <a:prstGeom prst="rect">
            <a:avLst/>
          </a:prstGeom>
        </p:spPr>
      </p:pic>
      <p:sp>
        <p:nvSpPr>
          <p:cNvPr id="71" name="TextBox 70"/>
          <p:cNvSpPr txBox="1"/>
          <p:nvPr/>
        </p:nvSpPr>
        <p:spPr>
          <a:xfrm>
            <a:off x="1290053" y="33723523"/>
            <a:ext cx="11536156" cy="698513"/>
          </a:xfrm>
          <a:prstGeom prst="rect">
            <a:avLst/>
          </a:prstGeom>
          <a:noFill/>
        </p:spPr>
        <p:txBody>
          <a:bodyPr wrap="square" lIns="82159" tIns="41079" rIns="82159" bIns="41079" rtlCol="0">
            <a:spAutoFit/>
          </a:bodyPr>
          <a:lstStyle/>
          <a:p>
            <a:r>
              <a:rPr lang="en-AU" sz="2800" dirty="0">
                <a:solidFill>
                  <a:schemeClr val="bg1">
                    <a:lumMod val="95000"/>
                  </a:schemeClr>
                </a:solidFill>
                <a:latin typeface="Arial" charset="0"/>
                <a:hlinkClick r:id="rId8"/>
              </a:rPr>
              <a:t>Llewellyn.Mills@health.nsw.gov.au</a:t>
            </a:r>
            <a:r>
              <a:rPr lang="en-AU" sz="4000" dirty="0">
                <a:solidFill>
                  <a:schemeClr val="bg1">
                    <a:lumMod val="95000"/>
                  </a:schemeClr>
                </a:solidFill>
                <a:latin typeface="Arial" charset="0"/>
              </a:rPr>
              <a:t> </a:t>
            </a:r>
          </a:p>
        </p:txBody>
      </p:sp>
      <p:sp>
        <p:nvSpPr>
          <p:cNvPr id="17" name="TextBox 16"/>
          <p:cNvSpPr txBox="1"/>
          <p:nvPr/>
        </p:nvSpPr>
        <p:spPr>
          <a:xfrm>
            <a:off x="801418" y="27497815"/>
            <a:ext cx="11319259" cy="1077218"/>
          </a:xfrm>
          <a:prstGeom prst="rect">
            <a:avLst/>
          </a:prstGeom>
          <a:noFill/>
        </p:spPr>
        <p:txBody>
          <a:bodyPr wrap="square" rtlCol="0">
            <a:spAutoFit/>
          </a:bodyPr>
          <a:lstStyle/>
          <a:p>
            <a:r>
              <a:rPr lang="en-AU" sz="3200" b="1" dirty="0"/>
              <a:t>Table 1</a:t>
            </a:r>
            <a:r>
              <a:rPr lang="en-AU" sz="3200" dirty="0"/>
              <a:t>: Concurrent Validity of ATOP Psychological Health, Physical Health, and Quality of Life (</a:t>
            </a:r>
            <a:r>
              <a:rPr lang="en-AU" sz="3200" i="1" dirty="0"/>
              <a:t>N</a:t>
            </a:r>
            <a:r>
              <a:rPr lang="en-AU" sz="3200" dirty="0"/>
              <a:t>=128).</a:t>
            </a:r>
          </a:p>
        </p:txBody>
      </p:sp>
      <p:graphicFrame>
        <p:nvGraphicFramePr>
          <p:cNvPr id="19" name="Object 18"/>
          <p:cNvGraphicFramePr>
            <a:graphicFrameLocks noChangeAspect="1"/>
          </p:cNvGraphicFramePr>
          <p:nvPr>
            <p:extLst>
              <p:ext uri="{D42A27DB-BD31-4B8C-83A1-F6EECF244321}">
                <p14:modId xmlns:p14="http://schemas.microsoft.com/office/powerpoint/2010/main" val="164554426"/>
              </p:ext>
            </p:extLst>
          </p:nvPr>
        </p:nvGraphicFramePr>
        <p:xfrm>
          <a:off x="13502322" y="17048140"/>
          <a:ext cx="14082712" cy="8442325"/>
        </p:xfrm>
        <a:graphic>
          <a:graphicData uri="http://schemas.openxmlformats.org/presentationml/2006/ole">
            <mc:AlternateContent xmlns:mc="http://schemas.openxmlformats.org/markup-compatibility/2006">
              <mc:Choice xmlns:v="urn:schemas-microsoft-com:vml" Requires="v">
                <p:oleObj spid="_x0000_s1238" name="Document" r:id="rId9" imgW="5775841" imgH="3470887" progId="Word.Document.12">
                  <p:embed/>
                </p:oleObj>
              </mc:Choice>
              <mc:Fallback>
                <p:oleObj name="Document" r:id="rId9" imgW="5775841" imgH="3470887" progId="Word.Document.12">
                  <p:embed/>
                  <p:pic>
                    <p:nvPicPr>
                      <p:cNvPr id="0" name=""/>
                      <p:cNvPicPr/>
                      <p:nvPr/>
                    </p:nvPicPr>
                    <p:blipFill>
                      <a:blip r:embed="rId10"/>
                      <a:stretch>
                        <a:fillRect/>
                      </a:stretch>
                    </p:blipFill>
                    <p:spPr>
                      <a:xfrm>
                        <a:off x="13502322" y="17048140"/>
                        <a:ext cx="14082712" cy="8442325"/>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619158195"/>
              </p:ext>
            </p:extLst>
          </p:nvPr>
        </p:nvGraphicFramePr>
        <p:xfrm>
          <a:off x="13281025" y="23949025"/>
          <a:ext cx="11004550" cy="4724400"/>
        </p:xfrm>
        <a:graphic>
          <a:graphicData uri="http://schemas.openxmlformats.org/presentationml/2006/ole">
            <mc:AlternateContent xmlns:mc="http://schemas.openxmlformats.org/markup-compatibility/2006">
              <mc:Choice xmlns:v="urn:schemas-microsoft-com:vml" Requires="v">
                <p:oleObj spid="_x0000_s1239" name="Document" r:id="rId11" imgW="5730132" imgH="2464885" progId="Word.Document.12">
                  <p:embed/>
                </p:oleObj>
              </mc:Choice>
              <mc:Fallback>
                <p:oleObj name="Document" r:id="rId11" imgW="5730132" imgH="2464885" progId="Word.Document.12">
                  <p:embed/>
                  <p:pic>
                    <p:nvPicPr>
                      <p:cNvPr id="0" name=""/>
                      <p:cNvPicPr/>
                      <p:nvPr/>
                    </p:nvPicPr>
                    <p:blipFill>
                      <a:blip r:embed="rId12"/>
                      <a:stretch>
                        <a:fillRect/>
                      </a:stretch>
                    </p:blipFill>
                    <p:spPr>
                      <a:xfrm>
                        <a:off x="13281025" y="23949025"/>
                        <a:ext cx="11004550" cy="4724400"/>
                      </a:xfrm>
                      <a:prstGeom prst="rect">
                        <a:avLst/>
                      </a:prstGeom>
                    </p:spPr>
                  </p:pic>
                </p:oleObj>
              </mc:Fallback>
            </mc:AlternateContent>
          </a:graphicData>
        </a:graphic>
      </p:graphicFrame>
      <p:sp>
        <p:nvSpPr>
          <p:cNvPr id="7" name="TextBox 6"/>
          <p:cNvSpPr txBox="1"/>
          <p:nvPr/>
        </p:nvSpPr>
        <p:spPr>
          <a:xfrm>
            <a:off x="13649417" y="15930995"/>
            <a:ext cx="11204555" cy="1077218"/>
          </a:xfrm>
          <a:prstGeom prst="rect">
            <a:avLst/>
          </a:prstGeom>
          <a:noFill/>
        </p:spPr>
        <p:txBody>
          <a:bodyPr wrap="square" rtlCol="0">
            <a:spAutoFit/>
          </a:bodyPr>
          <a:lstStyle/>
          <a:p>
            <a:r>
              <a:rPr lang="en-AU" sz="3200" b="1" dirty="0"/>
              <a:t>Table 2 &amp; 3</a:t>
            </a:r>
            <a:r>
              <a:rPr lang="en-AU" sz="3200" dirty="0"/>
              <a:t>: Reliability of ATOP Continuous (top) and Categorical (bottom) variables</a:t>
            </a:r>
          </a:p>
        </p:txBody>
      </p:sp>
      <p:graphicFrame>
        <p:nvGraphicFramePr>
          <p:cNvPr id="18" name="Table 17"/>
          <p:cNvGraphicFramePr>
            <a:graphicFrameLocks noGrp="1"/>
          </p:cNvGraphicFramePr>
          <p:nvPr>
            <p:extLst>
              <p:ext uri="{D42A27DB-BD31-4B8C-83A1-F6EECF244321}">
                <p14:modId xmlns:p14="http://schemas.microsoft.com/office/powerpoint/2010/main" val="2421978950"/>
              </p:ext>
            </p:extLst>
          </p:nvPr>
        </p:nvGraphicFramePr>
        <p:xfrm>
          <a:off x="3018096" y="32809143"/>
          <a:ext cx="6408787" cy="575537"/>
        </p:xfrm>
        <a:graphic>
          <a:graphicData uri="http://schemas.openxmlformats.org/drawingml/2006/table">
            <a:tbl>
              <a:tblPr firstRow="1" bandRow="1">
                <a:tableStyleId>{5C22544A-7EE6-4342-B048-85BDC9FD1C3A}</a:tableStyleId>
              </a:tblPr>
              <a:tblGrid>
                <a:gridCol w="1327501">
                  <a:extLst>
                    <a:ext uri="{9D8B030D-6E8A-4147-A177-3AD203B41FA5}">
                      <a16:colId xmlns:a16="http://schemas.microsoft.com/office/drawing/2014/main" val="20000"/>
                    </a:ext>
                  </a:extLst>
                </a:gridCol>
                <a:gridCol w="671331">
                  <a:extLst>
                    <a:ext uri="{9D8B030D-6E8A-4147-A177-3AD203B41FA5}">
                      <a16:colId xmlns:a16="http://schemas.microsoft.com/office/drawing/2014/main" val="20001"/>
                    </a:ext>
                  </a:extLst>
                </a:gridCol>
                <a:gridCol w="1770927">
                  <a:extLst>
                    <a:ext uri="{9D8B030D-6E8A-4147-A177-3AD203B41FA5}">
                      <a16:colId xmlns:a16="http://schemas.microsoft.com/office/drawing/2014/main" val="20002"/>
                    </a:ext>
                  </a:extLst>
                </a:gridCol>
                <a:gridCol w="729205">
                  <a:extLst>
                    <a:ext uri="{9D8B030D-6E8A-4147-A177-3AD203B41FA5}">
                      <a16:colId xmlns:a16="http://schemas.microsoft.com/office/drawing/2014/main" val="20003"/>
                    </a:ext>
                  </a:extLst>
                </a:gridCol>
                <a:gridCol w="1145894">
                  <a:extLst>
                    <a:ext uri="{9D8B030D-6E8A-4147-A177-3AD203B41FA5}">
                      <a16:colId xmlns:a16="http://schemas.microsoft.com/office/drawing/2014/main" val="20004"/>
                    </a:ext>
                  </a:extLst>
                </a:gridCol>
                <a:gridCol w="763929">
                  <a:extLst>
                    <a:ext uri="{9D8B030D-6E8A-4147-A177-3AD203B41FA5}">
                      <a16:colId xmlns:a16="http://schemas.microsoft.com/office/drawing/2014/main" val="20005"/>
                    </a:ext>
                  </a:extLst>
                </a:gridCol>
              </a:tblGrid>
              <a:tr h="575537">
                <a:tc>
                  <a:txBody>
                    <a:bodyPr/>
                    <a:lstStyle/>
                    <a:p>
                      <a:pPr algn="ctr"/>
                      <a:r>
                        <a:rPr lang="en-AU" sz="2800" dirty="0">
                          <a:solidFill>
                            <a:schemeClr val="tx1"/>
                          </a:solidFill>
                        </a:rPr>
                        <a:t>Strong</a:t>
                      </a:r>
                      <a:endParaRPr lang="en-AU" sz="1400" dirty="0">
                        <a:solidFill>
                          <a:schemeClr val="tx1"/>
                        </a:solidFill>
                      </a:endParaRPr>
                    </a:p>
                  </a:txBody>
                  <a:tcPr>
                    <a:noFill/>
                  </a:tcPr>
                </a:tc>
                <a:tc>
                  <a:txBody>
                    <a:bodyPr/>
                    <a:lstStyle/>
                    <a:p>
                      <a:pPr algn="ctr"/>
                      <a:endParaRPr lang="en-AU" sz="1400" dirty="0"/>
                    </a:p>
                  </a:txBody>
                  <a:tcPr>
                    <a:solidFill>
                      <a:srgbClr val="86B157"/>
                    </a:solidFill>
                  </a:tcPr>
                </a:tc>
                <a:tc>
                  <a:txBody>
                    <a:bodyPr/>
                    <a:lstStyle/>
                    <a:p>
                      <a:pPr algn="ctr"/>
                      <a:r>
                        <a:rPr lang="en-AU" sz="2800" dirty="0">
                          <a:solidFill>
                            <a:schemeClr val="tx1"/>
                          </a:solidFill>
                        </a:rPr>
                        <a:t>Moderate</a:t>
                      </a:r>
                      <a:endParaRPr lang="en-AU" sz="1400" dirty="0">
                        <a:solidFill>
                          <a:schemeClr val="tx1"/>
                        </a:solidFill>
                      </a:endParaRPr>
                    </a:p>
                  </a:txBody>
                  <a:tcPr>
                    <a:noFill/>
                  </a:tcPr>
                </a:tc>
                <a:tc>
                  <a:txBody>
                    <a:bodyPr/>
                    <a:lstStyle/>
                    <a:p>
                      <a:pPr algn="ctr"/>
                      <a:endParaRPr lang="en-AU" sz="1400" dirty="0"/>
                    </a:p>
                  </a:txBody>
                  <a:tcPr>
                    <a:solidFill>
                      <a:srgbClr val="B5CF99"/>
                    </a:solidFill>
                  </a:tcPr>
                </a:tc>
                <a:tc>
                  <a:txBody>
                    <a:bodyPr/>
                    <a:lstStyle/>
                    <a:p>
                      <a:pPr algn="ctr"/>
                      <a:r>
                        <a:rPr lang="en-AU" sz="2800" dirty="0">
                          <a:solidFill>
                            <a:schemeClr val="tx1"/>
                          </a:solidFill>
                        </a:rPr>
                        <a:t>Weak</a:t>
                      </a:r>
                      <a:endParaRPr lang="en-AU" sz="1400" dirty="0">
                        <a:solidFill>
                          <a:schemeClr val="tx1"/>
                        </a:solidFill>
                      </a:endParaRPr>
                    </a:p>
                  </a:txBody>
                  <a:tcPr>
                    <a:noFill/>
                  </a:tcPr>
                </a:tc>
                <a:tc>
                  <a:txBody>
                    <a:bodyPr/>
                    <a:lstStyle/>
                    <a:p>
                      <a:pPr algn="ctr"/>
                      <a:endParaRPr lang="en-AU" sz="1400" dirty="0"/>
                    </a:p>
                  </a:txBody>
                  <a:tcPr>
                    <a:solidFill>
                      <a:srgbClr val="F0F6EA"/>
                    </a:solid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970374985"/>
              </p:ext>
            </p:extLst>
          </p:nvPr>
        </p:nvGraphicFramePr>
        <p:xfrm>
          <a:off x="13683471" y="23210556"/>
          <a:ext cx="9911622" cy="575537"/>
        </p:xfrm>
        <a:graphic>
          <a:graphicData uri="http://schemas.openxmlformats.org/drawingml/2006/table">
            <a:tbl>
              <a:tblPr firstRow="1" bandRow="1">
                <a:tableStyleId>{5C22544A-7EE6-4342-B048-85BDC9FD1C3A}</a:tableStyleId>
              </a:tblPr>
              <a:tblGrid>
                <a:gridCol w="1651475">
                  <a:extLst>
                    <a:ext uri="{9D8B030D-6E8A-4147-A177-3AD203B41FA5}">
                      <a16:colId xmlns:a16="http://schemas.microsoft.com/office/drawing/2014/main" val="20000"/>
                    </a:ext>
                  </a:extLst>
                </a:gridCol>
                <a:gridCol w="650629">
                  <a:extLst>
                    <a:ext uri="{9D8B030D-6E8A-4147-A177-3AD203B41FA5}">
                      <a16:colId xmlns:a16="http://schemas.microsoft.com/office/drawing/2014/main" val="20001"/>
                    </a:ext>
                  </a:extLst>
                </a:gridCol>
                <a:gridCol w="1159815">
                  <a:extLst>
                    <a:ext uri="{9D8B030D-6E8A-4147-A177-3AD203B41FA5}">
                      <a16:colId xmlns:a16="http://schemas.microsoft.com/office/drawing/2014/main" val="20002"/>
                    </a:ext>
                  </a:extLst>
                </a:gridCol>
                <a:gridCol w="707204">
                  <a:extLst>
                    <a:ext uri="{9D8B030D-6E8A-4147-A177-3AD203B41FA5}">
                      <a16:colId xmlns:a16="http://schemas.microsoft.com/office/drawing/2014/main" val="20003"/>
                    </a:ext>
                  </a:extLst>
                </a:gridCol>
                <a:gridCol w="304502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234440">
                  <a:extLst>
                    <a:ext uri="{9D8B030D-6E8A-4147-A177-3AD203B41FA5}">
                      <a16:colId xmlns:a16="http://schemas.microsoft.com/office/drawing/2014/main" val="20006"/>
                    </a:ext>
                  </a:extLst>
                </a:gridCol>
                <a:gridCol w="701039">
                  <a:extLst>
                    <a:ext uri="{9D8B030D-6E8A-4147-A177-3AD203B41FA5}">
                      <a16:colId xmlns:a16="http://schemas.microsoft.com/office/drawing/2014/main" val="20007"/>
                    </a:ext>
                  </a:extLst>
                </a:gridCol>
              </a:tblGrid>
              <a:tr h="575537">
                <a:tc>
                  <a:txBody>
                    <a:bodyPr/>
                    <a:lstStyle/>
                    <a:p>
                      <a:pPr algn="ctr"/>
                      <a:r>
                        <a:rPr lang="en-AU" sz="2800" dirty="0">
                          <a:solidFill>
                            <a:schemeClr val="tx1"/>
                          </a:solidFill>
                        </a:rPr>
                        <a:t>Excellent</a:t>
                      </a:r>
                      <a:endParaRPr lang="en-AU" sz="1400" dirty="0">
                        <a:solidFill>
                          <a:schemeClr val="tx1"/>
                        </a:solidFill>
                      </a:endParaRPr>
                    </a:p>
                  </a:txBody>
                  <a:tcPr>
                    <a:noFill/>
                  </a:tcPr>
                </a:tc>
                <a:tc>
                  <a:txBody>
                    <a:bodyPr/>
                    <a:lstStyle/>
                    <a:p>
                      <a:pPr algn="ctr"/>
                      <a:endParaRPr lang="en-AU" sz="1400" dirty="0"/>
                    </a:p>
                  </a:txBody>
                  <a:tcPr>
                    <a:solidFill>
                      <a:srgbClr val="DC9A06"/>
                    </a:solidFill>
                  </a:tcPr>
                </a:tc>
                <a:tc>
                  <a:txBody>
                    <a:bodyPr/>
                    <a:lstStyle/>
                    <a:p>
                      <a:pPr algn="ctr"/>
                      <a:r>
                        <a:rPr lang="en-AU" sz="2800" dirty="0">
                          <a:solidFill>
                            <a:schemeClr val="tx1"/>
                          </a:solidFill>
                        </a:rPr>
                        <a:t>Good</a:t>
                      </a:r>
                      <a:endParaRPr lang="en-AU" sz="1400" dirty="0">
                        <a:solidFill>
                          <a:schemeClr val="tx1"/>
                        </a:solidFill>
                      </a:endParaRPr>
                    </a:p>
                  </a:txBody>
                  <a:tcPr>
                    <a:noFill/>
                  </a:tcPr>
                </a:tc>
                <a:tc>
                  <a:txBody>
                    <a:bodyPr/>
                    <a:lstStyle/>
                    <a:p>
                      <a:pPr algn="ctr"/>
                      <a:endParaRPr lang="en-AU" sz="1400" dirty="0"/>
                    </a:p>
                  </a:txBody>
                  <a:tcPr>
                    <a:solidFill>
                      <a:srgbClr val="F9B41B"/>
                    </a:solidFill>
                  </a:tcPr>
                </a:tc>
                <a:tc>
                  <a:txBody>
                    <a:bodyPr/>
                    <a:lstStyle/>
                    <a:p>
                      <a:pPr algn="ctr"/>
                      <a:r>
                        <a:rPr lang="en-AU" sz="2800" dirty="0">
                          <a:solidFill>
                            <a:schemeClr val="tx1"/>
                          </a:solidFill>
                        </a:rPr>
                        <a:t>Fair to Moderate</a:t>
                      </a:r>
                      <a:endParaRPr lang="en-AU" sz="1400" dirty="0">
                        <a:solidFill>
                          <a:schemeClr val="tx1"/>
                        </a:solidFill>
                      </a:endParaRPr>
                    </a:p>
                  </a:txBody>
                  <a:tcPr>
                    <a:noFill/>
                  </a:tcPr>
                </a:tc>
                <a:tc>
                  <a:txBody>
                    <a:bodyPr/>
                    <a:lstStyle/>
                    <a:p>
                      <a:pPr algn="ctr"/>
                      <a:endParaRPr lang="en-AU" sz="1400" dirty="0"/>
                    </a:p>
                  </a:txBody>
                  <a:tcPr>
                    <a:solidFill>
                      <a:srgbClr val="FBD071"/>
                    </a:solidFill>
                  </a:tcPr>
                </a:tc>
                <a:tc>
                  <a:txBody>
                    <a:bodyPr/>
                    <a:lstStyle/>
                    <a:p>
                      <a:pPr algn="ctr"/>
                      <a:r>
                        <a:rPr lang="en-AU" sz="2800" dirty="0">
                          <a:solidFill>
                            <a:schemeClr val="tx1"/>
                          </a:solidFill>
                        </a:rPr>
                        <a:t>Poor</a:t>
                      </a:r>
                      <a:endParaRPr lang="en-AU" sz="1400" dirty="0">
                        <a:solidFill>
                          <a:schemeClr val="tx1"/>
                        </a:solidFill>
                      </a:endParaRPr>
                    </a:p>
                  </a:txBody>
                  <a:tcPr>
                    <a:noFill/>
                  </a:tcPr>
                </a:tc>
                <a:tc>
                  <a:txBody>
                    <a:bodyPr/>
                    <a:lstStyle/>
                    <a:p>
                      <a:pPr algn="ctr"/>
                      <a:endParaRPr lang="en-AU" sz="1400" dirty="0"/>
                    </a:p>
                  </a:txBody>
                  <a:tcPr>
                    <a:solidFill>
                      <a:srgbClr val="FEF2D6"/>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83596" y="34506758"/>
            <a:ext cx="11754899" cy="1077218"/>
          </a:xfrm>
          <a:prstGeom prst="rect">
            <a:avLst/>
          </a:prstGeom>
          <a:noFill/>
        </p:spPr>
        <p:txBody>
          <a:bodyPr wrap="square" rtlCol="0">
            <a:spAutoFit/>
          </a:bodyPr>
          <a:lstStyle/>
          <a:p>
            <a:r>
              <a:rPr lang="en-NZ" sz="2400" b="1" dirty="0">
                <a:solidFill>
                  <a:schemeClr val="bg1"/>
                </a:solidFill>
              </a:rPr>
              <a:t>Funding: </a:t>
            </a:r>
            <a:r>
              <a:rPr lang="en-AU" sz="2000" dirty="0">
                <a:solidFill>
                  <a:schemeClr val="bg1"/>
                </a:solidFill>
              </a:rPr>
              <a:t>The COQI Framework study is funded by the Alcohol and Drug Branch, Centre for Population Health at the NSW Ministry of Health. The </a:t>
            </a:r>
            <a:r>
              <a:rPr lang="en-AU" sz="2000" dirty="0" err="1">
                <a:solidFill>
                  <a:schemeClr val="bg1"/>
                </a:solidFill>
              </a:rPr>
              <a:t>Sativex</a:t>
            </a:r>
            <a:r>
              <a:rPr lang="en-AU" sz="2000" dirty="0">
                <a:solidFill>
                  <a:schemeClr val="bg1"/>
                </a:solidFill>
              </a:rPr>
              <a:t> RCT was funded by an NHMRC project grant (#1088902) and study medications were provided free by GW pharmaceuticals. Funding bodies had no direct involvement in the study. </a:t>
            </a:r>
          </a:p>
        </p:txBody>
      </p:sp>
      <p:sp>
        <p:nvSpPr>
          <p:cNvPr id="28" name="Rectangle 27"/>
          <p:cNvSpPr/>
          <p:nvPr/>
        </p:nvSpPr>
        <p:spPr>
          <a:xfrm rot="10800000" flipV="1">
            <a:off x="12835331" y="34731429"/>
            <a:ext cx="12078509" cy="102569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76977" tIns="38488" rIns="76977" bIns="38488" rtlCol="0" anchor="ctr"/>
          <a:lstStyle/>
          <a:p>
            <a:pPr algn="ctr"/>
            <a:endParaRPr lang="en-AU" sz="3200" dirty="0">
              <a:solidFill>
                <a:schemeClr val="tx1"/>
              </a:solidFill>
            </a:endParaRPr>
          </a:p>
        </p:txBody>
      </p:sp>
      <p:sp>
        <p:nvSpPr>
          <p:cNvPr id="29" name="TextBox 28"/>
          <p:cNvSpPr txBox="1"/>
          <p:nvPr/>
        </p:nvSpPr>
        <p:spPr>
          <a:xfrm>
            <a:off x="12949229" y="34667280"/>
            <a:ext cx="11904743" cy="1077218"/>
          </a:xfrm>
          <a:prstGeom prst="rect">
            <a:avLst/>
          </a:prstGeom>
          <a:noFill/>
        </p:spPr>
        <p:txBody>
          <a:bodyPr wrap="square" rtlCol="0">
            <a:spAutoFit/>
          </a:bodyPr>
          <a:lstStyle/>
          <a:p>
            <a:r>
              <a:rPr lang="en-NZ" sz="2400" b="1" dirty="0">
                <a:solidFill>
                  <a:schemeClr val="bg1"/>
                </a:solidFill>
              </a:rPr>
              <a:t>Conflicts of Interest: </a:t>
            </a:r>
            <a:r>
              <a:rPr lang="en-AU" sz="2000" dirty="0">
                <a:solidFill>
                  <a:schemeClr val="bg1"/>
                </a:solidFill>
              </a:rPr>
              <a:t>Dr Lintzeris received NHMRC grants during the study; received grants from </a:t>
            </a:r>
            <a:r>
              <a:rPr lang="en-AU" sz="2000" dirty="0" err="1">
                <a:solidFill>
                  <a:schemeClr val="bg1"/>
                </a:solidFill>
              </a:rPr>
              <a:t>Camurus</a:t>
            </a:r>
            <a:r>
              <a:rPr lang="en-AU" sz="2000" dirty="0">
                <a:solidFill>
                  <a:schemeClr val="bg1"/>
                </a:solidFill>
              </a:rPr>
              <a:t> pharmaceuticals, personal fees from </a:t>
            </a:r>
            <a:r>
              <a:rPr lang="en-AU" sz="2000" dirty="0" err="1">
                <a:solidFill>
                  <a:schemeClr val="bg1"/>
                </a:solidFill>
              </a:rPr>
              <a:t>Indivior</a:t>
            </a:r>
            <a:r>
              <a:rPr lang="en-AU" sz="2000" dirty="0">
                <a:solidFill>
                  <a:schemeClr val="bg1"/>
                </a:solidFill>
              </a:rPr>
              <a:t> and </a:t>
            </a:r>
            <a:r>
              <a:rPr lang="en-AU" sz="2000" dirty="0" err="1">
                <a:solidFill>
                  <a:schemeClr val="bg1"/>
                </a:solidFill>
              </a:rPr>
              <a:t>Mundipharma</a:t>
            </a:r>
            <a:r>
              <a:rPr lang="en-AU" sz="2000" dirty="0">
                <a:solidFill>
                  <a:schemeClr val="bg1"/>
                </a:solidFill>
              </a:rPr>
              <a:t> pharmaceuticals outside the submitted work, and was Clinical Director of the Lambert Initiative in Cannabinoid Therapeutics, University of Sydney, 2015-2017.</a:t>
            </a:r>
          </a:p>
        </p:txBody>
      </p:sp>
    </p:spTree>
  </p:cSld>
  <p:clrMapOvr>
    <a:masterClrMapping/>
  </p:clrMapOvr>
</p:sld>
</file>

<file path=ppt/theme/theme1.xml><?xml version="1.0" encoding="utf-8"?>
<a:theme xmlns:a="http://schemas.openxmlformats.org/drawingml/2006/main" name="USYD_conference poster templates PORTRAIT_R[2]">
  <a:themeElements>
    <a:clrScheme name="USYD">
      <a:dk1>
        <a:sysClr val="windowText" lastClr="000000"/>
      </a:dk1>
      <a:lt1>
        <a:sysClr val="window" lastClr="FFFFFF"/>
      </a:lt1>
      <a:dk2>
        <a:srgbClr val="1F497D"/>
      </a:dk2>
      <a:lt2>
        <a:srgbClr val="EEECE1"/>
      </a:lt2>
      <a:accent1>
        <a:srgbClr val="CE1126"/>
      </a:accent1>
      <a:accent2>
        <a:srgbClr val="12416C"/>
      </a:accent2>
      <a:accent3>
        <a:srgbClr val="F9B72C"/>
      </a:accent3>
      <a:accent4>
        <a:srgbClr val="FBCD6B"/>
      </a:accent4>
      <a:accent5>
        <a:srgbClr val="006699"/>
      </a:accent5>
      <a:accent6>
        <a:srgbClr val="361D2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USYD_conference poster templates PORTRAIT_R[2].potx</Template>
  <TotalTime>2828</TotalTime>
  <Words>744</Words>
  <Application>Microsoft Macintosh PowerPoint</Application>
  <PresentationFormat>Custom</PresentationFormat>
  <Paragraphs>50</Paragraphs>
  <Slides>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Calibri</vt:lpstr>
      <vt:lpstr>USYD_conference poster templates PORTRAIT_R[2]</vt:lpstr>
      <vt:lpstr>Document</vt:lpstr>
      <vt:lpstr>PowerPoint Presentation</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Camille Manley</dc:creator>
  <cp:lastModifiedBy>Llew Mills</cp:lastModifiedBy>
  <cp:revision>168</cp:revision>
  <dcterms:created xsi:type="dcterms:W3CDTF">2011-10-13T04:54:55Z</dcterms:created>
  <dcterms:modified xsi:type="dcterms:W3CDTF">2019-11-04T04:29:33Z</dcterms:modified>
</cp:coreProperties>
</file>