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Lst>
  <p:sldSz cx="25457150" cy="36009263"/>
  <p:notesSz cx="6858000" cy="9144000"/>
  <p:defaultTextStyle>
    <a:defPPr>
      <a:defRPr lang="en-US"/>
    </a:defPPr>
    <a:lvl1pPr marL="0" algn="l" defTabSz="1755962" rtl="0" eaLnBrk="1" latinLnBrk="0" hangingPunct="1">
      <a:defRPr sz="6900" kern="1200">
        <a:solidFill>
          <a:schemeClr val="tx1"/>
        </a:solidFill>
        <a:latin typeface="+mn-lt"/>
        <a:ea typeface="+mn-ea"/>
        <a:cs typeface="+mn-cs"/>
      </a:defRPr>
    </a:lvl1pPr>
    <a:lvl2pPr marL="1755962" algn="l" defTabSz="1755962" rtl="0" eaLnBrk="1" latinLnBrk="0" hangingPunct="1">
      <a:defRPr sz="6900" kern="1200">
        <a:solidFill>
          <a:schemeClr val="tx1"/>
        </a:solidFill>
        <a:latin typeface="+mn-lt"/>
        <a:ea typeface="+mn-ea"/>
        <a:cs typeface="+mn-cs"/>
      </a:defRPr>
    </a:lvl2pPr>
    <a:lvl3pPr marL="3511924" algn="l" defTabSz="1755962" rtl="0" eaLnBrk="1" latinLnBrk="0" hangingPunct="1">
      <a:defRPr sz="6900" kern="1200">
        <a:solidFill>
          <a:schemeClr val="tx1"/>
        </a:solidFill>
        <a:latin typeface="+mn-lt"/>
        <a:ea typeface="+mn-ea"/>
        <a:cs typeface="+mn-cs"/>
      </a:defRPr>
    </a:lvl3pPr>
    <a:lvl4pPr marL="5267885" algn="l" defTabSz="1755962" rtl="0" eaLnBrk="1" latinLnBrk="0" hangingPunct="1">
      <a:defRPr sz="6900" kern="1200">
        <a:solidFill>
          <a:schemeClr val="tx1"/>
        </a:solidFill>
        <a:latin typeface="+mn-lt"/>
        <a:ea typeface="+mn-ea"/>
        <a:cs typeface="+mn-cs"/>
      </a:defRPr>
    </a:lvl4pPr>
    <a:lvl5pPr marL="7023847" algn="l" defTabSz="1755962" rtl="0" eaLnBrk="1" latinLnBrk="0" hangingPunct="1">
      <a:defRPr sz="6900" kern="1200">
        <a:solidFill>
          <a:schemeClr val="tx1"/>
        </a:solidFill>
        <a:latin typeface="+mn-lt"/>
        <a:ea typeface="+mn-ea"/>
        <a:cs typeface="+mn-cs"/>
      </a:defRPr>
    </a:lvl5pPr>
    <a:lvl6pPr marL="8779809" algn="l" defTabSz="1755962" rtl="0" eaLnBrk="1" latinLnBrk="0" hangingPunct="1">
      <a:defRPr sz="6900" kern="1200">
        <a:solidFill>
          <a:schemeClr val="tx1"/>
        </a:solidFill>
        <a:latin typeface="+mn-lt"/>
        <a:ea typeface="+mn-ea"/>
        <a:cs typeface="+mn-cs"/>
      </a:defRPr>
    </a:lvl6pPr>
    <a:lvl7pPr marL="10535771" algn="l" defTabSz="1755962" rtl="0" eaLnBrk="1" latinLnBrk="0" hangingPunct="1">
      <a:defRPr sz="6900" kern="1200">
        <a:solidFill>
          <a:schemeClr val="tx1"/>
        </a:solidFill>
        <a:latin typeface="+mn-lt"/>
        <a:ea typeface="+mn-ea"/>
        <a:cs typeface="+mn-cs"/>
      </a:defRPr>
    </a:lvl7pPr>
    <a:lvl8pPr marL="12291732" algn="l" defTabSz="1755962" rtl="0" eaLnBrk="1" latinLnBrk="0" hangingPunct="1">
      <a:defRPr sz="6900" kern="1200">
        <a:solidFill>
          <a:schemeClr val="tx1"/>
        </a:solidFill>
        <a:latin typeface="+mn-lt"/>
        <a:ea typeface="+mn-ea"/>
        <a:cs typeface="+mn-cs"/>
      </a:defRPr>
    </a:lvl8pPr>
    <a:lvl9pPr marL="14047693" algn="l" defTabSz="1755962" rtl="0" eaLnBrk="1" latinLnBrk="0" hangingPunct="1">
      <a:defRPr sz="69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3484">
          <p15:clr>
            <a:srgbClr val="A4A3A4"/>
          </p15:clr>
        </p15:guide>
        <p15:guide id="2" pos="9536">
          <p15:clr>
            <a:srgbClr val="A4A3A4"/>
          </p15:clr>
        </p15:guide>
        <p15:guide id="3" orient="horz" pos="12474">
          <p15:clr>
            <a:srgbClr val="A4A3A4"/>
          </p15:clr>
        </p15:guide>
        <p15:guide id="4" pos="90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D6B"/>
    <a:srgbClr val="12416C"/>
    <a:srgbClr val="CE1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7383" autoAdjust="0"/>
  </p:normalViewPr>
  <p:slideViewPr>
    <p:cSldViewPr snapToGrid="0" snapToObjects="1">
      <p:cViewPr>
        <p:scale>
          <a:sx n="33" d="100"/>
          <a:sy n="33" d="100"/>
        </p:scale>
        <p:origin x="-2512" y="3952"/>
      </p:cViewPr>
      <p:guideLst>
        <p:guide orient="horz" pos="12260"/>
        <p:guide orient="horz" pos="11342"/>
        <p:guide pos="8428"/>
        <p:guide pos="80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09288" y="11186217"/>
            <a:ext cx="21638578" cy="7718652"/>
          </a:xfrm>
        </p:spPr>
        <p:txBody>
          <a:bodyPr/>
          <a:lstStyle/>
          <a:p>
            <a:r>
              <a:rPr lang="en-AU" smtClean="0"/>
              <a:t>Click to edit Master title style</a:t>
            </a:r>
            <a:endParaRPr lang="en-US"/>
          </a:p>
        </p:txBody>
      </p:sp>
      <p:sp>
        <p:nvSpPr>
          <p:cNvPr id="3" name="Subtitle 2"/>
          <p:cNvSpPr>
            <a:spLocks noGrp="1"/>
          </p:cNvSpPr>
          <p:nvPr>
            <p:ph type="subTitle" idx="1"/>
          </p:nvPr>
        </p:nvSpPr>
        <p:spPr>
          <a:xfrm>
            <a:off x="3818573" y="20405250"/>
            <a:ext cx="17820005" cy="9202367"/>
          </a:xfrm>
        </p:spPr>
        <p:txBody>
          <a:bodyPr/>
          <a:lstStyle>
            <a:lvl1pPr marL="0" indent="0" algn="ctr">
              <a:buNone/>
              <a:defRPr>
                <a:solidFill>
                  <a:schemeClr val="tx1">
                    <a:tint val="75000"/>
                  </a:schemeClr>
                </a:solidFill>
              </a:defRPr>
            </a:lvl1pPr>
            <a:lvl2pPr marL="1755962" indent="0" algn="ctr">
              <a:buNone/>
              <a:defRPr>
                <a:solidFill>
                  <a:schemeClr val="tx1">
                    <a:tint val="75000"/>
                  </a:schemeClr>
                </a:solidFill>
              </a:defRPr>
            </a:lvl2pPr>
            <a:lvl3pPr marL="3511924" indent="0" algn="ctr">
              <a:buNone/>
              <a:defRPr>
                <a:solidFill>
                  <a:schemeClr val="tx1">
                    <a:tint val="75000"/>
                  </a:schemeClr>
                </a:solidFill>
              </a:defRPr>
            </a:lvl3pPr>
            <a:lvl4pPr marL="5267885" indent="0" algn="ctr">
              <a:buNone/>
              <a:defRPr>
                <a:solidFill>
                  <a:schemeClr val="tx1">
                    <a:tint val="75000"/>
                  </a:schemeClr>
                </a:solidFill>
              </a:defRPr>
            </a:lvl4pPr>
            <a:lvl5pPr marL="7023847" indent="0" algn="ctr">
              <a:buNone/>
              <a:defRPr>
                <a:solidFill>
                  <a:schemeClr val="tx1">
                    <a:tint val="75000"/>
                  </a:schemeClr>
                </a:solidFill>
              </a:defRPr>
            </a:lvl5pPr>
            <a:lvl6pPr marL="8779809" indent="0" algn="ctr">
              <a:buNone/>
              <a:defRPr>
                <a:solidFill>
                  <a:schemeClr val="tx1">
                    <a:tint val="75000"/>
                  </a:schemeClr>
                </a:solidFill>
              </a:defRPr>
            </a:lvl6pPr>
            <a:lvl7pPr marL="10535771" indent="0" algn="ctr">
              <a:buNone/>
              <a:defRPr>
                <a:solidFill>
                  <a:schemeClr val="tx1">
                    <a:tint val="75000"/>
                  </a:schemeClr>
                </a:solidFill>
              </a:defRPr>
            </a:lvl7pPr>
            <a:lvl8pPr marL="12291732" indent="0" algn="ctr">
              <a:buNone/>
              <a:defRPr>
                <a:solidFill>
                  <a:schemeClr val="tx1">
                    <a:tint val="75000"/>
                  </a:schemeClr>
                </a:solidFill>
              </a:defRPr>
            </a:lvl8pPr>
            <a:lvl9pPr marL="14047693"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3CB9675B-DDFC-3444-B2B3-27FABDDBE67B}" type="datetimeFigureOut">
              <a:rPr lang="en-US" smtClean="0"/>
              <a:pPr/>
              <a:t>31/10/18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3CB9675B-DDFC-3444-B2B3-27FABDDBE67B}" type="datetimeFigureOut">
              <a:rPr lang="en-US" smtClean="0"/>
              <a:pPr/>
              <a:t>31/10/18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24490" y="6359975"/>
            <a:ext cx="26787465" cy="135468181"/>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953263" y="6359975"/>
            <a:ext cx="79946941" cy="135468181"/>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3CB9675B-DDFC-3444-B2B3-27FABDDBE67B}" type="datetimeFigureOut">
              <a:rPr lang="en-US" smtClean="0"/>
              <a:pPr/>
              <a:t>31/10/18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3CB9675B-DDFC-3444-B2B3-27FABDDBE67B}" type="datetimeFigureOut">
              <a:rPr lang="en-US" smtClean="0"/>
              <a:pPr/>
              <a:t>31/10/18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0941" y="23139291"/>
            <a:ext cx="21638578" cy="7151840"/>
          </a:xfrm>
        </p:spPr>
        <p:txBody>
          <a:bodyPr anchor="t"/>
          <a:lstStyle>
            <a:lvl1pPr algn="l">
              <a:defRPr sz="15300" b="1" cap="all"/>
            </a:lvl1pPr>
          </a:lstStyle>
          <a:p>
            <a:r>
              <a:rPr lang="en-AU" smtClean="0"/>
              <a:t>Click to edit Master title style</a:t>
            </a:r>
            <a:endParaRPr lang="en-US"/>
          </a:p>
        </p:txBody>
      </p:sp>
      <p:sp>
        <p:nvSpPr>
          <p:cNvPr id="3" name="Text Placeholder 2"/>
          <p:cNvSpPr>
            <a:spLocks noGrp="1"/>
          </p:cNvSpPr>
          <p:nvPr>
            <p:ph type="body" idx="1"/>
          </p:nvPr>
        </p:nvSpPr>
        <p:spPr>
          <a:xfrm>
            <a:off x="2010941" y="15262267"/>
            <a:ext cx="21638578" cy="7877023"/>
          </a:xfrm>
        </p:spPr>
        <p:txBody>
          <a:bodyPr anchor="b"/>
          <a:lstStyle>
            <a:lvl1pPr marL="0" indent="0">
              <a:buNone/>
              <a:defRPr sz="7600">
                <a:solidFill>
                  <a:schemeClr val="tx1">
                    <a:tint val="75000"/>
                  </a:schemeClr>
                </a:solidFill>
              </a:defRPr>
            </a:lvl1pPr>
            <a:lvl2pPr marL="1755962" indent="0">
              <a:buNone/>
              <a:defRPr sz="6900">
                <a:solidFill>
                  <a:schemeClr val="tx1">
                    <a:tint val="75000"/>
                  </a:schemeClr>
                </a:solidFill>
              </a:defRPr>
            </a:lvl2pPr>
            <a:lvl3pPr marL="3511924" indent="0">
              <a:buNone/>
              <a:defRPr sz="6100">
                <a:solidFill>
                  <a:schemeClr val="tx1">
                    <a:tint val="75000"/>
                  </a:schemeClr>
                </a:solidFill>
              </a:defRPr>
            </a:lvl3pPr>
            <a:lvl4pPr marL="5267885" indent="0">
              <a:buNone/>
              <a:defRPr sz="5400">
                <a:solidFill>
                  <a:schemeClr val="tx1">
                    <a:tint val="75000"/>
                  </a:schemeClr>
                </a:solidFill>
              </a:defRPr>
            </a:lvl4pPr>
            <a:lvl5pPr marL="7023847" indent="0">
              <a:buNone/>
              <a:defRPr sz="5400">
                <a:solidFill>
                  <a:schemeClr val="tx1">
                    <a:tint val="75000"/>
                  </a:schemeClr>
                </a:solidFill>
              </a:defRPr>
            </a:lvl5pPr>
            <a:lvl6pPr marL="8779809" indent="0">
              <a:buNone/>
              <a:defRPr sz="5400">
                <a:solidFill>
                  <a:schemeClr val="tx1">
                    <a:tint val="75000"/>
                  </a:schemeClr>
                </a:solidFill>
              </a:defRPr>
            </a:lvl6pPr>
            <a:lvl7pPr marL="10535771" indent="0">
              <a:buNone/>
              <a:defRPr sz="5400">
                <a:solidFill>
                  <a:schemeClr val="tx1">
                    <a:tint val="75000"/>
                  </a:schemeClr>
                </a:solidFill>
              </a:defRPr>
            </a:lvl7pPr>
            <a:lvl8pPr marL="12291732" indent="0">
              <a:buNone/>
              <a:defRPr sz="5400">
                <a:solidFill>
                  <a:schemeClr val="tx1">
                    <a:tint val="75000"/>
                  </a:schemeClr>
                </a:solidFill>
              </a:defRPr>
            </a:lvl8pPr>
            <a:lvl9pPr marL="14047693" indent="0">
              <a:buNone/>
              <a:defRPr sz="5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3CB9675B-DDFC-3444-B2B3-27FABDDBE67B}" type="datetimeFigureOut">
              <a:rPr lang="en-US" smtClean="0"/>
              <a:pPr/>
              <a:t>31/10/18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5953264" y="37051206"/>
            <a:ext cx="53367201" cy="104776952"/>
          </a:xfrm>
        </p:spPr>
        <p:txBody>
          <a:bodyPr/>
          <a:lstStyle>
            <a:lvl1pPr>
              <a:defRPr sz="108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59744751" y="37051206"/>
            <a:ext cx="53367203" cy="104776952"/>
          </a:xfrm>
        </p:spPr>
        <p:txBody>
          <a:bodyPr/>
          <a:lstStyle>
            <a:lvl1pPr>
              <a:defRPr sz="108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3CB9675B-DDFC-3444-B2B3-27FABDDBE67B}" type="datetimeFigureOut">
              <a:rPr lang="en-US" smtClean="0"/>
              <a:pPr/>
              <a:t>31/10/18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72858" y="1442043"/>
            <a:ext cx="22911435" cy="6001544"/>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1272858" y="8060410"/>
            <a:ext cx="11247995" cy="3359196"/>
          </a:xfrm>
        </p:spPr>
        <p:txBody>
          <a:bodyPr anchor="b"/>
          <a:lstStyle>
            <a:lvl1pPr marL="0" indent="0">
              <a:buNone/>
              <a:defRPr sz="9200" b="1"/>
            </a:lvl1pPr>
            <a:lvl2pPr marL="1755962" indent="0">
              <a:buNone/>
              <a:defRPr sz="7600" b="1"/>
            </a:lvl2pPr>
            <a:lvl3pPr marL="3511924" indent="0">
              <a:buNone/>
              <a:defRPr sz="6900" b="1"/>
            </a:lvl3pPr>
            <a:lvl4pPr marL="5267885" indent="0">
              <a:buNone/>
              <a:defRPr sz="6100" b="1"/>
            </a:lvl4pPr>
            <a:lvl5pPr marL="7023847" indent="0">
              <a:buNone/>
              <a:defRPr sz="6100" b="1"/>
            </a:lvl5pPr>
            <a:lvl6pPr marL="8779809" indent="0">
              <a:buNone/>
              <a:defRPr sz="6100" b="1"/>
            </a:lvl6pPr>
            <a:lvl7pPr marL="10535771" indent="0">
              <a:buNone/>
              <a:defRPr sz="6100" b="1"/>
            </a:lvl7pPr>
            <a:lvl8pPr marL="12291732" indent="0">
              <a:buNone/>
              <a:defRPr sz="6100" b="1"/>
            </a:lvl8pPr>
            <a:lvl9pPr marL="14047693" indent="0">
              <a:buNone/>
              <a:defRPr sz="6100" b="1"/>
            </a:lvl9pPr>
          </a:lstStyle>
          <a:p>
            <a:pPr lvl="0"/>
            <a:r>
              <a:rPr lang="en-AU" smtClean="0"/>
              <a:t>Click to edit Master text styles</a:t>
            </a:r>
          </a:p>
        </p:txBody>
      </p:sp>
      <p:sp>
        <p:nvSpPr>
          <p:cNvPr id="4" name="Content Placeholder 3"/>
          <p:cNvSpPr>
            <a:spLocks noGrp="1"/>
          </p:cNvSpPr>
          <p:nvPr>
            <p:ph sz="half" idx="2"/>
          </p:nvPr>
        </p:nvSpPr>
        <p:spPr>
          <a:xfrm>
            <a:off x="1272858" y="11419608"/>
            <a:ext cx="11247995" cy="20747006"/>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12931882" y="8060410"/>
            <a:ext cx="11252414" cy="3359196"/>
          </a:xfrm>
        </p:spPr>
        <p:txBody>
          <a:bodyPr anchor="b"/>
          <a:lstStyle>
            <a:lvl1pPr marL="0" indent="0">
              <a:buNone/>
              <a:defRPr sz="9200" b="1"/>
            </a:lvl1pPr>
            <a:lvl2pPr marL="1755962" indent="0">
              <a:buNone/>
              <a:defRPr sz="7600" b="1"/>
            </a:lvl2pPr>
            <a:lvl3pPr marL="3511924" indent="0">
              <a:buNone/>
              <a:defRPr sz="6900" b="1"/>
            </a:lvl3pPr>
            <a:lvl4pPr marL="5267885" indent="0">
              <a:buNone/>
              <a:defRPr sz="6100" b="1"/>
            </a:lvl4pPr>
            <a:lvl5pPr marL="7023847" indent="0">
              <a:buNone/>
              <a:defRPr sz="6100" b="1"/>
            </a:lvl5pPr>
            <a:lvl6pPr marL="8779809" indent="0">
              <a:buNone/>
              <a:defRPr sz="6100" b="1"/>
            </a:lvl6pPr>
            <a:lvl7pPr marL="10535771" indent="0">
              <a:buNone/>
              <a:defRPr sz="6100" b="1"/>
            </a:lvl7pPr>
            <a:lvl8pPr marL="12291732" indent="0">
              <a:buNone/>
              <a:defRPr sz="6100" b="1"/>
            </a:lvl8pPr>
            <a:lvl9pPr marL="14047693" indent="0">
              <a:buNone/>
              <a:defRPr sz="6100" b="1"/>
            </a:lvl9pPr>
          </a:lstStyle>
          <a:p>
            <a:pPr lvl="0"/>
            <a:r>
              <a:rPr lang="en-AU" smtClean="0"/>
              <a:t>Click to edit Master text styles</a:t>
            </a:r>
          </a:p>
        </p:txBody>
      </p:sp>
      <p:sp>
        <p:nvSpPr>
          <p:cNvPr id="6" name="Content Placeholder 5"/>
          <p:cNvSpPr>
            <a:spLocks noGrp="1"/>
          </p:cNvSpPr>
          <p:nvPr>
            <p:ph sz="quarter" idx="4"/>
          </p:nvPr>
        </p:nvSpPr>
        <p:spPr>
          <a:xfrm>
            <a:off x="12931882" y="11419608"/>
            <a:ext cx="11252414" cy="20747006"/>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3CB9675B-DDFC-3444-B2B3-27FABDDBE67B}" type="datetimeFigureOut">
              <a:rPr lang="en-US" smtClean="0"/>
              <a:pPr/>
              <a:t>31/10/18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3CB9675B-DDFC-3444-B2B3-27FABDDBE67B}" type="datetimeFigureOut">
              <a:rPr lang="en-US" smtClean="0"/>
              <a:pPr/>
              <a:t>31/10/18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9675B-DDFC-3444-B2B3-27FABDDBE67B}" type="datetimeFigureOut">
              <a:rPr lang="en-US" smtClean="0"/>
              <a:pPr/>
              <a:t>31/10/18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2859" y="1433703"/>
            <a:ext cx="8375227" cy="6101570"/>
          </a:xfrm>
        </p:spPr>
        <p:txBody>
          <a:bodyPr anchor="b"/>
          <a:lstStyle>
            <a:lvl1pPr algn="l">
              <a:defRPr sz="7600" b="1"/>
            </a:lvl1pPr>
          </a:lstStyle>
          <a:p>
            <a:r>
              <a:rPr lang="en-AU" smtClean="0"/>
              <a:t>Click to edit Master title style</a:t>
            </a:r>
            <a:endParaRPr lang="en-US"/>
          </a:p>
        </p:txBody>
      </p:sp>
      <p:sp>
        <p:nvSpPr>
          <p:cNvPr id="3" name="Content Placeholder 2"/>
          <p:cNvSpPr>
            <a:spLocks noGrp="1"/>
          </p:cNvSpPr>
          <p:nvPr>
            <p:ph idx="1"/>
          </p:nvPr>
        </p:nvSpPr>
        <p:spPr>
          <a:xfrm>
            <a:off x="9953040" y="1433706"/>
            <a:ext cx="14231254" cy="30732909"/>
          </a:xfrm>
        </p:spPr>
        <p:txBody>
          <a:bodyPr/>
          <a:lstStyle>
            <a:lvl1pPr>
              <a:defRPr sz="12300"/>
            </a:lvl1pPr>
            <a:lvl2pPr>
              <a:defRPr sz="10800"/>
            </a:lvl2pPr>
            <a:lvl3pPr>
              <a:defRPr sz="9200"/>
            </a:lvl3pPr>
            <a:lvl4pPr>
              <a:defRPr sz="7600"/>
            </a:lvl4pPr>
            <a:lvl5pPr>
              <a:defRPr sz="7600"/>
            </a:lvl5pPr>
            <a:lvl6pPr>
              <a:defRPr sz="7600"/>
            </a:lvl6pPr>
            <a:lvl7pPr>
              <a:defRPr sz="7600"/>
            </a:lvl7pPr>
            <a:lvl8pPr>
              <a:defRPr sz="7600"/>
            </a:lvl8pPr>
            <a:lvl9pPr>
              <a:defRPr sz="7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1272859" y="7535277"/>
            <a:ext cx="8375227" cy="24631339"/>
          </a:xfrm>
        </p:spPr>
        <p:txBody>
          <a:bodyPr/>
          <a:lstStyle>
            <a:lvl1pPr marL="0" indent="0">
              <a:buNone/>
              <a:defRPr sz="5400"/>
            </a:lvl1pPr>
            <a:lvl2pPr marL="1755962" indent="0">
              <a:buNone/>
              <a:defRPr sz="4600"/>
            </a:lvl2pPr>
            <a:lvl3pPr marL="3511924" indent="0">
              <a:buNone/>
              <a:defRPr sz="3900"/>
            </a:lvl3pPr>
            <a:lvl4pPr marL="5267885" indent="0">
              <a:buNone/>
              <a:defRPr sz="3400"/>
            </a:lvl4pPr>
            <a:lvl5pPr marL="7023847" indent="0">
              <a:buNone/>
              <a:defRPr sz="3400"/>
            </a:lvl5pPr>
            <a:lvl6pPr marL="8779809" indent="0">
              <a:buNone/>
              <a:defRPr sz="3400"/>
            </a:lvl6pPr>
            <a:lvl7pPr marL="10535771" indent="0">
              <a:buNone/>
              <a:defRPr sz="3400"/>
            </a:lvl7pPr>
            <a:lvl8pPr marL="12291732" indent="0">
              <a:buNone/>
              <a:defRPr sz="3400"/>
            </a:lvl8pPr>
            <a:lvl9pPr marL="14047693" indent="0">
              <a:buNone/>
              <a:defRPr sz="34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3CB9675B-DDFC-3444-B2B3-27FABDDBE67B}" type="datetimeFigureOut">
              <a:rPr lang="en-US" smtClean="0"/>
              <a:pPr/>
              <a:t>31/10/18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89780" y="25206487"/>
            <a:ext cx="15274290" cy="2975768"/>
          </a:xfrm>
        </p:spPr>
        <p:txBody>
          <a:bodyPr anchor="b"/>
          <a:lstStyle>
            <a:lvl1pPr algn="l">
              <a:defRPr sz="7600" b="1"/>
            </a:lvl1pPr>
          </a:lstStyle>
          <a:p>
            <a:r>
              <a:rPr lang="en-AU" smtClean="0"/>
              <a:t>Click to edit Master title style</a:t>
            </a:r>
            <a:endParaRPr lang="en-US"/>
          </a:p>
        </p:txBody>
      </p:sp>
      <p:sp>
        <p:nvSpPr>
          <p:cNvPr id="3" name="Picture Placeholder 2"/>
          <p:cNvSpPr>
            <a:spLocks noGrp="1"/>
          </p:cNvSpPr>
          <p:nvPr>
            <p:ph type="pic" idx="1"/>
          </p:nvPr>
        </p:nvSpPr>
        <p:spPr>
          <a:xfrm>
            <a:off x="4989780" y="3217495"/>
            <a:ext cx="15274290" cy="21605558"/>
          </a:xfrm>
        </p:spPr>
        <p:txBody>
          <a:bodyPr/>
          <a:lstStyle>
            <a:lvl1pPr marL="0" indent="0">
              <a:buNone/>
              <a:defRPr sz="12300"/>
            </a:lvl1pPr>
            <a:lvl2pPr marL="1755962" indent="0">
              <a:buNone/>
              <a:defRPr sz="10800"/>
            </a:lvl2pPr>
            <a:lvl3pPr marL="3511924" indent="0">
              <a:buNone/>
              <a:defRPr sz="9200"/>
            </a:lvl3pPr>
            <a:lvl4pPr marL="5267885" indent="0">
              <a:buNone/>
              <a:defRPr sz="7600"/>
            </a:lvl4pPr>
            <a:lvl5pPr marL="7023847" indent="0">
              <a:buNone/>
              <a:defRPr sz="7600"/>
            </a:lvl5pPr>
            <a:lvl6pPr marL="8779809" indent="0">
              <a:buNone/>
              <a:defRPr sz="7600"/>
            </a:lvl6pPr>
            <a:lvl7pPr marL="10535771" indent="0">
              <a:buNone/>
              <a:defRPr sz="7600"/>
            </a:lvl7pPr>
            <a:lvl8pPr marL="12291732" indent="0">
              <a:buNone/>
              <a:defRPr sz="7600"/>
            </a:lvl8pPr>
            <a:lvl9pPr marL="14047693" indent="0">
              <a:buNone/>
              <a:defRPr sz="7600"/>
            </a:lvl9pPr>
          </a:lstStyle>
          <a:p>
            <a:endParaRPr lang="en-US"/>
          </a:p>
        </p:txBody>
      </p:sp>
      <p:sp>
        <p:nvSpPr>
          <p:cNvPr id="4" name="Text Placeholder 3"/>
          <p:cNvSpPr>
            <a:spLocks noGrp="1"/>
          </p:cNvSpPr>
          <p:nvPr>
            <p:ph type="body" sz="half" idx="2"/>
          </p:nvPr>
        </p:nvSpPr>
        <p:spPr>
          <a:xfrm>
            <a:off x="4989780" y="28182255"/>
            <a:ext cx="15274290" cy="4226084"/>
          </a:xfrm>
        </p:spPr>
        <p:txBody>
          <a:bodyPr/>
          <a:lstStyle>
            <a:lvl1pPr marL="0" indent="0">
              <a:buNone/>
              <a:defRPr sz="5400"/>
            </a:lvl1pPr>
            <a:lvl2pPr marL="1755962" indent="0">
              <a:buNone/>
              <a:defRPr sz="4600"/>
            </a:lvl2pPr>
            <a:lvl3pPr marL="3511924" indent="0">
              <a:buNone/>
              <a:defRPr sz="3900"/>
            </a:lvl3pPr>
            <a:lvl4pPr marL="5267885" indent="0">
              <a:buNone/>
              <a:defRPr sz="3400"/>
            </a:lvl4pPr>
            <a:lvl5pPr marL="7023847" indent="0">
              <a:buNone/>
              <a:defRPr sz="3400"/>
            </a:lvl5pPr>
            <a:lvl6pPr marL="8779809" indent="0">
              <a:buNone/>
              <a:defRPr sz="3400"/>
            </a:lvl6pPr>
            <a:lvl7pPr marL="10535771" indent="0">
              <a:buNone/>
              <a:defRPr sz="3400"/>
            </a:lvl7pPr>
            <a:lvl8pPr marL="12291732" indent="0">
              <a:buNone/>
              <a:defRPr sz="3400"/>
            </a:lvl8pPr>
            <a:lvl9pPr marL="14047693" indent="0">
              <a:buNone/>
              <a:defRPr sz="34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3CB9675B-DDFC-3444-B2B3-27FABDDBE67B}" type="datetimeFigureOut">
              <a:rPr lang="en-US" smtClean="0"/>
              <a:pPr/>
              <a:t>31/10/18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2858" y="1442043"/>
            <a:ext cx="22911435" cy="6001544"/>
          </a:xfrm>
          <a:prstGeom prst="rect">
            <a:avLst/>
          </a:prstGeom>
        </p:spPr>
        <p:txBody>
          <a:bodyPr vert="horz" lIns="351193" tIns="175596" rIns="351193" bIns="175596"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1272858" y="8402165"/>
            <a:ext cx="22911435" cy="23764449"/>
          </a:xfrm>
          <a:prstGeom prst="rect">
            <a:avLst/>
          </a:prstGeom>
        </p:spPr>
        <p:txBody>
          <a:bodyPr vert="horz" lIns="351193" tIns="175596" rIns="351193" bIns="175596"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1272860" y="33375255"/>
            <a:ext cx="5940003" cy="1917160"/>
          </a:xfrm>
          <a:prstGeom prst="rect">
            <a:avLst/>
          </a:prstGeom>
        </p:spPr>
        <p:txBody>
          <a:bodyPr vert="horz" lIns="351193" tIns="175596" rIns="351193" bIns="175596" rtlCol="0" anchor="ctr"/>
          <a:lstStyle>
            <a:lvl1pPr algn="l">
              <a:defRPr sz="4600">
                <a:solidFill>
                  <a:schemeClr val="tx1">
                    <a:tint val="75000"/>
                  </a:schemeClr>
                </a:solidFill>
              </a:defRPr>
            </a:lvl1pPr>
          </a:lstStyle>
          <a:p>
            <a:fld id="{3CB9675B-DDFC-3444-B2B3-27FABDDBE67B}" type="datetimeFigureOut">
              <a:rPr lang="en-US" smtClean="0"/>
              <a:pPr/>
              <a:t>31/10/18</a:t>
            </a:fld>
            <a:endParaRPr lang="en-US"/>
          </a:p>
        </p:txBody>
      </p:sp>
      <p:sp>
        <p:nvSpPr>
          <p:cNvPr id="5" name="Footer Placeholder 4"/>
          <p:cNvSpPr>
            <a:spLocks noGrp="1"/>
          </p:cNvSpPr>
          <p:nvPr>
            <p:ph type="ftr" sz="quarter" idx="3"/>
          </p:nvPr>
        </p:nvSpPr>
        <p:spPr>
          <a:xfrm>
            <a:off x="8697861" y="33375255"/>
            <a:ext cx="8061431" cy="1917160"/>
          </a:xfrm>
          <a:prstGeom prst="rect">
            <a:avLst/>
          </a:prstGeom>
        </p:spPr>
        <p:txBody>
          <a:bodyPr vert="horz" lIns="351193" tIns="175596" rIns="351193" bIns="175596" rtlCol="0" anchor="ctr"/>
          <a:lstStyle>
            <a:lvl1pPr algn="ctr">
              <a:defRPr sz="4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8244293" y="33375255"/>
            <a:ext cx="5940003" cy="1917160"/>
          </a:xfrm>
          <a:prstGeom prst="rect">
            <a:avLst/>
          </a:prstGeom>
        </p:spPr>
        <p:txBody>
          <a:bodyPr vert="horz" lIns="351193" tIns="175596" rIns="351193" bIns="175596" rtlCol="0" anchor="ctr"/>
          <a:lstStyle>
            <a:lvl1pPr algn="r">
              <a:defRPr sz="4600">
                <a:solidFill>
                  <a:schemeClr val="tx1">
                    <a:tint val="75000"/>
                  </a:schemeClr>
                </a:solidFill>
              </a:defRPr>
            </a:lvl1pPr>
          </a:lstStyle>
          <a:p>
            <a:fld id="{24035DED-324E-1F49-BCF2-3EAC90B8F3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755962" rtl="0" eaLnBrk="1" latinLnBrk="0" hangingPunct="1">
        <a:spcBef>
          <a:spcPct val="0"/>
        </a:spcBef>
        <a:buNone/>
        <a:defRPr sz="16900" kern="1200">
          <a:solidFill>
            <a:schemeClr val="tx1"/>
          </a:solidFill>
          <a:latin typeface="+mj-lt"/>
          <a:ea typeface="+mj-ea"/>
          <a:cs typeface="+mj-cs"/>
        </a:defRPr>
      </a:lvl1pPr>
    </p:titleStyle>
    <p:bodyStyle>
      <a:lvl1pPr marL="1316972" indent="-1316972" algn="l" defTabSz="1755962" rtl="0" eaLnBrk="1" latinLnBrk="0" hangingPunct="1">
        <a:spcBef>
          <a:spcPct val="20000"/>
        </a:spcBef>
        <a:buFont typeface="Arial"/>
        <a:buChar char="•"/>
        <a:defRPr sz="12300" kern="1200">
          <a:solidFill>
            <a:schemeClr val="tx1"/>
          </a:solidFill>
          <a:latin typeface="+mn-lt"/>
          <a:ea typeface="+mn-ea"/>
          <a:cs typeface="+mn-cs"/>
        </a:defRPr>
      </a:lvl1pPr>
      <a:lvl2pPr marL="2853438" indent="-1097476" algn="l" defTabSz="1755962" rtl="0" eaLnBrk="1" latinLnBrk="0" hangingPunct="1">
        <a:spcBef>
          <a:spcPct val="20000"/>
        </a:spcBef>
        <a:buFont typeface="Arial"/>
        <a:buChar char="–"/>
        <a:defRPr sz="10800" kern="1200">
          <a:solidFill>
            <a:schemeClr val="tx1"/>
          </a:solidFill>
          <a:latin typeface="+mn-lt"/>
          <a:ea typeface="+mn-ea"/>
          <a:cs typeface="+mn-cs"/>
        </a:defRPr>
      </a:lvl2pPr>
      <a:lvl3pPr marL="4389904" indent="-877981" algn="l" defTabSz="1755962" rtl="0" eaLnBrk="1" latinLnBrk="0" hangingPunct="1">
        <a:spcBef>
          <a:spcPct val="20000"/>
        </a:spcBef>
        <a:buFont typeface="Arial"/>
        <a:buChar char="•"/>
        <a:defRPr sz="9200" kern="1200">
          <a:solidFill>
            <a:schemeClr val="tx1"/>
          </a:solidFill>
          <a:latin typeface="+mn-lt"/>
          <a:ea typeface="+mn-ea"/>
          <a:cs typeface="+mn-cs"/>
        </a:defRPr>
      </a:lvl3pPr>
      <a:lvl4pPr marL="6145866" indent="-877981" algn="l" defTabSz="1755962" rtl="0" eaLnBrk="1" latinLnBrk="0" hangingPunct="1">
        <a:spcBef>
          <a:spcPct val="20000"/>
        </a:spcBef>
        <a:buFont typeface="Arial"/>
        <a:buChar char="–"/>
        <a:defRPr sz="7600" kern="1200">
          <a:solidFill>
            <a:schemeClr val="tx1"/>
          </a:solidFill>
          <a:latin typeface="+mn-lt"/>
          <a:ea typeface="+mn-ea"/>
          <a:cs typeface="+mn-cs"/>
        </a:defRPr>
      </a:lvl4pPr>
      <a:lvl5pPr marL="7901828" indent="-877981" algn="l" defTabSz="1755962" rtl="0" eaLnBrk="1" latinLnBrk="0" hangingPunct="1">
        <a:spcBef>
          <a:spcPct val="20000"/>
        </a:spcBef>
        <a:buFont typeface="Arial"/>
        <a:buChar char="»"/>
        <a:defRPr sz="7600" kern="1200">
          <a:solidFill>
            <a:schemeClr val="tx1"/>
          </a:solidFill>
          <a:latin typeface="+mn-lt"/>
          <a:ea typeface="+mn-ea"/>
          <a:cs typeface="+mn-cs"/>
        </a:defRPr>
      </a:lvl5pPr>
      <a:lvl6pPr marL="9657791" indent="-877981" algn="l" defTabSz="1755962" rtl="0" eaLnBrk="1" latinLnBrk="0" hangingPunct="1">
        <a:spcBef>
          <a:spcPct val="20000"/>
        </a:spcBef>
        <a:buFont typeface="Arial"/>
        <a:buChar char="•"/>
        <a:defRPr sz="7600" kern="1200">
          <a:solidFill>
            <a:schemeClr val="tx1"/>
          </a:solidFill>
          <a:latin typeface="+mn-lt"/>
          <a:ea typeface="+mn-ea"/>
          <a:cs typeface="+mn-cs"/>
        </a:defRPr>
      </a:lvl6pPr>
      <a:lvl7pPr marL="11413752" indent="-877981" algn="l" defTabSz="1755962" rtl="0" eaLnBrk="1" latinLnBrk="0" hangingPunct="1">
        <a:spcBef>
          <a:spcPct val="20000"/>
        </a:spcBef>
        <a:buFont typeface="Arial"/>
        <a:buChar char="•"/>
        <a:defRPr sz="7600" kern="1200">
          <a:solidFill>
            <a:schemeClr val="tx1"/>
          </a:solidFill>
          <a:latin typeface="+mn-lt"/>
          <a:ea typeface="+mn-ea"/>
          <a:cs typeface="+mn-cs"/>
        </a:defRPr>
      </a:lvl7pPr>
      <a:lvl8pPr marL="13169713" indent="-877981" algn="l" defTabSz="1755962" rtl="0" eaLnBrk="1" latinLnBrk="0" hangingPunct="1">
        <a:spcBef>
          <a:spcPct val="20000"/>
        </a:spcBef>
        <a:buFont typeface="Arial"/>
        <a:buChar char="•"/>
        <a:defRPr sz="7600" kern="1200">
          <a:solidFill>
            <a:schemeClr val="tx1"/>
          </a:solidFill>
          <a:latin typeface="+mn-lt"/>
          <a:ea typeface="+mn-ea"/>
          <a:cs typeface="+mn-cs"/>
        </a:defRPr>
      </a:lvl8pPr>
      <a:lvl9pPr marL="14925674" indent="-877981" algn="l" defTabSz="1755962" rtl="0" eaLnBrk="1" latinLnBrk="0" hangingPunct="1">
        <a:spcBef>
          <a:spcPct val="20000"/>
        </a:spcBef>
        <a:buFont typeface="Arial"/>
        <a:buChar char="•"/>
        <a:defRPr sz="7600" kern="1200">
          <a:solidFill>
            <a:schemeClr val="tx1"/>
          </a:solidFill>
          <a:latin typeface="+mn-lt"/>
          <a:ea typeface="+mn-ea"/>
          <a:cs typeface="+mn-cs"/>
        </a:defRPr>
      </a:lvl9pPr>
    </p:bodyStyle>
    <p:otherStyle>
      <a:defPPr>
        <a:defRPr lang="en-US"/>
      </a:defPPr>
      <a:lvl1pPr marL="0" algn="l" defTabSz="1755962" rtl="0" eaLnBrk="1" latinLnBrk="0" hangingPunct="1">
        <a:defRPr sz="6900" kern="1200">
          <a:solidFill>
            <a:schemeClr val="tx1"/>
          </a:solidFill>
          <a:latin typeface="+mn-lt"/>
          <a:ea typeface="+mn-ea"/>
          <a:cs typeface="+mn-cs"/>
        </a:defRPr>
      </a:lvl1pPr>
      <a:lvl2pPr marL="1755962" algn="l" defTabSz="1755962" rtl="0" eaLnBrk="1" latinLnBrk="0" hangingPunct="1">
        <a:defRPr sz="6900" kern="1200">
          <a:solidFill>
            <a:schemeClr val="tx1"/>
          </a:solidFill>
          <a:latin typeface="+mn-lt"/>
          <a:ea typeface="+mn-ea"/>
          <a:cs typeface="+mn-cs"/>
        </a:defRPr>
      </a:lvl2pPr>
      <a:lvl3pPr marL="3511924" algn="l" defTabSz="1755962" rtl="0" eaLnBrk="1" latinLnBrk="0" hangingPunct="1">
        <a:defRPr sz="6900" kern="1200">
          <a:solidFill>
            <a:schemeClr val="tx1"/>
          </a:solidFill>
          <a:latin typeface="+mn-lt"/>
          <a:ea typeface="+mn-ea"/>
          <a:cs typeface="+mn-cs"/>
        </a:defRPr>
      </a:lvl3pPr>
      <a:lvl4pPr marL="5267885" algn="l" defTabSz="1755962" rtl="0" eaLnBrk="1" latinLnBrk="0" hangingPunct="1">
        <a:defRPr sz="6900" kern="1200">
          <a:solidFill>
            <a:schemeClr val="tx1"/>
          </a:solidFill>
          <a:latin typeface="+mn-lt"/>
          <a:ea typeface="+mn-ea"/>
          <a:cs typeface="+mn-cs"/>
        </a:defRPr>
      </a:lvl4pPr>
      <a:lvl5pPr marL="7023847" algn="l" defTabSz="1755962" rtl="0" eaLnBrk="1" latinLnBrk="0" hangingPunct="1">
        <a:defRPr sz="6900" kern="1200">
          <a:solidFill>
            <a:schemeClr val="tx1"/>
          </a:solidFill>
          <a:latin typeface="+mn-lt"/>
          <a:ea typeface="+mn-ea"/>
          <a:cs typeface="+mn-cs"/>
        </a:defRPr>
      </a:lvl5pPr>
      <a:lvl6pPr marL="8779809" algn="l" defTabSz="1755962" rtl="0" eaLnBrk="1" latinLnBrk="0" hangingPunct="1">
        <a:defRPr sz="6900" kern="1200">
          <a:solidFill>
            <a:schemeClr val="tx1"/>
          </a:solidFill>
          <a:latin typeface="+mn-lt"/>
          <a:ea typeface="+mn-ea"/>
          <a:cs typeface="+mn-cs"/>
        </a:defRPr>
      </a:lvl6pPr>
      <a:lvl7pPr marL="10535771" algn="l" defTabSz="1755962" rtl="0" eaLnBrk="1" latinLnBrk="0" hangingPunct="1">
        <a:defRPr sz="6900" kern="1200">
          <a:solidFill>
            <a:schemeClr val="tx1"/>
          </a:solidFill>
          <a:latin typeface="+mn-lt"/>
          <a:ea typeface="+mn-ea"/>
          <a:cs typeface="+mn-cs"/>
        </a:defRPr>
      </a:lvl7pPr>
      <a:lvl8pPr marL="12291732" algn="l" defTabSz="1755962" rtl="0" eaLnBrk="1" latinLnBrk="0" hangingPunct="1">
        <a:defRPr sz="6900" kern="1200">
          <a:solidFill>
            <a:schemeClr val="tx1"/>
          </a:solidFill>
          <a:latin typeface="+mn-lt"/>
          <a:ea typeface="+mn-ea"/>
          <a:cs typeface="+mn-cs"/>
        </a:defRPr>
      </a:lvl8pPr>
      <a:lvl9pPr marL="14047693" algn="l" defTabSz="1755962"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emf"/><Relationship Id="rId5" Type="http://schemas.openxmlformats.org/officeDocument/2006/relationships/image" Target="../media/image4.emf"/><Relationship Id="rId6" Type="http://schemas.openxmlformats.org/officeDocument/2006/relationships/image" Target="../media/image5.jpg"/><Relationship Id="rId7" Type="http://schemas.openxmlformats.org/officeDocument/2006/relationships/hyperlink" Target="mailto:Llewellyn.Mills@health.nsw.gov.au" TargetMode="External"/><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5021328"/>
            <a:ext cx="25457150" cy="30987937"/>
          </a:xfrm>
          <a:prstGeom prst="rect">
            <a:avLst/>
          </a:prstGeom>
          <a:solidFill>
            <a:srgbClr val="12416C"/>
          </a:solidFill>
          <a:ln>
            <a:solidFill>
              <a:srgbClr val="12416C"/>
            </a:solidFill>
          </a:ln>
          <a:effectLst/>
        </p:spPr>
        <p:style>
          <a:lnRef idx="1">
            <a:schemeClr val="accent1"/>
          </a:lnRef>
          <a:fillRef idx="3">
            <a:schemeClr val="accent1"/>
          </a:fillRef>
          <a:effectRef idx="2">
            <a:schemeClr val="accent1"/>
          </a:effectRef>
          <a:fontRef idx="minor">
            <a:schemeClr val="lt1"/>
          </a:fontRef>
        </p:style>
        <p:txBody>
          <a:bodyPr lIns="76977" tIns="38488" rIns="76977" bIns="38488" rtlCol="0" anchor="ctr"/>
          <a:lstStyle/>
          <a:p>
            <a:pPr algn="ctr"/>
            <a:endParaRPr lang="en-US" dirty="0"/>
          </a:p>
        </p:txBody>
      </p:sp>
      <p:sp>
        <p:nvSpPr>
          <p:cNvPr id="6" name="Title Placeholder 1"/>
          <p:cNvSpPr txBox="1">
            <a:spLocks/>
          </p:cNvSpPr>
          <p:nvPr/>
        </p:nvSpPr>
        <p:spPr>
          <a:xfrm>
            <a:off x="2" y="-2"/>
            <a:ext cx="15608091" cy="5021329"/>
          </a:xfrm>
          <a:custGeom>
            <a:avLst/>
            <a:gdLst>
              <a:gd name="connsiteX0" fmla="*/ 0 w 22590031"/>
              <a:gd name="connsiteY0" fmla="*/ 0 h 4495162"/>
              <a:gd name="connsiteX1" fmla="*/ 22590031 w 22590031"/>
              <a:gd name="connsiteY1" fmla="*/ 0 h 4495162"/>
              <a:gd name="connsiteX2" fmla="*/ 22590031 w 22590031"/>
              <a:gd name="connsiteY2" fmla="*/ 4495162 h 4495162"/>
              <a:gd name="connsiteX3" fmla="*/ 0 w 22590031"/>
              <a:gd name="connsiteY3" fmla="*/ 4495162 h 4495162"/>
              <a:gd name="connsiteX4" fmla="*/ 0 w 22590031"/>
              <a:gd name="connsiteY4" fmla="*/ 0 h 4495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90031" h="4495162">
                <a:moveTo>
                  <a:pt x="0" y="0"/>
                </a:moveTo>
                <a:lnTo>
                  <a:pt x="22590031" y="0"/>
                </a:lnTo>
                <a:lnTo>
                  <a:pt x="22590031" y="4495162"/>
                </a:lnTo>
                <a:lnTo>
                  <a:pt x="0" y="4495162"/>
                </a:lnTo>
                <a:lnTo>
                  <a:pt x="0" y="0"/>
                </a:lnTo>
                <a:close/>
              </a:path>
            </a:pathLst>
          </a:custGeom>
        </p:spPr>
        <p:txBody>
          <a:bodyPr vert="horz" lIns="818259" tIns="179795" rIns="359590" bIns="179795" rtlCol="0" anchor="ctr" anchorCtr="0">
            <a:normAutofit/>
          </a:bodyPr>
          <a:lstStyle/>
          <a:p>
            <a:pPr algn="ctr">
              <a:spcBef>
                <a:spcPct val="0"/>
              </a:spcBef>
              <a:defRPr/>
            </a:pPr>
            <a:endParaRPr lang="en-US" sz="7500" b="1" dirty="0">
              <a:latin typeface="Arial"/>
              <a:ea typeface="+mj-ea"/>
              <a:cs typeface="Arial"/>
            </a:endParaRPr>
          </a:p>
        </p:txBody>
      </p:sp>
      <p:sp>
        <p:nvSpPr>
          <p:cNvPr id="9" name="Rectangle 8"/>
          <p:cNvSpPr/>
          <p:nvPr/>
        </p:nvSpPr>
        <p:spPr>
          <a:xfrm rot="10800000" flipV="1">
            <a:off x="-32060" y="4993710"/>
            <a:ext cx="25518860" cy="238458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76977" tIns="38488" rIns="76977" bIns="38488" rtlCol="0" anchor="ctr"/>
          <a:lstStyle/>
          <a:p>
            <a:pPr algn="ctr"/>
            <a:r>
              <a:rPr lang="en-US" dirty="0" err="1" smtClean="0"/>
              <a:t>L.Mills</a:t>
            </a:r>
            <a:r>
              <a:rPr lang="en-US" dirty="0" smtClean="0"/>
              <a:t>*, </a:t>
            </a:r>
            <a:r>
              <a:rPr lang="en-US" dirty="0" err="1" smtClean="0"/>
              <a:t>N.Lintzeris</a:t>
            </a:r>
            <a:r>
              <a:rPr lang="en-US" dirty="0" smtClean="0"/>
              <a:t> and the ARC-D Study Group</a:t>
            </a:r>
            <a:endParaRPr lang="en-US" dirty="0"/>
          </a:p>
        </p:txBody>
      </p:sp>
      <p:sp>
        <p:nvSpPr>
          <p:cNvPr id="10" name="Title Placeholder 1"/>
          <p:cNvSpPr txBox="1">
            <a:spLocks/>
          </p:cNvSpPr>
          <p:nvPr/>
        </p:nvSpPr>
        <p:spPr>
          <a:xfrm>
            <a:off x="-32058" y="4993710"/>
            <a:ext cx="25489209" cy="2384581"/>
          </a:xfrm>
          <a:custGeom>
            <a:avLst/>
            <a:gdLst>
              <a:gd name="connsiteX0" fmla="*/ 0 w 22590031"/>
              <a:gd name="connsiteY0" fmla="*/ 0 h 4495162"/>
              <a:gd name="connsiteX1" fmla="*/ 22590031 w 22590031"/>
              <a:gd name="connsiteY1" fmla="*/ 0 h 4495162"/>
              <a:gd name="connsiteX2" fmla="*/ 22590031 w 22590031"/>
              <a:gd name="connsiteY2" fmla="*/ 4495162 h 4495162"/>
              <a:gd name="connsiteX3" fmla="*/ 0 w 22590031"/>
              <a:gd name="connsiteY3" fmla="*/ 4495162 h 4495162"/>
              <a:gd name="connsiteX4" fmla="*/ 0 w 22590031"/>
              <a:gd name="connsiteY4" fmla="*/ 0 h 4495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90031" h="4495162">
                <a:moveTo>
                  <a:pt x="0" y="0"/>
                </a:moveTo>
                <a:lnTo>
                  <a:pt x="22590031" y="0"/>
                </a:lnTo>
                <a:lnTo>
                  <a:pt x="22590031" y="4495162"/>
                </a:lnTo>
                <a:lnTo>
                  <a:pt x="0" y="4495162"/>
                </a:lnTo>
                <a:lnTo>
                  <a:pt x="0" y="0"/>
                </a:lnTo>
                <a:close/>
              </a:path>
            </a:pathLst>
          </a:custGeom>
        </p:spPr>
        <p:txBody>
          <a:bodyPr vert="horz" lIns="818259" tIns="179795" rIns="359590" bIns="179795" rtlCol="0" anchor="ctr" anchorCtr="0">
            <a:normAutofit/>
          </a:bodyPr>
          <a:lstStyle/>
          <a:p>
            <a:pPr>
              <a:spcBef>
                <a:spcPct val="0"/>
              </a:spcBef>
              <a:defRPr/>
            </a:pPr>
            <a:endParaRPr lang="en-US" sz="6000" b="1" i="1" dirty="0">
              <a:solidFill>
                <a:schemeClr val="bg1"/>
              </a:solidFill>
              <a:latin typeface="Arial"/>
              <a:ea typeface="+mj-ea"/>
              <a:cs typeface="Arial"/>
            </a:endParaRPr>
          </a:p>
        </p:txBody>
      </p:sp>
      <p:sp>
        <p:nvSpPr>
          <p:cNvPr id="4" name="Subtitle 3"/>
          <p:cNvSpPr>
            <a:spLocks noGrp="1"/>
          </p:cNvSpPr>
          <p:nvPr>
            <p:ph type="subTitle" idx="1"/>
          </p:nvPr>
        </p:nvSpPr>
        <p:spPr>
          <a:xfrm>
            <a:off x="700239" y="7862115"/>
            <a:ext cx="11741324" cy="7708513"/>
          </a:xfrm>
          <a:solidFill>
            <a:schemeClr val="bg1"/>
          </a:solidFill>
        </p:spPr>
        <p:txBody>
          <a:bodyPr>
            <a:normAutofit fontScale="25000" lnSpcReduction="20000"/>
          </a:bodyPr>
          <a:lstStyle/>
          <a:p>
            <a:pPr lvl="0" algn="just">
              <a:lnSpc>
                <a:spcPct val="110000"/>
              </a:lnSpc>
            </a:pPr>
            <a:r>
              <a:rPr lang="en-US" sz="15800" b="1" dirty="0">
                <a:solidFill>
                  <a:srgbClr val="000000"/>
                </a:solidFill>
              </a:rPr>
              <a:t>Background</a:t>
            </a:r>
          </a:p>
          <a:p>
            <a:pPr lvl="0" algn="just">
              <a:lnSpc>
                <a:spcPct val="110000"/>
              </a:lnSpc>
            </a:pPr>
            <a:r>
              <a:rPr lang="en-US" sz="15800" dirty="0">
                <a:solidFill>
                  <a:srgbClr val="000000"/>
                </a:solidFill>
              </a:rPr>
              <a:t>In </a:t>
            </a:r>
            <a:r>
              <a:rPr lang="en-US" sz="15800" dirty="0">
                <a:solidFill>
                  <a:srgbClr val="000000"/>
                </a:solidFill>
              </a:rPr>
              <a:t>clinical trials participants are told that they have an equal chance of receiving either an active drug or placebo. Which of these they </a:t>
            </a:r>
            <a:r>
              <a:rPr lang="en-US" sz="15800" i="1" dirty="0">
                <a:solidFill>
                  <a:srgbClr val="000000"/>
                </a:solidFill>
              </a:rPr>
              <a:t>believe</a:t>
            </a:r>
            <a:r>
              <a:rPr lang="en-US" sz="15800" dirty="0">
                <a:solidFill>
                  <a:srgbClr val="000000"/>
                </a:solidFill>
              </a:rPr>
              <a:t> they have been given can have a profound impact on the way they respond to their treatment during the trial. We asked participants enrolled in a </a:t>
            </a:r>
            <a:r>
              <a:rPr lang="en-US" sz="15800" dirty="0">
                <a:solidFill>
                  <a:srgbClr val="000000"/>
                </a:solidFill>
              </a:rPr>
              <a:t>trial </a:t>
            </a:r>
            <a:r>
              <a:rPr lang="en-US" sz="15800" dirty="0">
                <a:solidFill>
                  <a:srgbClr val="000000"/>
                </a:solidFill>
              </a:rPr>
              <a:t>testing the efficacy of a cannabis agonist (</a:t>
            </a:r>
            <a:r>
              <a:rPr lang="en-US" sz="15800" dirty="0" err="1">
                <a:solidFill>
                  <a:srgbClr val="000000"/>
                </a:solidFill>
              </a:rPr>
              <a:t>nabiximols</a:t>
            </a:r>
            <a:r>
              <a:rPr lang="en-US" sz="15800" dirty="0">
                <a:solidFill>
                  <a:srgbClr val="000000"/>
                </a:solidFill>
              </a:rPr>
              <a:t>) for treating cannabis </a:t>
            </a:r>
            <a:r>
              <a:rPr lang="en-US" sz="15800" dirty="0">
                <a:solidFill>
                  <a:srgbClr val="000000"/>
                </a:solidFill>
              </a:rPr>
              <a:t>dependence</a:t>
            </a:r>
            <a:r>
              <a:rPr lang="en-US" sz="15800" baseline="30000" dirty="0">
                <a:solidFill>
                  <a:srgbClr val="000000"/>
                </a:solidFill>
              </a:rPr>
              <a:t>1</a:t>
            </a:r>
            <a:r>
              <a:rPr lang="en-US" sz="15800" dirty="0">
                <a:solidFill>
                  <a:srgbClr val="000000"/>
                </a:solidFill>
              </a:rPr>
              <a:t> </a:t>
            </a:r>
            <a:r>
              <a:rPr lang="en-US" sz="15800" dirty="0">
                <a:solidFill>
                  <a:srgbClr val="000000"/>
                </a:solidFill>
              </a:rPr>
              <a:t>what </a:t>
            </a:r>
            <a:r>
              <a:rPr lang="en-US" sz="15800" dirty="0">
                <a:solidFill>
                  <a:srgbClr val="000000"/>
                </a:solidFill>
              </a:rPr>
              <a:t>treatment (</a:t>
            </a:r>
            <a:r>
              <a:rPr lang="en-US" sz="15800" dirty="0" err="1">
                <a:solidFill>
                  <a:srgbClr val="000000"/>
                </a:solidFill>
              </a:rPr>
              <a:t>nabiximols</a:t>
            </a:r>
            <a:r>
              <a:rPr lang="en-US" sz="15800" dirty="0">
                <a:solidFill>
                  <a:srgbClr val="000000"/>
                </a:solidFill>
              </a:rPr>
              <a:t> vs. placebo) they believed they had been assigned to</a:t>
            </a:r>
            <a:r>
              <a:rPr lang="en-AU" sz="15800" dirty="0">
                <a:solidFill>
                  <a:srgbClr val="000000"/>
                </a:solidFill>
              </a:rPr>
              <a:t>, in order to determine</a:t>
            </a:r>
            <a:r>
              <a:rPr lang="en-US" sz="15800" dirty="0">
                <a:solidFill>
                  <a:srgbClr val="000000"/>
                </a:solidFill>
              </a:rPr>
              <a:t> if their beliefs predicted their </a:t>
            </a:r>
            <a:r>
              <a:rPr lang="en-US" sz="15800" dirty="0">
                <a:solidFill>
                  <a:srgbClr val="000000"/>
                </a:solidFill>
              </a:rPr>
              <a:t>response to treatment over and above their actual treatment.  </a:t>
            </a:r>
            <a:r>
              <a:rPr lang="en-AU" sz="8600" dirty="0">
                <a:solidFill>
                  <a:srgbClr val="000000"/>
                </a:solidFill>
              </a:rPr>
              <a:t> </a:t>
            </a:r>
            <a:endParaRPr lang="en-AU" sz="8600" dirty="0">
              <a:solidFill>
                <a:srgbClr val="000000"/>
              </a:solidFill>
            </a:endParaRPr>
          </a:p>
        </p:txBody>
      </p:sp>
      <p:sp>
        <p:nvSpPr>
          <p:cNvPr id="12" name="Subtitle 3"/>
          <p:cNvSpPr txBox="1">
            <a:spLocks/>
          </p:cNvSpPr>
          <p:nvPr/>
        </p:nvSpPr>
        <p:spPr>
          <a:xfrm>
            <a:off x="700239" y="28545378"/>
            <a:ext cx="11741324" cy="5325110"/>
          </a:xfrm>
          <a:prstGeom prst="rect">
            <a:avLst/>
          </a:prstGeom>
          <a:solidFill>
            <a:schemeClr val="bg1"/>
          </a:solidFill>
        </p:spPr>
        <p:txBody>
          <a:bodyPr vert="horz" lIns="351193" tIns="175596" rIns="351193" bIns="175596" rtlCol="0">
            <a:normAutofit lnSpcReduction="10000"/>
          </a:bodyPr>
          <a:lstStyle>
            <a:lvl1pPr marL="0" indent="0" algn="ctr" defTabSz="2088178" rtl="0" eaLnBrk="1" latinLnBrk="0" hangingPunct="1">
              <a:spcBef>
                <a:spcPct val="20000"/>
              </a:spcBef>
              <a:buFont typeface="Arial"/>
              <a:buNone/>
              <a:defRPr sz="14600" kern="1200">
                <a:solidFill>
                  <a:schemeClr val="tx1">
                    <a:tint val="75000"/>
                  </a:schemeClr>
                </a:solidFill>
                <a:latin typeface="+mn-lt"/>
                <a:ea typeface="+mn-ea"/>
                <a:cs typeface="+mn-cs"/>
              </a:defRPr>
            </a:lvl1pPr>
            <a:lvl2pPr marL="2088178" indent="0" algn="ctr" defTabSz="2088178" rtl="0" eaLnBrk="1" latinLnBrk="0" hangingPunct="1">
              <a:spcBef>
                <a:spcPct val="20000"/>
              </a:spcBef>
              <a:buFont typeface="Arial"/>
              <a:buNone/>
              <a:defRPr sz="12800" kern="1200">
                <a:solidFill>
                  <a:schemeClr val="tx1">
                    <a:tint val="75000"/>
                  </a:schemeClr>
                </a:solidFill>
                <a:latin typeface="+mn-lt"/>
                <a:ea typeface="+mn-ea"/>
                <a:cs typeface="+mn-cs"/>
              </a:defRPr>
            </a:lvl2pPr>
            <a:lvl3pPr marL="4176356" indent="0" algn="ctr" defTabSz="2088178" rtl="0" eaLnBrk="1" latinLnBrk="0" hangingPunct="1">
              <a:spcBef>
                <a:spcPct val="20000"/>
              </a:spcBef>
              <a:buFont typeface="Arial"/>
              <a:buNone/>
              <a:defRPr sz="10900" kern="1200">
                <a:solidFill>
                  <a:schemeClr val="tx1">
                    <a:tint val="75000"/>
                  </a:schemeClr>
                </a:solidFill>
                <a:latin typeface="+mn-lt"/>
                <a:ea typeface="+mn-ea"/>
                <a:cs typeface="+mn-cs"/>
              </a:defRPr>
            </a:lvl3pPr>
            <a:lvl4pPr marL="6264534"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4pPr>
            <a:lvl5pPr marL="8352712"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5pPr>
            <a:lvl6pPr marL="10440890"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6pPr>
            <a:lvl7pPr marL="12529068"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7pPr>
            <a:lvl8pPr marL="14617246"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8pPr>
            <a:lvl9pPr marL="16705424"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9pPr>
          </a:lstStyle>
          <a:p>
            <a:pPr algn="just" defTabSz="568378"/>
            <a:r>
              <a:rPr lang="en-US" sz="4000" b="1" dirty="0">
                <a:solidFill>
                  <a:srgbClr val="000000"/>
                </a:solidFill>
              </a:rPr>
              <a:t>Discussion</a:t>
            </a:r>
          </a:p>
          <a:p>
            <a:pPr algn="just" defTabSz="568378"/>
            <a:r>
              <a:rPr lang="en-US" sz="4000" dirty="0">
                <a:solidFill>
                  <a:srgbClr val="000000"/>
                </a:solidFill>
              </a:rPr>
              <a:t>Among the participants who received placebo, those who believed they had received </a:t>
            </a:r>
            <a:r>
              <a:rPr lang="en-US" sz="4000" dirty="0" err="1">
                <a:solidFill>
                  <a:srgbClr val="000000"/>
                </a:solidFill>
              </a:rPr>
              <a:t>nabiximols</a:t>
            </a:r>
            <a:r>
              <a:rPr lang="en-US" sz="4000" dirty="0">
                <a:solidFill>
                  <a:srgbClr val="000000"/>
                </a:solidFill>
              </a:rPr>
              <a:t> used significantly less cannabis than those who believed they had received placebo. This suggests that the belief one has received an agonist drug can reduce illicit drug use even in the absence of the active agent.</a:t>
            </a:r>
            <a:endParaRPr lang="en-AU" sz="4000" dirty="0">
              <a:solidFill>
                <a:srgbClr val="000000"/>
              </a:solidFill>
            </a:endParaRPr>
          </a:p>
        </p:txBody>
      </p:sp>
      <p:sp>
        <p:nvSpPr>
          <p:cNvPr id="13" name="Subtitle 3"/>
          <p:cNvSpPr txBox="1">
            <a:spLocks/>
          </p:cNvSpPr>
          <p:nvPr/>
        </p:nvSpPr>
        <p:spPr>
          <a:xfrm>
            <a:off x="12868741" y="7862116"/>
            <a:ext cx="12030759" cy="8513285"/>
          </a:xfrm>
          <a:prstGeom prst="rect">
            <a:avLst/>
          </a:prstGeom>
          <a:solidFill>
            <a:schemeClr val="bg1"/>
          </a:solidFill>
        </p:spPr>
        <p:txBody>
          <a:bodyPr vert="horz" lIns="351193" tIns="175596" rIns="351193" bIns="175596" rtlCol="0">
            <a:noAutofit/>
          </a:bodyPr>
          <a:lstStyle>
            <a:lvl1pPr marL="0" indent="0" algn="ctr" defTabSz="2088178" rtl="0" eaLnBrk="1" latinLnBrk="0" hangingPunct="1">
              <a:spcBef>
                <a:spcPct val="20000"/>
              </a:spcBef>
              <a:buFont typeface="Arial"/>
              <a:buNone/>
              <a:defRPr sz="14600" kern="1200">
                <a:solidFill>
                  <a:schemeClr val="tx1">
                    <a:tint val="75000"/>
                  </a:schemeClr>
                </a:solidFill>
                <a:latin typeface="+mn-lt"/>
                <a:ea typeface="+mn-ea"/>
                <a:cs typeface="+mn-cs"/>
              </a:defRPr>
            </a:lvl1pPr>
            <a:lvl2pPr marL="2088178" indent="0" algn="ctr" defTabSz="2088178" rtl="0" eaLnBrk="1" latinLnBrk="0" hangingPunct="1">
              <a:spcBef>
                <a:spcPct val="20000"/>
              </a:spcBef>
              <a:buFont typeface="Arial"/>
              <a:buNone/>
              <a:defRPr sz="12800" kern="1200">
                <a:solidFill>
                  <a:schemeClr val="tx1">
                    <a:tint val="75000"/>
                  </a:schemeClr>
                </a:solidFill>
                <a:latin typeface="+mn-lt"/>
                <a:ea typeface="+mn-ea"/>
                <a:cs typeface="+mn-cs"/>
              </a:defRPr>
            </a:lvl2pPr>
            <a:lvl3pPr marL="4176356" indent="0" algn="ctr" defTabSz="2088178" rtl="0" eaLnBrk="1" latinLnBrk="0" hangingPunct="1">
              <a:spcBef>
                <a:spcPct val="20000"/>
              </a:spcBef>
              <a:buFont typeface="Arial"/>
              <a:buNone/>
              <a:defRPr sz="10900" kern="1200">
                <a:solidFill>
                  <a:schemeClr val="tx1">
                    <a:tint val="75000"/>
                  </a:schemeClr>
                </a:solidFill>
                <a:latin typeface="+mn-lt"/>
                <a:ea typeface="+mn-ea"/>
                <a:cs typeface="+mn-cs"/>
              </a:defRPr>
            </a:lvl3pPr>
            <a:lvl4pPr marL="6264534"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4pPr>
            <a:lvl5pPr marL="8352712"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5pPr>
            <a:lvl6pPr marL="10440890"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6pPr>
            <a:lvl7pPr marL="12529068"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7pPr>
            <a:lvl8pPr marL="14617246"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8pPr>
            <a:lvl9pPr marL="16705424"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9pPr>
          </a:lstStyle>
          <a:p>
            <a:pPr algn="just"/>
            <a:r>
              <a:rPr lang="en-US" sz="4000" b="1" dirty="0">
                <a:solidFill>
                  <a:srgbClr val="000000"/>
                </a:solidFill>
              </a:rPr>
              <a:t>Methods</a:t>
            </a:r>
          </a:p>
          <a:p>
            <a:pPr algn="just">
              <a:lnSpc>
                <a:spcPct val="90000"/>
              </a:lnSpc>
            </a:pPr>
            <a:r>
              <a:rPr lang="en-US" sz="4000" dirty="0">
                <a:solidFill>
                  <a:srgbClr val="000000"/>
                </a:solidFill>
              </a:rPr>
              <a:t>Number </a:t>
            </a:r>
            <a:r>
              <a:rPr lang="en-US" sz="4000" dirty="0">
                <a:solidFill>
                  <a:srgbClr val="000000"/>
                </a:solidFill>
              </a:rPr>
              <a:t>of days’ use of illicit cannabis in the previous 28 days and beliefs about treatment allocation were measured in research interviews once every four weeks during the 12-week trial. </a:t>
            </a:r>
            <a:r>
              <a:rPr lang="en-US" sz="4000" dirty="0">
                <a:solidFill>
                  <a:srgbClr val="000000"/>
                </a:solidFill>
              </a:rPr>
              <a:t>Two analyses were performed at each of three time points </a:t>
            </a:r>
            <a:r>
              <a:rPr lang="en-US" sz="4000" dirty="0">
                <a:solidFill>
                  <a:srgbClr val="000000"/>
                </a:solidFill>
              </a:rPr>
              <a:t>(4 weeks, 8 weeks, and 12 weeks</a:t>
            </a:r>
            <a:r>
              <a:rPr lang="en-US" sz="4000" dirty="0">
                <a:solidFill>
                  <a:srgbClr val="000000"/>
                </a:solidFill>
              </a:rPr>
              <a:t>). First, how </a:t>
            </a:r>
            <a:r>
              <a:rPr lang="en-US" sz="4000" dirty="0">
                <a:solidFill>
                  <a:srgbClr val="000000"/>
                </a:solidFill>
              </a:rPr>
              <a:t>well treatment allocation predicted belief in treatment allocation was assessed by </a:t>
            </a:r>
            <a:r>
              <a:rPr lang="en-US" sz="4000" dirty="0">
                <a:solidFill>
                  <a:srgbClr val="000000"/>
                </a:solidFill>
              </a:rPr>
              <a:t>logistic regression. Second, days</a:t>
            </a:r>
            <a:r>
              <a:rPr lang="en-US" sz="4000" dirty="0">
                <a:solidFill>
                  <a:srgbClr val="000000"/>
                </a:solidFill>
              </a:rPr>
              <a:t>’ use of illicit cannabis (outcome) was regressed on Actual Treatment </a:t>
            </a:r>
            <a:r>
              <a:rPr lang="en-US" sz="4000" dirty="0">
                <a:solidFill>
                  <a:srgbClr val="000000"/>
                </a:solidFill>
              </a:rPr>
              <a:t>(Received </a:t>
            </a:r>
            <a:r>
              <a:rPr lang="en-US" sz="4000" dirty="0" err="1">
                <a:solidFill>
                  <a:srgbClr val="000000"/>
                </a:solidFill>
              </a:rPr>
              <a:t>Nabiximols</a:t>
            </a:r>
            <a:r>
              <a:rPr lang="en-US" sz="4000" dirty="0">
                <a:solidFill>
                  <a:srgbClr val="000000"/>
                </a:solidFill>
              </a:rPr>
              <a:t> </a:t>
            </a:r>
            <a:r>
              <a:rPr lang="en-US" sz="4000" dirty="0" err="1">
                <a:solidFill>
                  <a:srgbClr val="000000"/>
                </a:solidFill>
              </a:rPr>
              <a:t>vs</a:t>
            </a:r>
            <a:r>
              <a:rPr lang="en-US" sz="4000" dirty="0">
                <a:solidFill>
                  <a:srgbClr val="000000"/>
                </a:solidFill>
              </a:rPr>
              <a:t> Received Placebo) </a:t>
            </a:r>
            <a:r>
              <a:rPr lang="en-US" sz="4000" dirty="0">
                <a:solidFill>
                  <a:srgbClr val="000000"/>
                </a:solidFill>
              </a:rPr>
              <a:t>and Believed Treatment </a:t>
            </a:r>
            <a:r>
              <a:rPr lang="en-US" sz="4000" dirty="0">
                <a:solidFill>
                  <a:srgbClr val="000000"/>
                </a:solidFill>
              </a:rPr>
              <a:t>(Believed </a:t>
            </a:r>
            <a:r>
              <a:rPr lang="en-US" sz="4000" dirty="0" err="1">
                <a:solidFill>
                  <a:srgbClr val="000000"/>
                </a:solidFill>
              </a:rPr>
              <a:t>Nabiximols</a:t>
            </a:r>
            <a:r>
              <a:rPr lang="en-US" sz="4000" dirty="0">
                <a:solidFill>
                  <a:srgbClr val="000000"/>
                </a:solidFill>
              </a:rPr>
              <a:t> </a:t>
            </a:r>
            <a:r>
              <a:rPr lang="en-US" sz="4000" dirty="0" err="1">
                <a:solidFill>
                  <a:srgbClr val="000000"/>
                </a:solidFill>
              </a:rPr>
              <a:t>vs</a:t>
            </a:r>
            <a:r>
              <a:rPr lang="en-US" sz="4000" dirty="0">
                <a:solidFill>
                  <a:srgbClr val="000000"/>
                </a:solidFill>
              </a:rPr>
              <a:t> </a:t>
            </a:r>
            <a:r>
              <a:rPr lang="en-US" sz="4000" dirty="0">
                <a:solidFill>
                  <a:srgbClr val="000000"/>
                </a:solidFill>
              </a:rPr>
              <a:t>Believed Placebo) </a:t>
            </a:r>
            <a:r>
              <a:rPr lang="en-US" sz="4000" dirty="0">
                <a:solidFill>
                  <a:srgbClr val="000000"/>
                </a:solidFill>
              </a:rPr>
              <a:t>to determine the relative influence of pharmacology and belief on treatment </a:t>
            </a:r>
            <a:r>
              <a:rPr lang="en-US" sz="4000" dirty="0">
                <a:solidFill>
                  <a:srgbClr val="000000"/>
                </a:solidFill>
              </a:rPr>
              <a:t>outcomes</a:t>
            </a:r>
            <a:endParaRPr lang="en-US" sz="4000" dirty="0">
              <a:solidFill>
                <a:srgbClr val="000000"/>
              </a:solidFill>
              <a:cs typeface="Arial" panose="020B0604020202020204" pitchFamily="34" charset="0"/>
            </a:endParaRPr>
          </a:p>
        </p:txBody>
      </p:sp>
      <p:sp>
        <p:nvSpPr>
          <p:cNvPr id="16" name="Rectangle 15"/>
          <p:cNvSpPr/>
          <p:nvPr/>
        </p:nvSpPr>
        <p:spPr>
          <a:xfrm rot="10800000" flipV="1">
            <a:off x="445671" y="34152124"/>
            <a:ext cx="24453829" cy="1558773"/>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76977" tIns="38488" rIns="76977" bIns="38488" rtlCol="0" anchor="ctr"/>
          <a:lstStyle/>
          <a:p>
            <a:pPr marL="129384" algn="just" defTabSz="568378"/>
            <a:r>
              <a:rPr lang="en-US" sz="2900" dirty="0"/>
              <a:t> </a:t>
            </a:r>
            <a:r>
              <a:rPr lang="en-AU" sz="2900" dirty="0"/>
              <a:t> </a:t>
            </a:r>
            <a:endParaRPr lang="en-AU" sz="2900" dirty="0">
              <a:solidFill>
                <a:prstClr val="black"/>
              </a:solidFill>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8024" y="17451607"/>
            <a:ext cx="3371992" cy="1985550"/>
          </a:xfrm>
          <a:prstGeom prst="rect">
            <a:avLst/>
          </a:prstGeom>
        </p:spPr>
      </p:pic>
      <p:grpSp>
        <p:nvGrpSpPr>
          <p:cNvPr id="33" name="Group 32"/>
          <p:cNvGrpSpPr/>
          <p:nvPr/>
        </p:nvGrpSpPr>
        <p:grpSpPr>
          <a:xfrm>
            <a:off x="700239" y="15833572"/>
            <a:ext cx="11741324" cy="12500128"/>
            <a:chOff x="1137888" y="17949940"/>
            <a:chExt cx="26677299" cy="11830869"/>
          </a:xfrm>
        </p:grpSpPr>
        <p:sp>
          <p:nvSpPr>
            <p:cNvPr id="14" name="Subtitle 3"/>
            <p:cNvSpPr txBox="1">
              <a:spLocks/>
            </p:cNvSpPr>
            <p:nvPr/>
          </p:nvSpPr>
          <p:spPr>
            <a:xfrm>
              <a:off x="1137888" y="17949940"/>
              <a:ext cx="26677299" cy="11830869"/>
            </a:xfrm>
            <a:prstGeom prst="rect">
              <a:avLst/>
            </a:prstGeom>
            <a:solidFill>
              <a:schemeClr val="bg1"/>
            </a:solidFill>
          </p:spPr>
          <p:txBody>
            <a:bodyPr vert="horz" lIns="390866" tIns="195432" rIns="390866" bIns="195432" rtlCol="0">
              <a:normAutofit/>
            </a:bodyPr>
            <a:lstStyle>
              <a:lvl1pPr marL="0" indent="0" algn="ctr" defTabSz="2088178" rtl="0" eaLnBrk="1" latinLnBrk="0" hangingPunct="1">
                <a:spcBef>
                  <a:spcPct val="20000"/>
                </a:spcBef>
                <a:buFont typeface="Arial"/>
                <a:buNone/>
                <a:defRPr sz="14600" kern="1200">
                  <a:solidFill>
                    <a:schemeClr val="tx1">
                      <a:tint val="75000"/>
                    </a:schemeClr>
                  </a:solidFill>
                  <a:latin typeface="+mn-lt"/>
                  <a:ea typeface="+mn-ea"/>
                  <a:cs typeface="+mn-cs"/>
                </a:defRPr>
              </a:lvl1pPr>
              <a:lvl2pPr marL="2088178" indent="0" algn="ctr" defTabSz="2088178" rtl="0" eaLnBrk="1" latinLnBrk="0" hangingPunct="1">
                <a:spcBef>
                  <a:spcPct val="20000"/>
                </a:spcBef>
                <a:buFont typeface="Arial"/>
                <a:buNone/>
                <a:defRPr sz="12800" kern="1200">
                  <a:solidFill>
                    <a:schemeClr val="tx1">
                      <a:tint val="75000"/>
                    </a:schemeClr>
                  </a:solidFill>
                  <a:latin typeface="+mn-lt"/>
                  <a:ea typeface="+mn-ea"/>
                  <a:cs typeface="+mn-cs"/>
                </a:defRPr>
              </a:lvl2pPr>
              <a:lvl3pPr marL="4176356" indent="0" algn="ctr" defTabSz="2088178" rtl="0" eaLnBrk="1" latinLnBrk="0" hangingPunct="1">
                <a:spcBef>
                  <a:spcPct val="20000"/>
                </a:spcBef>
                <a:buFont typeface="Arial"/>
                <a:buNone/>
                <a:defRPr sz="10900" kern="1200">
                  <a:solidFill>
                    <a:schemeClr val="tx1">
                      <a:tint val="75000"/>
                    </a:schemeClr>
                  </a:solidFill>
                  <a:latin typeface="+mn-lt"/>
                  <a:ea typeface="+mn-ea"/>
                  <a:cs typeface="+mn-cs"/>
                </a:defRPr>
              </a:lvl3pPr>
              <a:lvl4pPr marL="6264534"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4pPr>
              <a:lvl5pPr marL="8352712"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5pPr>
              <a:lvl6pPr marL="10440890"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6pPr>
              <a:lvl7pPr marL="12529068"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7pPr>
              <a:lvl8pPr marL="14617246"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8pPr>
              <a:lvl9pPr marL="16705424"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9pPr>
            </a:lstStyle>
            <a:p>
              <a:pPr algn="l">
                <a:lnSpc>
                  <a:spcPct val="90000"/>
                </a:lnSpc>
                <a:spcAft>
                  <a:spcPts val="2696"/>
                </a:spcAft>
              </a:pPr>
              <a:r>
                <a:rPr lang="en-US" sz="4000" b="1" dirty="0">
                  <a:solidFill>
                    <a:srgbClr val="000000"/>
                  </a:solidFill>
                </a:rPr>
                <a:t>Results: </a:t>
              </a:r>
              <a:r>
                <a:rPr lang="en-US" sz="3600" i="1" dirty="0">
                  <a:solidFill>
                    <a:srgbClr val="000000"/>
                  </a:solidFill>
                </a:rPr>
                <a:t>Actual Treatment predicting Believed Treatment</a:t>
              </a:r>
              <a:endParaRPr lang="en-US" sz="3600" i="1" dirty="0">
                <a:solidFill>
                  <a:srgbClr val="000000"/>
                </a:solidFill>
              </a:endParaRPr>
            </a:p>
            <a:p>
              <a:pPr algn="l">
                <a:lnSpc>
                  <a:spcPct val="90000"/>
                </a:lnSpc>
              </a:pPr>
              <a:r>
                <a:rPr lang="en-US" sz="4000" b="1" dirty="0">
                  <a:solidFill>
                    <a:srgbClr val="000000"/>
                  </a:solidFill>
                </a:rPr>
                <a:t>Table 1. </a:t>
              </a:r>
              <a:r>
                <a:rPr lang="en-US" sz="4000" dirty="0">
                  <a:solidFill>
                    <a:srgbClr val="000000"/>
                  </a:solidFill>
                </a:rPr>
                <a:t>Actual Treatment </a:t>
              </a:r>
              <a:r>
                <a:rPr lang="en-US" sz="4000" dirty="0" err="1">
                  <a:solidFill>
                    <a:srgbClr val="000000"/>
                  </a:solidFill>
                </a:rPr>
                <a:t>vs</a:t>
              </a:r>
              <a:r>
                <a:rPr lang="en-US" sz="4000" dirty="0">
                  <a:solidFill>
                    <a:srgbClr val="000000"/>
                  </a:solidFill>
                </a:rPr>
                <a:t> Believed Treatment</a:t>
              </a:r>
            </a:p>
            <a:p>
              <a:pPr algn="l"/>
              <a:endParaRPr lang="en-US" sz="4000" dirty="0">
                <a:solidFill>
                  <a:srgbClr val="000000"/>
                </a:solidFill>
              </a:endParaRPr>
            </a:p>
            <a:p>
              <a:pPr algn="l"/>
              <a:endParaRPr lang="en-US" sz="4000" dirty="0">
                <a:solidFill>
                  <a:srgbClr val="000000"/>
                </a:solidFill>
              </a:endParaRPr>
            </a:p>
            <a:p>
              <a:pPr algn="l"/>
              <a:endParaRPr lang="en-US" sz="4000" dirty="0">
                <a:solidFill>
                  <a:srgbClr val="000000"/>
                </a:solidFill>
              </a:endParaRPr>
            </a:p>
            <a:p>
              <a:pPr algn="l"/>
              <a:endParaRPr lang="en-US" sz="4000" dirty="0">
                <a:solidFill>
                  <a:srgbClr val="000000"/>
                </a:solidFill>
              </a:endParaRPr>
            </a:p>
            <a:p>
              <a:pPr algn="l"/>
              <a:endParaRPr lang="en-US" sz="4000" dirty="0">
                <a:solidFill>
                  <a:srgbClr val="000000"/>
                </a:solidFill>
              </a:endParaRPr>
            </a:p>
            <a:p>
              <a:pPr algn="l"/>
              <a:endParaRPr lang="en-US" sz="4000" dirty="0">
                <a:solidFill>
                  <a:srgbClr val="000000"/>
                </a:solidFill>
              </a:endParaRPr>
            </a:p>
            <a:p>
              <a:pPr algn="l"/>
              <a:endParaRPr lang="en-US" sz="4000" dirty="0">
                <a:solidFill>
                  <a:srgbClr val="000000"/>
                </a:solidFill>
              </a:endParaRPr>
            </a:p>
            <a:p>
              <a:pPr algn="l"/>
              <a:endParaRPr lang="en-US" sz="4000" dirty="0">
                <a:solidFill>
                  <a:srgbClr val="000000"/>
                </a:solidFill>
              </a:endParaRPr>
            </a:p>
            <a:p>
              <a:pPr marL="513493" indent="-513493" algn="l">
                <a:buFont typeface="Arial"/>
                <a:buChar char="•"/>
              </a:pPr>
              <a:endParaRPr lang="en-US" sz="4000" dirty="0">
                <a:solidFill>
                  <a:srgbClr val="000000"/>
                </a:solidFill>
              </a:endParaRPr>
            </a:p>
            <a:p>
              <a:pPr algn="l"/>
              <a:endParaRPr lang="en-AU" sz="4600" dirty="0">
                <a:solidFill>
                  <a:srgbClr val="000000"/>
                </a:solidFill>
                <a:latin typeface="Arial"/>
                <a:cs typeface="Arial"/>
              </a:endParaRPr>
            </a:p>
            <a:p>
              <a:pPr algn="l"/>
              <a:r>
                <a:rPr lang="en-AU" sz="4600" b="1" dirty="0">
                  <a:solidFill>
                    <a:srgbClr val="000000"/>
                  </a:solidFill>
                  <a:latin typeface="Arial"/>
                  <a:cs typeface="Arial"/>
                </a:rPr>
                <a:t>					</a:t>
              </a:r>
            </a:p>
            <a:p>
              <a:pPr algn="l"/>
              <a:r>
                <a:rPr lang="en-AU" sz="4900" b="1" dirty="0">
                  <a:solidFill>
                    <a:srgbClr val="000000"/>
                  </a:solidFill>
                  <a:latin typeface="Arial"/>
                  <a:cs typeface="Arial"/>
                </a:rPr>
                <a:t>	</a:t>
              </a:r>
              <a:endParaRPr lang="en-AU" sz="4600" dirty="0">
                <a:solidFill>
                  <a:srgbClr val="000000"/>
                </a:solidFill>
                <a:latin typeface="Arial"/>
                <a:cs typeface="Arial"/>
              </a:endParaRPr>
            </a:p>
          </p:txBody>
        </p:sp>
        <p:sp>
          <p:nvSpPr>
            <p:cNvPr id="31" name="TextBox 30"/>
            <p:cNvSpPr txBox="1"/>
            <p:nvPr/>
          </p:nvSpPr>
          <p:spPr>
            <a:xfrm>
              <a:off x="10834886" y="22148235"/>
              <a:ext cx="8291428" cy="569015"/>
            </a:xfrm>
            <a:prstGeom prst="rect">
              <a:avLst/>
            </a:prstGeom>
            <a:noFill/>
          </p:spPr>
          <p:txBody>
            <a:bodyPr wrap="square" rtlCol="0">
              <a:spAutoFit/>
            </a:bodyPr>
            <a:lstStyle/>
            <a:p>
              <a:endParaRPr lang="en-AU" sz="3200" dirty="0">
                <a:solidFill>
                  <a:srgbClr val="000000"/>
                </a:solidFill>
                <a:latin typeface="+mj-lt"/>
                <a:cs typeface="Arial"/>
              </a:endParaRPr>
            </a:p>
          </p:txBody>
        </p:sp>
      </p:grpSp>
      <p:grpSp>
        <p:nvGrpSpPr>
          <p:cNvPr id="3" name="Group 24"/>
          <p:cNvGrpSpPr>
            <a:grpSpLocks noChangeAspect="1"/>
          </p:cNvGrpSpPr>
          <p:nvPr/>
        </p:nvGrpSpPr>
        <p:grpSpPr bwMode="auto">
          <a:xfrm>
            <a:off x="17374440" y="65721"/>
            <a:ext cx="7189974" cy="2088397"/>
            <a:chOff x="1817" y="0"/>
            <a:chExt cx="5623" cy="1587"/>
          </a:xfrm>
        </p:grpSpPr>
        <p:sp>
          <p:nvSpPr>
            <p:cNvPr id="5" name="AutoShape 25"/>
            <p:cNvSpPr>
              <a:spLocks noChangeAspect="1" noChangeArrowheads="1"/>
            </p:cNvSpPr>
            <p:nvPr/>
          </p:nvSpPr>
          <p:spPr bwMode="auto">
            <a:xfrm>
              <a:off x="1817" y="0"/>
              <a:ext cx="5623" cy="15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50" name="Picture 2" descr="NSW Health South East Sydney LHD - col grad RG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0" y="124"/>
              <a:ext cx="4898" cy="1339"/>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Subtitle 3"/>
          <p:cNvSpPr txBox="1">
            <a:spLocks/>
          </p:cNvSpPr>
          <p:nvPr/>
        </p:nvSpPr>
        <p:spPr>
          <a:xfrm>
            <a:off x="700239" y="393073"/>
            <a:ext cx="16165035" cy="4325684"/>
          </a:xfrm>
          <a:prstGeom prst="rect">
            <a:avLst/>
          </a:prstGeom>
          <a:solidFill>
            <a:schemeClr val="bg1"/>
          </a:solidFill>
        </p:spPr>
        <p:txBody>
          <a:bodyPr vert="horz" lIns="351193" tIns="175596" rIns="351193" bIns="175596" rtlCol="0">
            <a:normAutofit/>
          </a:bodyPr>
          <a:lstStyle>
            <a:lvl1pPr marL="0" indent="0" algn="ctr" defTabSz="2088178" rtl="0" eaLnBrk="1" latinLnBrk="0" hangingPunct="1">
              <a:spcBef>
                <a:spcPct val="20000"/>
              </a:spcBef>
              <a:buFont typeface="Arial"/>
              <a:buNone/>
              <a:defRPr sz="14600" kern="1200">
                <a:solidFill>
                  <a:schemeClr val="tx1">
                    <a:tint val="75000"/>
                  </a:schemeClr>
                </a:solidFill>
                <a:latin typeface="+mn-lt"/>
                <a:ea typeface="+mn-ea"/>
                <a:cs typeface="+mn-cs"/>
              </a:defRPr>
            </a:lvl1pPr>
            <a:lvl2pPr marL="2088178" indent="0" algn="ctr" defTabSz="2088178" rtl="0" eaLnBrk="1" latinLnBrk="0" hangingPunct="1">
              <a:spcBef>
                <a:spcPct val="20000"/>
              </a:spcBef>
              <a:buFont typeface="Arial"/>
              <a:buNone/>
              <a:defRPr sz="12800" kern="1200">
                <a:solidFill>
                  <a:schemeClr val="tx1">
                    <a:tint val="75000"/>
                  </a:schemeClr>
                </a:solidFill>
                <a:latin typeface="+mn-lt"/>
                <a:ea typeface="+mn-ea"/>
                <a:cs typeface="+mn-cs"/>
              </a:defRPr>
            </a:lvl2pPr>
            <a:lvl3pPr marL="4176356" indent="0" algn="ctr" defTabSz="2088178" rtl="0" eaLnBrk="1" latinLnBrk="0" hangingPunct="1">
              <a:spcBef>
                <a:spcPct val="20000"/>
              </a:spcBef>
              <a:buFont typeface="Arial"/>
              <a:buNone/>
              <a:defRPr sz="10900" kern="1200">
                <a:solidFill>
                  <a:schemeClr val="tx1">
                    <a:tint val="75000"/>
                  </a:schemeClr>
                </a:solidFill>
                <a:latin typeface="+mn-lt"/>
                <a:ea typeface="+mn-ea"/>
                <a:cs typeface="+mn-cs"/>
              </a:defRPr>
            </a:lvl3pPr>
            <a:lvl4pPr marL="6264534"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4pPr>
            <a:lvl5pPr marL="8352712"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5pPr>
            <a:lvl6pPr marL="10440890"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6pPr>
            <a:lvl7pPr marL="12529068"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7pPr>
            <a:lvl8pPr marL="14617246"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8pPr>
            <a:lvl9pPr marL="16705424"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9pPr>
          </a:lstStyle>
          <a:p>
            <a:r>
              <a:rPr lang="en-AU" sz="7900" dirty="0">
                <a:solidFill>
                  <a:srgbClr val="000000"/>
                </a:solidFill>
                <a:latin typeface="Arial"/>
                <a:cs typeface="Arial"/>
              </a:rPr>
              <a:t>The Effect of Patient Beliefs About Treatment Allocation on Outcomes  in Clinical Addiction Trials </a:t>
            </a:r>
            <a:endParaRPr lang="en-AU" sz="7900" dirty="0">
              <a:solidFill>
                <a:srgbClr val="000000"/>
              </a:solidFill>
              <a:latin typeface="Arial"/>
              <a:cs typeface="Arial"/>
            </a:endParaRP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29009" y="2488129"/>
            <a:ext cx="6199172" cy="2205840"/>
          </a:xfrm>
          <a:prstGeom prst="rect">
            <a:avLst/>
          </a:prstGeom>
        </p:spPr>
      </p:pic>
      <p:graphicFrame>
        <p:nvGraphicFramePr>
          <p:cNvPr id="28" name="Table 27"/>
          <p:cNvGraphicFramePr>
            <a:graphicFrameLocks noGrp="1"/>
          </p:cNvGraphicFramePr>
          <p:nvPr>
            <p:extLst>
              <p:ext uri="{D42A27DB-BD31-4B8C-83A1-F6EECF244321}">
                <p14:modId xmlns:p14="http://schemas.microsoft.com/office/powerpoint/2010/main" val="3341697563"/>
              </p:ext>
            </p:extLst>
          </p:nvPr>
        </p:nvGraphicFramePr>
        <p:xfrm>
          <a:off x="1145732" y="17677279"/>
          <a:ext cx="10622900" cy="4520402"/>
        </p:xfrm>
        <a:graphic>
          <a:graphicData uri="http://schemas.openxmlformats.org/drawingml/2006/table">
            <a:tbl>
              <a:tblPr firstRow="1" bandRow="1">
                <a:tableStyleId>{F5AB1C69-6EDB-4FF4-983F-18BD219EF322}</a:tableStyleId>
              </a:tblPr>
              <a:tblGrid>
                <a:gridCol w="986316"/>
                <a:gridCol w="1215654"/>
                <a:gridCol w="1396328"/>
                <a:gridCol w="1365895"/>
                <a:gridCol w="1365895"/>
                <a:gridCol w="1365895"/>
                <a:gridCol w="1423179"/>
                <a:gridCol w="1503738"/>
              </a:tblGrid>
              <a:tr h="799626">
                <a:tc>
                  <a:txBody>
                    <a:bodyPr/>
                    <a:lstStyle/>
                    <a:p>
                      <a:endParaRPr lang="en-US" sz="3600" dirty="0"/>
                    </a:p>
                  </a:txBody>
                  <a:tcPr marL="80816" marR="80816" marT="41569" marB="4156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3600" dirty="0"/>
                    </a:p>
                  </a:txBody>
                  <a:tcPr marL="80816" marR="80816" marT="41569" marB="41569">
                    <a:lnL w="12700" cap="flat" cmpd="sng" algn="ctr">
                      <a:no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6">
                  <a:txBody>
                    <a:bodyPr/>
                    <a:lstStyle/>
                    <a:p>
                      <a:pPr algn="ctr"/>
                      <a:r>
                        <a:rPr lang="en-US" sz="3300" dirty="0" smtClean="0">
                          <a:solidFill>
                            <a:schemeClr val="tx1"/>
                          </a:solidFill>
                        </a:rPr>
                        <a:t>Believed</a:t>
                      </a:r>
                      <a:r>
                        <a:rPr lang="en-US" sz="3300" baseline="0" dirty="0" smtClean="0">
                          <a:solidFill>
                            <a:schemeClr val="tx1"/>
                          </a:solidFill>
                        </a:rPr>
                        <a:t> Treatment</a:t>
                      </a:r>
                      <a:endParaRPr lang="en-US" sz="3300" dirty="0">
                        <a:solidFill>
                          <a:schemeClr val="tx1"/>
                        </a:solidFill>
                      </a:endParaRPr>
                    </a:p>
                  </a:txBody>
                  <a:tcPr marL="80816" marR="80816" marT="41569" marB="41569"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hMerge="1">
                  <a:txBody>
                    <a:bodyPr/>
                    <a:lstStyle/>
                    <a:p>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hMerge="1">
                  <a:txBody>
                    <a:bodyPr/>
                    <a:lstStyle/>
                    <a:p>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hMerge="1">
                  <a:txBody>
                    <a:bodyPr/>
                    <a:lstStyle/>
                    <a:p>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hMerge="1">
                  <a:txBody>
                    <a:bodyPr/>
                    <a:lstStyle/>
                    <a:p>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799626">
                <a:tc>
                  <a:txBody>
                    <a:bodyPr/>
                    <a:lstStyle/>
                    <a:p>
                      <a:endParaRPr lang="en-US" sz="3600" dirty="0"/>
                    </a:p>
                  </a:txBody>
                  <a:tcPr marL="80816" marR="80816" marT="41569" marB="4156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3600" dirty="0"/>
                    </a:p>
                  </a:txBody>
                  <a:tcPr marL="80816" marR="80816" marT="41569" marB="41569">
                    <a:lnL w="12700" cap="flat" cmpd="sng" algn="ctr">
                      <a:no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3300" b="1" dirty="0" smtClean="0"/>
                        <a:t>Week 4</a:t>
                      </a:r>
                      <a:endParaRPr lang="en-US" sz="3300" b="1" dirty="0"/>
                    </a:p>
                  </a:txBody>
                  <a:tcPr marL="80816" marR="80816" marT="41569" marB="41569" anchor="ctr">
                    <a:lnL w="12700" cap="flat" cmpd="sng" algn="ctr">
                      <a:solidFill>
                        <a:prstClr val="black"/>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gridSpan="2">
                  <a:txBody>
                    <a:bodyPr/>
                    <a:lstStyle/>
                    <a:p>
                      <a:pPr algn="ctr"/>
                      <a:r>
                        <a:rPr lang="en-US" sz="3300" b="1" dirty="0" smtClean="0"/>
                        <a:t>Week 8</a:t>
                      </a:r>
                      <a:endParaRPr lang="en-US" sz="3300" b="1" dirty="0"/>
                    </a:p>
                  </a:txBody>
                  <a:tcPr marL="80816" marR="80816" marT="41569" marB="4156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gridSpan="2">
                  <a:txBody>
                    <a:bodyPr/>
                    <a:lstStyle/>
                    <a:p>
                      <a:pPr algn="ctr"/>
                      <a:r>
                        <a:rPr lang="en-US" sz="3300" b="1" dirty="0" smtClean="0"/>
                        <a:t>Week 12</a:t>
                      </a:r>
                      <a:endParaRPr lang="en-US" sz="3300" b="1" dirty="0"/>
                    </a:p>
                  </a:txBody>
                  <a:tcPr marL="80816" marR="80816" marT="41569" marB="41569" anchor="ctr">
                    <a:lnL w="12700" cap="flat" cmpd="sng" algn="ctr">
                      <a:no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799626">
                <a:tc>
                  <a:txBody>
                    <a:bodyPr/>
                    <a:lstStyle/>
                    <a:p>
                      <a:endParaRPr lang="en-US" sz="3600" dirty="0"/>
                    </a:p>
                  </a:txBody>
                  <a:tcPr marL="80816" marR="80816" marT="41569" marB="4156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3300" dirty="0"/>
                    </a:p>
                  </a:txBody>
                  <a:tcPr marL="80816" marR="80816" marT="41569" marB="41569">
                    <a:lnL w="12700" cap="flat" cmpd="sng" algn="ctr">
                      <a:no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1212482" rtl="0" eaLnBrk="1" fontAlgn="auto" latinLnBrk="0" hangingPunct="1">
                        <a:lnSpc>
                          <a:spcPct val="100000"/>
                        </a:lnSpc>
                        <a:spcBef>
                          <a:spcPts val="0"/>
                        </a:spcBef>
                        <a:spcAft>
                          <a:spcPts val="0"/>
                        </a:spcAft>
                        <a:buClrTx/>
                        <a:buSzTx/>
                        <a:buFontTx/>
                        <a:buNone/>
                        <a:tabLst/>
                        <a:defRPr/>
                      </a:pPr>
                      <a:r>
                        <a:rPr lang="en-US" sz="3300" dirty="0" err="1" smtClean="0"/>
                        <a:t>Plac</a:t>
                      </a:r>
                      <a:endParaRPr lang="en-US" sz="3300" dirty="0" smtClean="0"/>
                    </a:p>
                  </a:txBody>
                  <a:tcPr marL="80816" marR="80816" marT="41569" marB="41569" anchor="ctr">
                    <a:lnL w="12700" cap="flat" cmpd="sng" algn="ctr">
                      <a:solidFill>
                        <a:prstClr val="black"/>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1212482" rtl="0" eaLnBrk="1" fontAlgn="auto" latinLnBrk="0" hangingPunct="1">
                        <a:lnSpc>
                          <a:spcPct val="100000"/>
                        </a:lnSpc>
                        <a:spcBef>
                          <a:spcPts val="0"/>
                        </a:spcBef>
                        <a:spcAft>
                          <a:spcPts val="0"/>
                        </a:spcAft>
                        <a:buClrTx/>
                        <a:buSzTx/>
                        <a:buFontTx/>
                        <a:buNone/>
                        <a:tabLst/>
                        <a:defRPr/>
                      </a:pPr>
                      <a:r>
                        <a:rPr lang="en-US" sz="3300" dirty="0" smtClean="0"/>
                        <a:t>Nab</a:t>
                      </a:r>
                    </a:p>
                  </a:txBody>
                  <a:tcPr marL="80816" marR="80816" marT="41569" marB="4156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1212482" rtl="0" eaLnBrk="1" fontAlgn="auto" latinLnBrk="0" hangingPunct="1">
                        <a:lnSpc>
                          <a:spcPct val="100000"/>
                        </a:lnSpc>
                        <a:spcBef>
                          <a:spcPts val="0"/>
                        </a:spcBef>
                        <a:spcAft>
                          <a:spcPts val="0"/>
                        </a:spcAft>
                        <a:buClrTx/>
                        <a:buSzTx/>
                        <a:buFontTx/>
                        <a:buNone/>
                        <a:tabLst/>
                        <a:defRPr/>
                      </a:pPr>
                      <a:r>
                        <a:rPr lang="en-US" sz="3300" dirty="0" err="1" smtClean="0"/>
                        <a:t>Plac</a:t>
                      </a:r>
                      <a:endParaRPr lang="en-US" sz="3300" dirty="0" smtClean="0"/>
                    </a:p>
                  </a:txBody>
                  <a:tcPr marL="80816" marR="80816" marT="41569" marB="4156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1212482" rtl="0" eaLnBrk="1" fontAlgn="auto" latinLnBrk="0" hangingPunct="1">
                        <a:lnSpc>
                          <a:spcPct val="100000"/>
                        </a:lnSpc>
                        <a:spcBef>
                          <a:spcPts val="0"/>
                        </a:spcBef>
                        <a:spcAft>
                          <a:spcPts val="0"/>
                        </a:spcAft>
                        <a:buClrTx/>
                        <a:buSzTx/>
                        <a:buFontTx/>
                        <a:buNone/>
                        <a:tabLst/>
                        <a:defRPr/>
                      </a:pPr>
                      <a:r>
                        <a:rPr lang="en-US" sz="3300" dirty="0" smtClean="0"/>
                        <a:t>Nab</a:t>
                      </a:r>
                    </a:p>
                  </a:txBody>
                  <a:tcPr marL="80816" marR="80816" marT="41569" marB="4156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1212482" rtl="0" eaLnBrk="1" fontAlgn="auto" latinLnBrk="0" hangingPunct="1">
                        <a:lnSpc>
                          <a:spcPct val="100000"/>
                        </a:lnSpc>
                        <a:spcBef>
                          <a:spcPts val="0"/>
                        </a:spcBef>
                        <a:spcAft>
                          <a:spcPts val="0"/>
                        </a:spcAft>
                        <a:buClrTx/>
                        <a:buSzTx/>
                        <a:buFontTx/>
                        <a:buNone/>
                        <a:tabLst/>
                        <a:defRPr/>
                      </a:pPr>
                      <a:r>
                        <a:rPr lang="en-US" sz="3300" dirty="0" err="1" smtClean="0"/>
                        <a:t>Plac</a:t>
                      </a:r>
                      <a:endParaRPr lang="en-US" sz="3300" dirty="0" smtClean="0"/>
                    </a:p>
                  </a:txBody>
                  <a:tcPr marL="80816" marR="80816" marT="41569" marB="4156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1212482" rtl="0" eaLnBrk="1" fontAlgn="auto" latinLnBrk="0" hangingPunct="1">
                        <a:lnSpc>
                          <a:spcPct val="100000"/>
                        </a:lnSpc>
                        <a:spcBef>
                          <a:spcPts val="0"/>
                        </a:spcBef>
                        <a:spcAft>
                          <a:spcPts val="0"/>
                        </a:spcAft>
                        <a:buClrTx/>
                        <a:buSzTx/>
                        <a:buFontTx/>
                        <a:buNone/>
                        <a:tabLst/>
                        <a:defRPr/>
                      </a:pPr>
                      <a:r>
                        <a:rPr lang="en-US" sz="3300" dirty="0" smtClean="0"/>
                        <a:t>Nab</a:t>
                      </a:r>
                    </a:p>
                  </a:txBody>
                  <a:tcPr marL="80816" marR="80816" marT="41569" marB="41569" anchor="ctr">
                    <a:lnL w="12700" cap="flat" cmpd="sng" algn="ctr">
                      <a:no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060762">
                <a:tc rowSpan="2">
                  <a:txBody>
                    <a:bodyPr/>
                    <a:lstStyle/>
                    <a:p>
                      <a:r>
                        <a:rPr lang="en-US" sz="3300" b="1" dirty="0" smtClean="0"/>
                        <a:t>Actual</a:t>
                      </a:r>
                    </a:p>
                    <a:p>
                      <a:r>
                        <a:rPr lang="en-US" sz="3300" b="1" dirty="0" smtClean="0"/>
                        <a:t>Treatment</a:t>
                      </a:r>
                      <a:endParaRPr lang="en-US" sz="3300" b="1" dirty="0"/>
                    </a:p>
                  </a:txBody>
                  <a:tcPr marL="80816" marR="80816" marT="41569" marB="41569" vert="vert270" anchor="ctr">
                    <a:lnL w="12700" cap="flat" cmpd="sng" algn="ctr">
                      <a:solidFill>
                        <a:prstClr val="black"/>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00" dirty="0" err="1" smtClean="0"/>
                        <a:t>Plac</a:t>
                      </a:r>
                      <a:endParaRPr lang="en-US" sz="3300" dirty="0"/>
                    </a:p>
                  </a:txBody>
                  <a:tcPr marL="80816" marR="80816" marT="41569" marB="41569"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2500" dirty="0">
                          <a:effectLst/>
                          <a:latin typeface="+mn-lt"/>
                          <a:ea typeface="ＭＳ 明朝"/>
                          <a:cs typeface="Times New Roman"/>
                        </a:rPr>
                        <a:t>20 (</a:t>
                      </a:r>
                      <a:r>
                        <a:rPr lang="en-GB" sz="2500" dirty="0" smtClean="0">
                          <a:effectLst/>
                          <a:latin typeface="+mn-lt"/>
                          <a:ea typeface="ＭＳ 明朝"/>
                          <a:cs typeface="Times New Roman"/>
                        </a:rPr>
                        <a:t>39%)</a:t>
                      </a:r>
                      <a:endParaRPr lang="en-AU" sz="2900" dirty="0">
                        <a:effectLst/>
                        <a:latin typeface="+mn-lt"/>
                        <a:ea typeface="ＭＳ 明朝"/>
                        <a:cs typeface="Times New Roman"/>
                      </a:endParaRPr>
                    </a:p>
                  </a:txBody>
                  <a:tcPr marL="60612" marR="60612" marT="0" marB="0"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2500" dirty="0">
                          <a:effectLst/>
                          <a:latin typeface="+mn-lt"/>
                          <a:ea typeface="ＭＳ 明朝"/>
                          <a:cs typeface="Times New Roman"/>
                        </a:rPr>
                        <a:t>32 (</a:t>
                      </a:r>
                      <a:r>
                        <a:rPr lang="en-GB" sz="2500" dirty="0" smtClean="0">
                          <a:effectLst/>
                          <a:latin typeface="+mn-lt"/>
                          <a:ea typeface="ＭＳ 明朝"/>
                          <a:cs typeface="Times New Roman"/>
                        </a:rPr>
                        <a:t>61%)</a:t>
                      </a:r>
                      <a:endParaRPr lang="en-AU" sz="2900" dirty="0">
                        <a:effectLst/>
                        <a:latin typeface="+mn-lt"/>
                        <a:ea typeface="ＭＳ 明朝"/>
                        <a:cs typeface="Times New Roman"/>
                      </a:endParaRPr>
                    </a:p>
                  </a:txBody>
                  <a:tcPr marL="60612" marR="606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spcAft>
                          <a:spcPts val="0"/>
                        </a:spcAft>
                      </a:pPr>
                      <a:r>
                        <a:rPr lang="en-GB" sz="2500" dirty="0">
                          <a:effectLst/>
                          <a:latin typeface="+mn-lt"/>
                          <a:ea typeface="ＭＳ 明朝"/>
                          <a:cs typeface="Times New Roman"/>
                        </a:rPr>
                        <a:t>16 (</a:t>
                      </a:r>
                      <a:r>
                        <a:rPr lang="en-GB" sz="2500" dirty="0" smtClean="0">
                          <a:effectLst/>
                          <a:latin typeface="+mn-lt"/>
                          <a:ea typeface="ＭＳ 明朝"/>
                          <a:cs typeface="Times New Roman"/>
                        </a:rPr>
                        <a:t>43%)</a:t>
                      </a:r>
                      <a:endParaRPr lang="en-AU" sz="2900" dirty="0">
                        <a:effectLst/>
                        <a:latin typeface="+mn-lt"/>
                        <a:ea typeface="ＭＳ 明朝"/>
                        <a:cs typeface="Times New Roman"/>
                      </a:endParaRPr>
                    </a:p>
                  </a:txBody>
                  <a:tcPr marL="60612" marR="606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2500" dirty="0">
                          <a:effectLst/>
                          <a:latin typeface="+mn-lt"/>
                          <a:ea typeface="ＭＳ 明朝"/>
                          <a:cs typeface="Times New Roman"/>
                        </a:rPr>
                        <a:t>21 (</a:t>
                      </a:r>
                      <a:r>
                        <a:rPr lang="en-GB" sz="2500" dirty="0" smtClean="0">
                          <a:effectLst/>
                          <a:latin typeface="+mn-lt"/>
                          <a:ea typeface="ＭＳ 明朝"/>
                          <a:cs typeface="Times New Roman"/>
                        </a:rPr>
                        <a:t>57%)</a:t>
                      </a:r>
                      <a:endParaRPr lang="en-AU" sz="2900" dirty="0">
                        <a:effectLst/>
                        <a:latin typeface="+mn-lt"/>
                        <a:ea typeface="ＭＳ 明朝"/>
                        <a:cs typeface="Times New Roman"/>
                      </a:endParaRPr>
                    </a:p>
                  </a:txBody>
                  <a:tcPr marL="60612" marR="606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spcAft>
                          <a:spcPts val="0"/>
                        </a:spcAft>
                      </a:pPr>
                      <a:r>
                        <a:rPr lang="en-GB" sz="2500" dirty="0">
                          <a:effectLst/>
                          <a:latin typeface="+mn-lt"/>
                          <a:ea typeface="ＭＳ 明朝"/>
                          <a:cs typeface="Times New Roman"/>
                        </a:rPr>
                        <a:t>18 (</a:t>
                      </a:r>
                      <a:r>
                        <a:rPr lang="en-GB" sz="2500" dirty="0" smtClean="0">
                          <a:effectLst/>
                          <a:latin typeface="+mn-lt"/>
                          <a:ea typeface="ＭＳ 明朝"/>
                          <a:cs typeface="Times New Roman"/>
                        </a:rPr>
                        <a:t>47%)</a:t>
                      </a:r>
                      <a:endParaRPr lang="en-AU" sz="2900" dirty="0">
                        <a:effectLst/>
                        <a:latin typeface="+mn-lt"/>
                        <a:ea typeface="ＭＳ 明朝"/>
                        <a:cs typeface="Times New Roman"/>
                      </a:endParaRPr>
                    </a:p>
                  </a:txBody>
                  <a:tcPr marL="60612" marR="606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2500" dirty="0">
                          <a:effectLst/>
                          <a:latin typeface="+mn-lt"/>
                          <a:ea typeface="ＭＳ 明朝"/>
                          <a:cs typeface="Times New Roman"/>
                        </a:rPr>
                        <a:t>20 (</a:t>
                      </a:r>
                      <a:r>
                        <a:rPr lang="en-GB" sz="2500" dirty="0" smtClean="0">
                          <a:effectLst/>
                          <a:latin typeface="+mn-lt"/>
                          <a:ea typeface="ＭＳ 明朝"/>
                          <a:cs typeface="Times New Roman"/>
                        </a:rPr>
                        <a:t>53%)</a:t>
                      </a:r>
                      <a:endParaRPr lang="en-AU" sz="2900" dirty="0">
                        <a:effectLst/>
                        <a:latin typeface="+mn-lt"/>
                        <a:ea typeface="ＭＳ 明朝"/>
                        <a:cs typeface="Times New Roman"/>
                      </a:endParaRPr>
                    </a:p>
                  </a:txBody>
                  <a:tcPr marL="60612" marR="60612" marT="0" marB="0" anchor="ctr">
                    <a:lnL w="12700" cap="flat" cmpd="sng" algn="ctr">
                      <a:no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FBFBF"/>
                    </a:solidFill>
                  </a:tcPr>
                </a:tc>
              </a:tr>
              <a:tr h="1060762">
                <a:tc vMerge="1">
                  <a:txBody>
                    <a:bodyPr/>
                    <a:lstStyle/>
                    <a:p>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3300" dirty="0" smtClean="0"/>
                        <a:t>Nab</a:t>
                      </a:r>
                      <a:endParaRPr lang="en-US" sz="3300" dirty="0"/>
                    </a:p>
                  </a:txBody>
                  <a:tcPr marL="80816" marR="80816" marT="41569" marB="41569"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2500" dirty="0">
                          <a:effectLst/>
                          <a:latin typeface="+mn-lt"/>
                          <a:ea typeface="ＭＳ 明朝"/>
                          <a:cs typeface="Times New Roman"/>
                        </a:rPr>
                        <a:t>7 (</a:t>
                      </a:r>
                      <a:r>
                        <a:rPr lang="en-GB" sz="2500" dirty="0" smtClean="0">
                          <a:effectLst/>
                          <a:latin typeface="+mn-lt"/>
                          <a:ea typeface="ＭＳ 明朝"/>
                          <a:cs typeface="Times New Roman"/>
                        </a:rPr>
                        <a:t>14%)</a:t>
                      </a:r>
                      <a:endParaRPr lang="en-AU" sz="2900" dirty="0">
                        <a:effectLst/>
                        <a:latin typeface="+mn-lt"/>
                        <a:ea typeface="ＭＳ 明朝"/>
                        <a:cs typeface="Times New Roman"/>
                      </a:endParaRPr>
                    </a:p>
                  </a:txBody>
                  <a:tcPr marL="60612" marR="60612" marT="0" marB="0"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spcAft>
                          <a:spcPts val="0"/>
                        </a:spcAft>
                      </a:pPr>
                      <a:r>
                        <a:rPr lang="en-GB" sz="2500" dirty="0">
                          <a:effectLst/>
                          <a:latin typeface="+mn-lt"/>
                          <a:ea typeface="ＭＳ 明朝"/>
                          <a:cs typeface="Times New Roman"/>
                        </a:rPr>
                        <a:t>43 (</a:t>
                      </a:r>
                      <a:r>
                        <a:rPr lang="en-GB" sz="2500" dirty="0" smtClean="0">
                          <a:effectLst/>
                          <a:latin typeface="+mn-lt"/>
                          <a:ea typeface="ＭＳ 明朝"/>
                          <a:cs typeface="Times New Roman"/>
                        </a:rPr>
                        <a:t>86%)</a:t>
                      </a:r>
                      <a:endParaRPr lang="en-AU" sz="2900" dirty="0">
                        <a:effectLst/>
                        <a:latin typeface="+mn-lt"/>
                        <a:ea typeface="ＭＳ 明朝"/>
                        <a:cs typeface="Times New Roman"/>
                      </a:endParaRPr>
                    </a:p>
                  </a:txBody>
                  <a:tcPr marL="60612" marR="606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2500" dirty="0">
                          <a:effectLst/>
                          <a:latin typeface="+mn-lt"/>
                          <a:ea typeface="ＭＳ 明朝"/>
                          <a:cs typeface="Times New Roman"/>
                        </a:rPr>
                        <a:t>2 (</a:t>
                      </a:r>
                      <a:r>
                        <a:rPr lang="en-GB" sz="2500" dirty="0" smtClean="0">
                          <a:effectLst/>
                          <a:latin typeface="+mn-lt"/>
                          <a:ea typeface="ＭＳ 明朝"/>
                          <a:cs typeface="Times New Roman"/>
                        </a:rPr>
                        <a:t>6%)</a:t>
                      </a:r>
                      <a:endParaRPr lang="en-AU" sz="2900" dirty="0">
                        <a:effectLst/>
                        <a:latin typeface="+mn-lt"/>
                        <a:ea typeface="ＭＳ 明朝"/>
                        <a:cs typeface="Times New Roman"/>
                      </a:endParaRPr>
                    </a:p>
                  </a:txBody>
                  <a:tcPr marL="60612" marR="606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spcAft>
                          <a:spcPts val="0"/>
                        </a:spcAft>
                      </a:pPr>
                      <a:r>
                        <a:rPr lang="en-GB" sz="2500" dirty="0">
                          <a:effectLst/>
                          <a:latin typeface="+mn-lt"/>
                          <a:ea typeface="ＭＳ 明朝"/>
                          <a:cs typeface="Times New Roman"/>
                        </a:rPr>
                        <a:t>31 (</a:t>
                      </a:r>
                      <a:r>
                        <a:rPr lang="en-GB" sz="2500" dirty="0" smtClean="0">
                          <a:effectLst/>
                          <a:latin typeface="+mn-lt"/>
                          <a:ea typeface="ＭＳ 明朝"/>
                          <a:cs typeface="Times New Roman"/>
                        </a:rPr>
                        <a:t>94%)</a:t>
                      </a:r>
                      <a:endParaRPr lang="en-AU" sz="2900" dirty="0">
                        <a:effectLst/>
                        <a:latin typeface="+mn-lt"/>
                        <a:ea typeface="ＭＳ 明朝"/>
                        <a:cs typeface="Times New Roman"/>
                      </a:endParaRPr>
                    </a:p>
                  </a:txBody>
                  <a:tcPr marL="60612" marR="606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GB" sz="2500" dirty="0">
                          <a:effectLst/>
                          <a:latin typeface="+mn-lt"/>
                          <a:ea typeface="ＭＳ 明朝"/>
                          <a:cs typeface="Times New Roman"/>
                        </a:rPr>
                        <a:t>5 (</a:t>
                      </a:r>
                      <a:r>
                        <a:rPr lang="en-GB" sz="2500" dirty="0" smtClean="0">
                          <a:effectLst/>
                          <a:latin typeface="+mn-lt"/>
                          <a:ea typeface="ＭＳ 明朝"/>
                          <a:cs typeface="Times New Roman"/>
                        </a:rPr>
                        <a:t>14%)</a:t>
                      </a:r>
                      <a:endParaRPr lang="en-AU" sz="2900" dirty="0">
                        <a:effectLst/>
                        <a:latin typeface="+mn-lt"/>
                        <a:ea typeface="ＭＳ 明朝"/>
                        <a:cs typeface="Times New Roman"/>
                      </a:endParaRPr>
                    </a:p>
                  </a:txBody>
                  <a:tcPr marL="60612" marR="606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spcAft>
                          <a:spcPts val="0"/>
                        </a:spcAft>
                      </a:pPr>
                      <a:r>
                        <a:rPr lang="en-GB" sz="2500" dirty="0">
                          <a:effectLst/>
                          <a:latin typeface="+mn-lt"/>
                          <a:ea typeface="ＭＳ 明朝"/>
                          <a:cs typeface="Times New Roman"/>
                        </a:rPr>
                        <a:t>28 (</a:t>
                      </a:r>
                      <a:r>
                        <a:rPr lang="en-GB" sz="2500" dirty="0" smtClean="0">
                          <a:effectLst/>
                          <a:latin typeface="+mn-lt"/>
                          <a:ea typeface="ＭＳ 明朝"/>
                          <a:cs typeface="Times New Roman"/>
                        </a:rPr>
                        <a:t>78%)</a:t>
                      </a:r>
                      <a:endParaRPr lang="en-AU" sz="2900" dirty="0">
                        <a:effectLst/>
                        <a:latin typeface="+mn-lt"/>
                        <a:ea typeface="ＭＳ 明朝"/>
                        <a:cs typeface="Times New Roman"/>
                      </a:endParaRPr>
                    </a:p>
                  </a:txBody>
                  <a:tcPr marL="60612" marR="60612" marT="0" marB="0" anchor="ctr">
                    <a:lnL w="12700" cap="flat" cmpd="sng" algn="ctr">
                      <a:no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9" name="TextBox 28"/>
          <p:cNvSpPr txBox="1"/>
          <p:nvPr/>
        </p:nvSpPr>
        <p:spPr>
          <a:xfrm>
            <a:off x="1082091" y="22325683"/>
            <a:ext cx="11197800" cy="867485"/>
          </a:xfrm>
          <a:prstGeom prst="rect">
            <a:avLst/>
          </a:prstGeom>
          <a:noFill/>
        </p:spPr>
        <p:txBody>
          <a:bodyPr wrap="square" lIns="82159" tIns="41079" rIns="82159" bIns="41079" rtlCol="0">
            <a:spAutoFit/>
          </a:bodyPr>
          <a:lstStyle/>
          <a:p>
            <a:r>
              <a:rPr lang="en-US" sz="2500" i="1" dirty="0"/>
              <a:t>Note: </a:t>
            </a:r>
            <a:r>
              <a:rPr lang="en-US" sz="2500" i="1" dirty="0" err="1"/>
              <a:t>Plac</a:t>
            </a:r>
            <a:r>
              <a:rPr lang="en-US" sz="2500" i="1" dirty="0"/>
              <a:t> = Placebo, Nab = </a:t>
            </a:r>
            <a:r>
              <a:rPr lang="en-US" sz="2500" i="1" dirty="0" err="1"/>
              <a:t>Nabiximols</a:t>
            </a:r>
            <a:r>
              <a:rPr lang="en-US" sz="2500" i="1" dirty="0"/>
              <a:t>. Shading indicates cells where believed treatment did not match actual </a:t>
            </a:r>
            <a:r>
              <a:rPr lang="en-US" sz="2500" i="1" dirty="0" err="1"/>
              <a:t>treatment</a:t>
            </a:r>
            <a:r>
              <a:rPr lang="en-US" sz="1300" i="1" dirty="0" err="1"/>
              <a:t>t</a:t>
            </a:r>
            <a:endParaRPr lang="en-US" sz="1300" i="1" dirty="0"/>
          </a:p>
        </p:txBody>
      </p:sp>
      <p:sp>
        <p:nvSpPr>
          <p:cNvPr id="34" name="Subtitle 3"/>
          <p:cNvSpPr txBox="1">
            <a:spLocks/>
          </p:cNvSpPr>
          <p:nvPr/>
        </p:nvSpPr>
        <p:spPr>
          <a:xfrm>
            <a:off x="12855859" y="16760692"/>
            <a:ext cx="12043641" cy="17109796"/>
          </a:xfrm>
          <a:prstGeom prst="rect">
            <a:avLst/>
          </a:prstGeom>
          <a:solidFill>
            <a:schemeClr val="bg1"/>
          </a:solidFill>
        </p:spPr>
        <p:txBody>
          <a:bodyPr vert="horz" lIns="351193" tIns="175596" rIns="351193" bIns="175596" rtlCol="0">
            <a:normAutofit/>
          </a:bodyPr>
          <a:lstStyle>
            <a:lvl1pPr marL="0" indent="0" algn="ctr" defTabSz="2088178" rtl="0" eaLnBrk="1" latinLnBrk="0" hangingPunct="1">
              <a:spcBef>
                <a:spcPct val="20000"/>
              </a:spcBef>
              <a:buFont typeface="Arial"/>
              <a:buNone/>
              <a:defRPr sz="14600" kern="1200">
                <a:solidFill>
                  <a:schemeClr val="tx1">
                    <a:tint val="75000"/>
                  </a:schemeClr>
                </a:solidFill>
                <a:latin typeface="+mn-lt"/>
                <a:ea typeface="+mn-ea"/>
                <a:cs typeface="+mn-cs"/>
              </a:defRPr>
            </a:lvl1pPr>
            <a:lvl2pPr marL="2088178" indent="0" algn="ctr" defTabSz="2088178" rtl="0" eaLnBrk="1" latinLnBrk="0" hangingPunct="1">
              <a:spcBef>
                <a:spcPct val="20000"/>
              </a:spcBef>
              <a:buFont typeface="Arial"/>
              <a:buNone/>
              <a:defRPr sz="12800" kern="1200">
                <a:solidFill>
                  <a:schemeClr val="tx1">
                    <a:tint val="75000"/>
                  </a:schemeClr>
                </a:solidFill>
                <a:latin typeface="+mn-lt"/>
                <a:ea typeface="+mn-ea"/>
                <a:cs typeface="+mn-cs"/>
              </a:defRPr>
            </a:lvl2pPr>
            <a:lvl3pPr marL="4176356" indent="0" algn="ctr" defTabSz="2088178" rtl="0" eaLnBrk="1" latinLnBrk="0" hangingPunct="1">
              <a:spcBef>
                <a:spcPct val="20000"/>
              </a:spcBef>
              <a:buFont typeface="Arial"/>
              <a:buNone/>
              <a:defRPr sz="10900" kern="1200">
                <a:solidFill>
                  <a:schemeClr val="tx1">
                    <a:tint val="75000"/>
                  </a:schemeClr>
                </a:solidFill>
                <a:latin typeface="+mn-lt"/>
                <a:ea typeface="+mn-ea"/>
                <a:cs typeface="+mn-cs"/>
              </a:defRPr>
            </a:lvl3pPr>
            <a:lvl4pPr marL="6264534"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4pPr>
            <a:lvl5pPr marL="8352712"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5pPr>
            <a:lvl6pPr marL="10440890"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6pPr>
            <a:lvl7pPr marL="12529068"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7pPr>
            <a:lvl8pPr marL="14617246"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8pPr>
            <a:lvl9pPr marL="16705424" indent="0" algn="ctr" defTabSz="2088178" rtl="0" eaLnBrk="1" latinLnBrk="0" hangingPunct="1">
              <a:spcBef>
                <a:spcPct val="20000"/>
              </a:spcBef>
              <a:buFont typeface="Arial"/>
              <a:buNone/>
              <a:defRPr sz="9100" kern="1200">
                <a:solidFill>
                  <a:schemeClr val="tx1">
                    <a:tint val="75000"/>
                  </a:schemeClr>
                </a:solidFill>
                <a:latin typeface="+mn-lt"/>
                <a:ea typeface="+mn-ea"/>
                <a:cs typeface="+mn-cs"/>
              </a:defRPr>
            </a:lvl9pPr>
          </a:lstStyle>
          <a:p>
            <a:pPr algn="l"/>
            <a:r>
              <a:rPr lang="en-US" sz="4000" b="1" dirty="0">
                <a:solidFill>
                  <a:srgbClr val="000000"/>
                </a:solidFill>
              </a:rPr>
              <a:t>Results: </a:t>
            </a:r>
            <a:r>
              <a:rPr lang="en-US" sz="3600" i="1" dirty="0">
                <a:solidFill>
                  <a:srgbClr val="000000"/>
                </a:solidFill>
              </a:rPr>
              <a:t>Believed Treatment predicting Cannabis Use</a:t>
            </a:r>
            <a:endParaRPr lang="en-AU" sz="3600" i="1" dirty="0">
              <a:solidFill>
                <a:srgbClr val="000000"/>
              </a:solidFill>
              <a:latin typeface="Arial"/>
              <a:cs typeface="Arial"/>
            </a:endParaRPr>
          </a:p>
          <a:p>
            <a:pPr marL="415074" indent="-415074" algn="l">
              <a:buFont typeface="Arial"/>
              <a:buChar char="•"/>
            </a:pPr>
            <a:r>
              <a:rPr lang="en-AU" sz="3600" dirty="0">
                <a:solidFill>
                  <a:srgbClr val="000000"/>
                </a:solidFill>
                <a:cs typeface="Arial"/>
              </a:rPr>
              <a:t>The 2 x 2 regressions were highly unbalanced due to very low numbers in the Received </a:t>
            </a:r>
            <a:r>
              <a:rPr lang="en-AU" sz="3600" dirty="0" err="1">
                <a:solidFill>
                  <a:srgbClr val="000000"/>
                </a:solidFill>
                <a:cs typeface="Arial"/>
              </a:rPr>
              <a:t>Nabiximols</a:t>
            </a:r>
            <a:r>
              <a:rPr lang="en-AU" sz="3600" dirty="0">
                <a:solidFill>
                  <a:srgbClr val="000000"/>
                </a:solidFill>
                <a:cs typeface="Arial"/>
              </a:rPr>
              <a:t>/Believed Placebo group (see Table 1). Therefore days’ use was regressed on Believed </a:t>
            </a:r>
            <a:r>
              <a:rPr lang="en-AU" sz="3600" dirty="0">
                <a:solidFill>
                  <a:srgbClr val="000000"/>
                </a:solidFill>
                <a:cs typeface="Arial"/>
              </a:rPr>
              <a:t>T</a:t>
            </a:r>
            <a:r>
              <a:rPr lang="en-AU" sz="3600" dirty="0">
                <a:solidFill>
                  <a:srgbClr val="000000"/>
                </a:solidFill>
                <a:cs typeface="Arial"/>
              </a:rPr>
              <a:t>reatment at each level of Actual treatment.</a:t>
            </a:r>
          </a:p>
          <a:p>
            <a:pPr marL="415074" indent="-415074" algn="l">
              <a:buFont typeface="Arial"/>
              <a:buChar char="•"/>
            </a:pPr>
            <a:r>
              <a:rPr lang="en-AU" sz="3600" b="1" dirty="0">
                <a:solidFill>
                  <a:srgbClr val="000000"/>
                </a:solidFill>
                <a:cs typeface="Arial"/>
              </a:rPr>
              <a:t>There were no significant differences in cannabis use due to Believed treatment in the Received </a:t>
            </a:r>
            <a:r>
              <a:rPr lang="en-AU" sz="3600" b="1" dirty="0" err="1">
                <a:solidFill>
                  <a:srgbClr val="000000"/>
                </a:solidFill>
                <a:cs typeface="Arial"/>
              </a:rPr>
              <a:t>Nabiximols</a:t>
            </a:r>
            <a:r>
              <a:rPr lang="en-AU" sz="3600" b="1" dirty="0">
                <a:solidFill>
                  <a:srgbClr val="000000"/>
                </a:solidFill>
                <a:cs typeface="Arial"/>
              </a:rPr>
              <a:t> group.</a:t>
            </a:r>
            <a:endParaRPr lang="en-AU" sz="3600" dirty="0">
              <a:solidFill>
                <a:srgbClr val="000000"/>
              </a:solidFill>
              <a:cs typeface="Arial"/>
            </a:endParaRPr>
          </a:p>
          <a:p>
            <a:pPr marL="415074" indent="-415074" algn="l">
              <a:buFont typeface="Arial"/>
              <a:buChar char="•"/>
            </a:pPr>
            <a:r>
              <a:rPr lang="en-AU" sz="3600" dirty="0">
                <a:solidFill>
                  <a:srgbClr val="000000"/>
                </a:solidFill>
                <a:cs typeface="Arial"/>
              </a:rPr>
              <a:t>Days’ use was lower in the Believed </a:t>
            </a:r>
            <a:r>
              <a:rPr lang="en-US" sz="3600" dirty="0" err="1">
                <a:solidFill>
                  <a:srgbClr val="000000"/>
                </a:solidFill>
              </a:rPr>
              <a:t>Nabiximols</a:t>
            </a:r>
            <a:r>
              <a:rPr lang="en-US" sz="3600" dirty="0">
                <a:solidFill>
                  <a:srgbClr val="000000"/>
                </a:solidFill>
              </a:rPr>
              <a:t> group at all time points. </a:t>
            </a:r>
            <a:r>
              <a:rPr lang="en-US" sz="3600" dirty="0">
                <a:solidFill>
                  <a:srgbClr val="000000"/>
                </a:solidFill>
              </a:rPr>
              <a:t>Specifically</a:t>
            </a:r>
          </a:p>
          <a:p>
            <a:pPr marL="726022" lvl="1" indent="-363724" algn="l">
              <a:buFont typeface="Courier New"/>
              <a:buChar char="o"/>
            </a:pPr>
            <a:r>
              <a:rPr lang="en-US" sz="3600" b="1" dirty="0">
                <a:solidFill>
                  <a:srgbClr val="000000"/>
                </a:solidFill>
              </a:rPr>
              <a:t>Week 4: </a:t>
            </a:r>
            <a:r>
              <a:rPr lang="en-US" sz="3600" dirty="0">
                <a:solidFill>
                  <a:srgbClr val="000000"/>
                </a:solidFill>
              </a:rPr>
              <a:t>estimate </a:t>
            </a:r>
            <a:r>
              <a:rPr lang="en-US" sz="3600" dirty="0">
                <a:solidFill>
                  <a:srgbClr val="000000"/>
                </a:solidFill>
              </a:rPr>
              <a:t>= </a:t>
            </a:r>
            <a:r>
              <a:rPr lang="en-US" sz="3600" dirty="0">
                <a:solidFill>
                  <a:srgbClr val="000000"/>
                </a:solidFill>
              </a:rPr>
              <a:t>-5.3 </a:t>
            </a:r>
            <a:r>
              <a:rPr lang="en-US" sz="3600" dirty="0">
                <a:solidFill>
                  <a:srgbClr val="000000"/>
                </a:solidFill>
              </a:rPr>
              <a:t>days</a:t>
            </a:r>
            <a:r>
              <a:rPr lang="en-US" sz="3600" i="1" dirty="0">
                <a:solidFill>
                  <a:srgbClr val="000000"/>
                </a:solidFill>
              </a:rPr>
              <a:t>; F</a:t>
            </a:r>
            <a:r>
              <a:rPr lang="en-US" sz="3600" baseline="-25000" dirty="0">
                <a:solidFill>
                  <a:srgbClr val="000000"/>
                </a:solidFill>
              </a:rPr>
              <a:t>43</a:t>
            </a:r>
            <a:r>
              <a:rPr lang="en-US" sz="3600" dirty="0">
                <a:solidFill>
                  <a:srgbClr val="000000"/>
                </a:solidFill>
              </a:rPr>
              <a:t>=</a:t>
            </a:r>
            <a:r>
              <a:rPr lang="en-US" sz="3600" dirty="0">
                <a:solidFill>
                  <a:srgbClr val="000000"/>
                </a:solidFill>
              </a:rPr>
              <a:t>2.87; </a:t>
            </a:r>
            <a:r>
              <a:rPr lang="en-US" sz="3600" i="1" dirty="0">
                <a:solidFill>
                  <a:srgbClr val="000000"/>
                </a:solidFill>
              </a:rPr>
              <a:t>p</a:t>
            </a:r>
            <a:r>
              <a:rPr lang="en-US" sz="3600" dirty="0">
                <a:solidFill>
                  <a:srgbClr val="000000"/>
                </a:solidFill>
              </a:rPr>
              <a:t>=</a:t>
            </a:r>
            <a:r>
              <a:rPr lang="en-US" sz="3600" dirty="0">
                <a:solidFill>
                  <a:srgbClr val="000000"/>
                </a:solidFill>
              </a:rPr>
              <a:t>0.093 </a:t>
            </a:r>
          </a:p>
          <a:p>
            <a:pPr marL="726022" lvl="1" indent="-363724" algn="l">
              <a:buFont typeface="Courier New"/>
              <a:buChar char="o"/>
            </a:pPr>
            <a:r>
              <a:rPr lang="en-US" sz="3600" b="1" dirty="0">
                <a:solidFill>
                  <a:srgbClr val="000000"/>
                </a:solidFill>
              </a:rPr>
              <a:t>Week </a:t>
            </a:r>
            <a:r>
              <a:rPr lang="en-US" sz="3600" b="1" dirty="0">
                <a:solidFill>
                  <a:srgbClr val="000000"/>
                </a:solidFill>
              </a:rPr>
              <a:t>8: </a:t>
            </a:r>
            <a:r>
              <a:rPr lang="en-US" sz="3600" dirty="0">
                <a:solidFill>
                  <a:srgbClr val="000000"/>
                </a:solidFill>
              </a:rPr>
              <a:t>estimate </a:t>
            </a:r>
            <a:r>
              <a:rPr lang="en-US" sz="3600" dirty="0">
                <a:solidFill>
                  <a:srgbClr val="000000"/>
                </a:solidFill>
              </a:rPr>
              <a:t>= </a:t>
            </a:r>
            <a:r>
              <a:rPr lang="en-US" sz="3600" dirty="0">
                <a:solidFill>
                  <a:srgbClr val="000000"/>
                </a:solidFill>
              </a:rPr>
              <a:t>-8.4 </a:t>
            </a:r>
            <a:r>
              <a:rPr lang="en-US" sz="3600" dirty="0">
                <a:solidFill>
                  <a:srgbClr val="000000"/>
                </a:solidFill>
              </a:rPr>
              <a:t>days</a:t>
            </a:r>
            <a:r>
              <a:rPr lang="en-US" sz="3600" i="1" dirty="0">
                <a:solidFill>
                  <a:srgbClr val="000000"/>
                </a:solidFill>
              </a:rPr>
              <a:t>; </a:t>
            </a:r>
            <a:r>
              <a:rPr lang="en-US" sz="3600" i="1" dirty="0">
                <a:solidFill>
                  <a:srgbClr val="000000"/>
                </a:solidFill>
              </a:rPr>
              <a:t>F</a:t>
            </a:r>
            <a:r>
              <a:rPr lang="en-US" sz="3600" baseline="-25000" dirty="0">
                <a:solidFill>
                  <a:srgbClr val="000000"/>
                </a:solidFill>
              </a:rPr>
              <a:t>32</a:t>
            </a:r>
            <a:r>
              <a:rPr lang="en-US" sz="3600" dirty="0">
                <a:solidFill>
                  <a:srgbClr val="000000"/>
                </a:solidFill>
              </a:rPr>
              <a:t>=6.02; </a:t>
            </a:r>
            <a:r>
              <a:rPr lang="en-US" sz="3600" b="1" i="1" dirty="0">
                <a:solidFill>
                  <a:srgbClr val="000000"/>
                </a:solidFill>
              </a:rPr>
              <a:t>p</a:t>
            </a:r>
            <a:r>
              <a:rPr lang="en-US" sz="3600" b="1" dirty="0">
                <a:solidFill>
                  <a:srgbClr val="000000"/>
                </a:solidFill>
              </a:rPr>
              <a:t>=</a:t>
            </a:r>
            <a:r>
              <a:rPr lang="en-US" sz="3600" b="1" dirty="0">
                <a:solidFill>
                  <a:srgbClr val="000000"/>
                </a:solidFill>
              </a:rPr>
              <a:t>0.016 </a:t>
            </a:r>
            <a:endParaRPr lang="en-US" sz="3600" b="1" dirty="0">
              <a:solidFill>
                <a:srgbClr val="000000"/>
              </a:solidFill>
            </a:endParaRPr>
          </a:p>
          <a:p>
            <a:pPr marL="726022" lvl="1" indent="-363724" algn="l">
              <a:buFont typeface="Courier New"/>
              <a:buChar char="o"/>
            </a:pPr>
            <a:r>
              <a:rPr lang="en-US" sz="3600" b="1" dirty="0">
                <a:solidFill>
                  <a:srgbClr val="000000"/>
                </a:solidFill>
              </a:rPr>
              <a:t>Week </a:t>
            </a:r>
            <a:r>
              <a:rPr lang="en-US" sz="3600" b="1" dirty="0">
                <a:solidFill>
                  <a:srgbClr val="000000"/>
                </a:solidFill>
              </a:rPr>
              <a:t>12: </a:t>
            </a:r>
            <a:r>
              <a:rPr lang="en-US" sz="3600" dirty="0">
                <a:solidFill>
                  <a:srgbClr val="000000"/>
                </a:solidFill>
              </a:rPr>
              <a:t>estimate</a:t>
            </a:r>
            <a:r>
              <a:rPr lang="en-US" sz="3600" b="1" dirty="0">
                <a:solidFill>
                  <a:srgbClr val="000000"/>
                </a:solidFill>
              </a:rPr>
              <a:t> </a:t>
            </a:r>
            <a:r>
              <a:rPr lang="en-US" sz="3600" dirty="0">
                <a:solidFill>
                  <a:srgbClr val="000000"/>
                </a:solidFill>
              </a:rPr>
              <a:t>= -7.2 </a:t>
            </a:r>
            <a:r>
              <a:rPr lang="en-US" sz="3600" dirty="0">
                <a:solidFill>
                  <a:srgbClr val="000000"/>
                </a:solidFill>
              </a:rPr>
              <a:t>days</a:t>
            </a:r>
            <a:r>
              <a:rPr lang="en-US" sz="3600" i="1" dirty="0">
                <a:solidFill>
                  <a:srgbClr val="000000"/>
                </a:solidFill>
              </a:rPr>
              <a:t>; F</a:t>
            </a:r>
            <a:r>
              <a:rPr lang="en-US" sz="3600" baseline="-25000" dirty="0">
                <a:solidFill>
                  <a:srgbClr val="000000"/>
                </a:solidFill>
              </a:rPr>
              <a:t>25</a:t>
            </a:r>
            <a:r>
              <a:rPr lang="en-US" sz="3600" dirty="0">
                <a:solidFill>
                  <a:srgbClr val="000000"/>
                </a:solidFill>
              </a:rPr>
              <a:t>=3.52; </a:t>
            </a:r>
            <a:r>
              <a:rPr lang="en-US" sz="3600" i="1" dirty="0">
                <a:solidFill>
                  <a:srgbClr val="000000"/>
                </a:solidFill>
              </a:rPr>
              <a:t>p</a:t>
            </a:r>
            <a:r>
              <a:rPr lang="en-US" sz="3600" dirty="0">
                <a:solidFill>
                  <a:srgbClr val="000000"/>
                </a:solidFill>
              </a:rPr>
              <a:t>=</a:t>
            </a:r>
            <a:r>
              <a:rPr lang="en-US" sz="3600" i="1" dirty="0">
                <a:solidFill>
                  <a:srgbClr val="000000"/>
                </a:solidFill>
              </a:rPr>
              <a:t>0.064</a:t>
            </a:r>
          </a:p>
          <a:p>
            <a:pPr marL="726022" lvl="1" indent="-363724" algn="l">
              <a:spcAft>
                <a:spcPts val="539"/>
              </a:spcAft>
              <a:buFont typeface="Courier New"/>
              <a:buChar char="o"/>
            </a:pPr>
            <a:r>
              <a:rPr lang="en-US" sz="3600" b="1" dirty="0">
                <a:solidFill>
                  <a:srgbClr val="000000"/>
                </a:solidFill>
              </a:rPr>
              <a:t>A</a:t>
            </a:r>
            <a:r>
              <a:rPr lang="en-US" sz="3600" b="1" dirty="0">
                <a:solidFill>
                  <a:srgbClr val="000000"/>
                </a:solidFill>
              </a:rPr>
              <a:t>ll time points:</a:t>
            </a:r>
            <a:r>
              <a:rPr lang="en-US" sz="3600" dirty="0">
                <a:solidFill>
                  <a:srgbClr val="000000"/>
                </a:solidFill>
              </a:rPr>
              <a:t> </a:t>
            </a:r>
            <a:r>
              <a:rPr lang="en-US" sz="3600" dirty="0">
                <a:solidFill>
                  <a:srgbClr val="000000"/>
                </a:solidFill>
              </a:rPr>
              <a:t>estimate</a:t>
            </a:r>
            <a:r>
              <a:rPr lang="en-US" sz="3600" b="1" dirty="0">
                <a:solidFill>
                  <a:srgbClr val="000000"/>
                </a:solidFill>
              </a:rPr>
              <a:t> </a:t>
            </a:r>
            <a:r>
              <a:rPr lang="en-US" sz="3600" dirty="0">
                <a:solidFill>
                  <a:srgbClr val="000000"/>
                </a:solidFill>
              </a:rPr>
              <a:t>= </a:t>
            </a:r>
            <a:r>
              <a:rPr lang="en-US" sz="3600" dirty="0">
                <a:solidFill>
                  <a:srgbClr val="000000"/>
                </a:solidFill>
              </a:rPr>
              <a:t>- 5.2 days</a:t>
            </a:r>
            <a:r>
              <a:rPr lang="en-US" sz="3600" i="1" dirty="0">
                <a:solidFill>
                  <a:srgbClr val="000000"/>
                </a:solidFill>
              </a:rPr>
              <a:t>; </a:t>
            </a:r>
            <a:r>
              <a:rPr lang="en-US" sz="3600" i="1" dirty="0">
                <a:solidFill>
                  <a:srgbClr val="000000"/>
                </a:solidFill>
              </a:rPr>
              <a:t>F</a:t>
            </a:r>
            <a:r>
              <a:rPr lang="en-US" sz="3600" baseline="-25000" dirty="0">
                <a:solidFill>
                  <a:srgbClr val="000000"/>
                </a:solidFill>
              </a:rPr>
              <a:t>123</a:t>
            </a:r>
            <a:r>
              <a:rPr lang="en-US" sz="3600" dirty="0">
                <a:solidFill>
                  <a:srgbClr val="000000"/>
                </a:solidFill>
              </a:rPr>
              <a:t>=2.78; </a:t>
            </a:r>
            <a:r>
              <a:rPr lang="en-US" sz="3600" b="1" i="1" dirty="0">
                <a:solidFill>
                  <a:srgbClr val="000000"/>
                </a:solidFill>
              </a:rPr>
              <a:t>p</a:t>
            </a:r>
            <a:r>
              <a:rPr lang="en-US" sz="3600" b="1" dirty="0">
                <a:solidFill>
                  <a:srgbClr val="000000"/>
                </a:solidFill>
              </a:rPr>
              <a:t>=</a:t>
            </a:r>
            <a:r>
              <a:rPr lang="en-US" sz="3600" b="1" dirty="0">
                <a:solidFill>
                  <a:srgbClr val="000000"/>
                </a:solidFill>
              </a:rPr>
              <a:t>0.006</a:t>
            </a:r>
          </a:p>
          <a:p>
            <a:pPr marL="362298" lvl="1" algn="l">
              <a:spcAft>
                <a:spcPts val="539"/>
              </a:spcAft>
            </a:pPr>
            <a:r>
              <a:rPr lang="en-AU" sz="4600" b="1" dirty="0">
                <a:solidFill>
                  <a:srgbClr val="000000"/>
                </a:solidFill>
                <a:latin typeface="Arial"/>
                <a:cs typeface="Arial"/>
              </a:rPr>
              <a:t>		</a:t>
            </a:r>
          </a:p>
          <a:p>
            <a:pPr algn="l"/>
            <a:r>
              <a:rPr lang="en-AU" sz="4900" b="1" dirty="0">
                <a:solidFill>
                  <a:srgbClr val="000000"/>
                </a:solidFill>
                <a:latin typeface="Arial"/>
                <a:cs typeface="Arial"/>
              </a:rPr>
              <a:t>	</a:t>
            </a:r>
            <a:endParaRPr lang="en-AU" sz="4600" dirty="0">
              <a:solidFill>
                <a:srgbClr val="000000"/>
              </a:solidFill>
              <a:latin typeface="Arial"/>
              <a:cs typeface="Arial"/>
            </a:endParaRPr>
          </a:p>
        </p:txBody>
      </p:sp>
      <p:pic>
        <p:nvPicPr>
          <p:cNvPr id="7" name="Picture 6" descr="cPlotAll.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28637" y="26712206"/>
            <a:ext cx="9643815" cy="7019742"/>
          </a:xfrm>
          <a:prstGeom prst="rect">
            <a:avLst/>
          </a:prstGeom>
        </p:spPr>
      </p:pic>
      <p:sp>
        <p:nvSpPr>
          <p:cNvPr id="8" name="TextBox 7"/>
          <p:cNvSpPr txBox="1"/>
          <p:nvPr/>
        </p:nvSpPr>
        <p:spPr>
          <a:xfrm>
            <a:off x="1243763" y="23434193"/>
            <a:ext cx="11045673" cy="4787197"/>
          </a:xfrm>
          <a:prstGeom prst="rect">
            <a:avLst/>
          </a:prstGeom>
          <a:noFill/>
        </p:spPr>
        <p:txBody>
          <a:bodyPr wrap="square" lIns="82159" tIns="41079" rIns="82159" bIns="41079" rtlCol="0">
            <a:spAutoFit/>
          </a:bodyPr>
          <a:lstStyle/>
          <a:p>
            <a:pPr marL="256746" indent="-256746">
              <a:lnSpc>
                <a:spcPct val="120000"/>
              </a:lnSpc>
              <a:spcAft>
                <a:spcPts val="539"/>
              </a:spcAft>
              <a:buFont typeface="Arial"/>
              <a:buChar char="•"/>
            </a:pPr>
            <a:r>
              <a:rPr lang="en-US" sz="3600" dirty="0">
                <a:solidFill>
                  <a:prstClr val="black"/>
                </a:solidFill>
              </a:rPr>
              <a:t>The </a:t>
            </a:r>
            <a:r>
              <a:rPr lang="en-US" sz="3600" dirty="0" err="1">
                <a:solidFill>
                  <a:prstClr val="black"/>
                </a:solidFill>
              </a:rPr>
              <a:t>Nabiximols</a:t>
            </a:r>
            <a:r>
              <a:rPr lang="en-US" sz="3600" dirty="0">
                <a:solidFill>
                  <a:prstClr val="black"/>
                </a:solidFill>
              </a:rPr>
              <a:t> group were 3.8 times more likely to believe they had received </a:t>
            </a:r>
            <a:r>
              <a:rPr lang="en-US" sz="3600" dirty="0" err="1">
                <a:solidFill>
                  <a:prstClr val="black"/>
                </a:solidFill>
              </a:rPr>
              <a:t>nabiximols</a:t>
            </a:r>
            <a:r>
              <a:rPr lang="en-US" sz="3600" dirty="0">
                <a:solidFill>
                  <a:prstClr val="black"/>
                </a:solidFill>
              </a:rPr>
              <a:t> at week 4 (</a:t>
            </a:r>
            <a:r>
              <a:rPr lang="en-US" sz="3600" b="1" i="1" dirty="0">
                <a:solidFill>
                  <a:prstClr val="black"/>
                </a:solidFill>
              </a:rPr>
              <a:t>p</a:t>
            </a:r>
            <a:r>
              <a:rPr lang="en-US" sz="3600" b="1" dirty="0">
                <a:solidFill>
                  <a:prstClr val="black"/>
                </a:solidFill>
              </a:rPr>
              <a:t>=0.007</a:t>
            </a:r>
            <a:r>
              <a:rPr lang="en-US" sz="3600" dirty="0">
                <a:solidFill>
                  <a:prstClr val="black"/>
                </a:solidFill>
              </a:rPr>
              <a:t>; CI 1.5,10.8), 11.8 times at week 8 </a:t>
            </a:r>
            <a:r>
              <a:rPr lang="en-US" sz="3600" dirty="0">
                <a:solidFill>
                  <a:prstClr val="black"/>
                </a:solidFill>
              </a:rPr>
              <a:t>(</a:t>
            </a:r>
            <a:r>
              <a:rPr lang="en-US" sz="3600" b="1" i="1" dirty="0">
                <a:solidFill>
                  <a:prstClr val="black"/>
                </a:solidFill>
              </a:rPr>
              <a:t>p</a:t>
            </a:r>
            <a:r>
              <a:rPr lang="en-US" sz="3600" b="1" dirty="0">
                <a:solidFill>
                  <a:prstClr val="black"/>
                </a:solidFill>
              </a:rPr>
              <a:t>=0.002</a:t>
            </a:r>
            <a:r>
              <a:rPr lang="en-US" sz="3600" dirty="0">
                <a:solidFill>
                  <a:prstClr val="black"/>
                </a:solidFill>
              </a:rPr>
              <a:t>; CI </a:t>
            </a:r>
            <a:r>
              <a:rPr lang="en-US" sz="3600" dirty="0">
                <a:solidFill>
                  <a:prstClr val="black"/>
                </a:solidFill>
              </a:rPr>
              <a:t>3.0,79.8), and 5.0 times at week 12 </a:t>
            </a:r>
            <a:r>
              <a:rPr lang="en-US" sz="3600" dirty="0">
                <a:solidFill>
                  <a:prstClr val="black"/>
                </a:solidFill>
              </a:rPr>
              <a:t>(</a:t>
            </a:r>
            <a:r>
              <a:rPr lang="en-US" sz="3600" b="1" i="1" dirty="0">
                <a:solidFill>
                  <a:prstClr val="black"/>
                </a:solidFill>
              </a:rPr>
              <a:t>p</a:t>
            </a:r>
            <a:r>
              <a:rPr lang="en-US" sz="3600" b="1" dirty="0">
                <a:solidFill>
                  <a:prstClr val="black"/>
                </a:solidFill>
              </a:rPr>
              <a:t>=</a:t>
            </a:r>
            <a:r>
              <a:rPr lang="en-US" sz="3600" b="1" dirty="0">
                <a:solidFill>
                  <a:prstClr val="black"/>
                </a:solidFill>
              </a:rPr>
              <a:t>0.006</a:t>
            </a:r>
            <a:r>
              <a:rPr lang="en-US" sz="3600" dirty="0">
                <a:solidFill>
                  <a:prstClr val="black"/>
                </a:solidFill>
              </a:rPr>
              <a:t>; </a:t>
            </a:r>
            <a:r>
              <a:rPr lang="en-US" sz="3600" dirty="0">
                <a:solidFill>
                  <a:prstClr val="black"/>
                </a:solidFill>
              </a:rPr>
              <a:t>CI </a:t>
            </a:r>
            <a:r>
              <a:rPr lang="en-US" sz="3600" dirty="0">
                <a:solidFill>
                  <a:prstClr val="black"/>
                </a:solidFill>
              </a:rPr>
              <a:t>1.7,17.4). </a:t>
            </a:r>
          </a:p>
          <a:p>
            <a:pPr marL="256746" indent="-256746">
              <a:lnSpc>
                <a:spcPct val="120000"/>
              </a:lnSpc>
              <a:buFont typeface="Arial"/>
              <a:buChar char="•"/>
            </a:pPr>
            <a:r>
              <a:rPr lang="en-US" sz="3600" dirty="0">
                <a:solidFill>
                  <a:prstClr val="black"/>
                </a:solidFill>
              </a:rPr>
              <a:t>At all </a:t>
            </a:r>
            <a:r>
              <a:rPr lang="en-US" sz="3600" dirty="0">
                <a:solidFill>
                  <a:prstClr val="black"/>
                </a:solidFill>
              </a:rPr>
              <a:t>time </a:t>
            </a:r>
            <a:r>
              <a:rPr lang="en-US" sz="3600" dirty="0">
                <a:solidFill>
                  <a:prstClr val="black"/>
                </a:solidFill>
              </a:rPr>
              <a:t>points </a:t>
            </a:r>
            <a:r>
              <a:rPr lang="en-US" sz="3600" b="1" dirty="0">
                <a:solidFill>
                  <a:prstClr val="black"/>
                </a:solidFill>
              </a:rPr>
              <a:t>over half </a:t>
            </a:r>
            <a:r>
              <a:rPr lang="en-US" sz="3600" b="1" dirty="0">
                <a:solidFill>
                  <a:prstClr val="black"/>
                </a:solidFill>
              </a:rPr>
              <a:t>of the </a:t>
            </a:r>
            <a:r>
              <a:rPr lang="en-US" sz="3600" b="1" dirty="0">
                <a:solidFill>
                  <a:prstClr val="black"/>
                </a:solidFill>
              </a:rPr>
              <a:t>Placebo group </a:t>
            </a:r>
            <a:r>
              <a:rPr lang="en-US" sz="3600" b="1" dirty="0">
                <a:solidFill>
                  <a:prstClr val="black"/>
                </a:solidFill>
              </a:rPr>
              <a:t>believed they had been receiving </a:t>
            </a:r>
            <a:r>
              <a:rPr lang="en-US" sz="3600" b="1" dirty="0" err="1">
                <a:solidFill>
                  <a:prstClr val="black"/>
                </a:solidFill>
              </a:rPr>
              <a:t>nabiximols</a:t>
            </a:r>
            <a:r>
              <a:rPr lang="en-US" sz="3600" b="1" dirty="0">
                <a:solidFill>
                  <a:prstClr val="black"/>
                </a:solidFill>
              </a:rPr>
              <a:t>. </a:t>
            </a:r>
          </a:p>
        </p:txBody>
      </p:sp>
      <p:sp>
        <p:nvSpPr>
          <p:cNvPr id="38" name="TextBox 37"/>
          <p:cNvSpPr txBox="1"/>
          <p:nvPr/>
        </p:nvSpPr>
        <p:spPr>
          <a:xfrm>
            <a:off x="13563331" y="25243849"/>
            <a:ext cx="10991108" cy="2280646"/>
          </a:xfrm>
          <a:prstGeom prst="rect">
            <a:avLst/>
          </a:prstGeom>
          <a:noFill/>
        </p:spPr>
        <p:txBody>
          <a:bodyPr wrap="square" lIns="82159" tIns="41079" rIns="82159" bIns="41079" rtlCol="0">
            <a:spAutoFit/>
          </a:bodyPr>
          <a:lstStyle/>
          <a:p>
            <a:r>
              <a:rPr lang="en-AU" sz="3600" b="1" dirty="0">
                <a:solidFill>
                  <a:srgbClr val="000000"/>
                </a:solidFill>
                <a:cs typeface="Arial"/>
              </a:rPr>
              <a:t>Figure 2. </a:t>
            </a:r>
            <a:r>
              <a:rPr lang="en-AU" sz="3600" dirty="0">
                <a:solidFill>
                  <a:srgbClr val="000000"/>
                </a:solidFill>
                <a:cs typeface="Arial"/>
              </a:rPr>
              <a:t>Effect of Believed Treatment on </a:t>
            </a:r>
            <a:r>
              <a:rPr lang="en-AU" sz="3600" dirty="0">
                <a:solidFill>
                  <a:srgbClr val="000000"/>
                </a:solidFill>
                <a:cs typeface="Arial"/>
              </a:rPr>
              <a:t>Frequency of Illicit Cannabis </a:t>
            </a:r>
            <a:r>
              <a:rPr lang="en-AU" sz="3600" dirty="0">
                <a:solidFill>
                  <a:srgbClr val="000000"/>
                </a:solidFill>
                <a:cs typeface="Arial"/>
              </a:rPr>
              <a:t>Use in the </a:t>
            </a:r>
            <a:r>
              <a:rPr lang="en-AU" sz="3600" b="1" dirty="0">
                <a:solidFill>
                  <a:srgbClr val="000000"/>
                </a:solidFill>
                <a:cs typeface="Arial"/>
              </a:rPr>
              <a:t>Received</a:t>
            </a:r>
            <a:r>
              <a:rPr lang="en-AU" sz="3600" dirty="0">
                <a:solidFill>
                  <a:srgbClr val="000000"/>
                </a:solidFill>
                <a:cs typeface="Arial"/>
              </a:rPr>
              <a:t> </a:t>
            </a:r>
            <a:r>
              <a:rPr lang="en-AU" sz="3600" b="1" dirty="0">
                <a:solidFill>
                  <a:srgbClr val="000000"/>
                </a:solidFill>
                <a:cs typeface="Arial"/>
              </a:rPr>
              <a:t>Placebo Group Only</a:t>
            </a:r>
            <a:endParaRPr lang="en-AU" sz="3600" b="1" dirty="0">
              <a:solidFill>
                <a:srgbClr val="000000"/>
              </a:solidFill>
              <a:cs typeface="Arial"/>
            </a:endParaRPr>
          </a:p>
          <a:p>
            <a:endParaRPr lang="en-US" dirty="0"/>
          </a:p>
        </p:txBody>
      </p:sp>
      <p:sp>
        <p:nvSpPr>
          <p:cNvPr id="15" name="TextBox 14"/>
          <p:cNvSpPr txBox="1"/>
          <p:nvPr/>
        </p:nvSpPr>
        <p:spPr>
          <a:xfrm rot="5400000">
            <a:off x="21855032" y="29789941"/>
            <a:ext cx="2956806" cy="467681"/>
          </a:xfrm>
          <a:prstGeom prst="rect">
            <a:avLst/>
          </a:prstGeom>
          <a:noFill/>
        </p:spPr>
        <p:txBody>
          <a:bodyPr wrap="square" lIns="82159" tIns="41079" rIns="82159" bIns="41079" rtlCol="0">
            <a:spAutoFit/>
          </a:bodyPr>
          <a:lstStyle/>
          <a:p>
            <a:r>
              <a:rPr lang="en-US" sz="2500" b="1" dirty="0">
                <a:latin typeface="Arial"/>
                <a:cs typeface="Arial"/>
              </a:rPr>
              <a:t>Actual Treatment</a:t>
            </a:r>
            <a:endParaRPr lang="en-US" sz="2500" b="1" dirty="0">
              <a:latin typeface="Arial"/>
              <a:cs typeface="Arial"/>
            </a:endParaRPr>
          </a:p>
        </p:txBody>
      </p:sp>
      <p:cxnSp>
        <p:nvCxnSpPr>
          <p:cNvPr id="18" name="Straight Connector 17"/>
          <p:cNvCxnSpPr/>
          <p:nvPr/>
        </p:nvCxnSpPr>
        <p:spPr>
          <a:xfrm>
            <a:off x="17861128" y="27497851"/>
            <a:ext cx="123368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7861127" y="27493456"/>
            <a:ext cx="0" cy="105599"/>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19094813" y="27493456"/>
            <a:ext cx="0" cy="14033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8010861" y="27170498"/>
            <a:ext cx="968411" cy="335801"/>
          </a:xfrm>
          <a:prstGeom prst="rect">
            <a:avLst/>
          </a:prstGeom>
          <a:noFill/>
        </p:spPr>
        <p:txBody>
          <a:bodyPr wrap="square" lIns="82159" tIns="41079" rIns="82159" bIns="41079" rtlCol="0">
            <a:spAutoFit/>
          </a:bodyPr>
          <a:lstStyle/>
          <a:p>
            <a:r>
              <a:rPr lang="en-US" sz="1600" i="1" dirty="0"/>
              <a:t>p</a:t>
            </a:r>
            <a:r>
              <a:rPr lang="en-US" sz="1600" dirty="0"/>
              <a:t> = 0.016 </a:t>
            </a:r>
            <a:endParaRPr lang="en-US" sz="1600" dirty="0"/>
          </a:p>
        </p:txBody>
      </p:sp>
      <p:cxnSp>
        <p:nvCxnSpPr>
          <p:cNvPr id="48" name="Straight Connector 47"/>
          <p:cNvCxnSpPr/>
          <p:nvPr/>
        </p:nvCxnSpPr>
        <p:spPr>
          <a:xfrm>
            <a:off x="20588679" y="27443965"/>
            <a:ext cx="123368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588679" y="27439569"/>
            <a:ext cx="0" cy="1037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21822365" y="27439570"/>
            <a:ext cx="0" cy="14033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20738413" y="27116612"/>
            <a:ext cx="968411" cy="335801"/>
          </a:xfrm>
          <a:prstGeom prst="rect">
            <a:avLst/>
          </a:prstGeom>
          <a:noFill/>
        </p:spPr>
        <p:txBody>
          <a:bodyPr wrap="square" lIns="82159" tIns="41079" rIns="82159" bIns="41079" rtlCol="0">
            <a:spAutoFit/>
          </a:bodyPr>
          <a:lstStyle/>
          <a:p>
            <a:r>
              <a:rPr lang="en-US" sz="1600" i="1" dirty="0"/>
              <a:t>p</a:t>
            </a:r>
            <a:r>
              <a:rPr lang="en-US" sz="1600" dirty="0"/>
              <a:t> = 0.064 </a:t>
            </a:r>
            <a:endParaRPr lang="en-US" sz="1600" dirty="0"/>
          </a:p>
        </p:txBody>
      </p:sp>
      <p:cxnSp>
        <p:nvCxnSpPr>
          <p:cNvPr id="52" name="Straight Connector 51"/>
          <p:cNvCxnSpPr/>
          <p:nvPr/>
        </p:nvCxnSpPr>
        <p:spPr>
          <a:xfrm>
            <a:off x="15129835" y="27481497"/>
            <a:ext cx="123368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15136535" y="27477101"/>
            <a:ext cx="0" cy="7977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363520" y="27477102"/>
            <a:ext cx="0" cy="14033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15279568" y="27154144"/>
            <a:ext cx="968411" cy="335801"/>
          </a:xfrm>
          <a:prstGeom prst="rect">
            <a:avLst/>
          </a:prstGeom>
          <a:noFill/>
        </p:spPr>
        <p:txBody>
          <a:bodyPr wrap="square" lIns="82159" tIns="41079" rIns="82159" bIns="41079" rtlCol="0">
            <a:spAutoFit/>
          </a:bodyPr>
          <a:lstStyle/>
          <a:p>
            <a:r>
              <a:rPr lang="en-US" sz="1600" i="1" dirty="0"/>
              <a:t>p</a:t>
            </a:r>
            <a:r>
              <a:rPr lang="en-US" sz="1600" dirty="0"/>
              <a:t> = 0.093 </a:t>
            </a:r>
            <a:endParaRPr lang="en-US" sz="1600" dirty="0"/>
          </a:p>
        </p:txBody>
      </p:sp>
      <p:cxnSp>
        <p:nvCxnSpPr>
          <p:cNvPr id="57" name="Straight Connector 56"/>
          <p:cNvCxnSpPr/>
          <p:nvPr/>
        </p:nvCxnSpPr>
        <p:spPr>
          <a:xfrm>
            <a:off x="17861128" y="30684818"/>
            <a:ext cx="123368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17861127" y="30680423"/>
            <a:ext cx="0" cy="14472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94813" y="30680423"/>
            <a:ext cx="0" cy="14033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18010861" y="30357465"/>
            <a:ext cx="968411" cy="335801"/>
          </a:xfrm>
          <a:prstGeom prst="rect">
            <a:avLst/>
          </a:prstGeom>
          <a:noFill/>
        </p:spPr>
        <p:txBody>
          <a:bodyPr wrap="square" lIns="82159" tIns="41079" rIns="82159" bIns="41079" rtlCol="0">
            <a:spAutoFit/>
          </a:bodyPr>
          <a:lstStyle/>
          <a:p>
            <a:r>
              <a:rPr lang="en-US" sz="1600" i="1" dirty="0"/>
              <a:t>p</a:t>
            </a:r>
            <a:r>
              <a:rPr lang="en-US" sz="1600" dirty="0"/>
              <a:t> = 0.537 </a:t>
            </a:r>
            <a:endParaRPr lang="en-US" sz="1600" dirty="0"/>
          </a:p>
        </p:txBody>
      </p:sp>
      <p:cxnSp>
        <p:nvCxnSpPr>
          <p:cNvPr id="61" name="Straight Connector 60"/>
          <p:cNvCxnSpPr/>
          <p:nvPr/>
        </p:nvCxnSpPr>
        <p:spPr>
          <a:xfrm>
            <a:off x="15136536" y="30427574"/>
            <a:ext cx="123368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15136535" y="30423179"/>
            <a:ext cx="0" cy="14472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16370221" y="30423179"/>
            <a:ext cx="0" cy="14033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15286269" y="30100221"/>
            <a:ext cx="968411" cy="335801"/>
          </a:xfrm>
          <a:prstGeom prst="rect">
            <a:avLst/>
          </a:prstGeom>
          <a:noFill/>
        </p:spPr>
        <p:txBody>
          <a:bodyPr wrap="square" lIns="82159" tIns="41079" rIns="82159" bIns="41079" rtlCol="0">
            <a:spAutoFit/>
          </a:bodyPr>
          <a:lstStyle/>
          <a:p>
            <a:r>
              <a:rPr lang="en-US" sz="1600" i="1" dirty="0"/>
              <a:t>p</a:t>
            </a:r>
            <a:r>
              <a:rPr lang="en-US" sz="1600" dirty="0"/>
              <a:t> = 0.911 </a:t>
            </a:r>
            <a:endParaRPr lang="en-US" sz="1600" dirty="0"/>
          </a:p>
        </p:txBody>
      </p:sp>
      <p:cxnSp>
        <p:nvCxnSpPr>
          <p:cNvPr id="65" name="Straight Connector 64"/>
          <p:cNvCxnSpPr/>
          <p:nvPr/>
        </p:nvCxnSpPr>
        <p:spPr>
          <a:xfrm>
            <a:off x="20588679" y="30640491"/>
            <a:ext cx="123368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0588679" y="30636097"/>
            <a:ext cx="0" cy="14472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21822365" y="30636096"/>
            <a:ext cx="0" cy="14033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20738413" y="30313139"/>
            <a:ext cx="968411" cy="335801"/>
          </a:xfrm>
          <a:prstGeom prst="rect">
            <a:avLst/>
          </a:prstGeom>
          <a:noFill/>
        </p:spPr>
        <p:txBody>
          <a:bodyPr wrap="square" lIns="82159" tIns="41079" rIns="82159" bIns="41079" rtlCol="0">
            <a:spAutoFit/>
          </a:bodyPr>
          <a:lstStyle/>
          <a:p>
            <a:r>
              <a:rPr lang="en-US" sz="1600" i="1" dirty="0"/>
              <a:t>p</a:t>
            </a:r>
            <a:r>
              <a:rPr lang="en-US" sz="1600" dirty="0"/>
              <a:t> = 0.984 </a:t>
            </a:r>
            <a:endParaRPr lang="en-US" sz="1600" dirty="0"/>
          </a:p>
        </p:txBody>
      </p:sp>
      <p:pic>
        <p:nvPicPr>
          <p:cNvPr id="56" name="Picture 55" descr="email-envelope-outline-shape-with-rounded-corners_318-49938.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85607" y="34944575"/>
            <a:ext cx="677573" cy="697040"/>
          </a:xfrm>
          <a:prstGeom prst="rect">
            <a:avLst/>
          </a:prstGeom>
        </p:spPr>
      </p:pic>
      <p:sp>
        <p:nvSpPr>
          <p:cNvPr id="69" name="TextBox 68"/>
          <p:cNvSpPr txBox="1"/>
          <p:nvPr/>
        </p:nvSpPr>
        <p:spPr>
          <a:xfrm>
            <a:off x="700239" y="34175840"/>
            <a:ext cx="29729046" cy="643618"/>
          </a:xfrm>
          <a:prstGeom prst="rect">
            <a:avLst/>
          </a:prstGeom>
          <a:noFill/>
        </p:spPr>
        <p:txBody>
          <a:bodyPr wrap="square" lIns="82159" tIns="41079" rIns="82159" bIns="41079" rtlCol="0">
            <a:spAutoFit/>
          </a:bodyPr>
          <a:lstStyle/>
          <a:p>
            <a:r>
              <a:rPr lang="en-US" sz="3600" dirty="0">
                <a:solidFill>
                  <a:srgbClr val="FFFF00"/>
                </a:solidFill>
              </a:rPr>
              <a:t>Disclosure of Interest: </a:t>
            </a:r>
            <a:r>
              <a:rPr lang="en-US" sz="3600" dirty="0">
                <a:solidFill>
                  <a:schemeClr val="bg1"/>
                </a:solidFill>
              </a:rPr>
              <a:t>Study drugs (</a:t>
            </a:r>
            <a:r>
              <a:rPr lang="en-US" sz="3600" dirty="0" err="1">
                <a:solidFill>
                  <a:schemeClr val="bg1"/>
                </a:solidFill>
              </a:rPr>
              <a:t>nabiximols</a:t>
            </a:r>
            <a:r>
              <a:rPr lang="en-US" sz="3600" dirty="0">
                <a:solidFill>
                  <a:schemeClr val="bg1"/>
                </a:solidFill>
              </a:rPr>
              <a:t> and placebo) were provided free of charge by GW pharmaceuticals. </a:t>
            </a:r>
            <a:endParaRPr lang="en-US" sz="3600" dirty="0"/>
          </a:p>
        </p:txBody>
      </p:sp>
      <p:sp>
        <p:nvSpPr>
          <p:cNvPr id="70" name="TextBox 69"/>
          <p:cNvSpPr txBox="1"/>
          <p:nvPr/>
        </p:nvSpPr>
        <p:spPr>
          <a:xfrm>
            <a:off x="700238" y="34896015"/>
            <a:ext cx="9122761" cy="643618"/>
          </a:xfrm>
          <a:prstGeom prst="rect">
            <a:avLst/>
          </a:prstGeom>
          <a:noFill/>
        </p:spPr>
        <p:txBody>
          <a:bodyPr wrap="square" lIns="82159" tIns="41079" rIns="82159" bIns="41079" rtlCol="0">
            <a:spAutoFit/>
          </a:bodyPr>
          <a:lstStyle/>
          <a:p>
            <a:r>
              <a:rPr lang="en-US" sz="3600" baseline="30000" dirty="0">
                <a:solidFill>
                  <a:schemeClr val="bg1"/>
                </a:solidFill>
              </a:rPr>
              <a:t>1</a:t>
            </a:r>
            <a:r>
              <a:rPr lang="en-US" sz="3600" dirty="0">
                <a:solidFill>
                  <a:schemeClr val="bg1"/>
                </a:solidFill>
              </a:rPr>
              <a:t>Bhardwaj et al. 2018   </a:t>
            </a:r>
            <a:r>
              <a:rPr lang="en-US" sz="3600" dirty="0">
                <a:solidFill>
                  <a:schemeClr val="bg1"/>
                </a:solidFill>
              </a:rPr>
              <a:t> </a:t>
            </a:r>
            <a:endParaRPr lang="en-US" sz="3600" dirty="0"/>
          </a:p>
        </p:txBody>
      </p:sp>
      <p:sp>
        <p:nvSpPr>
          <p:cNvPr id="71" name="TextBox 70"/>
          <p:cNvSpPr txBox="1"/>
          <p:nvPr/>
        </p:nvSpPr>
        <p:spPr>
          <a:xfrm>
            <a:off x="16999592" y="34876797"/>
            <a:ext cx="12618039" cy="699584"/>
          </a:xfrm>
          <a:prstGeom prst="rect">
            <a:avLst/>
          </a:prstGeom>
          <a:noFill/>
        </p:spPr>
        <p:txBody>
          <a:bodyPr wrap="square" lIns="82159" tIns="41079" rIns="82159" bIns="41079" rtlCol="0">
            <a:spAutoFit/>
          </a:bodyPr>
          <a:lstStyle/>
          <a:p>
            <a:r>
              <a:rPr lang="en-AU" sz="3600" dirty="0">
                <a:solidFill>
                  <a:schemeClr val="bg1">
                    <a:lumMod val="95000"/>
                  </a:schemeClr>
                </a:solidFill>
                <a:latin typeface="Arial" charset="0"/>
                <a:hlinkClick r:id="rId7"/>
              </a:rPr>
              <a:t>Llewellyn.Mills@</a:t>
            </a:r>
            <a:r>
              <a:rPr lang="en-AU" sz="3600" dirty="0">
                <a:solidFill>
                  <a:schemeClr val="bg1">
                    <a:lumMod val="95000"/>
                  </a:schemeClr>
                </a:solidFill>
                <a:latin typeface="Arial" charset="0"/>
                <a:hlinkClick r:id="rId7"/>
              </a:rPr>
              <a:t>health.nsw.gov.au</a:t>
            </a:r>
            <a:r>
              <a:rPr lang="en-AU" sz="4000" dirty="0">
                <a:solidFill>
                  <a:schemeClr val="bg1">
                    <a:lumMod val="95000"/>
                  </a:schemeClr>
                </a:solidFill>
                <a:latin typeface="Arial" charset="0"/>
              </a:rPr>
              <a:t> </a:t>
            </a:r>
            <a:endParaRPr lang="en-AU" sz="4000" dirty="0">
              <a:solidFill>
                <a:schemeClr val="bg1">
                  <a:lumMod val="95000"/>
                </a:schemeClr>
              </a:solidFill>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USYD_conference poster templates PORTRAIT_R[2]">
  <a:themeElements>
    <a:clrScheme name="USYD">
      <a:dk1>
        <a:sysClr val="windowText" lastClr="000000"/>
      </a:dk1>
      <a:lt1>
        <a:sysClr val="window" lastClr="FFFFFF"/>
      </a:lt1>
      <a:dk2>
        <a:srgbClr val="1F497D"/>
      </a:dk2>
      <a:lt2>
        <a:srgbClr val="EEECE1"/>
      </a:lt2>
      <a:accent1>
        <a:srgbClr val="CE1126"/>
      </a:accent1>
      <a:accent2>
        <a:srgbClr val="12416C"/>
      </a:accent2>
      <a:accent3>
        <a:srgbClr val="F9B72C"/>
      </a:accent3>
      <a:accent4>
        <a:srgbClr val="FBCD6B"/>
      </a:accent4>
      <a:accent5>
        <a:srgbClr val="006699"/>
      </a:accent5>
      <a:accent6>
        <a:srgbClr val="361D2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USYD_conference poster templates PORTRAIT_R[2].potx</Template>
  <TotalTime>2225</TotalTime>
  <Words>705</Words>
  <Application>Microsoft Macintosh PowerPoint</Application>
  <PresentationFormat>Custom</PresentationFormat>
  <Paragraphs>73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USYD_conference poster templates PORTRAIT_R[2]</vt:lpstr>
      <vt:lpstr>PowerPoint Presentation</vt:lpstr>
    </vt:vector>
  </TitlesOfParts>
  <Company>University of Sydney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Camille Manley</dc:creator>
  <cp:lastModifiedBy>Llewellyn Mills</cp:lastModifiedBy>
  <cp:revision>93</cp:revision>
  <dcterms:created xsi:type="dcterms:W3CDTF">2011-10-13T04:54:55Z</dcterms:created>
  <dcterms:modified xsi:type="dcterms:W3CDTF">2018-10-31T02:52:40Z</dcterms:modified>
</cp:coreProperties>
</file>