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25457150" cy="36009263"/>
  <p:notesSz cx="6858000" cy="9144000"/>
  <p:defaultTextStyle>
    <a:defPPr>
      <a:defRPr lang="en-US"/>
    </a:defPPr>
    <a:lvl1pPr marL="0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962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924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7885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3847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9809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5771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91732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7693" algn="l" defTabSz="1755962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  <p15:guide id="3" orient="horz" pos="12474">
          <p15:clr>
            <a:srgbClr val="A4A3A4"/>
          </p15:clr>
        </p15:guide>
        <p15:guide id="4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D6B"/>
    <a:srgbClr val="12416C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383" autoAdjust="0"/>
  </p:normalViewPr>
  <p:slideViewPr>
    <p:cSldViewPr snapToGrid="0" snapToObjects="1">
      <p:cViewPr>
        <p:scale>
          <a:sx n="75" d="100"/>
          <a:sy n="75" d="100"/>
        </p:scale>
        <p:origin x="4064" y="6840"/>
      </p:cViewPr>
      <p:guideLst>
        <p:guide orient="horz" pos="12260"/>
        <p:guide orient="horz" pos="11342"/>
        <p:guide pos="8428"/>
        <p:guide pos="80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288" y="11186217"/>
            <a:ext cx="21638578" cy="7718652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8573" y="20405250"/>
            <a:ext cx="17820005" cy="92023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7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3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9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91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24490" y="6359975"/>
            <a:ext cx="26787465" cy="135468181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3263" y="6359975"/>
            <a:ext cx="79946941" cy="135468181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941" y="23139291"/>
            <a:ext cx="21638578" cy="7151840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941" y="15262267"/>
            <a:ext cx="21638578" cy="7877023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5596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92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788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384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98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57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9173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769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264" y="37051206"/>
            <a:ext cx="53367201" cy="104776952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4751" y="37051206"/>
            <a:ext cx="53367203" cy="104776952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858" y="1442043"/>
            <a:ext cx="22911435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858" y="8060410"/>
            <a:ext cx="11247995" cy="3359196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5962" indent="0">
              <a:buNone/>
              <a:defRPr sz="7600" b="1"/>
            </a:lvl2pPr>
            <a:lvl3pPr marL="3511924" indent="0">
              <a:buNone/>
              <a:defRPr sz="6900" b="1"/>
            </a:lvl3pPr>
            <a:lvl4pPr marL="5267885" indent="0">
              <a:buNone/>
              <a:defRPr sz="6100" b="1"/>
            </a:lvl4pPr>
            <a:lvl5pPr marL="7023847" indent="0">
              <a:buNone/>
              <a:defRPr sz="6100" b="1"/>
            </a:lvl5pPr>
            <a:lvl6pPr marL="8779809" indent="0">
              <a:buNone/>
              <a:defRPr sz="6100" b="1"/>
            </a:lvl6pPr>
            <a:lvl7pPr marL="10535771" indent="0">
              <a:buNone/>
              <a:defRPr sz="6100" b="1"/>
            </a:lvl7pPr>
            <a:lvl8pPr marL="12291732" indent="0">
              <a:buNone/>
              <a:defRPr sz="6100" b="1"/>
            </a:lvl8pPr>
            <a:lvl9pPr marL="14047693" indent="0">
              <a:buNone/>
              <a:defRPr sz="61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858" y="11419608"/>
            <a:ext cx="11247995" cy="20747006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1882" y="8060410"/>
            <a:ext cx="11252414" cy="3359196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5962" indent="0">
              <a:buNone/>
              <a:defRPr sz="7600" b="1"/>
            </a:lvl2pPr>
            <a:lvl3pPr marL="3511924" indent="0">
              <a:buNone/>
              <a:defRPr sz="6900" b="1"/>
            </a:lvl3pPr>
            <a:lvl4pPr marL="5267885" indent="0">
              <a:buNone/>
              <a:defRPr sz="6100" b="1"/>
            </a:lvl4pPr>
            <a:lvl5pPr marL="7023847" indent="0">
              <a:buNone/>
              <a:defRPr sz="6100" b="1"/>
            </a:lvl5pPr>
            <a:lvl6pPr marL="8779809" indent="0">
              <a:buNone/>
              <a:defRPr sz="6100" b="1"/>
            </a:lvl6pPr>
            <a:lvl7pPr marL="10535771" indent="0">
              <a:buNone/>
              <a:defRPr sz="6100" b="1"/>
            </a:lvl7pPr>
            <a:lvl8pPr marL="12291732" indent="0">
              <a:buNone/>
              <a:defRPr sz="6100" b="1"/>
            </a:lvl8pPr>
            <a:lvl9pPr marL="14047693" indent="0">
              <a:buNone/>
              <a:defRPr sz="61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1882" y="11419608"/>
            <a:ext cx="11252414" cy="20747006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859" y="1433703"/>
            <a:ext cx="8375227" cy="6101570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3040" y="1433706"/>
            <a:ext cx="14231254" cy="30732909"/>
          </a:xfrm>
        </p:spPr>
        <p:txBody>
          <a:bodyPr/>
          <a:lstStyle>
            <a:lvl1pPr>
              <a:defRPr sz="12300"/>
            </a:lvl1pPr>
            <a:lvl2pPr>
              <a:defRPr sz="10800"/>
            </a:lvl2pPr>
            <a:lvl3pPr>
              <a:defRPr sz="92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859" y="7535277"/>
            <a:ext cx="8375227" cy="24631339"/>
          </a:xfrm>
        </p:spPr>
        <p:txBody>
          <a:bodyPr/>
          <a:lstStyle>
            <a:lvl1pPr marL="0" indent="0">
              <a:buNone/>
              <a:defRPr sz="5400"/>
            </a:lvl1pPr>
            <a:lvl2pPr marL="1755962" indent="0">
              <a:buNone/>
              <a:defRPr sz="4600"/>
            </a:lvl2pPr>
            <a:lvl3pPr marL="3511924" indent="0">
              <a:buNone/>
              <a:defRPr sz="3900"/>
            </a:lvl3pPr>
            <a:lvl4pPr marL="5267885" indent="0">
              <a:buNone/>
              <a:defRPr sz="3400"/>
            </a:lvl4pPr>
            <a:lvl5pPr marL="7023847" indent="0">
              <a:buNone/>
              <a:defRPr sz="3400"/>
            </a:lvl5pPr>
            <a:lvl6pPr marL="8779809" indent="0">
              <a:buNone/>
              <a:defRPr sz="3400"/>
            </a:lvl6pPr>
            <a:lvl7pPr marL="10535771" indent="0">
              <a:buNone/>
              <a:defRPr sz="3400"/>
            </a:lvl7pPr>
            <a:lvl8pPr marL="12291732" indent="0">
              <a:buNone/>
              <a:defRPr sz="3400"/>
            </a:lvl8pPr>
            <a:lvl9pPr marL="14047693" indent="0">
              <a:buNone/>
              <a:defRPr sz="3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780" y="25206487"/>
            <a:ext cx="15274290" cy="2975768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89780" y="3217495"/>
            <a:ext cx="15274290" cy="21605558"/>
          </a:xfrm>
        </p:spPr>
        <p:txBody>
          <a:bodyPr/>
          <a:lstStyle>
            <a:lvl1pPr marL="0" indent="0">
              <a:buNone/>
              <a:defRPr sz="12300"/>
            </a:lvl1pPr>
            <a:lvl2pPr marL="1755962" indent="0">
              <a:buNone/>
              <a:defRPr sz="10800"/>
            </a:lvl2pPr>
            <a:lvl3pPr marL="3511924" indent="0">
              <a:buNone/>
              <a:defRPr sz="9200"/>
            </a:lvl3pPr>
            <a:lvl4pPr marL="5267885" indent="0">
              <a:buNone/>
              <a:defRPr sz="7600"/>
            </a:lvl4pPr>
            <a:lvl5pPr marL="7023847" indent="0">
              <a:buNone/>
              <a:defRPr sz="7600"/>
            </a:lvl5pPr>
            <a:lvl6pPr marL="8779809" indent="0">
              <a:buNone/>
              <a:defRPr sz="7600"/>
            </a:lvl6pPr>
            <a:lvl7pPr marL="10535771" indent="0">
              <a:buNone/>
              <a:defRPr sz="7600"/>
            </a:lvl7pPr>
            <a:lvl8pPr marL="12291732" indent="0">
              <a:buNone/>
              <a:defRPr sz="7600"/>
            </a:lvl8pPr>
            <a:lvl9pPr marL="14047693" indent="0">
              <a:buNone/>
              <a:defRPr sz="7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9780" y="28182255"/>
            <a:ext cx="15274290" cy="4226084"/>
          </a:xfrm>
        </p:spPr>
        <p:txBody>
          <a:bodyPr/>
          <a:lstStyle>
            <a:lvl1pPr marL="0" indent="0">
              <a:buNone/>
              <a:defRPr sz="5400"/>
            </a:lvl1pPr>
            <a:lvl2pPr marL="1755962" indent="0">
              <a:buNone/>
              <a:defRPr sz="4600"/>
            </a:lvl2pPr>
            <a:lvl3pPr marL="3511924" indent="0">
              <a:buNone/>
              <a:defRPr sz="3900"/>
            </a:lvl3pPr>
            <a:lvl4pPr marL="5267885" indent="0">
              <a:buNone/>
              <a:defRPr sz="3400"/>
            </a:lvl4pPr>
            <a:lvl5pPr marL="7023847" indent="0">
              <a:buNone/>
              <a:defRPr sz="3400"/>
            </a:lvl5pPr>
            <a:lvl6pPr marL="8779809" indent="0">
              <a:buNone/>
              <a:defRPr sz="3400"/>
            </a:lvl6pPr>
            <a:lvl7pPr marL="10535771" indent="0">
              <a:buNone/>
              <a:defRPr sz="3400"/>
            </a:lvl7pPr>
            <a:lvl8pPr marL="12291732" indent="0">
              <a:buNone/>
              <a:defRPr sz="3400"/>
            </a:lvl8pPr>
            <a:lvl9pPr marL="14047693" indent="0">
              <a:buNone/>
              <a:defRPr sz="3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2858" y="1442043"/>
            <a:ext cx="22911435" cy="6001544"/>
          </a:xfrm>
          <a:prstGeom prst="rect">
            <a:avLst/>
          </a:prstGeom>
        </p:spPr>
        <p:txBody>
          <a:bodyPr vert="horz" lIns="351193" tIns="175596" rIns="351193" bIns="175596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858" y="8402165"/>
            <a:ext cx="22911435" cy="23764449"/>
          </a:xfrm>
          <a:prstGeom prst="rect">
            <a:avLst/>
          </a:prstGeom>
        </p:spPr>
        <p:txBody>
          <a:bodyPr vert="horz" lIns="351193" tIns="175596" rIns="351193" bIns="175596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860" y="33375255"/>
            <a:ext cx="5940003" cy="1917160"/>
          </a:xfrm>
          <a:prstGeom prst="rect">
            <a:avLst/>
          </a:prstGeom>
        </p:spPr>
        <p:txBody>
          <a:bodyPr vert="horz" lIns="351193" tIns="175596" rIns="351193" bIns="175596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675B-DDFC-3444-B2B3-27FABDDBE67B}" type="datetimeFigureOut">
              <a:rPr lang="en-US" smtClean="0"/>
              <a:pPr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97861" y="33375255"/>
            <a:ext cx="8061431" cy="1917160"/>
          </a:xfrm>
          <a:prstGeom prst="rect">
            <a:avLst/>
          </a:prstGeom>
        </p:spPr>
        <p:txBody>
          <a:bodyPr vert="horz" lIns="351193" tIns="175596" rIns="351193" bIns="175596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44293" y="33375255"/>
            <a:ext cx="5940003" cy="1917160"/>
          </a:xfrm>
          <a:prstGeom prst="rect">
            <a:avLst/>
          </a:prstGeom>
        </p:spPr>
        <p:txBody>
          <a:bodyPr vert="horz" lIns="351193" tIns="175596" rIns="351193" bIns="175596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962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972" indent="-1316972" algn="l" defTabSz="1755962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1pPr>
      <a:lvl2pPr marL="2853438" indent="-1097476" algn="l" defTabSz="1755962" rtl="0" eaLnBrk="1" latinLnBrk="0" hangingPunct="1">
        <a:spcBef>
          <a:spcPct val="20000"/>
        </a:spcBef>
        <a:buFont typeface="Arial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904" indent="-877981" algn="l" defTabSz="1755962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45866" indent="-877981" algn="l" defTabSz="1755962" rtl="0" eaLnBrk="1" latinLnBrk="0" hangingPunct="1">
        <a:spcBef>
          <a:spcPct val="20000"/>
        </a:spcBef>
        <a:buFont typeface="Arial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901828" indent="-877981" algn="l" defTabSz="1755962" rtl="0" eaLnBrk="1" latinLnBrk="0" hangingPunct="1">
        <a:spcBef>
          <a:spcPct val="20000"/>
        </a:spcBef>
        <a:buFont typeface="Arial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57791" indent="-877981" algn="l" defTabSz="1755962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3752" indent="-877981" algn="l" defTabSz="1755962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9713" indent="-877981" algn="l" defTabSz="1755962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5674" indent="-877981" algn="l" defTabSz="1755962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962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924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7885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3847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9809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5771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91732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7693" algn="l" defTabSz="1755962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jp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hyperlink" Target="mailto:Llewellyn.Mills@health.nsw.gov.au" TargetMode="External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021328"/>
            <a:ext cx="25457150" cy="30987937"/>
          </a:xfrm>
          <a:prstGeom prst="rect">
            <a:avLst/>
          </a:prstGeom>
          <a:solidFill>
            <a:srgbClr val="12416C"/>
          </a:solidFill>
          <a:ln>
            <a:solidFill>
              <a:srgbClr val="1241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977" tIns="38488" rIns="76977" bIns="38488"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2" y="-2"/>
            <a:ext cx="15608091" cy="5021329"/>
          </a:xfrm>
          <a:custGeom>
            <a:avLst/>
            <a:gdLst>
              <a:gd name="connsiteX0" fmla="*/ 0 w 22590031"/>
              <a:gd name="connsiteY0" fmla="*/ 0 h 4495162"/>
              <a:gd name="connsiteX1" fmla="*/ 22590031 w 22590031"/>
              <a:gd name="connsiteY1" fmla="*/ 0 h 4495162"/>
              <a:gd name="connsiteX2" fmla="*/ 22590031 w 22590031"/>
              <a:gd name="connsiteY2" fmla="*/ 4495162 h 4495162"/>
              <a:gd name="connsiteX3" fmla="*/ 0 w 22590031"/>
              <a:gd name="connsiteY3" fmla="*/ 4495162 h 4495162"/>
              <a:gd name="connsiteX4" fmla="*/ 0 w 22590031"/>
              <a:gd name="connsiteY4" fmla="*/ 0 h 44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90031" h="4495162">
                <a:moveTo>
                  <a:pt x="0" y="0"/>
                </a:moveTo>
                <a:lnTo>
                  <a:pt x="22590031" y="0"/>
                </a:lnTo>
                <a:lnTo>
                  <a:pt x="22590031" y="4495162"/>
                </a:lnTo>
                <a:lnTo>
                  <a:pt x="0" y="4495162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818259" tIns="179795" rIns="359590" bIns="179795" rtlCol="0" anchor="ctr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7500" b="1" dirty="0">
              <a:latin typeface="Arial"/>
              <a:ea typeface="+mj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-32060" y="4993710"/>
            <a:ext cx="25518860" cy="23845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977" tIns="38488" rIns="76977" bIns="38488" rtlCol="0" anchor="ctr"/>
          <a:lstStyle/>
          <a:p>
            <a:pPr algn="ctr"/>
            <a:r>
              <a:rPr lang="en-US" dirty="0" err="1" smtClean="0"/>
              <a:t>L.Mills</a:t>
            </a:r>
            <a:r>
              <a:rPr lang="en-US" dirty="0" smtClean="0"/>
              <a:t>*, </a:t>
            </a:r>
            <a:r>
              <a:rPr lang="en-US" dirty="0" err="1" smtClean="0"/>
              <a:t>N.Lintzeris</a:t>
            </a:r>
            <a:r>
              <a:rPr lang="en-US" dirty="0" smtClean="0"/>
              <a:t> and the ARC-D Study Group</a:t>
            </a:r>
            <a:endParaRPr lang="en-US" dirty="0"/>
          </a:p>
        </p:txBody>
      </p:sp>
      <p:sp>
        <p:nvSpPr>
          <p:cNvPr id="10" name="Title Placeholder 1"/>
          <p:cNvSpPr txBox="1">
            <a:spLocks/>
          </p:cNvSpPr>
          <p:nvPr/>
        </p:nvSpPr>
        <p:spPr>
          <a:xfrm>
            <a:off x="-32058" y="4993710"/>
            <a:ext cx="25489209" cy="2384581"/>
          </a:xfrm>
          <a:custGeom>
            <a:avLst/>
            <a:gdLst>
              <a:gd name="connsiteX0" fmla="*/ 0 w 22590031"/>
              <a:gd name="connsiteY0" fmla="*/ 0 h 4495162"/>
              <a:gd name="connsiteX1" fmla="*/ 22590031 w 22590031"/>
              <a:gd name="connsiteY1" fmla="*/ 0 h 4495162"/>
              <a:gd name="connsiteX2" fmla="*/ 22590031 w 22590031"/>
              <a:gd name="connsiteY2" fmla="*/ 4495162 h 4495162"/>
              <a:gd name="connsiteX3" fmla="*/ 0 w 22590031"/>
              <a:gd name="connsiteY3" fmla="*/ 4495162 h 4495162"/>
              <a:gd name="connsiteX4" fmla="*/ 0 w 22590031"/>
              <a:gd name="connsiteY4" fmla="*/ 0 h 44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90031" h="4495162">
                <a:moveTo>
                  <a:pt x="0" y="0"/>
                </a:moveTo>
                <a:lnTo>
                  <a:pt x="22590031" y="0"/>
                </a:lnTo>
                <a:lnTo>
                  <a:pt x="22590031" y="4495162"/>
                </a:lnTo>
                <a:lnTo>
                  <a:pt x="0" y="4495162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818259" tIns="179795" rIns="359590" bIns="179795" rtlCol="0" anchor="ctr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sz="6000" b="1" i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0239" y="7862115"/>
            <a:ext cx="11741324" cy="8076385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lvl="0" algn="just">
              <a:lnSpc>
                <a:spcPct val="110000"/>
              </a:lnSpc>
            </a:pPr>
            <a:r>
              <a:rPr lang="en-US" sz="15800" b="1" dirty="0">
                <a:solidFill>
                  <a:srgbClr val="000000"/>
                </a:solidFill>
              </a:rPr>
              <a:t>Background</a:t>
            </a:r>
          </a:p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lang="en-US" sz="15800" dirty="0">
                <a:solidFill>
                  <a:schemeClr val="tx1"/>
                </a:solidFill>
              </a:rPr>
              <a:t>The ‘all or nothing’ nature of drug use in treatment-seeking populations represents a potential pitfall for researchers who use frequency of use as a measure of treatment efficacy. The standard statistical tests, such as analysis of variance or regression, are predicated on the assumption that </a:t>
            </a:r>
            <a:r>
              <a:rPr lang="en-US" sz="15800" b="1" dirty="0">
                <a:solidFill>
                  <a:schemeClr val="tx1"/>
                </a:solidFill>
              </a:rPr>
              <a:t>outcomes are distributed normally</a:t>
            </a:r>
            <a:r>
              <a:rPr lang="en-US" sz="15800" dirty="0">
                <a:solidFill>
                  <a:schemeClr val="tx1"/>
                </a:solidFill>
              </a:rPr>
              <a:t>. Frequency-of-use data is often distributed</a:t>
            </a:r>
            <a:r>
              <a:rPr lang="en-US" sz="15800" b="1" dirty="0">
                <a:solidFill>
                  <a:schemeClr val="tx1"/>
                </a:solidFill>
              </a:rPr>
              <a:t> </a:t>
            </a:r>
            <a:r>
              <a:rPr lang="en-US" sz="15800" b="1" dirty="0" err="1">
                <a:solidFill>
                  <a:schemeClr val="tx1"/>
                </a:solidFill>
              </a:rPr>
              <a:t>bimodally</a:t>
            </a:r>
            <a:r>
              <a:rPr lang="en-US" sz="15800" dirty="0">
                <a:solidFill>
                  <a:schemeClr val="tx1"/>
                </a:solidFill>
              </a:rPr>
              <a:t>, hence analysis with standard tests may lead to incorrect conclusions concerning treatment effectiveness. Using data from a real clinical trial, we outline a series of steps that can provide more robust inference of bimodal frequency of use data.</a:t>
            </a:r>
          </a:p>
          <a:p>
            <a:pPr lvl="0" algn="just">
              <a:lnSpc>
                <a:spcPct val="110000"/>
              </a:lnSpc>
            </a:pPr>
            <a:r>
              <a:rPr lang="en-US" sz="15800" dirty="0">
                <a:solidFill>
                  <a:srgbClr val="000000"/>
                </a:solidFill>
              </a:rPr>
              <a:t> </a:t>
            </a:r>
            <a:r>
              <a:rPr lang="en-AU" sz="8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700239" y="30200600"/>
            <a:ext cx="11741324" cy="3529929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rmAutofit fontScale="92500" lnSpcReduction="10000"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68378"/>
            <a:r>
              <a:rPr lang="en-US" sz="4000" b="1" dirty="0">
                <a:solidFill>
                  <a:srgbClr val="000000"/>
                </a:solidFill>
              </a:rPr>
              <a:t>Discussion</a:t>
            </a:r>
          </a:p>
          <a:p>
            <a:pPr algn="just" defTabSz="568378"/>
            <a:r>
              <a:rPr lang="en-US" sz="4000" dirty="0">
                <a:solidFill>
                  <a:srgbClr val="000000"/>
                </a:solidFill>
              </a:rPr>
              <a:t>When frequency of use variables are distributed </a:t>
            </a:r>
            <a:r>
              <a:rPr lang="en-US" sz="4000" dirty="0" err="1">
                <a:solidFill>
                  <a:srgbClr val="000000"/>
                </a:solidFill>
              </a:rPr>
              <a:t>bimodally</a:t>
            </a:r>
            <a:r>
              <a:rPr lang="en-US" sz="4000" dirty="0">
                <a:solidFill>
                  <a:srgbClr val="000000"/>
                </a:solidFill>
              </a:rPr>
              <a:t>, judicious use of assumption tests, transformation, and non-parametric techniques can be used to strengthen the credibility of the results from standard statistical tests.</a:t>
            </a:r>
            <a:endParaRPr lang="en-AU" sz="4000" dirty="0">
              <a:solidFill>
                <a:srgbClr val="000000"/>
              </a:solidFill>
            </a:endParaRP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12868741" y="7862116"/>
            <a:ext cx="12030759" cy="5889023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Autofit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dirty="0">
                <a:solidFill>
                  <a:srgbClr val="000000"/>
                </a:solidFill>
              </a:rPr>
              <a:t>Figure 1. </a:t>
            </a:r>
            <a:r>
              <a:rPr lang="en-US" sz="4000" dirty="0">
                <a:solidFill>
                  <a:srgbClr val="000000"/>
                </a:solidFill>
              </a:rPr>
              <a:t>Between-Group Difference in Days’ Use of Illicit Cannabis in Previous 28 Days at Four Time Points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0800000" flipV="1">
            <a:off x="343637" y="34187114"/>
            <a:ext cx="24453829" cy="155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977" tIns="38488" rIns="76977" bIns="38488" rtlCol="0" anchor="ctr"/>
          <a:lstStyle/>
          <a:p>
            <a:pPr marL="129384" algn="just" defTabSz="568378"/>
            <a:r>
              <a:rPr lang="en-US" sz="2900" dirty="0"/>
              <a:t> </a:t>
            </a:r>
            <a:r>
              <a:rPr lang="en-AU" sz="2900" dirty="0"/>
              <a:t> </a:t>
            </a:r>
            <a:endParaRPr lang="en-AU" sz="2900" dirty="0">
              <a:solidFill>
                <a:prstClr val="black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24" y="17451607"/>
            <a:ext cx="3371992" cy="1985550"/>
          </a:xfrm>
          <a:prstGeom prst="rect">
            <a:avLst/>
          </a:prstGeom>
        </p:spPr>
      </p:pic>
      <p:sp>
        <p:nvSpPr>
          <p:cNvPr id="14" name="Subtitle 3"/>
          <p:cNvSpPr txBox="1">
            <a:spLocks/>
          </p:cNvSpPr>
          <p:nvPr/>
        </p:nvSpPr>
        <p:spPr>
          <a:xfrm>
            <a:off x="700239" y="16219542"/>
            <a:ext cx="11741324" cy="13739758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rmAutofit fontScale="92500" lnSpcReduction="20000"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4000" b="1" u="sng" dirty="0">
                <a:solidFill>
                  <a:srgbClr val="000000"/>
                </a:solidFill>
              </a:rPr>
              <a:t>S</a:t>
            </a:r>
            <a:r>
              <a:rPr lang="en-US" sz="4300" b="1" u="sng" dirty="0">
                <a:solidFill>
                  <a:srgbClr val="000000"/>
                </a:solidFill>
              </a:rPr>
              <a:t>tep 1</a:t>
            </a:r>
            <a:r>
              <a:rPr lang="en-US" sz="4300" b="1" dirty="0">
                <a:solidFill>
                  <a:srgbClr val="000000"/>
                </a:solidFill>
              </a:rPr>
              <a:t>: Parametric Analysis </a:t>
            </a:r>
            <a:r>
              <a:rPr lang="mr-IN" sz="4300" b="1" dirty="0">
                <a:solidFill>
                  <a:srgbClr val="000000"/>
                </a:solidFill>
              </a:rPr>
              <a:t>–</a:t>
            </a:r>
            <a:r>
              <a:rPr lang="en-US" sz="4300" b="1" dirty="0">
                <a:solidFill>
                  <a:srgbClr val="000000"/>
                </a:solidFill>
              </a:rPr>
              <a:t> Figure 1</a:t>
            </a:r>
            <a:endParaRPr lang="en-US" sz="4300" dirty="0">
              <a:solidFill>
                <a:srgbClr val="000000"/>
              </a:solidFill>
            </a:endParaRPr>
          </a:p>
          <a:p>
            <a:pPr lvl="0" algn="just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We </a:t>
            </a:r>
            <a:r>
              <a:rPr lang="en-US" sz="4000" dirty="0" err="1">
                <a:solidFill>
                  <a:srgbClr val="000000"/>
                </a:solidFill>
              </a:rPr>
              <a:t>analysed</a:t>
            </a:r>
            <a:r>
              <a:rPr lang="en-US" sz="4000" dirty="0">
                <a:solidFill>
                  <a:srgbClr val="000000"/>
                </a:solidFill>
              </a:rPr>
              <a:t> frequency-of-use data from a </a:t>
            </a:r>
            <a:r>
              <a:rPr lang="en-US" sz="4000" dirty="0" err="1">
                <a:solidFill>
                  <a:srgbClr val="000000"/>
                </a:solidFill>
              </a:rPr>
              <a:t>randomised</a:t>
            </a:r>
            <a:r>
              <a:rPr lang="en-US" sz="4000" dirty="0">
                <a:solidFill>
                  <a:srgbClr val="000000"/>
                </a:solidFill>
              </a:rPr>
              <a:t> controlled trial testing the efficacy of a </a:t>
            </a:r>
            <a:r>
              <a:rPr lang="en-US" sz="4000" dirty="0" err="1">
                <a:solidFill>
                  <a:srgbClr val="000000"/>
                </a:solidFill>
              </a:rPr>
              <a:t>tetrahydrocannabinol</a:t>
            </a:r>
            <a:r>
              <a:rPr lang="en-US" sz="4000" dirty="0">
                <a:solidFill>
                  <a:srgbClr val="000000"/>
                </a:solidFill>
              </a:rPr>
              <a:t> agonist (</a:t>
            </a:r>
            <a:r>
              <a:rPr lang="en-US" sz="4000" dirty="0" err="1">
                <a:solidFill>
                  <a:srgbClr val="000000"/>
                </a:solidFill>
              </a:rPr>
              <a:t>nabiximols</a:t>
            </a:r>
            <a:r>
              <a:rPr lang="en-US" sz="4000" dirty="0">
                <a:solidFill>
                  <a:srgbClr val="000000"/>
                </a:solidFill>
              </a:rPr>
              <a:t>) for treating cannabis dependence against placebo</a:t>
            </a:r>
            <a:r>
              <a:rPr lang="en-US" sz="4000" baseline="30000" dirty="0">
                <a:solidFill>
                  <a:srgbClr val="000000"/>
                </a:solidFill>
              </a:rPr>
              <a:t>1</a:t>
            </a:r>
            <a:r>
              <a:rPr lang="en-US" sz="4000" dirty="0">
                <a:solidFill>
                  <a:srgbClr val="000000"/>
                </a:solidFill>
              </a:rPr>
              <a:t>. A longitudinal mixed-effects regression was performed, testing the between-group differences in number of days’ use of illicit cannabis in the previous 28 days</a:t>
            </a:r>
            <a:r>
              <a:rPr lang="en-AU" sz="4000" dirty="0">
                <a:solidFill>
                  <a:srgbClr val="000000"/>
                </a:solidFill>
              </a:rPr>
              <a:t> at four time points: baseline, 4, 8, and 12 weeks. </a:t>
            </a:r>
          </a:p>
          <a:p>
            <a:pPr lvl="0" algn="just">
              <a:lnSpc>
                <a:spcPct val="110000"/>
              </a:lnSpc>
            </a:pPr>
            <a:r>
              <a:rPr lang="en-US" sz="4300" b="1" u="sng" dirty="0">
                <a:solidFill>
                  <a:srgbClr val="000000"/>
                </a:solidFill>
              </a:rPr>
              <a:t>Step 2</a:t>
            </a:r>
            <a:r>
              <a:rPr lang="en-US" sz="4300" b="1" dirty="0">
                <a:solidFill>
                  <a:srgbClr val="000000"/>
                </a:solidFill>
              </a:rPr>
              <a:t>: Assumption Tests </a:t>
            </a:r>
            <a:r>
              <a:rPr lang="mr-IN" sz="4300" b="1" dirty="0">
                <a:solidFill>
                  <a:srgbClr val="000000"/>
                </a:solidFill>
              </a:rPr>
              <a:t>–</a:t>
            </a:r>
            <a:r>
              <a:rPr lang="en-US" sz="4300" b="1" dirty="0">
                <a:solidFill>
                  <a:srgbClr val="000000"/>
                </a:solidFill>
              </a:rPr>
              <a:t> Figures 2a and 2b</a:t>
            </a:r>
            <a:endParaRPr lang="en-US" sz="4300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539"/>
              </a:spcAft>
            </a:pPr>
            <a:r>
              <a:rPr lang="en-US" sz="4000" dirty="0">
                <a:solidFill>
                  <a:srgbClr val="000000"/>
                </a:solidFill>
              </a:rPr>
              <a:t>A histogram (</a:t>
            </a:r>
            <a:r>
              <a:rPr lang="en-US" sz="4000" b="1" dirty="0">
                <a:solidFill>
                  <a:srgbClr val="000000"/>
                </a:solidFill>
              </a:rPr>
              <a:t>2a</a:t>
            </a:r>
            <a:r>
              <a:rPr lang="en-US" sz="4000" dirty="0">
                <a:solidFill>
                  <a:srgbClr val="000000"/>
                </a:solidFill>
              </a:rPr>
              <a:t>) revealed this variable to be distributed </a:t>
            </a:r>
            <a:r>
              <a:rPr lang="en-US" sz="4000" dirty="0" err="1">
                <a:solidFill>
                  <a:srgbClr val="000000"/>
                </a:solidFill>
              </a:rPr>
              <a:t>bimodally</a:t>
            </a:r>
            <a:r>
              <a:rPr lang="en-US" sz="4000" dirty="0">
                <a:solidFill>
                  <a:srgbClr val="000000"/>
                </a:solidFill>
              </a:rPr>
              <a:t>. The extent of departure from normality was confirmed by a </a:t>
            </a:r>
            <a:r>
              <a:rPr lang="en-US" sz="4000" dirty="0" err="1">
                <a:solidFill>
                  <a:srgbClr val="000000"/>
                </a:solidFill>
              </a:rPr>
              <a:t>Quantile-Quantile</a:t>
            </a:r>
            <a:r>
              <a:rPr lang="en-US" sz="4000" dirty="0">
                <a:solidFill>
                  <a:srgbClr val="000000"/>
                </a:solidFill>
              </a:rPr>
              <a:t> plot (</a:t>
            </a:r>
            <a:r>
              <a:rPr lang="en-US" sz="4000" b="1" dirty="0">
                <a:solidFill>
                  <a:srgbClr val="000000"/>
                </a:solidFill>
              </a:rPr>
              <a:t>2b</a:t>
            </a:r>
            <a:r>
              <a:rPr lang="en-US" sz="4000" dirty="0">
                <a:solidFill>
                  <a:srgbClr val="000000"/>
                </a:solidFill>
              </a:rPr>
              <a:t>). Two approaches were used to address this problem (Steps 3 and 4). </a:t>
            </a:r>
          </a:p>
          <a:p>
            <a:pPr algn="just"/>
            <a:r>
              <a:rPr lang="en-US" sz="4300" b="1" u="sng" dirty="0">
                <a:solidFill>
                  <a:srgbClr val="000000"/>
                </a:solidFill>
              </a:rPr>
              <a:t>Step 3</a:t>
            </a:r>
            <a:r>
              <a:rPr lang="en-US" sz="4300" b="1" dirty="0">
                <a:solidFill>
                  <a:srgbClr val="000000"/>
                </a:solidFill>
              </a:rPr>
              <a:t>: </a:t>
            </a:r>
            <a:r>
              <a:rPr lang="en-US" sz="4300" b="1" dirty="0" err="1">
                <a:solidFill>
                  <a:srgbClr val="000000"/>
                </a:solidFill>
              </a:rPr>
              <a:t>Dichotomisation</a:t>
            </a:r>
            <a:r>
              <a:rPr lang="en-US" sz="4300" b="1" dirty="0">
                <a:solidFill>
                  <a:srgbClr val="000000"/>
                </a:solidFill>
              </a:rPr>
              <a:t> </a:t>
            </a:r>
            <a:r>
              <a:rPr lang="mr-IN" sz="4300" b="1" dirty="0">
                <a:solidFill>
                  <a:srgbClr val="000000"/>
                </a:solidFill>
              </a:rPr>
              <a:t>–</a:t>
            </a:r>
            <a:r>
              <a:rPr lang="en-US" sz="4300" b="1" dirty="0">
                <a:solidFill>
                  <a:srgbClr val="000000"/>
                </a:solidFill>
              </a:rPr>
              <a:t> Figure 3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539"/>
              </a:spcAft>
            </a:pPr>
            <a:r>
              <a:rPr lang="en-US" sz="4000" dirty="0">
                <a:solidFill>
                  <a:srgbClr val="000000"/>
                </a:solidFill>
              </a:rPr>
              <a:t>We calculated a ‘percentage-change-from-baseline score’ and then transformed this into a binary ‘≥50% reduction in days’ use’ versus ‘&lt;50% reduction’, which also </a:t>
            </a:r>
            <a:r>
              <a:rPr lang="en-US" sz="4000" dirty="0" err="1">
                <a:solidFill>
                  <a:srgbClr val="000000"/>
                </a:solidFill>
              </a:rPr>
              <a:t>favoured</a:t>
            </a:r>
            <a:r>
              <a:rPr lang="en-US" sz="4000" dirty="0">
                <a:solidFill>
                  <a:srgbClr val="000000"/>
                </a:solidFill>
              </a:rPr>
              <a:t> the </a:t>
            </a:r>
            <a:r>
              <a:rPr lang="en-US" sz="4000" dirty="0" err="1">
                <a:solidFill>
                  <a:srgbClr val="000000"/>
                </a:solidFill>
              </a:rPr>
              <a:t>Nabiximols</a:t>
            </a:r>
            <a:r>
              <a:rPr lang="en-US" sz="4000" dirty="0">
                <a:solidFill>
                  <a:srgbClr val="000000"/>
                </a:solidFill>
              </a:rPr>
              <a:t> group (</a:t>
            </a:r>
            <a:r>
              <a:rPr lang="en-US" sz="4000" i="1" dirty="0">
                <a:solidFill>
                  <a:srgbClr val="000000"/>
                </a:solidFill>
              </a:rPr>
              <a:t>p</a:t>
            </a:r>
            <a:r>
              <a:rPr lang="en-US" sz="4000" dirty="0">
                <a:solidFill>
                  <a:srgbClr val="000000"/>
                </a:solidFill>
              </a:rPr>
              <a:t>=</a:t>
            </a:r>
            <a:r>
              <a:rPr lang="en-US" sz="4000" b="1" dirty="0">
                <a:solidFill>
                  <a:srgbClr val="000000"/>
                </a:solidFill>
              </a:rPr>
              <a:t>0.029</a:t>
            </a:r>
            <a:r>
              <a:rPr lang="en-US" sz="4000" dirty="0">
                <a:solidFill>
                  <a:srgbClr val="000000"/>
                </a:solidFill>
              </a:rPr>
              <a:t>). </a:t>
            </a:r>
          </a:p>
          <a:p>
            <a:pPr algn="just"/>
            <a:r>
              <a:rPr lang="en-US" sz="4300" b="1" u="sng" dirty="0">
                <a:solidFill>
                  <a:srgbClr val="000000"/>
                </a:solidFill>
              </a:rPr>
              <a:t>Step 4</a:t>
            </a:r>
            <a:r>
              <a:rPr lang="en-US" sz="4300" b="1" dirty="0">
                <a:solidFill>
                  <a:srgbClr val="000000"/>
                </a:solidFill>
              </a:rPr>
              <a:t>: Non-Parametric Analysis </a:t>
            </a:r>
            <a:r>
              <a:rPr lang="mr-IN" sz="4300" b="1" dirty="0">
                <a:solidFill>
                  <a:srgbClr val="000000"/>
                </a:solidFill>
              </a:rPr>
              <a:t>–</a:t>
            </a:r>
            <a:r>
              <a:rPr lang="en-US" sz="4300" b="1" dirty="0">
                <a:solidFill>
                  <a:srgbClr val="000000"/>
                </a:solidFill>
              </a:rPr>
              <a:t> Figure 4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</a:rPr>
              <a:t>A non-parametric longitudinal analysis, using the ‘</a:t>
            </a:r>
            <a:r>
              <a:rPr lang="en-US" sz="4000" dirty="0" err="1">
                <a:solidFill>
                  <a:srgbClr val="000000"/>
                </a:solidFill>
              </a:rPr>
              <a:t>nparLD</a:t>
            </a:r>
            <a:r>
              <a:rPr lang="en-US" sz="4000" dirty="0">
                <a:solidFill>
                  <a:srgbClr val="000000"/>
                </a:solidFill>
              </a:rPr>
              <a:t>’ package</a:t>
            </a:r>
            <a:r>
              <a:rPr lang="en-US" sz="4000" baseline="30000" dirty="0">
                <a:solidFill>
                  <a:srgbClr val="000000"/>
                </a:solidFill>
              </a:rPr>
              <a:t>2</a:t>
            </a:r>
            <a:r>
              <a:rPr lang="en-US" sz="4000" dirty="0">
                <a:solidFill>
                  <a:srgbClr val="000000"/>
                </a:solidFill>
              </a:rPr>
              <a:t> in R, indicated the time curves for the treatment groups were not parallel (</a:t>
            </a:r>
            <a:r>
              <a:rPr lang="en-US" sz="4000" i="1" dirty="0">
                <a:solidFill>
                  <a:srgbClr val="000000"/>
                </a:solidFill>
              </a:rPr>
              <a:t>p</a:t>
            </a:r>
            <a:r>
              <a:rPr lang="en-US" sz="4000" dirty="0">
                <a:solidFill>
                  <a:srgbClr val="000000"/>
                </a:solidFill>
              </a:rPr>
              <a:t>=</a:t>
            </a:r>
            <a:r>
              <a:rPr lang="en-US" sz="4000" b="1" dirty="0">
                <a:solidFill>
                  <a:srgbClr val="000000"/>
                </a:solidFill>
              </a:rPr>
              <a:t>0.003</a:t>
            </a:r>
            <a:r>
              <a:rPr lang="en-US" sz="4000" dirty="0">
                <a:solidFill>
                  <a:srgbClr val="000000"/>
                </a:solidFill>
              </a:rPr>
              <a:t>), matching the results from the parametric analysis. </a:t>
            </a:r>
          </a:p>
          <a:p>
            <a:pPr algn="just"/>
            <a:endParaRPr lang="en-US" sz="4000" dirty="0">
              <a:solidFill>
                <a:srgbClr val="000000"/>
              </a:solidFill>
            </a:endParaRPr>
          </a:p>
          <a:p>
            <a:pPr algn="just"/>
            <a:endParaRPr lang="en-US" sz="4000" dirty="0">
              <a:solidFill>
                <a:srgbClr val="000000"/>
              </a:solidFill>
            </a:endParaRPr>
          </a:p>
          <a:p>
            <a:pPr algn="just"/>
            <a:endParaRPr lang="en-AU" sz="4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3" name="Group 24"/>
          <p:cNvGrpSpPr>
            <a:grpSpLocks noChangeAspect="1"/>
          </p:cNvGrpSpPr>
          <p:nvPr/>
        </p:nvGrpSpPr>
        <p:grpSpPr bwMode="auto">
          <a:xfrm>
            <a:off x="17374440" y="65721"/>
            <a:ext cx="7189974" cy="2088397"/>
            <a:chOff x="1817" y="0"/>
            <a:chExt cx="5623" cy="1587"/>
          </a:xfrm>
        </p:grpSpPr>
        <p:sp>
          <p:nvSpPr>
            <p:cNvPr id="5" name="AutoShape 25"/>
            <p:cNvSpPr>
              <a:spLocks noChangeAspect="1" noChangeArrowheads="1"/>
            </p:cNvSpPr>
            <p:nvPr/>
          </p:nvSpPr>
          <p:spPr bwMode="auto">
            <a:xfrm>
              <a:off x="1817" y="0"/>
              <a:ext cx="5623" cy="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050" name="Picture 2" descr="NSW Health South East Sydney LHD - col grad RG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" y="124"/>
              <a:ext cx="4898" cy="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ubtitle 3"/>
          <p:cNvSpPr txBox="1">
            <a:spLocks/>
          </p:cNvSpPr>
          <p:nvPr/>
        </p:nvSpPr>
        <p:spPr>
          <a:xfrm>
            <a:off x="700239" y="393073"/>
            <a:ext cx="16165035" cy="4325684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rmAutofit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00" b="1" dirty="0">
                <a:solidFill>
                  <a:srgbClr val="000000"/>
                </a:solidFill>
              </a:rPr>
              <a:t>All or Nothing: Issues Surrounding the Measurement and Analysis of Frequency of Use Data</a:t>
            </a:r>
            <a:endParaRPr lang="en-AU" sz="7200" b="1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009" y="2488129"/>
            <a:ext cx="6199172" cy="2205840"/>
          </a:xfrm>
          <a:prstGeom prst="rect">
            <a:avLst/>
          </a:prstGeom>
        </p:spPr>
      </p:pic>
      <p:pic>
        <p:nvPicPr>
          <p:cNvPr id="80" name="Picture 79" descr="email-envelope-outline-shape-with-rounded-corners_318-4993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607" y="34944575"/>
            <a:ext cx="677573" cy="697040"/>
          </a:xfrm>
          <a:prstGeom prst="rect">
            <a:avLst/>
          </a:prstGeom>
        </p:spPr>
      </p:pic>
      <p:sp>
        <p:nvSpPr>
          <p:cNvPr id="56" name="Subtitle 3"/>
          <p:cNvSpPr txBox="1">
            <a:spLocks/>
          </p:cNvSpPr>
          <p:nvPr/>
        </p:nvSpPr>
        <p:spPr>
          <a:xfrm>
            <a:off x="12868742" y="14143369"/>
            <a:ext cx="12030759" cy="6871900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Autofit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dirty="0">
                <a:solidFill>
                  <a:srgbClr val="000000"/>
                </a:solidFill>
              </a:rPr>
              <a:t>Figure 2. </a:t>
            </a:r>
            <a:r>
              <a:rPr lang="en-US" sz="4000" dirty="0">
                <a:solidFill>
                  <a:srgbClr val="000000"/>
                </a:solidFill>
              </a:rPr>
              <a:t>(a) Histogram and (b) QQ-Plot of 28-Day Frequency of Use Data 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626973" y="15570628"/>
            <a:ext cx="717929" cy="643618"/>
          </a:xfrm>
          <a:prstGeom prst="rect">
            <a:avLst/>
          </a:prstGeom>
          <a:noFill/>
        </p:spPr>
        <p:txBody>
          <a:bodyPr wrap="square" lIns="82159" tIns="41079" rIns="82159" bIns="41079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805322" y="15575924"/>
            <a:ext cx="717929" cy="643618"/>
          </a:xfrm>
          <a:prstGeom prst="rect">
            <a:avLst/>
          </a:prstGeom>
          <a:noFill/>
        </p:spPr>
        <p:txBody>
          <a:bodyPr wrap="square" lIns="82159" tIns="41079" rIns="82159" bIns="41079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pic>
        <p:nvPicPr>
          <p:cNvPr id="45" name="Picture 44" descr="qq28Day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801" y="15380580"/>
            <a:ext cx="4770410" cy="4907467"/>
          </a:xfrm>
          <a:prstGeom prst="rect">
            <a:avLst/>
          </a:prstGeom>
        </p:spPr>
      </p:pic>
      <p:sp>
        <p:nvSpPr>
          <p:cNvPr id="71" name="Subtitle 3"/>
          <p:cNvSpPr txBox="1">
            <a:spLocks/>
          </p:cNvSpPr>
          <p:nvPr/>
        </p:nvSpPr>
        <p:spPr>
          <a:xfrm>
            <a:off x="12868742" y="21349948"/>
            <a:ext cx="12030759" cy="5697457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Autofit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dirty="0">
                <a:solidFill>
                  <a:srgbClr val="000000"/>
                </a:solidFill>
              </a:rPr>
              <a:t>Figure 3</a:t>
            </a:r>
            <a:r>
              <a:rPr lang="en-US" sz="4000" dirty="0">
                <a:solidFill>
                  <a:srgbClr val="000000"/>
                </a:solidFill>
              </a:rPr>
              <a:t>. </a:t>
            </a:r>
            <a:r>
              <a:rPr lang="en-US" sz="4000" dirty="0">
                <a:solidFill>
                  <a:srgbClr val="000000"/>
                </a:solidFill>
              </a:rPr>
              <a:t>%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in Each Group Who Reduced Days’ Use by Half or More at Week 12 Relative to Baseline </a:t>
            </a:r>
          </a:p>
        </p:txBody>
      </p:sp>
      <p:sp>
        <p:nvSpPr>
          <p:cNvPr id="72" name="Subtitle 3"/>
          <p:cNvSpPr txBox="1">
            <a:spLocks/>
          </p:cNvSpPr>
          <p:nvPr/>
        </p:nvSpPr>
        <p:spPr>
          <a:xfrm>
            <a:off x="12868742" y="27537267"/>
            <a:ext cx="11951959" cy="6193260"/>
          </a:xfrm>
          <a:prstGeom prst="rect">
            <a:avLst/>
          </a:prstGeom>
          <a:solidFill>
            <a:schemeClr val="bg1"/>
          </a:solidFill>
        </p:spPr>
        <p:txBody>
          <a:bodyPr vert="horz" lIns="351193" tIns="175596" rIns="351193" bIns="175596" rtlCol="0">
            <a:noAutofit/>
          </a:bodyPr>
          <a:lstStyle>
            <a:lvl1pPr marL="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5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3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712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90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68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246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424" indent="0" algn="ctr" defTabSz="2088178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dirty="0">
                <a:solidFill>
                  <a:srgbClr val="000000"/>
                </a:solidFill>
              </a:rPr>
              <a:t>Figure 4. </a:t>
            </a:r>
            <a:r>
              <a:rPr lang="en-US" sz="4000" dirty="0">
                <a:solidFill>
                  <a:srgbClr val="000000"/>
                </a:solidFill>
              </a:rPr>
              <a:t>Non-parametric Analysis of Between-Group Differences in Days’ Use of Illicit Cannabis 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3" name="Picture 72" descr="cUse Frequency Non Parametric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74" y="29304387"/>
            <a:ext cx="11056289" cy="442614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00239" y="34175840"/>
            <a:ext cx="29729046" cy="643618"/>
          </a:xfrm>
          <a:prstGeom prst="rect">
            <a:avLst/>
          </a:prstGeom>
          <a:noFill/>
        </p:spPr>
        <p:txBody>
          <a:bodyPr wrap="square" lIns="82159" tIns="41079" rIns="82159" bIns="41079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Disclosure of Interest: </a:t>
            </a:r>
            <a:r>
              <a:rPr lang="en-US" sz="3600" dirty="0">
                <a:solidFill>
                  <a:schemeClr val="bg1"/>
                </a:solidFill>
              </a:rPr>
              <a:t>Study drugs (</a:t>
            </a:r>
            <a:r>
              <a:rPr lang="en-US" sz="3600" dirty="0" err="1">
                <a:solidFill>
                  <a:schemeClr val="bg1"/>
                </a:solidFill>
              </a:rPr>
              <a:t>nabiximols</a:t>
            </a:r>
            <a:r>
              <a:rPr lang="en-US" sz="3600" dirty="0">
                <a:solidFill>
                  <a:schemeClr val="bg1"/>
                </a:solidFill>
              </a:rPr>
              <a:t> and placebo) were provided free of charge by GW pharmaceuticals. 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700238" y="34896015"/>
            <a:ext cx="9122761" cy="643618"/>
          </a:xfrm>
          <a:prstGeom prst="rect">
            <a:avLst/>
          </a:prstGeom>
          <a:noFill/>
        </p:spPr>
        <p:txBody>
          <a:bodyPr wrap="square" lIns="82159" tIns="41079" rIns="82159" bIns="41079" rtlCol="0">
            <a:spAutoFit/>
          </a:bodyPr>
          <a:lstStyle/>
          <a:p>
            <a:r>
              <a:rPr lang="en-US" sz="3600" baseline="30000" dirty="0">
                <a:solidFill>
                  <a:schemeClr val="bg1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Bhardwaj et al. 2018   </a:t>
            </a:r>
            <a:r>
              <a:rPr lang="en-US" sz="3600" baseline="30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Yoguchi et al., 2012 </a:t>
            </a:r>
            <a:endParaRPr lang="en-US" sz="3600" dirty="0"/>
          </a:p>
        </p:txBody>
      </p:sp>
      <p:sp>
        <p:nvSpPr>
          <p:cNvPr id="79" name="TextBox 78"/>
          <p:cNvSpPr txBox="1"/>
          <p:nvPr/>
        </p:nvSpPr>
        <p:spPr>
          <a:xfrm>
            <a:off x="16999592" y="34876797"/>
            <a:ext cx="12618039" cy="699584"/>
          </a:xfrm>
          <a:prstGeom prst="rect">
            <a:avLst/>
          </a:prstGeom>
          <a:noFill/>
        </p:spPr>
        <p:txBody>
          <a:bodyPr wrap="square" lIns="82159" tIns="41079" rIns="82159" bIns="41079" rtlCol="0">
            <a:spAutoFit/>
          </a:bodyPr>
          <a:lstStyle/>
          <a:p>
            <a:r>
              <a:rPr lang="en-AU" sz="3600" dirty="0">
                <a:solidFill>
                  <a:schemeClr val="bg1">
                    <a:lumMod val="95000"/>
                  </a:schemeClr>
                </a:solidFill>
                <a:latin typeface="Arial" charset="0"/>
                <a:hlinkClick r:id="rId8"/>
              </a:rPr>
              <a:t>Llewellyn.Mills@health.nsw.gov.au</a:t>
            </a:r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</a:t>
            </a:r>
          </a:p>
        </p:txBody>
      </p:sp>
      <p:pic>
        <p:nvPicPr>
          <p:cNvPr id="81" name="Picture 80" descr="mean days reduction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902" y="22674994"/>
            <a:ext cx="9373420" cy="4372410"/>
          </a:xfrm>
          <a:prstGeom prst="rect">
            <a:avLst/>
          </a:prstGeom>
        </p:spPr>
      </p:pic>
      <p:pic>
        <p:nvPicPr>
          <p:cNvPr id="82" name="Picture 81" descr="histogram28DayGreen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407" y="15833572"/>
            <a:ext cx="5090248" cy="4820694"/>
          </a:xfrm>
          <a:prstGeom prst="rect">
            <a:avLst/>
          </a:prstGeom>
        </p:spPr>
      </p:pic>
      <p:pic>
        <p:nvPicPr>
          <p:cNvPr id="83" name="Picture 82" descr="cUseFrequencyGreen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60" y="9338849"/>
            <a:ext cx="10433662" cy="4222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28000" y="33159700"/>
            <a:ext cx="373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Note: Error bars = 95% CI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757969" y="12886885"/>
            <a:ext cx="373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Note: Error bars = SEM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YD_conference poster templates PORTRAIT_R[2]">
  <a:themeElements>
    <a:clrScheme name="USY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E1126"/>
      </a:accent1>
      <a:accent2>
        <a:srgbClr val="12416C"/>
      </a:accent2>
      <a:accent3>
        <a:srgbClr val="F9B72C"/>
      </a:accent3>
      <a:accent4>
        <a:srgbClr val="FBCD6B"/>
      </a:accent4>
      <a:accent5>
        <a:srgbClr val="006699"/>
      </a:accent5>
      <a:accent6>
        <a:srgbClr val="361D2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USYD_conference poster templates PORTRAIT_R[2].potx</Template>
  <TotalTime>2685</TotalTime>
  <Words>561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USYD_conference poster templates PORTRAIT_R[2]</vt:lpstr>
      <vt:lpstr>PowerPoint Presentation</vt:lpstr>
    </vt:vector>
  </TitlesOfParts>
  <Company>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Camille Manley</dc:creator>
  <cp:lastModifiedBy>Llewellyn Mills</cp:lastModifiedBy>
  <cp:revision>126</cp:revision>
  <dcterms:created xsi:type="dcterms:W3CDTF">2011-10-13T04:54:55Z</dcterms:created>
  <dcterms:modified xsi:type="dcterms:W3CDTF">2018-11-14T04:00:15Z</dcterms:modified>
</cp:coreProperties>
</file>