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Noto Serif Display" panose="020B0604020202020204"/>
      <p:regular r:id="rId15"/>
    </p:embeddedFont>
    <p:embeddedFont>
      <p:font typeface="Noto Sans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uce Bold" panose="020B0604020202020204" charset="0"/>
      <p:regular r:id="rId21"/>
    </p:embeddedFont>
    <p:embeddedFont>
      <p:font typeface="Oswald Bold" panose="020B0604020202020204" charset="-93"/>
      <p:regular r:id="rId22"/>
    </p:embeddedFont>
    <p:embeddedFont>
      <p:font typeface="Noto Sans" panose="020B0604020202020204" charset="0"/>
      <p:regular r:id="rId23"/>
    </p:embeddedFont>
    <p:embeddedFont>
      <p:font typeface="Open Sauce" panose="020B0604020202020204" charset="0"/>
      <p:regular r:id="rId24"/>
    </p:embeddedFont>
    <p:embeddedFont>
      <p:font typeface="DM Sans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809951">
            <a:off x="17185701" y="-588888"/>
            <a:ext cx="3483635" cy="3574625"/>
          </a:xfrm>
          <a:custGeom>
            <a:avLst/>
            <a:gdLst/>
            <a:ahLst/>
            <a:cxnLst/>
            <a:rect l="l" t="t" r="r" b="b"/>
            <a:pathLst>
              <a:path w="3483635" h="3574625">
                <a:moveTo>
                  <a:pt x="0" y="0"/>
                </a:moveTo>
                <a:lnTo>
                  <a:pt x="3483635" y="0"/>
                </a:lnTo>
                <a:lnTo>
                  <a:pt x="3483635" y="3574625"/>
                </a:lnTo>
                <a:lnTo>
                  <a:pt x="0" y="3574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58071" y="-4629150"/>
            <a:ext cx="7054042" cy="7238289"/>
          </a:xfrm>
          <a:custGeom>
            <a:avLst/>
            <a:gdLst/>
            <a:ahLst/>
            <a:cxnLst/>
            <a:rect l="l" t="t" r="r" b="b"/>
            <a:pathLst>
              <a:path w="7054042" h="7238289">
                <a:moveTo>
                  <a:pt x="0" y="0"/>
                </a:moveTo>
                <a:lnTo>
                  <a:pt x="7054041" y="0"/>
                </a:lnTo>
                <a:lnTo>
                  <a:pt x="7054041" y="7238289"/>
                </a:lnTo>
                <a:lnTo>
                  <a:pt x="0" y="723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743839" y="2756809"/>
            <a:ext cx="165050" cy="188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D0808"/>
                </a:solidFill>
                <a:latin typeface="Noto Sans Bold"/>
              </a:rPr>
              <a:t> </a:t>
            </a:r>
          </a:p>
          <a:p>
            <a:pPr algn="ctr">
              <a:lnSpc>
                <a:spcPts val="8108"/>
              </a:lnSpc>
            </a:pPr>
            <a:endParaRPr lang="en-US" sz="5000">
              <a:solidFill>
                <a:srgbClr val="ED0808"/>
              </a:solidFill>
              <a:latin typeface="Noto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39238" y="4957445"/>
            <a:ext cx="9525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7149539" y="9220200"/>
            <a:ext cx="219521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207006"/>
            <a:ext cx="18278475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3131"/>
                </a:solidFill>
                <a:latin typeface="Noto Sans Bold"/>
              </a:rPr>
              <a:t>Abtractive Text Summarization on Vietnamese news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2792" y="6670297"/>
            <a:ext cx="9369812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mtClean="0">
                <a:solidFill>
                  <a:srgbClr val="000000"/>
                </a:solidFill>
                <a:latin typeface="Noto Sans Bold"/>
              </a:rPr>
              <a:t>Group 10</a:t>
            </a:r>
            <a:endParaRPr lang="en-US" sz="3999">
              <a:solidFill>
                <a:srgbClr val="000000"/>
              </a:solidFill>
              <a:latin typeface="Noto Sans Bold"/>
            </a:endParaR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</a:rPr>
              <a:t>20520805 - Nguyễn Viết </a:t>
            </a:r>
            <a:r>
              <a:rPr lang="en-US" sz="3999" smtClean="0">
                <a:solidFill>
                  <a:srgbClr val="000000"/>
                </a:solidFill>
                <a:latin typeface="Noto Sans"/>
              </a:rPr>
              <a:t>Tiến</a:t>
            </a:r>
          </a:p>
          <a:p>
            <a:pPr algn="ctr">
              <a:lnSpc>
                <a:spcPts val="5599"/>
              </a:lnSpc>
            </a:pPr>
            <a:r>
              <a:rPr lang="en-US" sz="3999" smtClean="0">
                <a:solidFill>
                  <a:srgbClr val="000000"/>
                </a:solidFill>
                <a:latin typeface="Noto Sans"/>
              </a:rPr>
              <a:t>20520829 – Nguyễn Thanh Thanh Trúc</a:t>
            </a:r>
            <a:endParaRPr lang="en-US" sz="3999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72018" y="6819900"/>
            <a:ext cx="7606457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mtClean="0">
                <a:solidFill>
                  <a:srgbClr val="000000"/>
                </a:solidFill>
                <a:latin typeface="Noto Sans Bold"/>
              </a:rPr>
              <a:t>DS201.O11</a:t>
            </a:r>
            <a:endParaRPr lang="en-US" sz="3999">
              <a:solidFill>
                <a:srgbClr val="000000"/>
              </a:solidFill>
              <a:latin typeface="Noto Sans Bold"/>
            </a:endParaR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</a:rPr>
              <a:t>Lecturer </a:t>
            </a:r>
            <a:r>
              <a:rPr lang="en-US" sz="3999" smtClean="0">
                <a:solidFill>
                  <a:srgbClr val="000000"/>
                </a:solidFill>
                <a:latin typeface="Noto Sans"/>
              </a:rPr>
              <a:t>: Đỗ Trọng Hợp</a:t>
            </a:r>
            <a:endParaRPr lang="en-US" sz="3999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20949" y="1854006"/>
          <a:ext cx="12458773" cy="7404294"/>
        </p:xfrm>
        <a:graphic>
          <a:graphicData uri="http://schemas.openxmlformats.org/drawingml/2006/table">
            <a:tbl>
              <a:tblPr/>
              <a:tblGrid>
                <a:gridCol w="31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107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ROUGE-1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ROUGE-2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ROUGE-L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07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mT5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0.507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0.193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0.336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07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BARTpho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0.575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0.258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0.370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07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ViT5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0.282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0.389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6981884" y="9220200"/>
            <a:ext cx="554831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7803" y="388970"/>
            <a:ext cx="12031449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Oswald Bold"/>
              </a:rPr>
              <a:t>5. RESULT AND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9487" y="1724660"/>
            <a:ext cx="10785086" cy="8140065"/>
          </a:xfrm>
          <a:custGeom>
            <a:avLst/>
            <a:gdLst/>
            <a:ahLst/>
            <a:cxnLst/>
            <a:rect l="l" t="t" r="r" b="b"/>
            <a:pathLst>
              <a:path w="10785086" h="8140065">
                <a:moveTo>
                  <a:pt x="0" y="0"/>
                </a:moveTo>
                <a:lnTo>
                  <a:pt x="10785086" y="0"/>
                </a:lnTo>
                <a:lnTo>
                  <a:pt x="10785086" y="8140065"/>
                </a:lnTo>
                <a:lnTo>
                  <a:pt x="0" y="81400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06" t="-547" r="-40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039853" y="9220200"/>
            <a:ext cx="438894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6431" y="349250"/>
            <a:ext cx="626481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uce Bold"/>
              </a:rPr>
              <a:t>Error Analyst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01409" y="5076825"/>
            <a:ext cx="586792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</a:rPr>
              <a:t>Higher overlap, the better model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1853" y="388970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Oswald Bold"/>
              </a:rPr>
              <a:t>6. CONCLUSION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5870999" y="-4833750"/>
            <a:ext cx="6225279" cy="6387880"/>
          </a:xfrm>
          <a:custGeom>
            <a:avLst/>
            <a:gdLst/>
            <a:ahLst/>
            <a:cxnLst/>
            <a:rect l="l" t="t" r="r" b="b"/>
            <a:pathLst>
              <a:path w="6225279" h="6387880">
                <a:moveTo>
                  <a:pt x="0" y="0"/>
                </a:moveTo>
                <a:lnTo>
                  <a:pt x="6225279" y="0"/>
                </a:lnTo>
                <a:lnTo>
                  <a:pt x="6225279" y="6387880"/>
                </a:lnTo>
                <a:lnTo>
                  <a:pt x="0" y="6387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985456" y="9220200"/>
            <a:ext cx="547688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7870" y="1930620"/>
            <a:ext cx="14695365" cy="261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Advantage :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Build a dataset for the problem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Fine-tune model on the dataset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Understand some knowledge in text summarization field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7870" y="5095191"/>
            <a:ext cx="14695365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Limitation :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train on small epoch - due to lack of facilities and time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1853" y="7086394"/>
            <a:ext cx="14695365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Development :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update more data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increase epoch for training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14172049" y="-1130339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20006" y="1901537"/>
            <a:ext cx="8891555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82182" y="9220200"/>
            <a:ext cx="554236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509758" y="6984625"/>
            <a:ext cx="5280224" cy="5418141"/>
          </a:xfrm>
          <a:custGeom>
            <a:avLst/>
            <a:gdLst/>
            <a:ahLst/>
            <a:cxnLst/>
            <a:rect l="l" t="t" r="r" b="b"/>
            <a:pathLst>
              <a:path w="5280224" h="5418141">
                <a:moveTo>
                  <a:pt x="0" y="0"/>
                </a:moveTo>
                <a:lnTo>
                  <a:pt x="5280224" y="0"/>
                </a:lnTo>
                <a:lnTo>
                  <a:pt x="5280224" y="5418141"/>
                </a:lnTo>
                <a:lnTo>
                  <a:pt x="0" y="5418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290106" y="2542764"/>
            <a:ext cx="2440114" cy="7501388"/>
            <a:chOff x="0" y="0"/>
            <a:chExt cx="642664" cy="19756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42664" cy="1975674"/>
            </a:xfrm>
            <a:custGeom>
              <a:avLst/>
              <a:gdLst/>
              <a:ahLst/>
              <a:cxnLst/>
              <a:rect l="l" t="t" r="r" b="b"/>
              <a:pathLst>
                <a:path w="642664" h="1975674">
                  <a:moveTo>
                    <a:pt x="0" y="0"/>
                  </a:moveTo>
                  <a:lnTo>
                    <a:pt x="642664" y="0"/>
                  </a:lnTo>
                  <a:lnTo>
                    <a:pt x="642664" y="1975674"/>
                  </a:lnTo>
                  <a:lnTo>
                    <a:pt x="0" y="197567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642664" cy="199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66928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61391" y="2848837"/>
            <a:ext cx="95682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61391" y="4041418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00593" y="5414835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00593" y="6605460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71192" y="7796085"/>
            <a:ext cx="9372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69259" y="2907892"/>
            <a:ext cx="5790503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343">
                <a:solidFill>
                  <a:srgbClr val="231F20"/>
                </a:solidFill>
                <a:latin typeface="DM Sans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69259" y="4184205"/>
            <a:ext cx="6409026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343">
                <a:solidFill>
                  <a:srgbClr val="231F20"/>
                </a:solidFill>
                <a:latin typeface="DM Sans"/>
              </a:rPr>
              <a:t>DATASET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2024" y="5456745"/>
            <a:ext cx="7084287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DM Sans"/>
              </a:rPr>
              <a:t>EDA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38888" y="6729285"/>
            <a:ext cx="7107422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DM Sans"/>
              </a:rPr>
              <a:t>MODEL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38888" y="9097431"/>
            <a:ext cx="9037174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95217" y="9220200"/>
            <a:ext cx="328166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00593" y="8834472"/>
            <a:ext cx="1019140" cy="83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4"/>
              </a:lnSpc>
            </a:pPr>
            <a:r>
              <a:rPr lang="en-US" sz="5437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38888" y="7790671"/>
            <a:ext cx="7107422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0"/>
              </a:lnSpc>
              <a:spcBef>
                <a:spcPct val="0"/>
              </a:spcBef>
            </a:pPr>
            <a:r>
              <a:rPr lang="en-US" sz="3500" spc="343">
                <a:solidFill>
                  <a:srgbClr val="231F20"/>
                </a:solidFill>
                <a:latin typeface="DM Sans"/>
              </a:rPr>
              <a:t>RESULT AND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371559" y="173480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Oswald Bold"/>
              </a:rPr>
              <a:t>1.INTRODUCTION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091868" y="9220200"/>
            <a:ext cx="334863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946" y="2248315"/>
            <a:ext cx="16515922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 Bold"/>
              </a:rPr>
              <a:t>Input</a:t>
            </a:r>
            <a:r>
              <a:rPr lang="en-US" sz="3999">
                <a:solidFill>
                  <a:srgbClr val="000000"/>
                </a:solidFill>
                <a:latin typeface="Open Sauce"/>
              </a:rPr>
              <a:t> : a vietnamese text includes many sentences</a:t>
            </a:r>
          </a:p>
          <a:p>
            <a:pPr>
              <a:lnSpc>
                <a:spcPts val="5199"/>
              </a:lnSpc>
            </a:pPr>
            <a:endParaRPr lang="en-US" sz="3999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 Bold"/>
              </a:rPr>
              <a:t>Output</a:t>
            </a:r>
            <a:r>
              <a:rPr lang="en-US" sz="3999">
                <a:solidFill>
                  <a:srgbClr val="000000"/>
                </a:solidFill>
                <a:latin typeface="Open Sauce"/>
              </a:rPr>
              <a:t> : a summary sentence covers the content of the text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5946" y="5391164"/>
            <a:ext cx="16515922" cy="327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Two types of summarization :</a:t>
            </a:r>
          </a:p>
          <a:p>
            <a:pPr>
              <a:lnSpc>
                <a:spcPts val="5199"/>
              </a:lnSpc>
            </a:pPr>
            <a:endParaRPr lang="en-US" sz="3999">
              <a:solidFill>
                <a:srgbClr val="000000"/>
              </a:solidFill>
              <a:latin typeface="Open Sauce"/>
            </a:endParaRPr>
          </a:p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Extractive : get important sentences in paragraph</a:t>
            </a:r>
          </a:p>
          <a:p>
            <a:pPr>
              <a:lnSpc>
                <a:spcPts val="5199"/>
              </a:lnSpc>
            </a:pPr>
            <a:endParaRPr lang="en-US" sz="3999">
              <a:solidFill>
                <a:srgbClr val="000000"/>
              </a:solidFill>
              <a:latin typeface="Open Sauce"/>
            </a:endParaRPr>
          </a:p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Abtractive :  generate sentences from paragraph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89954" y="-4833750"/>
            <a:ext cx="7306324" cy="7497161"/>
          </a:xfrm>
          <a:custGeom>
            <a:avLst/>
            <a:gdLst/>
            <a:ahLst/>
            <a:cxnLst/>
            <a:rect l="l" t="t" r="r" b="b"/>
            <a:pathLst>
              <a:path w="7306324" h="7497161">
                <a:moveTo>
                  <a:pt x="0" y="0"/>
                </a:moveTo>
                <a:lnTo>
                  <a:pt x="7306324" y="0"/>
                </a:lnTo>
                <a:lnTo>
                  <a:pt x="7306324" y="7497161"/>
                </a:lnTo>
                <a:lnTo>
                  <a:pt x="0" y="749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30993" y="3230342"/>
            <a:ext cx="14147542" cy="5683223"/>
          </a:xfrm>
          <a:custGeom>
            <a:avLst/>
            <a:gdLst/>
            <a:ahLst/>
            <a:cxnLst/>
            <a:rect l="l" t="t" r="r" b="b"/>
            <a:pathLst>
              <a:path w="14147542" h="5683223">
                <a:moveTo>
                  <a:pt x="0" y="0"/>
                </a:moveTo>
                <a:lnTo>
                  <a:pt x="14147542" y="0"/>
                </a:lnTo>
                <a:lnTo>
                  <a:pt x="14147542" y="5683223"/>
                </a:lnTo>
                <a:lnTo>
                  <a:pt x="0" y="5683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962" r="-3845" b="-19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3812" y="125010"/>
            <a:ext cx="9000188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Oswald Bold"/>
              </a:rPr>
              <a:t>2.DATASET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93133" y="9220200"/>
            <a:ext cx="332333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4044" y="1686349"/>
            <a:ext cx="7779956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D0808"/>
                </a:solidFill>
                <a:latin typeface="Open Sauce Bold"/>
              </a:rPr>
              <a:t>a) General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68547" y="-4833750"/>
            <a:ext cx="6527731" cy="6698231"/>
          </a:xfrm>
          <a:custGeom>
            <a:avLst/>
            <a:gdLst/>
            <a:ahLst/>
            <a:cxnLst/>
            <a:rect l="l" t="t" r="r" b="b"/>
            <a:pathLst>
              <a:path w="6527731" h="6698231">
                <a:moveTo>
                  <a:pt x="0" y="0"/>
                </a:moveTo>
                <a:lnTo>
                  <a:pt x="6527731" y="0"/>
                </a:lnTo>
                <a:lnTo>
                  <a:pt x="6527731" y="6698232"/>
                </a:lnTo>
                <a:lnTo>
                  <a:pt x="0" y="669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28700" y="4229201"/>
          <a:ext cx="14881037" cy="5029099"/>
        </p:xfrm>
        <a:graphic>
          <a:graphicData uri="http://schemas.openxmlformats.org/drawingml/2006/table">
            <a:tbl>
              <a:tblPr/>
              <a:tblGrid>
                <a:gridCol w="111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56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 Bold"/>
                        </a:rPr>
                        <a:t>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95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descibe a topic of news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16 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95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header of news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06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full content of news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56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brief content of news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uce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7093952" y="9220200"/>
            <a:ext cx="330696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519" y="2117291"/>
            <a:ext cx="9052823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Shape : 23248 x 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519" y="3014626"/>
            <a:ext cx="18105645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Codebook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3703" y="179008"/>
            <a:ext cx="9933080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D0808"/>
                </a:solidFill>
                <a:latin typeface="Open Sauce Bold"/>
              </a:rPr>
              <a:t>b) Collecting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1519" y="1219957"/>
            <a:ext cx="17285791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Source : Vietnamese newspaper such as Bao dan tri, vnexpress ...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68547" y="-4833750"/>
            <a:ext cx="6527731" cy="6698231"/>
          </a:xfrm>
          <a:custGeom>
            <a:avLst/>
            <a:gdLst/>
            <a:ahLst/>
            <a:cxnLst/>
            <a:rect l="l" t="t" r="r" b="b"/>
            <a:pathLst>
              <a:path w="6527731" h="6698231">
                <a:moveTo>
                  <a:pt x="0" y="0"/>
                </a:moveTo>
                <a:lnTo>
                  <a:pt x="6527731" y="0"/>
                </a:lnTo>
                <a:lnTo>
                  <a:pt x="6527731" y="6698232"/>
                </a:lnTo>
                <a:lnTo>
                  <a:pt x="0" y="669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3350" y="849273"/>
            <a:ext cx="16815950" cy="7783160"/>
          </a:xfrm>
          <a:custGeom>
            <a:avLst/>
            <a:gdLst/>
            <a:ahLst/>
            <a:cxnLst/>
            <a:rect l="l" t="t" r="r" b="b"/>
            <a:pathLst>
              <a:path w="16815950" h="7783160">
                <a:moveTo>
                  <a:pt x="0" y="0"/>
                </a:moveTo>
                <a:lnTo>
                  <a:pt x="16815950" y="0"/>
                </a:lnTo>
                <a:lnTo>
                  <a:pt x="16815950" y="7783160"/>
                </a:lnTo>
                <a:lnTo>
                  <a:pt x="0" y="77831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83" t="-5187" r="-103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092612" y="9220200"/>
            <a:ext cx="333375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2809" y="8981122"/>
            <a:ext cx="41170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"/>
              </a:rPr>
              <a:t>Distribution of topic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68547" y="-4833750"/>
            <a:ext cx="6527731" cy="6698231"/>
          </a:xfrm>
          <a:custGeom>
            <a:avLst/>
            <a:gdLst/>
            <a:ahLst/>
            <a:cxnLst/>
            <a:rect l="l" t="t" r="r" b="b"/>
            <a:pathLst>
              <a:path w="6527731" h="6698231">
                <a:moveTo>
                  <a:pt x="0" y="0"/>
                </a:moveTo>
                <a:lnTo>
                  <a:pt x="6527731" y="0"/>
                </a:lnTo>
                <a:lnTo>
                  <a:pt x="6527731" y="6698232"/>
                </a:lnTo>
                <a:lnTo>
                  <a:pt x="0" y="669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104072" y="9220200"/>
            <a:ext cx="310455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3703" y="179008"/>
            <a:ext cx="9933080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D0808"/>
                </a:solidFill>
                <a:latin typeface="Open Sauce Bold"/>
              </a:rPr>
              <a:t>c) Preprocessing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1519" y="1782081"/>
            <a:ext cx="11923654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On dataset : 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delete null, duplicated rows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delete rows &lt; 200 words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519" y="4314322"/>
            <a:ext cx="17097132" cy="327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On each cell : 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standardize punctuation (convert some case to dot, delete all remain)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delete extra whitespace 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+ delete extra infomation in parenthesis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2092" y="8159248"/>
            <a:ext cx="11923654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-&gt; In the end, the shape of dataset is 20792 x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27397" y="-4833750"/>
            <a:ext cx="6668881" cy="6843069"/>
          </a:xfrm>
          <a:custGeom>
            <a:avLst/>
            <a:gdLst/>
            <a:ahLst/>
            <a:cxnLst/>
            <a:rect l="l" t="t" r="r" b="b"/>
            <a:pathLst>
              <a:path w="6668881" h="6843069">
                <a:moveTo>
                  <a:pt x="0" y="0"/>
                </a:moveTo>
                <a:lnTo>
                  <a:pt x="6668881" y="0"/>
                </a:lnTo>
                <a:lnTo>
                  <a:pt x="6668881" y="6843069"/>
                </a:lnTo>
                <a:lnTo>
                  <a:pt x="0" y="6843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1519" y="149734"/>
            <a:ext cx="5754714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Oswald Bold"/>
              </a:rPr>
              <a:t>3. EDA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93654" y="9220200"/>
            <a:ext cx="331291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0946" y="2317544"/>
            <a:ext cx="11923654" cy="480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Maximum word text :  9647 </a:t>
            </a:r>
          </a:p>
          <a:p>
            <a:pPr marL="863599" lvl="1" indent="-431800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Minimum word text :  48 </a:t>
            </a:r>
          </a:p>
          <a:p>
            <a:pPr marL="863599" lvl="1" indent="-431800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Maximum word summary :  140 </a:t>
            </a:r>
          </a:p>
          <a:p>
            <a:pPr marL="863599" lvl="1" indent="-431800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Minimum word summary :  9 </a:t>
            </a:r>
          </a:p>
          <a:p>
            <a:pPr marL="863599" lvl="1" indent="-431800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80% text length :  &lt; 811 </a:t>
            </a:r>
          </a:p>
          <a:p>
            <a:pPr marL="863599" lvl="1" indent="-431800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80% summary length :  &lt; 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7803" y="388970"/>
            <a:ext cx="6738354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01ACF8"/>
                </a:solidFill>
                <a:latin typeface="Oswald Bold"/>
              </a:rPr>
              <a:t>4.MODEL</a:t>
            </a:r>
          </a:p>
        </p:txBody>
      </p:sp>
      <p:sp>
        <p:nvSpPr>
          <p:cNvPr id="3" name="Freeform 3"/>
          <p:cNvSpPr/>
          <p:nvPr/>
        </p:nvSpPr>
        <p:spPr>
          <a:xfrm>
            <a:off x="15870999" y="-4833750"/>
            <a:ext cx="6225279" cy="6387880"/>
          </a:xfrm>
          <a:custGeom>
            <a:avLst/>
            <a:gdLst/>
            <a:ahLst/>
            <a:cxnLst/>
            <a:rect l="l" t="t" r="r" b="b"/>
            <a:pathLst>
              <a:path w="6225279" h="6387880">
                <a:moveTo>
                  <a:pt x="0" y="0"/>
                </a:moveTo>
                <a:lnTo>
                  <a:pt x="6225279" y="0"/>
                </a:lnTo>
                <a:lnTo>
                  <a:pt x="6225279" y="6387880"/>
                </a:lnTo>
                <a:lnTo>
                  <a:pt x="0" y="63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92612" y="9220200"/>
            <a:ext cx="333375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3375" y="3624651"/>
            <a:ext cx="17824625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Model : ViT5, BARTpho, mT5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3375" y="4802187"/>
            <a:ext cx="14479722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Metric : ROUGE (ROUGE-1, ROUGE-2, ROUGE-L)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3375" y="2447115"/>
            <a:ext cx="17824625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Train - Validation - Test  (8 : 1 : 1)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3375" y="5980113"/>
            <a:ext cx="14479722" cy="327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Hyperparameter :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      + epoch : 3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      + per_device_train_batch_size : 2</a:t>
            </a:r>
          </a:p>
          <a:p>
            <a:pPr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      + per_device_test_batch_size : 2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      + learning_rate : 1e - 4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393</Words>
  <Application>Microsoft Office PowerPoint</Application>
  <PresentationFormat>Custom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Noto Serif Display</vt:lpstr>
      <vt:lpstr>Arial</vt:lpstr>
      <vt:lpstr>Oswald Bold Italics</vt:lpstr>
      <vt:lpstr>Noto Sans Bold</vt:lpstr>
      <vt:lpstr>Calibri</vt:lpstr>
      <vt:lpstr>Open Sauce Bold</vt:lpstr>
      <vt:lpstr>Oswald Bold</vt:lpstr>
      <vt:lpstr>Noto Sans</vt:lpstr>
      <vt:lpstr>Open Sauce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TextSummarization</dc:title>
  <cp:lastModifiedBy>A</cp:lastModifiedBy>
  <cp:revision>4</cp:revision>
  <dcterms:created xsi:type="dcterms:W3CDTF">2006-08-16T00:00:00Z</dcterms:created>
  <dcterms:modified xsi:type="dcterms:W3CDTF">2024-01-25T01:37:44Z</dcterms:modified>
  <dc:identifier>DAF17NF4pao</dc:identifier>
</cp:coreProperties>
</file>