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5" r:id="rId3"/>
    <p:sldId id="295" r:id="rId4"/>
    <p:sldId id="286" r:id="rId5"/>
    <p:sldId id="287" r:id="rId6"/>
    <p:sldId id="288" r:id="rId7"/>
    <p:sldId id="296" r:id="rId8"/>
    <p:sldId id="291" r:id="rId9"/>
    <p:sldId id="292" r:id="rId10"/>
    <p:sldId id="294" r:id="rId11"/>
    <p:sldId id="293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s" id="{E75E278A-FF0E-49A4-B170-79828D63BBAD}">
          <p14:sldIdLst>
            <p14:sldId id="256"/>
            <p14:sldId id="285"/>
            <p14:sldId id="295"/>
            <p14:sldId id="286"/>
            <p14:sldId id="287"/>
            <p14:sldId id="288"/>
            <p14:sldId id="296"/>
            <p14:sldId id="291"/>
            <p14:sldId id="292"/>
            <p14:sldId id="294"/>
            <p14:sldId id="293"/>
          </p14:sldIdLst>
        </p14:section>
        <p14:section name="Design, Transformar, Anotação, Trabalhe em Conjunto, Diga-me" id="{B9B51309-D148-4332-87C2-07BE32FBCA3B}">
          <p14:sldIdLst/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745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10/03/2022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windows</a:t>
            </a:r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 err="1"/>
              <a:t>cmd</a:t>
            </a:r>
            <a:r>
              <a:rPr lang="pt-BR" dirty="0"/>
              <a:t> - as admin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choco </a:t>
            </a:r>
            <a:r>
              <a:rPr lang="pt-BR" dirty="0" err="1"/>
              <a:t>install</a:t>
            </a:r>
            <a:r>
              <a:rPr lang="pt-BR" dirty="0"/>
              <a:t> -y </a:t>
            </a:r>
            <a:r>
              <a:rPr lang="pt-BR" dirty="0" err="1"/>
              <a:t>terraform</a:t>
            </a:r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 err="1"/>
              <a:t>mkdir</a:t>
            </a:r>
            <a:r>
              <a:rPr lang="pt-BR" dirty="0"/>
              <a:t> </a:t>
            </a:r>
            <a:r>
              <a:rPr lang="pt-BR" dirty="0" err="1"/>
              <a:t>semantix</a:t>
            </a:r>
            <a:endParaRPr lang="pt-BR" dirty="0"/>
          </a:p>
          <a:p>
            <a:pPr rtl="0"/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semantix</a:t>
            </a:r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 err="1"/>
              <a:t>powershell</a:t>
            </a:r>
            <a:r>
              <a:rPr lang="pt-BR" dirty="0"/>
              <a:t> - as admin</a:t>
            </a:r>
          </a:p>
          <a:p>
            <a:pPr rtl="0"/>
            <a:endParaRPr lang="pt-BR" dirty="0"/>
          </a:p>
          <a:p>
            <a:pPr rtl="0"/>
            <a:r>
              <a:rPr lang="pt-BR" dirty="0" err="1"/>
              <a:t>Invoke-WebRequest</a:t>
            </a:r>
            <a:r>
              <a:rPr lang="pt-BR" dirty="0"/>
              <a:t> -Uri https://aka.ms/installazurecliwindows -</a:t>
            </a:r>
            <a:r>
              <a:rPr lang="pt-BR" dirty="0" err="1"/>
              <a:t>OutFile</a:t>
            </a:r>
            <a:r>
              <a:rPr lang="pt-BR" dirty="0"/>
              <a:t> .\AzureCLI.msi; Start-</a:t>
            </a:r>
            <a:r>
              <a:rPr lang="pt-BR" dirty="0" err="1"/>
              <a:t>Process</a:t>
            </a:r>
            <a:r>
              <a:rPr lang="pt-BR" dirty="0"/>
              <a:t> msiexec.exe -</a:t>
            </a:r>
            <a:r>
              <a:rPr lang="pt-BR" dirty="0" err="1"/>
              <a:t>Wait</a:t>
            </a:r>
            <a:r>
              <a:rPr lang="pt-BR" dirty="0"/>
              <a:t> -</a:t>
            </a:r>
            <a:r>
              <a:rPr lang="pt-BR" dirty="0" err="1"/>
              <a:t>ArgumentList</a:t>
            </a:r>
            <a:r>
              <a:rPr lang="pt-BR" dirty="0"/>
              <a:t> '/I AzureCLI.msi /</a:t>
            </a:r>
            <a:r>
              <a:rPr lang="pt-BR" dirty="0" err="1"/>
              <a:t>quiet</a:t>
            </a:r>
            <a:r>
              <a:rPr lang="pt-BR" dirty="0"/>
              <a:t>'; </a:t>
            </a:r>
            <a:r>
              <a:rPr lang="pt-BR" dirty="0" err="1"/>
              <a:t>rm</a:t>
            </a:r>
            <a:r>
              <a:rPr lang="pt-BR" dirty="0"/>
              <a:t> .\AzureCLI.msi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voltar ao </a:t>
            </a:r>
            <a:r>
              <a:rPr lang="pt-BR" dirty="0" err="1"/>
              <a:t>cmd</a:t>
            </a:r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 err="1"/>
              <a:t>refreshenv</a:t>
            </a:r>
            <a:endParaRPr lang="pt-BR" dirty="0"/>
          </a:p>
          <a:p>
            <a:pPr rtl="0"/>
            <a:r>
              <a:rPr lang="pt-BR" dirty="0"/>
              <a:t>az login</a:t>
            </a:r>
          </a:p>
          <a:p>
            <a:pPr rtl="0"/>
            <a:r>
              <a:rPr lang="pt-BR" dirty="0"/>
              <a:t>az </a:t>
            </a:r>
            <a:r>
              <a:rPr lang="pt-BR" dirty="0" err="1"/>
              <a:t>account</a:t>
            </a:r>
            <a:r>
              <a:rPr lang="pt-BR" dirty="0"/>
              <a:t> </a:t>
            </a:r>
            <a:r>
              <a:rPr lang="pt-BR" dirty="0" err="1"/>
              <a:t>subscription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| </a:t>
            </a:r>
            <a:r>
              <a:rPr lang="pt-BR" dirty="0" err="1"/>
              <a:t>find</a:t>
            </a:r>
            <a:r>
              <a:rPr lang="pt-BR" dirty="0"/>
              <a:t> "</a:t>
            </a:r>
            <a:r>
              <a:rPr lang="pt-BR" dirty="0" err="1"/>
              <a:t>subscriptionId</a:t>
            </a:r>
            <a:r>
              <a:rPr lang="pt-BR" dirty="0"/>
              <a:t>"</a:t>
            </a:r>
          </a:p>
          <a:p>
            <a:pPr rtl="0"/>
            <a:r>
              <a:rPr lang="pt-BR" dirty="0"/>
              <a:t>az </a:t>
            </a:r>
            <a:r>
              <a:rPr lang="pt-BR" dirty="0" err="1"/>
              <a:t>account</a:t>
            </a:r>
            <a:r>
              <a:rPr lang="pt-BR" dirty="0"/>
              <a:t> set --</a:t>
            </a:r>
            <a:r>
              <a:rPr lang="pt-BR" dirty="0" err="1"/>
              <a:t>subscription</a:t>
            </a:r>
            <a:r>
              <a:rPr lang="pt-BR" dirty="0"/>
              <a:t> "4c262e89-1a41-49c4-a03f-cd6f4adff1d5"</a:t>
            </a:r>
          </a:p>
          <a:p>
            <a:pPr rtl="0"/>
            <a:r>
              <a:rPr lang="pt-BR" dirty="0"/>
              <a:t>az ad </a:t>
            </a:r>
            <a:r>
              <a:rPr lang="pt-BR" dirty="0" err="1"/>
              <a:t>sp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-for-</a:t>
            </a:r>
            <a:r>
              <a:rPr lang="pt-BR" dirty="0" err="1"/>
              <a:t>rbac</a:t>
            </a:r>
            <a:r>
              <a:rPr lang="pt-BR" dirty="0"/>
              <a:t> --role="</a:t>
            </a:r>
            <a:r>
              <a:rPr lang="pt-BR" dirty="0" err="1"/>
              <a:t>Contributor</a:t>
            </a:r>
            <a:r>
              <a:rPr lang="pt-BR" dirty="0"/>
              <a:t>" --</a:t>
            </a:r>
            <a:r>
              <a:rPr lang="pt-BR" dirty="0" err="1"/>
              <a:t>scopes</a:t>
            </a:r>
            <a:r>
              <a:rPr lang="pt-BR" dirty="0"/>
              <a:t>="/</a:t>
            </a:r>
            <a:r>
              <a:rPr lang="pt-BR" dirty="0" err="1"/>
              <a:t>subscriptions</a:t>
            </a:r>
            <a:r>
              <a:rPr lang="pt-BR" dirty="0"/>
              <a:t>/4c262e89-1a41-49c4-a03f-cd6f4adff1d5"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/>
              <a:t>NAO VERSIONAR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{</a:t>
            </a:r>
          </a:p>
          <a:p>
            <a:pPr rtl="0"/>
            <a:r>
              <a:rPr lang="pt-BR" dirty="0"/>
              <a:t>  "</a:t>
            </a:r>
            <a:r>
              <a:rPr lang="pt-BR" dirty="0" err="1"/>
              <a:t>appId</a:t>
            </a:r>
            <a:r>
              <a:rPr lang="pt-BR" dirty="0"/>
              <a:t>": "71d83011-1f70-4e57-b10d-e077cb46bc8e",</a:t>
            </a:r>
          </a:p>
          <a:p>
            <a:pPr rtl="0"/>
            <a:r>
              <a:rPr lang="pt-BR" dirty="0"/>
              <a:t>  "</a:t>
            </a:r>
            <a:r>
              <a:rPr lang="pt-BR" dirty="0" err="1"/>
              <a:t>displayName</a:t>
            </a:r>
            <a:r>
              <a:rPr lang="pt-BR" dirty="0"/>
              <a:t>": "azure-cli-2022-03-09-16-04-54",</a:t>
            </a:r>
          </a:p>
          <a:p>
            <a:pPr rtl="0"/>
            <a:r>
              <a:rPr lang="pt-BR" dirty="0"/>
              <a:t>  "</a:t>
            </a:r>
            <a:r>
              <a:rPr lang="pt-BR" dirty="0" err="1"/>
              <a:t>password</a:t>
            </a:r>
            <a:r>
              <a:rPr lang="pt-BR" dirty="0"/>
              <a:t>": "emLLm8qnVdFmHM-tqMJvw6NKhfGL~IsN51",</a:t>
            </a:r>
          </a:p>
          <a:p>
            <a:pPr rtl="0"/>
            <a:r>
              <a:rPr lang="pt-BR" dirty="0"/>
              <a:t>  "</a:t>
            </a:r>
            <a:r>
              <a:rPr lang="pt-BR" dirty="0" err="1"/>
              <a:t>tenant</a:t>
            </a:r>
            <a:r>
              <a:rPr lang="pt-BR" dirty="0"/>
              <a:t>": "68ec6eac-f2fc-426c-b994-e3d3035997d1"</a:t>
            </a:r>
          </a:p>
          <a:p>
            <a:pPr rtl="0"/>
            <a:r>
              <a:rPr lang="pt-BR" dirty="0"/>
              <a:t>}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 err="1"/>
              <a:t>terraform</a:t>
            </a:r>
            <a:r>
              <a:rPr lang="pt-BR" dirty="0"/>
              <a:t> </a:t>
            </a:r>
            <a:r>
              <a:rPr lang="pt-BR" dirty="0" err="1"/>
              <a:t>fmt</a:t>
            </a:r>
            <a:r>
              <a:rPr lang="pt-BR" dirty="0"/>
              <a:t> #</a:t>
            </a:r>
          </a:p>
          <a:p>
            <a:pPr rtl="0"/>
            <a:r>
              <a:rPr lang="pt-BR" dirty="0" err="1"/>
              <a:t>terrafom</a:t>
            </a:r>
            <a:r>
              <a:rPr lang="pt-BR" dirty="0"/>
              <a:t> </a:t>
            </a:r>
            <a:r>
              <a:rPr lang="pt-BR" dirty="0" err="1"/>
              <a:t>validate</a:t>
            </a:r>
            <a:r>
              <a:rPr lang="pt-BR" dirty="0"/>
              <a:t> #</a:t>
            </a:r>
          </a:p>
          <a:p>
            <a:pPr rtl="0"/>
            <a:r>
              <a:rPr lang="pt-BR" dirty="0" err="1"/>
              <a:t>terraform</a:t>
            </a:r>
            <a:r>
              <a:rPr lang="pt-BR" dirty="0"/>
              <a:t> </a:t>
            </a:r>
            <a:r>
              <a:rPr lang="pt-BR" dirty="0" err="1"/>
              <a:t>apply</a:t>
            </a:r>
            <a:r>
              <a:rPr lang="pt-BR" dirty="0"/>
              <a:t> -</a:t>
            </a:r>
            <a:r>
              <a:rPr lang="pt-BR" dirty="0" err="1"/>
              <a:t>auto-approve</a:t>
            </a:r>
            <a:r>
              <a:rPr lang="pt-BR" dirty="0"/>
              <a:t> # </a:t>
            </a:r>
          </a:p>
          <a:p>
            <a:pPr rtl="0"/>
            <a:r>
              <a:rPr lang="pt-BR" dirty="0" err="1"/>
              <a:t>terraform</a:t>
            </a:r>
            <a:r>
              <a:rPr lang="pt-BR" dirty="0"/>
              <a:t> show #</a:t>
            </a:r>
          </a:p>
          <a:p>
            <a:pPr rtl="0"/>
            <a:r>
              <a:rPr lang="pt-BR" dirty="0" err="1"/>
              <a:t>terraform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#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 err="1"/>
              <a:t>create</a:t>
            </a:r>
            <a:r>
              <a:rPr lang="pt-BR" dirty="0"/>
              <a:t> main.tf file</a:t>
            </a:r>
          </a:p>
          <a:p>
            <a:pPr rtl="0"/>
            <a:endParaRPr lang="pt-BR" dirty="0"/>
          </a:p>
          <a:p>
            <a:pPr rtl="0"/>
            <a:r>
              <a:rPr lang="pt-BR" dirty="0" err="1"/>
              <a:t>terraform</a:t>
            </a:r>
            <a:r>
              <a:rPr lang="pt-BR" dirty="0"/>
              <a:t> {</a:t>
            </a:r>
          </a:p>
          <a:p>
            <a:pPr rtl="0"/>
            <a:r>
              <a:rPr lang="pt-BR" dirty="0"/>
              <a:t>  </a:t>
            </a:r>
            <a:r>
              <a:rPr lang="pt-BR" dirty="0" err="1"/>
              <a:t>required_providers</a:t>
            </a:r>
            <a:r>
              <a:rPr lang="pt-BR" dirty="0"/>
              <a:t> {</a:t>
            </a:r>
          </a:p>
          <a:p>
            <a:pPr rtl="0"/>
            <a:r>
              <a:rPr lang="pt-BR" dirty="0"/>
              <a:t>    </a:t>
            </a:r>
            <a:r>
              <a:rPr lang="pt-BR" dirty="0" err="1"/>
              <a:t>azurerm</a:t>
            </a:r>
            <a:r>
              <a:rPr lang="pt-BR" dirty="0"/>
              <a:t> = {</a:t>
            </a:r>
          </a:p>
          <a:p>
            <a:pPr rtl="0"/>
            <a:r>
              <a:rPr lang="pt-BR" dirty="0"/>
              <a:t>      </a:t>
            </a:r>
            <a:r>
              <a:rPr lang="pt-BR" dirty="0" err="1"/>
              <a:t>source</a:t>
            </a:r>
            <a:r>
              <a:rPr lang="pt-BR" dirty="0"/>
              <a:t> = "</a:t>
            </a:r>
            <a:r>
              <a:rPr lang="pt-BR" dirty="0" err="1"/>
              <a:t>hashicorp</a:t>
            </a:r>
            <a:r>
              <a:rPr lang="pt-BR" dirty="0"/>
              <a:t>/</a:t>
            </a:r>
            <a:r>
              <a:rPr lang="pt-BR" dirty="0" err="1"/>
              <a:t>azurerm</a:t>
            </a:r>
            <a:r>
              <a:rPr lang="pt-BR" dirty="0"/>
              <a:t>"</a:t>
            </a:r>
          </a:p>
          <a:p>
            <a:pPr rtl="0"/>
            <a:r>
              <a:rPr lang="pt-BR" dirty="0"/>
              <a:t>      </a:t>
            </a:r>
            <a:r>
              <a:rPr lang="pt-BR" dirty="0" err="1"/>
              <a:t>version</a:t>
            </a:r>
            <a:r>
              <a:rPr lang="pt-BR" dirty="0"/>
              <a:t> = "2.98.0"</a:t>
            </a:r>
          </a:p>
          <a:p>
            <a:pPr rtl="0"/>
            <a:r>
              <a:rPr lang="pt-BR" dirty="0"/>
              <a:t>    }</a:t>
            </a:r>
          </a:p>
          <a:p>
            <a:pPr rtl="0"/>
            <a:r>
              <a:rPr lang="pt-BR" dirty="0"/>
              <a:t>  }</a:t>
            </a:r>
          </a:p>
          <a:p>
            <a:pPr rtl="0"/>
            <a:r>
              <a:rPr lang="pt-BR" dirty="0"/>
              <a:t>}</a:t>
            </a:r>
          </a:p>
          <a:p>
            <a:pPr rtl="0"/>
            <a:endParaRPr lang="pt-BR" dirty="0"/>
          </a:p>
          <a:p>
            <a:pPr rtl="0"/>
            <a:r>
              <a:rPr lang="pt-BR" dirty="0" err="1"/>
              <a:t>provider</a:t>
            </a:r>
            <a:r>
              <a:rPr lang="pt-BR" dirty="0"/>
              <a:t> "</a:t>
            </a:r>
            <a:r>
              <a:rPr lang="pt-BR" dirty="0" err="1"/>
              <a:t>azurerm</a:t>
            </a:r>
            <a:r>
              <a:rPr lang="pt-BR" dirty="0"/>
              <a:t>" {</a:t>
            </a:r>
          </a:p>
          <a:p>
            <a:pPr rtl="0"/>
            <a:r>
              <a:rPr lang="pt-BR" dirty="0"/>
              <a:t>  # </a:t>
            </a:r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options</a:t>
            </a:r>
            <a:endParaRPr lang="pt-BR" dirty="0"/>
          </a:p>
          <a:p>
            <a:pPr rtl="0"/>
            <a:r>
              <a:rPr lang="pt-BR" dirty="0"/>
              <a:t>}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 err="1"/>
              <a:t>terraform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/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654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Numero de Clientes – 2MM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88% - 1,76 MM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Apps Mobile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err="1"/>
              <a:t>Pix</a:t>
            </a: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err="1"/>
              <a:t>Cartoes</a:t>
            </a:r>
            <a:r>
              <a:rPr lang="pt-BR" dirty="0"/>
              <a:t> Virtuais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100MM transações/dia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670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implementar uma solução de </a:t>
            </a:r>
            <a:r>
              <a:rPr lang="pt-BR" dirty="0" err="1"/>
              <a:t>BigData</a:t>
            </a:r>
            <a:r>
              <a:rPr lang="pt-BR" dirty="0"/>
              <a:t> que permita hospedar esses dados gerados diariamente pelos sistemas de </a:t>
            </a:r>
            <a:r>
              <a:rPr lang="pt-BR" dirty="0" err="1"/>
              <a:t>frontend</a:t>
            </a:r>
            <a:r>
              <a:rPr lang="pt-BR" dirty="0"/>
              <a:t> e ERP da financeira. </a:t>
            </a:r>
          </a:p>
          <a:p>
            <a:r>
              <a:rPr lang="pt-BR" dirty="0"/>
              <a:t>Os dados serão utilizados para tomadas de decisões, predições e implementação de cognição com </a:t>
            </a:r>
            <a:r>
              <a:rPr lang="pt-BR" dirty="0" err="1"/>
              <a:t>chatbots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8407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• Arquitetura escalável, permitindo crescimento horizontal;</a:t>
            </a:r>
          </a:p>
          <a:p>
            <a:r>
              <a:rPr lang="pt-BR" dirty="0"/>
              <a:t>Sugestão:</a:t>
            </a:r>
          </a:p>
          <a:p>
            <a:r>
              <a:rPr lang="pt-BR" dirty="0"/>
              <a:t>• Aceitável usar solução mesclando Serviços Cloud, Open </a:t>
            </a:r>
            <a:r>
              <a:rPr lang="pt-BR" dirty="0" err="1"/>
              <a:t>Sources</a:t>
            </a:r>
            <a:r>
              <a:rPr lang="pt-BR" dirty="0"/>
              <a:t> e Soluções de Mercado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Decisao</a:t>
            </a:r>
            <a:r>
              <a:rPr lang="pt-BR" dirty="0"/>
              <a:t> – Aproveitar Parceria com Microsoft – Ofertar com MS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Desenho macro da solução e apresentá-la com um “speech” na defesa do material junto aos arquitetos da </a:t>
            </a:r>
            <a:r>
              <a:rPr lang="pt-BR" dirty="0" err="1"/>
              <a:t>Semantix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Criar essa arquitetura em uma cloud utilizando alguma ferramenta de </a:t>
            </a:r>
            <a:r>
              <a:rPr lang="pt-BR" dirty="0" err="1"/>
              <a:t>IaC</a:t>
            </a:r>
            <a:r>
              <a:rPr lang="pt-B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Utilizacao</a:t>
            </a:r>
            <a:r>
              <a:rPr lang="pt-BR" dirty="0"/>
              <a:t> do </a:t>
            </a:r>
            <a:r>
              <a:rPr lang="pt-BR" dirty="0" err="1"/>
              <a:t>Terraform</a:t>
            </a:r>
            <a:r>
              <a:rPr lang="pt-BR" dirty="0"/>
              <a:t> (</a:t>
            </a:r>
            <a:r>
              <a:rPr lang="pt-BR" dirty="0" err="1"/>
              <a:t>Abstracao</a:t>
            </a:r>
            <a:r>
              <a:rPr lang="pt-BR" dirty="0"/>
              <a:t> de </a:t>
            </a:r>
            <a:r>
              <a:rPr lang="pt-BR" dirty="0" err="1"/>
              <a:t>IaC</a:t>
            </a:r>
            <a:r>
              <a:rPr lang="pt-BR" dirty="0"/>
              <a:t> - </a:t>
            </a:r>
            <a:r>
              <a:rPr lang="pt-BR" dirty="0" err="1"/>
              <a:t>Providers</a:t>
            </a:r>
            <a:r>
              <a:rPr lang="pt-BR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Desenho macro de uma esteira </a:t>
            </a:r>
            <a:r>
              <a:rPr lang="pt-BR" dirty="0" err="1"/>
              <a:t>DevOps</a:t>
            </a:r>
            <a:r>
              <a:rPr lang="pt-BR" dirty="0"/>
              <a:t> para </a:t>
            </a:r>
            <a:r>
              <a:rPr lang="pt-BR" dirty="0" err="1"/>
              <a:t>deploy</a:t>
            </a:r>
            <a:r>
              <a:rPr lang="pt-BR" dirty="0"/>
              <a:t> de </a:t>
            </a:r>
            <a:r>
              <a:rPr lang="pt-BR" dirty="0" err="1"/>
              <a:t>jobs</a:t>
            </a:r>
            <a:r>
              <a:rPr lang="pt-BR" dirty="0"/>
              <a:t> nessa plataforma criada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Azure, </a:t>
            </a:r>
            <a:r>
              <a:rPr lang="en-US" dirty="0" err="1"/>
              <a:t>entao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Azure para </a:t>
            </a:r>
            <a:r>
              <a:rPr lang="en-US" dirty="0" err="1"/>
              <a:t>facilitar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administrativos</a:t>
            </a:r>
            <a:r>
              <a:rPr lang="en-US" dirty="0"/>
              <a:t> (</a:t>
            </a:r>
            <a:r>
              <a:rPr lang="en-US" dirty="0" err="1"/>
              <a:t>Entao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solucao</a:t>
            </a:r>
            <a:r>
              <a:rPr lang="en-US" dirty="0"/>
              <a:t> </a:t>
            </a:r>
            <a:r>
              <a:rPr lang="en-US" dirty="0" err="1"/>
              <a:t>MultiCloud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Escalavel</a:t>
            </a:r>
            <a:r>
              <a:rPr lang="en-US" dirty="0"/>
              <a:t> – A </a:t>
            </a:r>
            <a:r>
              <a:rPr lang="en-US" dirty="0" err="1"/>
              <a:t>Nuvem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limites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propria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Ferramentas – Para </a:t>
            </a:r>
            <a:r>
              <a:rPr lang="en-US" dirty="0" err="1"/>
              <a:t>facilitar</a:t>
            </a:r>
            <a:r>
              <a:rPr lang="en-US" dirty="0"/>
              <a:t> </a:t>
            </a:r>
            <a:r>
              <a:rPr lang="en-US" dirty="0" err="1"/>
              <a:t>integracoes</a:t>
            </a:r>
            <a:r>
              <a:rPr lang="en-US" dirty="0"/>
              <a:t>,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usadas</a:t>
            </a:r>
            <a:r>
              <a:rPr lang="en-US" dirty="0"/>
              <a:t> as ferramentas de Big Data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prorizadas</a:t>
            </a:r>
            <a:r>
              <a:rPr lang="en-US" dirty="0"/>
              <a:t> as </a:t>
            </a:r>
            <a:r>
              <a:rPr lang="en-US" dirty="0" err="1"/>
              <a:t>solucoes</a:t>
            </a:r>
            <a:r>
              <a:rPr lang="en-US" dirty="0"/>
              <a:t> Microsoft.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IaC</a:t>
            </a:r>
            <a:r>
              <a:rPr lang="en-US" dirty="0"/>
              <a:t> – A ferramenta Terraform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amplamente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no mercado e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implementacao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outros provedores e </a:t>
            </a:r>
            <a:r>
              <a:rPr lang="en-US" dirty="0" err="1"/>
              <a:t>aumentando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informacoes</a:t>
            </a:r>
            <a:r>
              <a:rPr lang="en-US" dirty="0"/>
              <a:t> para </a:t>
            </a:r>
            <a:r>
              <a:rPr lang="en-US" dirty="0" err="1"/>
              <a:t>manutencao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Microsoft é Diamond Partner da </a:t>
            </a:r>
            <a:r>
              <a:rPr lang="en-US" dirty="0" err="1"/>
              <a:t>Semantix</a:t>
            </a:r>
            <a:r>
              <a:rPr lang="en-US" dirty="0"/>
              <a:t> Fintech –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, a </a:t>
            </a:r>
            <a:r>
              <a:rPr lang="en-US" dirty="0" err="1"/>
              <a:t>solucao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direcionada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servicos</a:t>
            </a:r>
            <a:r>
              <a:rPr lang="en-US" dirty="0"/>
              <a:t> da Microsoft, </a:t>
            </a:r>
            <a:r>
              <a:rPr lang="en-US" dirty="0" err="1"/>
              <a:t>por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parceria</a:t>
            </a:r>
            <a:r>
              <a:rPr lang="en-US" dirty="0"/>
              <a:t> </a:t>
            </a:r>
            <a:r>
              <a:rPr lang="en-US" dirty="0" err="1"/>
              <a:t>estrategica</a:t>
            </a:r>
            <a:r>
              <a:rPr lang="en-US" dirty="0"/>
              <a:t> e </a:t>
            </a:r>
            <a:r>
              <a:rPr lang="en-US" dirty="0" err="1"/>
              <a:t>financeiramente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boa para ambas </a:t>
            </a:r>
            <a:r>
              <a:rPr lang="en-US" dirty="0" err="1"/>
              <a:t>empresas</a:t>
            </a:r>
            <a:r>
              <a:rPr lang="en-US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3505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2482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Ferramentas</a:t>
            </a:r>
          </a:p>
          <a:p>
            <a:endParaRPr lang="en-US" dirty="0"/>
          </a:p>
          <a:p>
            <a:r>
              <a:rPr lang="en-US" dirty="0"/>
              <a:t>Hadoop x Spark (Azure Databricks) x </a:t>
            </a:r>
            <a:r>
              <a:rPr lang="en-US" dirty="0" err="1"/>
              <a:t>Flink</a:t>
            </a:r>
            <a:endParaRPr lang="en-US" dirty="0"/>
          </a:p>
          <a:p>
            <a:r>
              <a:rPr lang="en-US" dirty="0"/>
              <a:t>HDInsight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Alternativa - https://cloud.google.com/dataproc/docs/concepts/overview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2474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OBS: Nao </a:t>
            </a:r>
            <a:r>
              <a:rPr lang="en-US" dirty="0" err="1"/>
              <a:t>consegui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passo</a:t>
            </a:r>
            <a:r>
              <a:rPr lang="en-US" dirty="0"/>
              <a:t> do Launch manual – algo da </a:t>
            </a:r>
            <a:r>
              <a:rPr lang="en-US" dirty="0" err="1"/>
              <a:t>criacao</a:t>
            </a:r>
            <a:r>
              <a:rPr lang="en-US" dirty="0"/>
              <a:t> do </a:t>
            </a:r>
            <a:r>
              <a:rPr lang="en-US" dirty="0" err="1"/>
              <a:t>databricks</a:t>
            </a:r>
            <a:r>
              <a:rPr lang="en-US" dirty="0"/>
              <a:t> e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permissao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9529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│ </a:t>
            </a:r>
            <a:r>
              <a:rPr lang="pt-BR" dirty="0" err="1"/>
              <a:t>Error</a:t>
            </a:r>
            <a:r>
              <a:rPr lang="pt-BR" dirty="0"/>
              <a:t>: </a:t>
            </a:r>
            <a:r>
              <a:rPr lang="pt-BR" dirty="0" err="1"/>
              <a:t>cannot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cluster: 0310-035732-v7em2yxd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transition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TERMINATED </a:t>
            </a:r>
            <a:r>
              <a:rPr lang="pt-BR" dirty="0" err="1"/>
              <a:t>to</a:t>
            </a:r>
            <a:r>
              <a:rPr lang="pt-BR" dirty="0"/>
              <a:t> RUNNING: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launch</a:t>
            </a:r>
            <a:r>
              <a:rPr lang="pt-BR" dirty="0"/>
              <a:t> cluster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cloud </a:t>
            </a:r>
            <a:r>
              <a:rPr lang="pt-BR" dirty="0" err="1"/>
              <a:t>provider</a:t>
            </a:r>
            <a:r>
              <a:rPr lang="pt-BR" dirty="0"/>
              <a:t> </a:t>
            </a:r>
            <a:r>
              <a:rPr lang="pt-BR" dirty="0" err="1"/>
              <a:t>failures</a:t>
            </a:r>
            <a:r>
              <a:rPr lang="pt-BR" dirty="0"/>
              <a:t>. </a:t>
            </a:r>
            <a:r>
              <a:rPr lang="pt-BR" dirty="0" err="1"/>
              <a:t>azure_error_code</a:t>
            </a:r>
            <a:r>
              <a:rPr lang="pt-BR" dirty="0"/>
              <a:t>: </a:t>
            </a:r>
            <a:r>
              <a:rPr lang="pt-BR" dirty="0" err="1"/>
              <a:t>PublicIPCountLimitReached</a:t>
            </a:r>
            <a:r>
              <a:rPr lang="pt-BR" dirty="0"/>
              <a:t>, </a:t>
            </a:r>
            <a:r>
              <a:rPr lang="pt-BR" dirty="0" err="1"/>
              <a:t>azure_error_message</a:t>
            </a:r>
            <a:r>
              <a:rPr lang="pt-BR" dirty="0"/>
              <a:t>: </a:t>
            </a:r>
            <a:r>
              <a:rPr lang="pt-BR" dirty="0" err="1"/>
              <a:t>Cannot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more </a:t>
            </a:r>
            <a:r>
              <a:rPr lang="pt-BR" dirty="0" err="1"/>
              <a:t>than</a:t>
            </a:r>
            <a:r>
              <a:rPr lang="pt-BR" dirty="0"/>
              <a:t> 10 </a:t>
            </a:r>
            <a:r>
              <a:rPr lang="pt-BR" dirty="0" err="1"/>
              <a:t>public</a:t>
            </a:r>
            <a:r>
              <a:rPr lang="pt-BR" dirty="0"/>
              <a:t> IP </a:t>
            </a:r>
            <a:r>
              <a:rPr lang="pt-BR" dirty="0" err="1"/>
              <a:t>addresses</a:t>
            </a:r>
            <a:r>
              <a:rPr lang="pt-BR" dirty="0"/>
              <a:t> for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subscription</a:t>
            </a:r>
            <a:r>
              <a:rPr lang="pt-BR" dirty="0"/>
              <a:t> in </a:t>
            </a:r>
            <a:r>
              <a:rPr lang="pt-BR" dirty="0" err="1"/>
              <a:t>th</a:t>
            </a:r>
            <a:r>
              <a:rPr lang="pt-BR" dirty="0"/>
              <a:t>..., </a:t>
            </a:r>
            <a:r>
              <a:rPr lang="pt-BR" dirty="0" err="1"/>
              <a:t>Termination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: </a:t>
            </a:r>
            <a:r>
              <a:rPr lang="pt-BR" dirty="0" err="1"/>
              <a:t>code</a:t>
            </a:r>
            <a:r>
              <a:rPr lang="pt-BR" dirty="0"/>
              <a:t>: CLOUD_PROVIDER_LAUNCH_FAILURE, </a:t>
            </a:r>
            <a:r>
              <a:rPr lang="pt-BR" dirty="0" err="1"/>
              <a:t>type</a:t>
            </a:r>
            <a:r>
              <a:rPr lang="pt-BR" dirty="0"/>
              <a:t>: CLOUD_FAILURE, </a:t>
            </a:r>
            <a:r>
              <a:rPr lang="pt-BR" dirty="0" err="1"/>
              <a:t>parameters</a:t>
            </a:r>
            <a:r>
              <a:rPr lang="pt-BR" dirty="0"/>
              <a:t>: </a:t>
            </a:r>
            <a:r>
              <a:rPr lang="pt-BR" dirty="0" err="1"/>
              <a:t>map</a:t>
            </a:r>
            <a:r>
              <a:rPr lang="pt-BR" dirty="0"/>
              <a:t>[</a:t>
            </a:r>
            <a:r>
              <a:rPr lang="pt-BR" dirty="0" err="1"/>
              <a:t>azure_error_code:PublicIPCountLimitReached</a:t>
            </a:r>
            <a:r>
              <a:rPr lang="pt-BR" dirty="0"/>
              <a:t> </a:t>
            </a:r>
            <a:r>
              <a:rPr lang="pt-BR" dirty="0" err="1"/>
              <a:t>azure_error_message:Cannot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more </a:t>
            </a:r>
            <a:r>
              <a:rPr lang="pt-BR" dirty="0" err="1"/>
              <a:t>than</a:t>
            </a:r>
            <a:r>
              <a:rPr lang="pt-BR" dirty="0"/>
              <a:t> 10 </a:t>
            </a:r>
            <a:r>
              <a:rPr lang="pt-BR" dirty="0" err="1"/>
              <a:t>public</a:t>
            </a:r>
            <a:r>
              <a:rPr lang="pt-BR" dirty="0"/>
              <a:t> IP </a:t>
            </a:r>
            <a:r>
              <a:rPr lang="pt-BR" dirty="0" err="1"/>
              <a:t>addresses</a:t>
            </a:r>
            <a:r>
              <a:rPr lang="pt-BR" dirty="0"/>
              <a:t> for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subscription</a:t>
            </a:r>
            <a:r>
              <a:rPr lang="pt-BR" dirty="0"/>
              <a:t> in </a:t>
            </a:r>
            <a:r>
              <a:rPr lang="pt-BR" dirty="0" err="1"/>
              <a:t>this</a:t>
            </a:r>
            <a:r>
              <a:rPr lang="pt-BR" dirty="0"/>
              <a:t> region. (Azure </a:t>
            </a:r>
            <a:r>
              <a:rPr lang="pt-BR" dirty="0" err="1"/>
              <a:t>request</a:t>
            </a:r>
            <a:r>
              <a:rPr lang="pt-BR" dirty="0"/>
              <a:t> Id: d72ed9cf-8192-4e9b-b62b-3750bcd87c08) </a:t>
            </a:r>
            <a:r>
              <a:rPr lang="pt-BR" dirty="0" err="1"/>
              <a:t>databricks_error_message:Error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: </a:t>
            </a:r>
            <a:r>
              <a:rPr lang="pt-BR" dirty="0" err="1"/>
              <a:t>PublicIPCountLimitReached</a:t>
            </a:r>
            <a:r>
              <a:rPr lang="pt-BR" dirty="0"/>
              <a:t>,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: </a:t>
            </a:r>
            <a:r>
              <a:rPr lang="pt-BR" dirty="0" err="1"/>
              <a:t>Cannot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more </a:t>
            </a:r>
            <a:r>
              <a:rPr lang="pt-BR" dirty="0" err="1"/>
              <a:t>than</a:t>
            </a:r>
            <a:r>
              <a:rPr lang="pt-BR" dirty="0"/>
              <a:t> 10 </a:t>
            </a:r>
            <a:r>
              <a:rPr lang="pt-BR" dirty="0" err="1"/>
              <a:t>public</a:t>
            </a:r>
            <a:r>
              <a:rPr lang="pt-BR" dirty="0"/>
              <a:t> IP </a:t>
            </a:r>
            <a:r>
              <a:rPr lang="pt-BR" dirty="0" err="1"/>
              <a:t>addresses</a:t>
            </a:r>
            <a:r>
              <a:rPr lang="pt-BR" dirty="0"/>
              <a:t> for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subscription</a:t>
            </a:r>
            <a:r>
              <a:rPr lang="pt-BR" dirty="0"/>
              <a:t> in </a:t>
            </a:r>
            <a:r>
              <a:rPr lang="pt-BR" dirty="0" err="1"/>
              <a:t>this</a:t>
            </a:r>
            <a:r>
              <a:rPr lang="pt-BR" dirty="0"/>
              <a:t> region. (Azure </a:t>
            </a:r>
            <a:r>
              <a:rPr lang="pt-BR" dirty="0" err="1"/>
              <a:t>request</a:t>
            </a:r>
            <a:r>
              <a:rPr lang="pt-BR" dirty="0"/>
              <a:t> Id: d72ed9cf-8192-4e9b-b62b-3750bcd87c08)]. </a:t>
            </a:r>
            <a:r>
              <a:rPr lang="pt-BR" dirty="0" err="1"/>
              <a:t>Please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https://docs.databricks.com/dev-tools/api/latest/clusters.html#clusterclusterstate for more </a:t>
            </a:r>
            <a:r>
              <a:rPr lang="pt-BR" dirty="0" err="1"/>
              <a:t>details</a:t>
            </a:r>
            <a:endParaRPr lang="pt-BR" dirty="0"/>
          </a:p>
          <a:p>
            <a:r>
              <a:rPr lang="pt-BR" dirty="0"/>
              <a:t>│</a:t>
            </a:r>
          </a:p>
          <a:p>
            <a:r>
              <a:rPr lang="pt-BR" dirty="0"/>
              <a:t>│  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databricks_cluster.this</a:t>
            </a:r>
            <a:r>
              <a:rPr lang="pt-BR" dirty="0"/>
              <a:t>,</a:t>
            </a:r>
          </a:p>
          <a:p>
            <a:r>
              <a:rPr lang="pt-BR" dirty="0"/>
              <a:t>│   </a:t>
            </a:r>
            <a:r>
              <a:rPr lang="pt-BR" dirty="0" err="1"/>
              <a:t>on</a:t>
            </a:r>
            <a:r>
              <a:rPr lang="pt-BR" dirty="0"/>
              <a:t> main.tf </a:t>
            </a:r>
            <a:r>
              <a:rPr lang="pt-BR" dirty="0" err="1"/>
              <a:t>line</a:t>
            </a:r>
            <a:r>
              <a:rPr lang="pt-BR" dirty="0"/>
              <a:t> 59, in </a:t>
            </a:r>
            <a:r>
              <a:rPr lang="pt-BR" dirty="0" err="1"/>
              <a:t>resource</a:t>
            </a:r>
            <a:r>
              <a:rPr lang="pt-BR" dirty="0"/>
              <a:t> "</a:t>
            </a:r>
            <a:r>
              <a:rPr lang="pt-BR" dirty="0" err="1"/>
              <a:t>databricks_cluster</a:t>
            </a:r>
            <a:r>
              <a:rPr lang="pt-BR" dirty="0"/>
              <a:t>" "</a:t>
            </a:r>
            <a:r>
              <a:rPr lang="pt-BR" dirty="0" err="1"/>
              <a:t>this</a:t>
            </a:r>
            <a:r>
              <a:rPr lang="pt-BR" dirty="0"/>
              <a:t>":</a:t>
            </a:r>
          </a:p>
          <a:p>
            <a:r>
              <a:rPr lang="pt-BR" dirty="0"/>
              <a:t>│   59: </a:t>
            </a:r>
            <a:r>
              <a:rPr lang="pt-BR" dirty="0" err="1"/>
              <a:t>resource</a:t>
            </a:r>
            <a:r>
              <a:rPr lang="pt-BR" dirty="0"/>
              <a:t> "</a:t>
            </a:r>
            <a:r>
              <a:rPr lang="pt-BR" dirty="0" err="1"/>
              <a:t>databricks_cluster</a:t>
            </a:r>
            <a:r>
              <a:rPr lang="pt-BR" dirty="0"/>
              <a:t>" "</a:t>
            </a:r>
            <a:r>
              <a:rPr lang="pt-BR" dirty="0" err="1"/>
              <a:t>this</a:t>
            </a:r>
            <a:r>
              <a:rPr lang="pt-BR" dirty="0"/>
              <a:t>" {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310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│ </a:t>
            </a:r>
            <a:r>
              <a:rPr lang="pt-BR" dirty="0" err="1"/>
              <a:t>Error</a:t>
            </a:r>
            <a:r>
              <a:rPr lang="pt-BR" dirty="0"/>
              <a:t>: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HDInsight</a:t>
            </a:r>
            <a:r>
              <a:rPr lang="pt-BR" dirty="0"/>
              <a:t> </a:t>
            </a:r>
            <a:r>
              <a:rPr lang="pt-BR" dirty="0" err="1"/>
              <a:t>Spark</a:t>
            </a:r>
            <a:r>
              <a:rPr lang="pt-BR" dirty="0"/>
              <a:t> Cluster "</a:t>
            </a:r>
            <a:r>
              <a:rPr lang="pt-BR" dirty="0" err="1"/>
              <a:t>example-semantix</a:t>
            </a:r>
            <a:r>
              <a:rPr lang="pt-BR" dirty="0"/>
              <a:t>" (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"</a:t>
            </a:r>
            <a:r>
              <a:rPr lang="pt-BR" dirty="0" err="1"/>
              <a:t>example-resources</a:t>
            </a:r>
            <a:r>
              <a:rPr lang="pt-BR" dirty="0"/>
              <a:t>"): </a:t>
            </a:r>
            <a:r>
              <a:rPr lang="pt-BR" dirty="0" err="1"/>
              <a:t>hdinsight.ClustersClient#Create</a:t>
            </a:r>
            <a:r>
              <a:rPr lang="pt-BR" dirty="0"/>
              <a:t>: 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sending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StatusCode</a:t>
            </a:r>
            <a:r>
              <a:rPr lang="pt-BR" dirty="0"/>
              <a:t>=400 -- Original </a:t>
            </a:r>
            <a:r>
              <a:rPr lang="pt-BR" dirty="0" err="1"/>
              <a:t>Error</a:t>
            </a:r>
            <a:r>
              <a:rPr lang="pt-BR" dirty="0"/>
              <a:t>: </a:t>
            </a:r>
            <a:r>
              <a:rPr lang="pt-BR" dirty="0" err="1"/>
              <a:t>Code</a:t>
            </a:r>
            <a:r>
              <a:rPr lang="pt-BR" dirty="0"/>
              <a:t>="</a:t>
            </a:r>
            <a:r>
              <a:rPr lang="pt-BR" dirty="0" err="1"/>
              <a:t>BadRequest</a:t>
            </a:r>
            <a:r>
              <a:rPr lang="pt-BR" dirty="0"/>
              <a:t>" </a:t>
            </a:r>
            <a:r>
              <a:rPr lang="pt-BR" dirty="0" err="1"/>
              <a:t>Message</a:t>
            </a:r>
            <a:r>
              <a:rPr lang="pt-BR" dirty="0"/>
              <a:t>="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SubscriptionId</a:t>
            </a:r>
            <a:r>
              <a:rPr lang="pt-BR" dirty="0"/>
              <a:t> '4c262e89-1a41-49c4-a03f-cd6f4adff1d5' does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cores 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'</a:t>
            </a:r>
            <a:r>
              <a:rPr lang="pt-BR" dirty="0" err="1"/>
              <a:t>example-semantix</a:t>
            </a:r>
            <a:r>
              <a:rPr lang="pt-BR" dirty="0"/>
              <a:t>'. </a:t>
            </a:r>
            <a:r>
              <a:rPr lang="pt-BR" dirty="0" err="1"/>
              <a:t>Required</a:t>
            </a:r>
            <a:r>
              <a:rPr lang="pt-BR" dirty="0"/>
              <a:t>: 3, </a:t>
            </a:r>
            <a:r>
              <a:rPr lang="pt-BR" dirty="0" err="1"/>
              <a:t>Available</a:t>
            </a:r>
            <a:r>
              <a:rPr lang="pt-BR" dirty="0"/>
              <a:t>: 0."</a:t>
            </a:r>
          </a:p>
          <a:p>
            <a:r>
              <a:rPr lang="pt-BR" dirty="0"/>
              <a:t>│</a:t>
            </a:r>
          </a:p>
          <a:p>
            <a:r>
              <a:rPr lang="pt-BR" dirty="0"/>
              <a:t>│  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azurerm_hdinsight_spark_cluster.example</a:t>
            </a:r>
            <a:r>
              <a:rPr lang="pt-BR" dirty="0"/>
              <a:t>,</a:t>
            </a:r>
          </a:p>
          <a:p>
            <a:r>
              <a:rPr lang="pt-BR" dirty="0"/>
              <a:t>│   </a:t>
            </a:r>
            <a:r>
              <a:rPr lang="pt-BR" dirty="0" err="1"/>
              <a:t>on</a:t>
            </a:r>
            <a:r>
              <a:rPr lang="pt-BR" dirty="0"/>
              <a:t> main.tf </a:t>
            </a:r>
            <a:r>
              <a:rPr lang="pt-BR" dirty="0" err="1"/>
              <a:t>line</a:t>
            </a:r>
            <a:r>
              <a:rPr lang="pt-BR" dirty="0"/>
              <a:t> 32, in </a:t>
            </a:r>
            <a:r>
              <a:rPr lang="pt-BR" dirty="0" err="1"/>
              <a:t>resource</a:t>
            </a:r>
            <a:r>
              <a:rPr lang="pt-BR" dirty="0"/>
              <a:t> "</a:t>
            </a:r>
            <a:r>
              <a:rPr lang="pt-BR" dirty="0" err="1"/>
              <a:t>azurerm_hdinsight_spark_cluster</a:t>
            </a:r>
            <a:r>
              <a:rPr lang="pt-BR" dirty="0"/>
              <a:t>" "</a:t>
            </a:r>
            <a:r>
              <a:rPr lang="pt-BR" dirty="0" err="1"/>
              <a:t>example</a:t>
            </a:r>
            <a:r>
              <a:rPr lang="pt-BR" dirty="0"/>
              <a:t>":</a:t>
            </a:r>
          </a:p>
          <a:p>
            <a:r>
              <a:rPr lang="pt-BR" dirty="0"/>
              <a:t>│   32: </a:t>
            </a:r>
            <a:r>
              <a:rPr lang="pt-BR" dirty="0" err="1"/>
              <a:t>resource</a:t>
            </a:r>
            <a:r>
              <a:rPr lang="pt-BR" dirty="0"/>
              <a:t> "</a:t>
            </a:r>
            <a:r>
              <a:rPr lang="pt-BR" dirty="0" err="1"/>
              <a:t>azurerm_hdinsight_spark_cluster</a:t>
            </a:r>
            <a:r>
              <a:rPr lang="pt-BR" dirty="0"/>
              <a:t>" "</a:t>
            </a:r>
            <a:r>
              <a:rPr lang="pt-BR" dirty="0" err="1"/>
              <a:t>example</a:t>
            </a:r>
            <a:r>
              <a:rPr lang="pt-BR" dirty="0"/>
              <a:t>" {</a:t>
            </a:r>
          </a:p>
          <a:p>
            <a:r>
              <a:rPr lang="pt-BR" dirty="0"/>
              <a:t>│</a:t>
            </a:r>
          </a:p>
          <a:p>
            <a:r>
              <a:rPr lang="pt-BR" dirty="0"/>
              <a:t>╵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3151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10/03/2022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lfsilvasemantix@outlook.com.b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7.svg"/><Relationship Id="rId5" Type="http://schemas.openxmlformats.org/officeDocument/2006/relationships/image" Target="../media/image7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sv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dirty="0" err="1">
                <a:solidFill>
                  <a:schemeClr val="bg1"/>
                </a:solidFill>
              </a:rPr>
              <a:t>Semantix</a:t>
            </a:r>
            <a:r>
              <a:rPr lang="pt-BR" sz="4800" dirty="0">
                <a:solidFill>
                  <a:schemeClr val="bg1"/>
                </a:solidFill>
              </a:rPr>
              <a:t> </a:t>
            </a:r>
            <a:r>
              <a:rPr lang="pt-BR" sz="4800" dirty="0" err="1">
                <a:solidFill>
                  <a:schemeClr val="bg1"/>
                </a:solidFill>
              </a:rPr>
              <a:t>Fintech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 err="1">
                <a:solidFill>
                  <a:schemeClr val="bg1"/>
                </a:solidFill>
                <a:latin typeface="+mj-lt"/>
              </a:rPr>
              <a:t>Motto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7A829-CD23-499A-9CBF-DCAD0CBA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 Guide – HDInsight Spark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945EF-5467-4AD9-912A-8026505FC7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314034" cy="48260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 err="1"/>
              <a:t>cd</a:t>
            </a:r>
            <a:r>
              <a:rPr lang="pt-BR" sz="1600" dirty="0"/>
              <a:t> 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cd </a:t>
            </a:r>
            <a:r>
              <a:rPr lang="en-US" sz="1600" dirty="0" err="1"/>
              <a:t>hdinsight</a:t>
            </a:r>
            <a:r>
              <a:rPr lang="en-US" sz="1600" dirty="0"/>
              <a:t>-spark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 err="1"/>
              <a:t>terraform</a:t>
            </a:r>
            <a:r>
              <a:rPr lang="pt-BR" sz="1600" dirty="0"/>
              <a:t> </a:t>
            </a:r>
            <a:r>
              <a:rPr lang="pt-BR" sz="1600" dirty="0" err="1"/>
              <a:t>init</a:t>
            </a:r>
            <a:r>
              <a:rPr lang="pt-BR" sz="1600" dirty="0"/>
              <a:t> –upgrade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 err="1"/>
              <a:t>terraform</a:t>
            </a:r>
            <a:r>
              <a:rPr lang="pt-BR" sz="1600" dirty="0"/>
              <a:t> </a:t>
            </a:r>
            <a:r>
              <a:rPr lang="pt-BR" sz="1600" dirty="0" err="1"/>
              <a:t>apply</a:t>
            </a:r>
            <a:r>
              <a:rPr lang="pt-BR" sz="1600" dirty="0"/>
              <a:t> -</a:t>
            </a:r>
            <a:r>
              <a:rPr lang="pt-BR" sz="1600" dirty="0" err="1"/>
              <a:t>auto-aprove</a:t>
            </a:r>
            <a:endParaRPr lang="pt-B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3831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8A095-FEEC-478F-9B29-DBF510C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D34A3-9AA7-4739-BA30-E24B8DF035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Limitacoes</a:t>
            </a:r>
            <a:r>
              <a:rPr lang="en-US" dirty="0"/>
              <a:t> da </a:t>
            </a:r>
            <a:r>
              <a:rPr lang="en-US" dirty="0" err="1"/>
              <a:t>conta</a:t>
            </a:r>
            <a:r>
              <a:rPr lang="en-US" dirty="0"/>
              <a:t> Free </a:t>
            </a:r>
            <a:r>
              <a:rPr lang="en-US" dirty="0" err="1"/>
              <a:t>na</a:t>
            </a:r>
            <a:r>
              <a:rPr lang="en-US" dirty="0"/>
              <a:t> 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 Practices – </a:t>
            </a:r>
            <a:r>
              <a:rPr lang="en-US" dirty="0" err="1"/>
              <a:t>Padronizacao</a:t>
            </a:r>
            <a:r>
              <a:rPr lang="en-US" dirty="0"/>
              <a:t> de </a:t>
            </a:r>
            <a:r>
              <a:rPr lang="en-US" dirty="0" err="1"/>
              <a:t>documentacao</a:t>
            </a:r>
            <a:r>
              <a:rPr lang="en-US" dirty="0"/>
              <a:t>/</a:t>
            </a:r>
            <a:r>
              <a:rPr lang="en-US" dirty="0" err="1"/>
              <a:t>organizacao</a:t>
            </a:r>
            <a:r>
              <a:rPr lang="en-US" dirty="0"/>
              <a:t> de </a:t>
            </a:r>
            <a:r>
              <a:rPr lang="en-US" dirty="0" err="1"/>
              <a:t>artefatos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Definicao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r>
              <a:rPr lang="en-US" dirty="0"/>
              <a:t> de Dados de </a:t>
            </a:r>
            <a:r>
              <a:rPr lang="en-US" dirty="0" err="1"/>
              <a:t>Referencia</a:t>
            </a:r>
            <a:r>
              <a:rPr lang="en-US" dirty="0"/>
              <a:t> (</a:t>
            </a:r>
            <a:r>
              <a:rPr lang="en-US" dirty="0" err="1"/>
              <a:t>Quais</a:t>
            </a:r>
            <a:r>
              <a:rPr lang="en-US" dirty="0"/>
              <a:t> ferramentas,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meios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,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Seguranca</a:t>
            </a:r>
            <a:r>
              <a:rPr lang="en-US" dirty="0"/>
              <a:t> – </a:t>
            </a:r>
            <a:r>
              <a:rPr lang="en-US" dirty="0" err="1"/>
              <a:t>DevSecOps</a:t>
            </a:r>
            <a:r>
              <a:rPr lang="en-US" dirty="0"/>
              <a:t>)</a:t>
            </a:r>
          </a:p>
          <a:p>
            <a:r>
              <a:rPr lang="en-US" dirty="0" err="1"/>
              <a:t>Conta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llfsilvasemantix@outlook.com.br</a:t>
            </a:r>
            <a:endParaRPr lang="en-US" dirty="0"/>
          </a:p>
          <a:p>
            <a:r>
              <a:rPr lang="en-US" dirty="0" err="1"/>
              <a:t>Credito</a:t>
            </a:r>
            <a:r>
              <a:rPr lang="en-US"/>
              <a:t> – 200USD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5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E322B-4E98-4743-972E-6EF019BF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</a:t>
            </a:r>
            <a:endParaRPr lang="pt-BR" dirty="0"/>
          </a:p>
        </p:txBody>
      </p:sp>
      <p:pic>
        <p:nvPicPr>
          <p:cNvPr id="7" name="Gráfico 6" descr="Grupo">
            <a:extLst>
              <a:ext uri="{FF2B5EF4-FFF2-40B4-BE49-F238E27FC236}">
                <a16:creationId xmlns:a16="http://schemas.microsoft.com/office/drawing/2014/main" id="{771A9912-05E7-46CE-A61F-B6ADA7892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490" y="2852142"/>
            <a:ext cx="1592630" cy="1592630"/>
          </a:xfrm>
          <a:prstGeom prst="rect">
            <a:avLst/>
          </a:prstGeom>
        </p:spPr>
      </p:pic>
      <p:pic>
        <p:nvPicPr>
          <p:cNvPr id="9" name="Gráfico 8" descr="Transferir">
            <a:extLst>
              <a:ext uri="{FF2B5EF4-FFF2-40B4-BE49-F238E27FC236}">
                <a16:creationId xmlns:a16="http://schemas.microsoft.com/office/drawing/2014/main" id="{9343C80A-08DB-4A95-B744-D72068974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7871" y="1685562"/>
            <a:ext cx="735229" cy="532525"/>
          </a:xfrm>
          <a:prstGeom prst="rect">
            <a:avLst/>
          </a:prstGeom>
        </p:spPr>
      </p:pic>
      <p:pic>
        <p:nvPicPr>
          <p:cNvPr id="11" name="Gráfico 10" descr="Cartão de crédito">
            <a:extLst>
              <a:ext uri="{FF2B5EF4-FFF2-40B4-BE49-F238E27FC236}">
                <a16:creationId xmlns:a16="http://schemas.microsoft.com/office/drawing/2014/main" id="{D9EF325B-622C-4225-95BE-0AAC785E4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8285" y="2907870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6FCD92F-15B4-4D8F-B909-644D254BF438}"/>
              </a:ext>
            </a:extLst>
          </p:cNvPr>
          <p:cNvSpPr txBox="1"/>
          <p:nvPr/>
        </p:nvSpPr>
        <p:spPr>
          <a:xfrm>
            <a:off x="1899680" y="4387413"/>
            <a:ext cx="18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MM</a:t>
            </a:r>
            <a:endParaRPr lang="pt-BR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A6C88FB0-3ED8-4014-86B1-8E3329B1013B}"/>
              </a:ext>
            </a:extLst>
          </p:cNvPr>
          <p:cNvSpPr/>
          <p:nvPr/>
        </p:nvSpPr>
        <p:spPr>
          <a:xfrm>
            <a:off x="3399447" y="3283170"/>
            <a:ext cx="1271674" cy="875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88%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E2FE26-F523-43F0-842C-F3EE33BD93A4}"/>
              </a:ext>
            </a:extLst>
          </p:cNvPr>
          <p:cNvSpPr txBox="1"/>
          <p:nvPr/>
        </p:nvSpPr>
        <p:spPr>
          <a:xfrm>
            <a:off x="5357456" y="2300782"/>
            <a:ext cx="735229" cy="38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695F6C-AA0C-4DF8-AEB7-CEF96A1590CB}"/>
              </a:ext>
            </a:extLst>
          </p:cNvPr>
          <p:cNvSpPr txBox="1"/>
          <p:nvPr/>
        </p:nvSpPr>
        <p:spPr>
          <a:xfrm>
            <a:off x="4999647" y="3789678"/>
            <a:ext cx="12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 Virtual</a:t>
            </a:r>
            <a:endParaRPr lang="pt-BR" dirty="0"/>
          </a:p>
        </p:txBody>
      </p:sp>
      <p:pic>
        <p:nvPicPr>
          <p:cNvPr id="18" name="Gráfico 17" descr="Smartphone">
            <a:extLst>
              <a:ext uri="{FF2B5EF4-FFF2-40B4-BE49-F238E27FC236}">
                <a16:creationId xmlns:a16="http://schemas.microsoft.com/office/drawing/2014/main" id="{A1FBB80C-7638-430F-A3E6-24B820FB10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3240" y="4387413"/>
            <a:ext cx="914400" cy="9144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5C641A3-123F-4072-83D9-19857FDE867C}"/>
              </a:ext>
            </a:extLst>
          </p:cNvPr>
          <p:cNvSpPr txBox="1"/>
          <p:nvPr/>
        </p:nvSpPr>
        <p:spPr>
          <a:xfrm>
            <a:off x="5357456" y="5530216"/>
            <a:ext cx="12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Apps</a:t>
            </a:r>
            <a:endParaRPr lang="pt-BR" dirty="0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663DBFC0-7485-4F2A-92EC-4330FF5BED7D}"/>
              </a:ext>
            </a:extLst>
          </p:cNvPr>
          <p:cNvSpPr/>
          <p:nvPr/>
        </p:nvSpPr>
        <p:spPr>
          <a:xfrm>
            <a:off x="6629131" y="3310802"/>
            <a:ext cx="1271675" cy="75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100MM</a:t>
            </a:r>
            <a:endParaRPr lang="pt-BR" dirty="0"/>
          </a:p>
        </p:txBody>
      </p:sp>
      <p:pic>
        <p:nvPicPr>
          <p:cNvPr id="34" name="Gráfico 33" descr="Ponto de interrogação">
            <a:extLst>
              <a:ext uri="{FF2B5EF4-FFF2-40B4-BE49-F238E27FC236}">
                <a16:creationId xmlns:a16="http://schemas.microsoft.com/office/drawing/2014/main" id="{2BFB84D5-13CD-4F0D-B0FA-7199D28155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5021" y="2177737"/>
            <a:ext cx="3169318" cy="31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E322B-4E98-4743-972E-6EF019BF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Oportunidade</a:t>
            </a:r>
            <a:endParaRPr lang="pt-BR" dirty="0"/>
          </a:p>
        </p:txBody>
      </p:sp>
      <p:pic>
        <p:nvPicPr>
          <p:cNvPr id="8" name="Gráfico 7" descr="Tabela">
            <a:extLst>
              <a:ext uri="{FF2B5EF4-FFF2-40B4-BE49-F238E27FC236}">
                <a16:creationId xmlns:a16="http://schemas.microsoft.com/office/drawing/2014/main" id="{C0070CBC-D91D-493C-B8C2-B2CE008AC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6933" y="1879122"/>
            <a:ext cx="914400" cy="914400"/>
          </a:xfrm>
          <a:prstGeom prst="rect">
            <a:avLst/>
          </a:prstGeom>
        </p:spPr>
      </p:pic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E738EA54-9146-481C-84D0-F24863304D09}"/>
              </a:ext>
            </a:extLst>
          </p:cNvPr>
          <p:cNvSpPr/>
          <p:nvPr/>
        </p:nvSpPr>
        <p:spPr>
          <a:xfrm>
            <a:off x="3102278" y="3204508"/>
            <a:ext cx="242483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 descr="Smartphone">
            <a:extLst>
              <a:ext uri="{FF2B5EF4-FFF2-40B4-BE49-F238E27FC236}">
                <a16:creationId xmlns:a16="http://schemas.microsoft.com/office/drawing/2014/main" id="{DB0738C5-F626-438F-9C95-B203A2742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6933" y="4353074"/>
            <a:ext cx="914400" cy="914400"/>
          </a:xfrm>
          <a:prstGeom prst="rect">
            <a:avLst/>
          </a:prstGeom>
        </p:spPr>
      </p:pic>
      <p:pic>
        <p:nvPicPr>
          <p:cNvPr id="21" name="Gráfico 20" descr="Laptop">
            <a:extLst>
              <a:ext uri="{FF2B5EF4-FFF2-40B4-BE49-F238E27FC236}">
                <a16:creationId xmlns:a16="http://schemas.microsoft.com/office/drawing/2014/main" id="{6E5F988D-6C2F-4F9A-A511-95BB64D1A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6933" y="3111574"/>
            <a:ext cx="914400" cy="914400"/>
          </a:xfrm>
          <a:prstGeom prst="rect">
            <a:avLst/>
          </a:prstGeom>
        </p:spPr>
      </p:pic>
      <p:pic>
        <p:nvPicPr>
          <p:cNvPr id="1026" name="Picture 2" descr="Data Lake - A Evolução do Armazenamento e Processamento de Dados — Ciência  e Dados">
            <a:extLst>
              <a:ext uri="{FF2B5EF4-FFF2-40B4-BE49-F238E27FC236}">
                <a16:creationId xmlns:a16="http://schemas.microsoft.com/office/drawing/2014/main" id="{812ECAAA-6CAA-478E-9E64-17665B190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5" y="2373596"/>
            <a:ext cx="4603681" cy="24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Espaço Reservado para Conteúdo 21" descr="Apresentação com gráfico de pizza">
            <a:extLst>
              <a:ext uri="{FF2B5EF4-FFF2-40B4-BE49-F238E27FC236}">
                <a16:creationId xmlns:a16="http://schemas.microsoft.com/office/drawing/2014/main" id="{7076DC2D-43B5-4FF8-ABC0-53358B92A45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8938" y="1388698"/>
            <a:ext cx="914400" cy="914400"/>
          </a:xfrm>
        </p:spPr>
      </p:pic>
      <p:pic>
        <p:nvPicPr>
          <p:cNvPr id="24" name="Gráfico 23" descr="Apresentação com gráfico de barras DPE">
            <a:extLst>
              <a:ext uri="{FF2B5EF4-FFF2-40B4-BE49-F238E27FC236}">
                <a16:creationId xmlns:a16="http://schemas.microsoft.com/office/drawing/2014/main" id="{DC9D45B0-69B7-464F-A891-9A9F781B56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7147" y="1657317"/>
            <a:ext cx="914400" cy="914400"/>
          </a:xfrm>
          <a:prstGeom prst="rect">
            <a:avLst/>
          </a:prstGeom>
        </p:spPr>
      </p:pic>
      <p:pic>
        <p:nvPicPr>
          <p:cNvPr id="26" name="Gráfico 25" descr="Engrenagens">
            <a:extLst>
              <a:ext uri="{FF2B5EF4-FFF2-40B4-BE49-F238E27FC236}">
                <a16:creationId xmlns:a16="http://schemas.microsoft.com/office/drawing/2014/main" id="{C30A7060-AE81-4530-BF8B-7D0765F40F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25461" y="2514600"/>
            <a:ext cx="914400" cy="914400"/>
          </a:xfrm>
          <a:prstGeom prst="rect">
            <a:avLst/>
          </a:prstGeom>
        </p:spPr>
      </p:pic>
      <p:pic>
        <p:nvPicPr>
          <p:cNvPr id="28" name="Gráfico 27" descr="Cabeça com engrenagens">
            <a:extLst>
              <a:ext uri="{FF2B5EF4-FFF2-40B4-BE49-F238E27FC236}">
                <a16:creationId xmlns:a16="http://schemas.microsoft.com/office/drawing/2014/main" id="{F6D30719-0AB5-4E13-BC3C-F85B7A9BC6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27956" y="4931525"/>
            <a:ext cx="914400" cy="914400"/>
          </a:xfrm>
          <a:prstGeom prst="rect">
            <a:avLst/>
          </a:prstGeom>
        </p:spPr>
      </p:pic>
      <p:pic>
        <p:nvPicPr>
          <p:cNvPr id="30" name="Gráfico 29" descr="Medidor">
            <a:extLst>
              <a:ext uri="{FF2B5EF4-FFF2-40B4-BE49-F238E27FC236}">
                <a16:creationId xmlns:a16="http://schemas.microsoft.com/office/drawing/2014/main" id="{CE582214-3163-4DA5-A03B-D998DBA7D4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54362" y="4811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C2A5D-E5D4-4694-BCEB-1BFED48A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Requerimentos</a:t>
            </a:r>
            <a:r>
              <a:rPr lang="en-US" dirty="0"/>
              <a:t> e </a:t>
            </a:r>
            <a:r>
              <a:rPr lang="en-US" dirty="0" err="1"/>
              <a:t>Proposta</a:t>
            </a:r>
            <a:r>
              <a:rPr lang="en-US" dirty="0"/>
              <a:t> </a:t>
            </a:r>
            <a:r>
              <a:rPr lang="en-US" dirty="0" err="1"/>
              <a:t>Tecnica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34C1E-B6DF-4F3A-9DC1-FA9A51D777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Arquitetura escalável, permitindo crescimento horizontal;</a:t>
            </a:r>
          </a:p>
          <a:p>
            <a:endParaRPr lang="pt-BR" dirty="0"/>
          </a:p>
        </p:txBody>
      </p:sp>
      <p:pic>
        <p:nvPicPr>
          <p:cNvPr id="5" name="Gráfico 4" descr="Sincronização com a nuvem">
            <a:extLst>
              <a:ext uri="{FF2B5EF4-FFF2-40B4-BE49-F238E27FC236}">
                <a16:creationId xmlns:a16="http://schemas.microsoft.com/office/drawing/2014/main" id="{120F878A-CC5B-4726-8ECF-2EA8F054A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1644" y="2801840"/>
            <a:ext cx="914400" cy="914400"/>
          </a:xfrm>
          <a:prstGeom prst="rect">
            <a:avLst/>
          </a:prstGeom>
        </p:spPr>
      </p:pic>
      <p:pic>
        <p:nvPicPr>
          <p:cNvPr id="7" name="Gráfico 6" descr="Ethernet">
            <a:extLst>
              <a:ext uri="{FF2B5EF4-FFF2-40B4-BE49-F238E27FC236}">
                <a16:creationId xmlns:a16="http://schemas.microsoft.com/office/drawing/2014/main" id="{05674BAC-181D-40D6-8594-E4B35239D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508" y="3584448"/>
            <a:ext cx="914400" cy="914400"/>
          </a:xfrm>
          <a:prstGeom prst="rect">
            <a:avLst/>
          </a:prstGeom>
        </p:spPr>
      </p:pic>
      <p:pic>
        <p:nvPicPr>
          <p:cNvPr id="8" name="Picture 2" descr="Data Lake - A Evolução do Armazenamento e Processamento de Dados — Ciência  e Dados">
            <a:extLst>
              <a:ext uri="{FF2B5EF4-FFF2-40B4-BE49-F238E27FC236}">
                <a16:creationId xmlns:a16="http://schemas.microsoft.com/office/drawing/2014/main" id="{7C3AE31B-97D0-4846-AC82-1467619A5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4" y="3290215"/>
            <a:ext cx="2521450" cy="132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12AA1C6-035C-4AEE-A756-F6EB5F256EC9}"/>
              </a:ext>
            </a:extLst>
          </p:cNvPr>
          <p:cNvSpPr/>
          <p:nvPr/>
        </p:nvSpPr>
        <p:spPr>
          <a:xfrm>
            <a:off x="2488065" y="3820304"/>
            <a:ext cx="914400" cy="46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Processador">
            <a:extLst>
              <a:ext uri="{FF2B5EF4-FFF2-40B4-BE49-F238E27FC236}">
                <a16:creationId xmlns:a16="http://schemas.microsoft.com/office/drawing/2014/main" id="{05A58B69-5D53-4A15-8FEB-F49CFE7752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5954" y="4498848"/>
            <a:ext cx="914400" cy="914400"/>
          </a:xfrm>
          <a:prstGeom prst="rect">
            <a:avLst/>
          </a:prstGeom>
        </p:spPr>
      </p:pic>
      <p:pic>
        <p:nvPicPr>
          <p:cNvPr id="12" name="Gráfico 11" descr="Processador">
            <a:extLst>
              <a:ext uri="{FF2B5EF4-FFF2-40B4-BE49-F238E27FC236}">
                <a16:creationId xmlns:a16="http://schemas.microsoft.com/office/drawing/2014/main" id="{5CF9295B-8112-4C07-84B4-35C34D551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7272" y="4498848"/>
            <a:ext cx="914400" cy="914400"/>
          </a:xfrm>
          <a:prstGeom prst="rect">
            <a:avLst/>
          </a:prstGeom>
        </p:spPr>
      </p:pic>
      <p:pic>
        <p:nvPicPr>
          <p:cNvPr id="13" name="Gráfico 12" descr="Processador">
            <a:extLst>
              <a:ext uri="{FF2B5EF4-FFF2-40B4-BE49-F238E27FC236}">
                <a16:creationId xmlns:a16="http://schemas.microsoft.com/office/drawing/2014/main" id="{9BFB2ABE-D2E1-481F-8414-3B1A22CAF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8590" y="4498848"/>
            <a:ext cx="914400" cy="914400"/>
          </a:xfrm>
          <a:prstGeom prst="rect">
            <a:avLst/>
          </a:prstGeom>
        </p:spPr>
      </p:pic>
      <p:pic>
        <p:nvPicPr>
          <p:cNvPr id="14" name="Gráfico 13" descr="Processador">
            <a:extLst>
              <a:ext uri="{FF2B5EF4-FFF2-40B4-BE49-F238E27FC236}">
                <a16:creationId xmlns:a16="http://schemas.microsoft.com/office/drawing/2014/main" id="{E0DEFE37-A5F2-44C7-9D43-2C1C5E5A0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9908" y="4498848"/>
            <a:ext cx="914400" cy="914400"/>
          </a:xfrm>
          <a:prstGeom prst="rect">
            <a:avLst/>
          </a:prstGeom>
        </p:spPr>
      </p:pic>
      <p:pic>
        <p:nvPicPr>
          <p:cNvPr id="15" name="Gráfico 14" descr="Processador">
            <a:extLst>
              <a:ext uri="{FF2B5EF4-FFF2-40B4-BE49-F238E27FC236}">
                <a16:creationId xmlns:a16="http://schemas.microsoft.com/office/drawing/2014/main" id="{94D0C8FB-1B5E-4A61-98B0-A00037A9E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227" y="4498848"/>
            <a:ext cx="914400" cy="914400"/>
          </a:xfrm>
          <a:prstGeom prst="rect">
            <a:avLst/>
          </a:prstGeom>
        </p:spPr>
      </p:pic>
      <p:pic>
        <p:nvPicPr>
          <p:cNvPr id="2050" name="Picture 2" descr="Azure Databricks | Microsoft Azure">
            <a:extLst>
              <a:ext uri="{FF2B5EF4-FFF2-40B4-BE49-F238E27FC236}">
                <a16:creationId xmlns:a16="http://schemas.microsoft.com/office/drawing/2014/main" id="{D0E16052-4990-4833-A133-B0373753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97" y="3377675"/>
            <a:ext cx="2188265" cy="114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FBC36AB-9393-4774-8766-B5578F1112F6}"/>
              </a:ext>
            </a:extLst>
          </p:cNvPr>
          <p:cNvSpPr txBox="1"/>
          <p:nvPr/>
        </p:nvSpPr>
        <p:spPr>
          <a:xfrm>
            <a:off x="3959766" y="2724710"/>
            <a:ext cx="238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Databricks</a:t>
            </a:r>
            <a:endParaRPr lang="pt-BR" dirty="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93B38281-F48E-4FEB-8318-658DF24914EC}"/>
              </a:ext>
            </a:extLst>
          </p:cNvPr>
          <p:cNvSpPr/>
          <p:nvPr/>
        </p:nvSpPr>
        <p:spPr>
          <a:xfrm>
            <a:off x="6346888" y="3652001"/>
            <a:ext cx="914400" cy="46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30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4F5E8-A67F-42CB-B83E-FC3F3F99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36B10-A65B-4627-8650-3D287498F7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Continuous integration and delivery (CI/CD) in Azure Data Factory using  DevOps and GitHub - Part 2">
            <a:extLst>
              <a:ext uri="{FF2B5EF4-FFF2-40B4-BE49-F238E27FC236}">
                <a16:creationId xmlns:a16="http://schemas.microsoft.com/office/drawing/2014/main" id="{74259929-CDC3-41CF-9B52-B2AA6EF8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435608"/>
            <a:ext cx="72485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74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3AEC1-890C-475E-B3A3-9A646775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Ferramentas</a:t>
            </a:r>
            <a:endParaRPr lang="pt-BR" dirty="0"/>
          </a:p>
        </p:txBody>
      </p:sp>
      <p:pic>
        <p:nvPicPr>
          <p:cNvPr id="4098" name="Picture 2" descr="Terraform 101 - Instalando e fazendo deploy de EC2 na AWS">
            <a:extLst>
              <a:ext uri="{FF2B5EF4-FFF2-40B4-BE49-F238E27FC236}">
                <a16:creationId xmlns:a16="http://schemas.microsoft.com/office/drawing/2014/main" id="{17A508B0-924D-460F-9734-D52F7FED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81" y="2855067"/>
            <a:ext cx="2020929" cy="20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bricks - Wikipedia">
            <a:extLst>
              <a:ext uri="{FF2B5EF4-FFF2-40B4-BE49-F238E27FC236}">
                <a16:creationId xmlns:a16="http://schemas.microsoft.com/office/drawing/2014/main" id="{1500CE78-5461-446E-B6C7-B6D0CE556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97" y="2855067"/>
            <a:ext cx="3421333" cy="17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E83DB39-12A7-4335-A7ED-FEEAFBDB72A3}"/>
              </a:ext>
            </a:extLst>
          </p:cNvPr>
          <p:cNvSpPr/>
          <p:nvPr/>
        </p:nvSpPr>
        <p:spPr>
          <a:xfrm>
            <a:off x="4739625" y="3753167"/>
            <a:ext cx="1106557" cy="312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89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9B7F-2A34-4D39-9482-CDAA2484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07528-8CC3-42FE-B262-FB12C043ED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70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7A829-CD23-499A-9CBF-DCAD0CBA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 Guide – Databricks Base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945EF-5467-4AD9-912A-8026505FC7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314034" cy="482604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Req: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Chocolatey </a:t>
            </a:r>
            <a:r>
              <a:rPr lang="en-US" sz="1600" dirty="0" err="1"/>
              <a:t>Instalado</a:t>
            </a:r>
            <a:r>
              <a:rPr lang="en-US" sz="1600" dirty="0"/>
              <a:t> Windows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/>
              <a:t>az</a:t>
            </a:r>
            <a:r>
              <a:rPr lang="en-US" sz="1600" dirty="0"/>
              <a:t> login on your local machine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have Contributor rights to your subscription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choco</a:t>
            </a:r>
            <a:r>
              <a:rPr lang="en-US" sz="1600" dirty="0"/>
              <a:t> install –y terraform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choco</a:t>
            </a:r>
            <a:r>
              <a:rPr lang="en-US" sz="1600" dirty="0"/>
              <a:t> install –y azure-cli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git clone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 err="1"/>
              <a:t>cd</a:t>
            </a:r>
            <a:r>
              <a:rPr lang="pt-BR" sz="1600" dirty="0"/>
              <a:t> </a:t>
            </a:r>
            <a:r>
              <a:rPr lang="pt-BR" sz="1600" dirty="0" err="1"/>
              <a:t>semantix</a:t>
            </a:r>
            <a:r>
              <a:rPr lang="pt-BR" sz="1600" dirty="0"/>
              <a:t>-final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cd </a:t>
            </a:r>
            <a:r>
              <a:rPr lang="en-US" sz="1600" dirty="0" err="1"/>
              <a:t>databricks</a:t>
            </a:r>
            <a:r>
              <a:rPr lang="en-US" sz="1600" dirty="0"/>
              <a:t>-base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/>
              <a:t>az login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 err="1"/>
              <a:t>terraform</a:t>
            </a:r>
            <a:r>
              <a:rPr lang="pt-BR" sz="1600" dirty="0"/>
              <a:t> </a:t>
            </a:r>
            <a:r>
              <a:rPr lang="pt-BR" sz="1600" dirty="0" err="1"/>
              <a:t>init</a:t>
            </a:r>
            <a:r>
              <a:rPr lang="pt-BR" sz="1600" dirty="0"/>
              <a:t> –upgrade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 err="1"/>
              <a:t>terraform</a:t>
            </a:r>
            <a:r>
              <a:rPr lang="pt-BR" sz="1600" dirty="0"/>
              <a:t> </a:t>
            </a:r>
            <a:r>
              <a:rPr lang="pt-BR" sz="1600" dirty="0" err="1"/>
              <a:t>apply</a:t>
            </a:r>
            <a:r>
              <a:rPr lang="pt-BR" sz="1600" dirty="0"/>
              <a:t> -</a:t>
            </a:r>
            <a:r>
              <a:rPr lang="pt-BR" sz="1600" dirty="0" err="1"/>
              <a:t>auto-aprove</a:t>
            </a:r>
            <a:endParaRPr lang="pt-B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/>
              <a:t>Após execução, entrar no portal </a:t>
            </a:r>
            <a:r>
              <a:rPr lang="pt-BR" sz="1600" dirty="0" err="1"/>
              <a:t>azure</a:t>
            </a:r>
            <a:r>
              <a:rPr lang="pt-BR" sz="1600" dirty="0"/>
              <a:t> -&gt; </a:t>
            </a:r>
            <a:r>
              <a:rPr lang="pt-BR" sz="1600" dirty="0" err="1"/>
              <a:t>All</a:t>
            </a:r>
            <a:r>
              <a:rPr lang="pt-BR" sz="1600" dirty="0"/>
              <a:t> </a:t>
            </a:r>
            <a:r>
              <a:rPr lang="pt-BR" sz="1600" dirty="0" err="1"/>
              <a:t>Resources</a:t>
            </a:r>
            <a:r>
              <a:rPr lang="pt-BR" sz="1600" dirty="0"/>
              <a:t> -&gt; </a:t>
            </a:r>
            <a:r>
              <a:rPr lang="pt-BR" sz="1600" dirty="0" err="1"/>
              <a:t>databricksdemoxxxx-workspace</a:t>
            </a:r>
            <a:r>
              <a:rPr lang="pt-BR" sz="1600" dirty="0"/>
              <a:t> -&gt; </a:t>
            </a:r>
            <a:r>
              <a:rPr lang="pt-BR" sz="1600" dirty="0" err="1"/>
              <a:t>Launch</a:t>
            </a:r>
            <a:r>
              <a:rPr lang="pt-BR" sz="1600" dirty="0"/>
              <a:t> </a:t>
            </a:r>
            <a:r>
              <a:rPr lang="pt-BR" sz="1600" dirty="0" err="1"/>
              <a:t>Workspace</a:t>
            </a:r>
            <a:endParaRPr lang="pt-B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9342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7A829-CD23-499A-9CBF-DCAD0CBA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 Guide – Databricks Service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945EF-5467-4AD9-912A-8026505FC7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314034" cy="48260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 err="1"/>
              <a:t>cd</a:t>
            </a:r>
            <a:r>
              <a:rPr lang="pt-BR" sz="1600" dirty="0"/>
              <a:t> 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cd </a:t>
            </a:r>
            <a:r>
              <a:rPr lang="en-US" sz="1600" dirty="0" err="1"/>
              <a:t>databricks</a:t>
            </a:r>
            <a:r>
              <a:rPr lang="en-US" sz="1600" dirty="0"/>
              <a:t>-service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 err="1"/>
              <a:t>terraform</a:t>
            </a:r>
            <a:r>
              <a:rPr lang="pt-BR" sz="1600" dirty="0"/>
              <a:t> </a:t>
            </a:r>
            <a:r>
              <a:rPr lang="pt-BR" sz="1600" dirty="0" err="1"/>
              <a:t>init</a:t>
            </a:r>
            <a:r>
              <a:rPr lang="pt-BR" sz="1600" dirty="0"/>
              <a:t> –upgrade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i="1" dirty="0"/>
              <a:t>Atualizar a variável </a:t>
            </a:r>
            <a:r>
              <a:rPr lang="pt-BR" sz="1600" b="1" i="1" dirty="0"/>
              <a:t>host</a:t>
            </a:r>
            <a:r>
              <a:rPr lang="pt-BR" sz="1600" i="1" dirty="0"/>
              <a:t> no </a:t>
            </a:r>
            <a:r>
              <a:rPr lang="pt-BR" sz="1600" i="1" dirty="0" err="1"/>
              <a:t>provider</a:t>
            </a:r>
            <a:r>
              <a:rPr lang="pt-BR" sz="1600" i="1" dirty="0"/>
              <a:t> </a:t>
            </a:r>
            <a:r>
              <a:rPr lang="pt-BR" sz="1600" i="1" dirty="0" err="1"/>
              <a:t>databricks</a:t>
            </a:r>
            <a:endParaRPr lang="pt-BR" sz="1600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 err="1"/>
              <a:t>terraform</a:t>
            </a:r>
            <a:r>
              <a:rPr lang="pt-BR" sz="1600" dirty="0"/>
              <a:t> </a:t>
            </a:r>
            <a:r>
              <a:rPr lang="pt-BR" sz="1600" dirty="0" err="1"/>
              <a:t>apply</a:t>
            </a:r>
            <a:r>
              <a:rPr lang="pt-BR" sz="1600" dirty="0"/>
              <a:t> -</a:t>
            </a:r>
            <a:r>
              <a:rPr lang="pt-BR" sz="1600" dirty="0" err="1"/>
              <a:t>auto-aprove</a:t>
            </a:r>
            <a:endParaRPr lang="pt-B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72591429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{7F9A31F0-658F-4695-8191-41B1E368027F}tf10001108_win32</Template>
  <TotalTime>2526</TotalTime>
  <Words>1049</Words>
  <Application>Microsoft Office PowerPoint</Application>
  <PresentationFormat>Widescreen</PresentationFormat>
  <Paragraphs>170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DocBoas-vindas</vt:lpstr>
      <vt:lpstr>Semantix Fintech</vt:lpstr>
      <vt:lpstr>Cenário</vt:lpstr>
      <vt:lpstr>Oportunidade</vt:lpstr>
      <vt:lpstr>Requerimentos e Proposta Tecnica</vt:lpstr>
      <vt:lpstr>DevOps</vt:lpstr>
      <vt:lpstr>Ferramentas</vt:lpstr>
      <vt:lpstr>BACKUP SLIDES</vt:lpstr>
      <vt:lpstr>Quick Ref Guide – Databricks Base </vt:lpstr>
      <vt:lpstr>Quick Ref Guide – Databricks Service </vt:lpstr>
      <vt:lpstr>Quick Ref Guide – HDInsight Spark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Semantix Fintech</dc:title>
  <dc:creator>Luciano</dc:creator>
  <cp:keywords/>
  <cp:lastModifiedBy>Luciano</cp:lastModifiedBy>
  <cp:revision>5</cp:revision>
  <dcterms:created xsi:type="dcterms:W3CDTF">2022-03-08T12:05:34Z</dcterms:created>
  <dcterms:modified xsi:type="dcterms:W3CDTF">2022-03-10T10:24:45Z</dcterms:modified>
  <cp:version/>
</cp:coreProperties>
</file>