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wson L Fuller" initials="LLF" lastIdx="1" clrIdx="0">
    <p:extLst>
      <p:ext uri="{19B8F6BF-5375-455C-9EA6-DF929625EA0E}">
        <p15:presenceInfo xmlns:p15="http://schemas.microsoft.com/office/powerpoint/2012/main" userId="S::llfuller@UCSD.EDU::85336c83-b006-430d-af77-91537fbba3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C7F7-4A3D-4A1A-BCE2-6A7062200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A5E55-934D-4A79-8022-BF8F381F5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2B246-41AA-400D-A322-5EF6B45E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BE26-A20F-48A3-97D1-333DFCE6CAB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4080-5CAF-4869-BF83-A44ECA85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F29C-41E3-438B-AAF6-9143825A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018-ABBD-4D61-8E3D-595485F1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6ABF-1D24-47B3-99B8-0FB3F1BD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A8AF3-0431-459A-931A-320C6E9F8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7C15-41F3-4E12-B3CB-6CF7A481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BE26-A20F-48A3-97D1-333DFCE6CAB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E5F1-E030-45F2-AC47-4DDADA0F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184C8-2BD4-4BEA-91C5-A4576E95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018-ABBD-4D61-8E3D-595485F1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CF2AC-0DA8-4702-856C-9ECE851B1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D0FC1-A740-451B-AF82-CA4210916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1F6C-A307-4084-9C2E-00A49F03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BE26-A20F-48A3-97D1-333DFCE6CAB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DCA66-1D40-4807-88B7-8CF8358B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60A5-CD9C-4DB7-B531-707A4AD8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018-ABBD-4D61-8E3D-595485F1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3AF8-0D51-4776-865C-3E9E89E0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1751-F5F5-4470-8CC6-5AF15EE2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B517-463D-4B06-BBF5-70FB49E9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BE26-A20F-48A3-97D1-333DFCE6CAB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123C-CFF8-4725-849A-AF90F3A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7A3B9-BC22-40C1-9B61-A0213545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018-ABBD-4D61-8E3D-595485F1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2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53AB-A00C-466C-881B-C4224BB8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98A64-3581-4A12-9750-9A3BE9FE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8E214-AB56-48E6-AFCE-4E2F0848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BE26-A20F-48A3-97D1-333DFCE6CAB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6BB6C-062F-4260-B0FD-9D5D1727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E30F0-D95C-41BF-8081-3E2107AC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018-ABBD-4D61-8E3D-595485F1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4B3E-6CC6-494E-B01D-81E94DCA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A380-574D-41D0-9C5B-FA6E99A26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36F70-7CA1-4C36-8BC5-6A21849E6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F952D-6214-4F11-8632-C3E13F0A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BE26-A20F-48A3-97D1-333DFCE6CAB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49839-8587-44D9-9B25-9163D51C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2416D-1AB9-4671-9BCB-8357DA87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018-ABBD-4D61-8E3D-595485F1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5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BBD7-EBA2-48D8-8DD7-3F8D57C6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603C6-C702-4F86-93E0-D512BB634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8A4EF-5805-4749-9ADC-1E9FB3E38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BFC58-15EE-484C-891D-E7F800848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75DC5-25EA-47E9-BAED-AD3CBB027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2E21B-E037-4F1D-8892-A7E9ACCE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BE26-A20F-48A3-97D1-333DFCE6CAB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7D85D-A076-4B15-A6F8-9C59EC97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F833D-2562-4B94-AB61-FA5C2F49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018-ABBD-4D61-8E3D-595485F1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32B4-EC85-4A4C-892C-EDBDFC7E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CD449-4750-493B-91C5-94EC28A3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BE26-A20F-48A3-97D1-333DFCE6CAB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78E26-79DB-42DE-8D91-6EA092F5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4F749-ACEC-4CD4-8900-3B24CA79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018-ABBD-4D61-8E3D-595485F1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B34BA-D4C0-48D9-B155-005D5B0B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BE26-A20F-48A3-97D1-333DFCE6CAB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2E5B8-0656-403B-AEE5-8861C529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A54A-D097-46CB-8C0E-065EEA01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018-ABBD-4D61-8E3D-595485F1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011A-70FB-4BE7-95E1-AB215F52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39DB-A575-41A7-80ED-D3AD35462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8E80-F880-4A36-98D0-C032E521D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079B7-B003-4F66-9FAD-41CC47F4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BE26-A20F-48A3-97D1-333DFCE6CAB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4C63-CE96-45BB-8140-2923A498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794BD-DD80-4D73-98BC-FE164DAC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018-ABBD-4D61-8E3D-595485F1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3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2A23-5922-4AB1-B322-78E44B07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37BE1-6CBA-4AFC-9D0D-2684B3750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478DF-7150-41FD-8B31-BE68AC97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B380D-2489-43EC-B3CE-557EC6BF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BE26-A20F-48A3-97D1-333DFCE6CAB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03810-075D-47AA-A49F-8A5D9C7A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B26B-361C-48FB-95DE-C5B77AB8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B018-ABBD-4D61-8E3D-595485F1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8E7D3-08B5-4B60-992B-808DEF3C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3867A-5B60-47C8-BBC6-8EAFC23D8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AAF3-2CFC-4553-8AD3-CA758FABE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6BE26-A20F-48A3-97D1-333DFCE6CAB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059E-8D14-459B-97F8-637D65FC1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0DCB7-E4F8-4575-843A-53BDC62EE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1B018-ABBD-4D61-8E3D-595485F1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5A56-C789-41C3-946C-80B6D0B61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PCA Plots for Small Sine Perturbations in PCA Space Using SVM Trained on 16 Static Currents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3235E-620B-43D2-A2A1-8E7C75177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Lawson F. 3/20/20</a:t>
            </a:r>
          </a:p>
        </p:txBody>
      </p:sp>
    </p:spTree>
    <p:extLst>
      <p:ext uri="{BB962C8B-B14F-4D97-AF65-F5344CB8AC3E}">
        <p14:creationId xmlns:p14="http://schemas.microsoft.com/office/powerpoint/2010/main" val="31357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8E82-4C8B-46AE-8F3B-0BD619CA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Perturbed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8C6143-C5E5-4A0D-B5DA-F2F9D2C89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0" y="2200086"/>
            <a:ext cx="3962401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29DEA9-57F7-449C-BF09-AAE88B01E991}"/>
              </a:ext>
            </a:extLst>
          </p:cNvPr>
          <p:cNvSpPr txBox="1"/>
          <p:nvPr/>
        </p:nvSpPr>
        <p:spPr>
          <a:xfrm>
            <a:off x="5325979" y="197934"/>
            <a:ext cx="6866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800 Neurons, 120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Amplitude of base current are 0.45 </a:t>
            </a:r>
            <a:r>
              <a:rPr lang="en-US" dirty="0" err="1"/>
              <a:t>nA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currents are time-independent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Sine perturbations have frequency 30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small perturbation: Total driving current always above threshold 0.35 needed for some neuron to be spiking at all times (internal driving voltage = 0.05mV).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CC51194-52B8-4884-A7AC-13F40F93C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45" y="2200086"/>
            <a:ext cx="3962401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94010C-C609-4066-86EE-E81159C9578D}"/>
              </a:ext>
            </a:extLst>
          </p:cNvPr>
          <p:cNvSpPr txBox="1"/>
          <p:nvPr/>
        </p:nvSpPr>
        <p:spPr>
          <a:xfrm>
            <a:off x="4501120" y="6435326"/>
            <a:ext cx="3866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(Perturbations have amplitude 0.105 </a:t>
            </a:r>
            <a:r>
              <a:rPr lang="en-US" sz="1400" dirty="0" err="1"/>
              <a:t>nA</a:t>
            </a:r>
            <a:r>
              <a:rPr lang="en-US" sz="1400" dirty="0"/>
              <a:t>)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BDA0612-481D-47E6-AD93-61CFF112C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09" y="2200086"/>
            <a:ext cx="3962401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45A6B1-D681-41D2-AAF4-CE8C29AD8E96}"/>
              </a:ext>
            </a:extLst>
          </p:cNvPr>
          <p:cNvSpPr txBox="1"/>
          <p:nvPr/>
        </p:nvSpPr>
        <p:spPr>
          <a:xfrm>
            <a:off x="8227149" y="6435325"/>
            <a:ext cx="3866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(Perturbations have amplitude 0.3 </a:t>
            </a:r>
            <a:r>
              <a:rPr lang="en-US" sz="1400" dirty="0" err="1"/>
              <a:t>nA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191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card&#10;&#10;Description automatically generated">
            <a:extLst>
              <a:ext uri="{FF2B5EF4-FFF2-40B4-BE49-F238E27FC236}">
                <a16:creationId xmlns:a16="http://schemas.microsoft.com/office/drawing/2014/main" id="{DEEDD89D-9456-4FE0-94C0-F463E2225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8541" y="503899"/>
            <a:ext cx="10194986" cy="7116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C9026-8C9C-4633-A74C-E86EC4DF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Result with Only Static Currents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D481-415D-4F4F-B06F-6AC68B81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155" y="1555309"/>
            <a:ext cx="434624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SVM trained on </a:t>
            </a:r>
            <a:br>
              <a:rPr lang="en-US" dirty="0"/>
            </a:br>
            <a:r>
              <a:rPr lang="en-US" dirty="0"/>
              <a:t>time-independent currents</a:t>
            </a:r>
          </a:p>
          <a:p>
            <a:r>
              <a:rPr lang="en-US" dirty="0"/>
              <a:t>PCA axes determined using </a:t>
            </a:r>
            <a:br>
              <a:rPr lang="en-US" dirty="0"/>
            </a:br>
            <a:r>
              <a:rPr lang="en-US" dirty="0"/>
              <a:t>all points </a:t>
            </a:r>
            <a:br>
              <a:rPr lang="en-US" dirty="0"/>
            </a:br>
            <a:r>
              <a:rPr lang="en-US" dirty="0"/>
              <a:t>from all static odors</a:t>
            </a:r>
          </a:p>
          <a:p>
            <a:r>
              <a:rPr lang="en-US" dirty="0"/>
              <a:t>Projecting perturbed </a:t>
            </a:r>
            <a:br>
              <a:rPr lang="en-US" dirty="0"/>
            </a:br>
            <a:r>
              <a:rPr lang="en-US" dirty="0"/>
              <a:t>currents onto static </a:t>
            </a:r>
            <a:br>
              <a:rPr lang="en-US" dirty="0"/>
            </a:br>
            <a:r>
              <a:rPr lang="en-US" dirty="0"/>
              <a:t>current’s PCA basis.</a:t>
            </a:r>
          </a:p>
          <a:p>
            <a:r>
              <a:rPr lang="en-US" dirty="0"/>
              <a:t>From 6000 time points of </a:t>
            </a:r>
            <a:br>
              <a:rPr lang="en-US" dirty="0"/>
            </a:br>
            <a:r>
              <a:rPr lang="en-US" dirty="0"/>
              <a:t>120 </a:t>
            </a:r>
            <a:r>
              <a:rPr lang="en-US" dirty="0" err="1"/>
              <a:t>ms</a:t>
            </a:r>
            <a:r>
              <a:rPr lang="en-US" dirty="0"/>
              <a:t>, using last 5000 (100s)</a:t>
            </a:r>
          </a:p>
          <a:p>
            <a:r>
              <a:rPr lang="en-US" dirty="0"/>
              <a:t>Sometimes 1 false classification (93.75% acc),</a:t>
            </a:r>
            <a:br>
              <a:rPr lang="en-US" dirty="0"/>
            </a:br>
            <a:r>
              <a:rPr lang="en-US" dirty="0"/>
              <a:t>sometimes none</a:t>
            </a:r>
          </a:p>
        </p:txBody>
      </p:sp>
    </p:spTree>
    <p:extLst>
      <p:ext uri="{BB962C8B-B14F-4D97-AF65-F5344CB8AC3E}">
        <p14:creationId xmlns:p14="http://schemas.microsoft.com/office/powerpoint/2010/main" val="322708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63337B7-AD8E-4180-850A-92611E6EA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698" y="263526"/>
            <a:ext cx="11024558" cy="7695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C9026-8C9C-4633-A74C-E86EC4DF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" y="-26761"/>
            <a:ext cx="12009663" cy="1325563"/>
          </a:xfrm>
        </p:spPr>
        <p:txBody>
          <a:bodyPr/>
          <a:lstStyle/>
          <a:p>
            <a:r>
              <a:rPr lang="en-US" dirty="0"/>
              <a:t>PCA Result with Small (0.105 </a:t>
            </a:r>
            <a:r>
              <a:rPr lang="en-US" dirty="0" err="1"/>
              <a:t>nA</a:t>
            </a:r>
            <a:r>
              <a:rPr lang="en-US" dirty="0"/>
              <a:t>) Sine Perturbation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D481-415D-4F4F-B06F-6AC68B81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155" y="155530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SVM trained on </a:t>
            </a:r>
            <a:br>
              <a:rPr lang="en-US" dirty="0"/>
            </a:br>
            <a:r>
              <a:rPr lang="en-US" dirty="0"/>
              <a:t>time-independent currents</a:t>
            </a:r>
          </a:p>
          <a:p>
            <a:r>
              <a:rPr lang="en-US" dirty="0"/>
              <a:t>PCA axes determined using </a:t>
            </a:r>
            <a:br>
              <a:rPr lang="en-US" dirty="0"/>
            </a:br>
            <a:r>
              <a:rPr lang="en-US" dirty="0"/>
              <a:t>all points </a:t>
            </a:r>
            <a:br>
              <a:rPr lang="en-US" dirty="0"/>
            </a:br>
            <a:r>
              <a:rPr lang="en-US" dirty="0"/>
              <a:t>from all static odors</a:t>
            </a:r>
          </a:p>
          <a:p>
            <a:r>
              <a:rPr lang="en-US" dirty="0"/>
              <a:t>Projecting perturbed </a:t>
            </a:r>
            <a:br>
              <a:rPr lang="en-US" dirty="0"/>
            </a:br>
            <a:r>
              <a:rPr lang="en-US" dirty="0"/>
              <a:t>currents onto static </a:t>
            </a:r>
            <a:br>
              <a:rPr lang="en-US" dirty="0"/>
            </a:br>
            <a:r>
              <a:rPr lang="en-US" dirty="0"/>
              <a:t>current’s PCA basis.</a:t>
            </a:r>
          </a:p>
          <a:p>
            <a:r>
              <a:rPr lang="en-US" dirty="0"/>
              <a:t>From 6000 time points of </a:t>
            </a:r>
            <a:br>
              <a:rPr lang="en-US" dirty="0"/>
            </a:br>
            <a:r>
              <a:rPr lang="en-US" dirty="0"/>
              <a:t>120 </a:t>
            </a:r>
            <a:r>
              <a:rPr lang="en-US" dirty="0" err="1"/>
              <a:t>ms</a:t>
            </a:r>
            <a:r>
              <a:rPr lang="en-US" dirty="0"/>
              <a:t>, using last 5000 (100s)</a:t>
            </a:r>
          </a:p>
          <a:p>
            <a:r>
              <a:rPr lang="en-US" dirty="0"/>
              <a:t>No false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2379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59EECCA-ABD8-4107-A035-340F5C2F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0344" y="56353"/>
            <a:ext cx="10760420" cy="7510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C9026-8C9C-4633-A74C-E86EC4DF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" y="-26761"/>
            <a:ext cx="12009663" cy="1325563"/>
          </a:xfrm>
        </p:spPr>
        <p:txBody>
          <a:bodyPr/>
          <a:lstStyle/>
          <a:p>
            <a:r>
              <a:rPr lang="en-US" dirty="0"/>
              <a:t>PCA Result with Large (0.3 </a:t>
            </a:r>
            <a:r>
              <a:rPr lang="en-US" dirty="0" err="1"/>
              <a:t>nA</a:t>
            </a:r>
            <a:r>
              <a:rPr lang="en-US" dirty="0"/>
              <a:t>) Sine Perturbation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D481-415D-4F4F-B06F-6AC68B81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155" y="155530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SVM trained on </a:t>
            </a:r>
            <a:br>
              <a:rPr lang="en-US" dirty="0"/>
            </a:br>
            <a:r>
              <a:rPr lang="en-US" dirty="0"/>
              <a:t>time-independent currents</a:t>
            </a:r>
          </a:p>
          <a:p>
            <a:r>
              <a:rPr lang="en-US" dirty="0"/>
              <a:t>PCA axes determined using </a:t>
            </a:r>
            <a:br>
              <a:rPr lang="en-US" dirty="0"/>
            </a:br>
            <a:r>
              <a:rPr lang="en-US" dirty="0"/>
              <a:t>all points </a:t>
            </a:r>
            <a:br>
              <a:rPr lang="en-US" dirty="0"/>
            </a:br>
            <a:r>
              <a:rPr lang="en-US" dirty="0"/>
              <a:t>from all static odors</a:t>
            </a:r>
          </a:p>
          <a:p>
            <a:r>
              <a:rPr lang="en-US" dirty="0"/>
              <a:t>Projecting perturbed </a:t>
            </a:r>
            <a:br>
              <a:rPr lang="en-US" dirty="0"/>
            </a:br>
            <a:r>
              <a:rPr lang="en-US" dirty="0"/>
              <a:t>currents onto static </a:t>
            </a:r>
            <a:br>
              <a:rPr lang="en-US" dirty="0"/>
            </a:br>
            <a:r>
              <a:rPr lang="en-US" dirty="0"/>
              <a:t>current’s PCA basis.</a:t>
            </a:r>
          </a:p>
          <a:p>
            <a:r>
              <a:rPr lang="en-US" dirty="0"/>
              <a:t>From 6000 time points of </a:t>
            </a:r>
            <a:br>
              <a:rPr lang="en-US" dirty="0"/>
            </a:br>
            <a:r>
              <a:rPr lang="en-US" dirty="0"/>
              <a:t>120 </a:t>
            </a:r>
            <a:r>
              <a:rPr lang="en-US" dirty="0" err="1"/>
              <a:t>ms</a:t>
            </a:r>
            <a:r>
              <a:rPr lang="en-US" dirty="0"/>
              <a:t>, using last 5000 (100s)</a:t>
            </a:r>
          </a:p>
          <a:p>
            <a:r>
              <a:rPr lang="en-US" dirty="0"/>
              <a:t>“Transients” from troughs of </a:t>
            </a:r>
            <a:br>
              <a:rPr lang="en-US" dirty="0"/>
            </a:br>
            <a:r>
              <a:rPr lang="en-US" dirty="0"/>
              <a:t>sine stimulus still included</a:t>
            </a:r>
          </a:p>
          <a:p>
            <a:r>
              <a:rPr lang="en-US" dirty="0"/>
              <a:t>~ 87.5 – 93.75 correct </a:t>
            </a:r>
            <a:br>
              <a:rPr lang="en-US" dirty="0"/>
            </a:br>
            <a:r>
              <a:rPr lang="en-US" dirty="0"/>
              <a:t>classification rate</a:t>
            </a:r>
          </a:p>
        </p:txBody>
      </p:sp>
    </p:spTree>
    <p:extLst>
      <p:ext uri="{BB962C8B-B14F-4D97-AF65-F5344CB8AC3E}">
        <p14:creationId xmlns:p14="http://schemas.microsoft.com/office/powerpoint/2010/main" val="130596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166EA27D-53EF-4772-A3C6-C9DE93401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8875" y="89807"/>
            <a:ext cx="11073503" cy="77293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C9026-8C9C-4633-A74C-E86EC4DF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" y="-26761"/>
            <a:ext cx="12009663" cy="1325563"/>
          </a:xfrm>
        </p:spPr>
        <p:txBody>
          <a:bodyPr/>
          <a:lstStyle/>
          <a:p>
            <a:r>
              <a:rPr lang="en-US" dirty="0"/>
              <a:t>PCA Result with Large (0.3 </a:t>
            </a:r>
            <a:r>
              <a:rPr lang="en-US" dirty="0" err="1"/>
              <a:t>nA</a:t>
            </a:r>
            <a:r>
              <a:rPr lang="en-US" dirty="0"/>
              <a:t>) Sine Perturbation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D481-415D-4F4F-B06F-6AC68B81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155" y="1555309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SVM trained on </a:t>
            </a:r>
            <a:br>
              <a:rPr lang="en-US" dirty="0"/>
            </a:br>
            <a:r>
              <a:rPr lang="en-US" dirty="0"/>
              <a:t>large sine perturbation currents</a:t>
            </a:r>
          </a:p>
          <a:p>
            <a:r>
              <a:rPr lang="en-US" dirty="0"/>
              <a:t>PCA axes determined using </a:t>
            </a:r>
            <a:br>
              <a:rPr lang="en-US" dirty="0"/>
            </a:br>
            <a:r>
              <a:rPr lang="en-US" dirty="0"/>
              <a:t>all points </a:t>
            </a:r>
            <a:br>
              <a:rPr lang="en-US" dirty="0"/>
            </a:br>
            <a:r>
              <a:rPr lang="en-US" dirty="0"/>
              <a:t>from all large sine perturbation</a:t>
            </a:r>
            <a:br>
              <a:rPr lang="en-US" dirty="0"/>
            </a:br>
            <a:r>
              <a:rPr lang="en-US" dirty="0"/>
              <a:t> odors</a:t>
            </a:r>
          </a:p>
          <a:p>
            <a:r>
              <a:rPr lang="en-US" dirty="0"/>
              <a:t>Projecting perturbed </a:t>
            </a:r>
            <a:br>
              <a:rPr lang="en-US" dirty="0"/>
            </a:br>
            <a:r>
              <a:rPr lang="en-US" dirty="0"/>
              <a:t>currents onto large sine </a:t>
            </a:r>
            <a:br>
              <a:rPr lang="en-US" dirty="0"/>
            </a:br>
            <a:r>
              <a:rPr lang="en-US" dirty="0"/>
              <a:t>perturbation </a:t>
            </a:r>
            <a:br>
              <a:rPr lang="en-US" dirty="0"/>
            </a:br>
            <a:r>
              <a:rPr lang="en-US" dirty="0"/>
              <a:t>current’s PCA basis.</a:t>
            </a:r>
          </a:p>
          <a:p>
            <a:r>
              <a:rPr lang="en-US" dirty="0"/>
              <a:t>From 6000 time points of </a:t>
            </a:r>
            <a:br>
              <a:rPr lang="en-US" dirty="0"/>
            </a:br>
            <a:r>
              <a:rPr lang="en-US" dirty="0"/>
              <a:t>120 </a:t>
            </a:r>
            <a:r>
              <a:rPr lang="en-US" dirty="0" err="1"/>
              <a:t>ms</a:t>
            </a:r>
            <a:r>
              <a:rPr lang="en-US" dirty="0"/>
              <a:t>, using last 5000 (100s)</a:t>
            </a:r>
          </a:p>
          <a:p>
            <a:r>
              <a:rPr lang="en-US" dirty="0"/>
              <a:t>“Transients” from troughs of </a:t>
            </a:r>
            <a:br>
              <a:rPr lang="en-US" dirty="0"/>
            </a:br>
            <a:r>
              <a:rPr lang="en-US" dirty="0"/>
              <a:t>sine stimulus still included</a:t>
            </a:r>
          </a:p>
          <a:p>
            <a:r>
              <a:rPr lang="en-US" dirty="0"/>
              <a:t>~ 0.5625-0.625 correct </a:t>
            </a:r>
            <a:br>
              <a:rPr lang="en-US" dirty="0"/>
            </a:br>
            <a:r>
              <a:rPr lang="en-US" dirty="0"/>
              <a:t>classification rate</a:t>
            </a:r>
          </a:p>
        </p:txBody>
      </p:sp>
    </p:spTree>
    <p:extLst>
      <p:ext uri="{BB962C8B-B14F-4D97-AF65-F5344CB8AC3E}">
        <p14:creationId xmlns:p14="http://schemas.microsoft.com/office/powerpoint/2010/main" val="60652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124</TotalTime>
  <Words>135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PCA Plots for Small Sine Perturbations in PCA Space Using SVM Trained on 16 Static Currents</vt:lpstr>
      <vt:lpstr>Static vs Perturbed</vt:lpstr>
      <vt:lpstr>PCA Result with Only Static Currents</vt:lpstr>
      <vt:lpstr>PCA Result with Small (0.105 nA) Sine Perturbation</vt:lpstr>
      <vt:lpstr>PCA Result with Large (0.3 nA) Sine Perturbation</vt:lpstr>
      <vt:lpstr>PCA Result with Large (0.3 nA) Sine Perturbation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Plots for Small Sine Perturbations in PCA Space Using SVM Trained on Static Currents</dc:title>
  <dc:creator>Lawson L Fuller</dc:creator>
  <cp:lastModifiedBy>Lawson L Fuller</cp:lastModifiedBy>
  <cp:revision>9</cp:revision>
  <dcterms:created xsi:type="dcterms:W3CDTF">2020-03-20T19:19:36Z</dcterms:created>
  <dcterms:modified xsi:type="dcterms:W3CDTF">2020-03-25T19:57:33Z</dcterms:modified>
</cp:coreProperties>
</file>