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69" r:id="rId6"/>
    <p:sldId id="264" r:id="rId7"/>
    <p:sldId id="263" r:id="rId8"/>
    <p:sldId id="268" r:id="rId9"/>
    <p:sldId id="262" r:id="rId10"/>
    <p:sldId id="276" r:id="rId11"/>
    <p:sldId id="261" r:id="rId12"/>
    <p:sldId id="275" r:id="rId13"/>
    <p:sldId id="271" r:id="rId14"/>
    <p:sldId id="272" r:id="rId15"/>
    <p:sldId id="273" r:id="rId16"/>
    <p:sldId id="274" r:id="rId17"/>
    <p:sldId id="270"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68" d="100"/>
          <a:sy n="168" d="100"/>
        </p:scale>
        <p:origin x="144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291B-82AE-410C-AEC8-3EC1BCB344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F98DAE-4B23-4EA3-86E2-B5C23EE52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AD9B63-916C-4D8C-B769-7D48FFF97CBE}"/>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5" name="Footer Placeholder 4">
            <a:extLst>
              <a:ext uri="{FF2B5EF4-FFF2-40B4-BE49-F238E27FC236}">
                <a16:creationId xmlns:a16="http://schemas.microsoft.com/office/drawing/2014/main" id="{147F3212-5E98-44A7-BDEA-ABC60A47FE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5B9E4-227E-443F-BE7F-FA9EDE2703A6}"/>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329216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65CD-479E-41F4-9BD4-DCF2604CD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BDEB45-6755-46E2-B5C1-E480EB67B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6F1A4-D46C-4BAD-9D3F-0B0A7DC29B22}"/>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5" name="Footer Placeholder 4">
            <a:extLst>
              <a:ext uri="{FF2B5EF4-FFF2-40B4-BE49-F238E27FC236}">
                <a16:creationId xmlns:a16="http://schemas.microsoft.com/office/drawing/2014/main" id="{0C003146-EB0A-4AE0-9A84-33131C824D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00F866-6ED0-44EC-ABE6-AD750C0475F7}"/>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793827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089553-4E8A-4A20-B4E5-1E95F90002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FE044-E844-472C-8FBB-5520D0B49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5B61-55F5-4890-9E9F-E0FE7916D0FE}"/>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5" name="Footer Placeholder 4">
            <a:extLst>
              <a:ext uri="{FF2B5EF4-FFF2-40B4-BE49-F238E27FC236}">
                <a16:creationId xmlns:a16="http://schemas.microsoft.com/office/drawing/2014/main" id="{3EFC0419-C8D1-4ADA-A17C-A318172905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BF8D3-74E6-44AB-9420-144A26E43878}"/>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359121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A8CE-160E-4B2E-A712-7BDFA5E91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B301D-3933-4043-8282-6546C7757B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1C6D0-06DF-4019-8551-BC1438B7F299}"/>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5" name="Footer Placeholder 4">
            <a:extLst>
              <a:ext uri="{FF2B5EF4-FFF2-40B4-BE49-F238E27FC236}">
                <a16:creationId xmlns:a16="http://schemas.microsoft.com/office/drawing/2014/main" id="{A735057C-593E-43CA-9A50-2F926BEA96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932FC9-60FE-4F73-A9E3-FBDBF564B96F}"/>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30266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E3B0-1EE3-46C7-8FC3-E89D8FE1B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6FCC1D-DB78-4462-AA78-4C7774442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89EF4-10B8-4842-AE47-CF1D25F6B1DF}"/>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5" name="Footer Placeholder 4">
            <a:extLst>
              <a:ext uri="{FF2B5EF4-FFF2-40B4-BE49-F238E27FC236}">
                <a16:creationId xmlns:a16="http://schemas.microsoft.com/office/drawing/2014/main" id="{0C0E3816-0EB6-487B-9817-BE7C43D40C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403FEA-4A25-48E1-A95B-B7312B60B8C6}"/>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333968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337-C16F-4A7B-AC6B-7361118F1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A31F4C-946F-45DA-B4D3-3A38A021B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CDAFA-964E-4F85-97AC-CECD79571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7C10D-7E02-43A1-A25F-7B5887644ED7}"/>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6" name="Footer Placeholder 5">
            <a:extLst>
              <a:ext uri="{FF2B5EF4-FFF2-40B4-BE49-F238E27FC236}">
                <a16:creationId xmlns:a16="http://schemas.microsoft.com/office/drawing/2014/main" id="{D7AAAE73-594B-461C-BB88-6705F32FFE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4B30E5-0574-4139-82F6-A5D15AF9B37B}"/>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193696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B1ED-A955-4E6E-B88C-860447FC8D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F8C077-8D44-469B-9FAB-5F455454A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67D6C-BFA5-48CF-869C-E4D4D48D8A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158CE7-F6F3-48C5-B090-D1A3975D5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911F3-AFC2-4EEC-990B-B295E6D60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963DA-6571-49BF-9252-F2E38BA3428A}"/>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8" name="Footer Placeholder 7">
            <a:extLst>
              <a:ext uri="{FF2B5EF4-FFF2-40B4-BE49-F238E27FC236}">
                <a16:creationId xmlns:a16="http://schemas.microsoft.com/office/drawing/2014/main" id="{C5758CB4-2572-45D4-8E1A-76A558D71A5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0CE27C1-8637-47F2-8E3B-402FEA01A633}"/>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359305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7CEB-2DA3-4B63-B7C5-BDD9D2DB87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98F97-724F-4B15-8BF6-5FC60ECE0DD9}"/>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4" name="Footer Placeholder 3">
            <a:extLst>
              <a:ext uri="{FF2B5EF4-FFF2-40B4-BE49-F238E27FC236}">
                <a16:creationId xmlns:a16="http://schemas.microsoft.com/office/drawing/2014/main" id="{AE3064A3-50D3-4004-AE40-D5AAF644EB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6B7263-3BD5-4B7F-8BC5-796D54A87DB9}"/>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388245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63353-6340-4DC0-849B-F33C61842B49}"/>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3" name="Footer Placeholder 2">
            <a:extLst>
              <a:ext uri="{FF2B5EF4-FFF2-40B4-BE49-F238E27FC236}">
                <a16:creationId xmlns:a16="http://schemas.microsoft.com/office/drawing/2014/main" id="{5AD9A4AD-B11B-4936-8E26-3EA571E841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EA5B86B-599D-440D-B4DE-624F79891CB0}"/>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173289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F037-69BF-4238-AD9B-E74A44132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0DAC0-0535-44DD-BE10-95B66265B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A361BA-063E-43F2-8F6F-57888C182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C70E4-04F6-4F4F-B646-B473BF983EFF}"/>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6" name="Footer Placeholder 5">
            <a:extLst>
              <a:ext uri="{FF2B5EF4-FFF2-40B4-BE49-F238E27FC236}">
                <a16:creationId xmlns:a16="http://schemas.microsoft.com/office/drawing/2014/main" id="{9AFCB8F0-58F7-4256-ABE7-BC3BD98AFD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DE37FD-2490-4C9F-BA4D-45EE9E0E1C67}"/>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181650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BEC1-AC8A-4D0B-9EA4-0FC536D29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E5DE25-AA03-44B1-BE4E-58DBC4E3E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BDB8B8F-7D31-4D2A-9CD5-4F1949F4A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E7DF5-7A9F-4A4F-8D40-5ECAE53DAA4A}"/>
              </a:ext>
            </a:extLst>
          </p:cNvPr>
          <p:cNvSpPr>
            <a:spLocks noGrp="1"/>
          </p:cNvSpPr>
          <p:nvPr>
            <p:ph type="dt" sz="half" idx="10"/>
          </p:nvPr>
        </p:nvSpPr>
        <p:spPr/>
        <p:txBody>
          <a:bodyPr/>
          <a:lstStyle/>
          <a:p>
            <a:fld id="{3E9FA911-7409-4472-B1F4-BD5EA87623E6}" type="datetimeFigureOut">
              <a:rPr lang="en-US" smtClean="0"/>
              <a:t>7/14/2021</a:t>
            </a:fld>
            <a:endParaRPr lang="en-US" dirty="0"/>
          </a:p>
        </p:txBody>
      </p:sp>
      <p:sp>
        <p:nvSpPr>
          <p:cNvPr id="6" name="Footer Placeholder 5">
            <a:extLst>
              <a:ext uri="{FF2B5EF4-FFF2-40B4-BE49-F238E27FC236}">
                <a16:creationId xmlns:a16="http://schemas.microsoft.com/office/drawing/2014/main" id="{9C244012-1148-4C9F-B737-90681F19BD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5F2AC7-EC3D-4045-82DC-586E655C5D6E}"/>
              </a:ext>
            </a:extLst>
          </p:cNvPr>
          <p:cNvSpPr>
            <a:spLocks noGrp="1"/>
          </p:cNvSpPr>
          <p:nvPr>
            <p:ph type="sldNum" sz="quarter" idx="12"/>
          </p:nvPr>
        </p:nvSpPr>
        <p:spPr/>
        <p:txBody>
          <a:bodyPr/>
          <a:lstStyle/>
          <a:p>
            <a:fld id="{F43E1F7C-B315-4F04-AE0E-A579FC53031B}" type="slidenum">
              <a:rPr lang="en-US" smtClean="0"/>
              <a:t>‹#›</a:t>
            </a:fld>
            <a:endParaRPr lang="en-US" dirty="0"/>
          </a:p>
        </p:txBody>
      </p:sp>
    </p:spTree>
    <p:extLst>
      <p:ext uri="{BB962C8B-B14F-4D97-AF65-F5344CB8AC3E}">
        <p14:creationId xmlns:p14="http://schemas.microsoft.com/office/powerpoint/2010/main" val="394943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BDA98-73F9-475C-9294-4D43312B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19A905-17EA-4F1C-AED3-62D6C2C77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FDAC0-6EF1-441E-8B0B-4A86B723A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FA911-7409-4472-B1F4-BD5EA87623E6}" type="datetimeFigureOut">
              <a:rPr lang="en-US" smtClean="0"/>
              <a:t>7/14/2021</a:t>
            </a:fld>
            <a:endParaRPr lang="en-US" dirty="0"/>
          </a:p>
        </p:txBody>
      </p:sp>
      <p:sp>
        <p:nvSpPr>
          <p:cNvPr id="5" name="Footer Placeholder 4">
            <a:extLst>
              <a:ext uri="{FF2B5EF4-FFF2-40B4-BE49-F238E27FC236}">
                <a16:creationId xmlns:a16="http://schemas.microsoft.com/office/drawing/2014/main" id="{E534A245-FC20-4999-AC63-2DB6C2347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4454185-6F87-4E1C-995B-0CB764796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E1F7C-B315-4F04-AE0E-A579FC53031B}" type="slidenum">
              <a:rPr lang="en-US" smtClean="0"/>
              <a:t>‹#›</a:t>
            </a:fld>
            <a:endParaRPr lang="en-US" dirty="0"/>
          </a:p>
        </p:txBody>
      </p:sp>
    </p:spTree>
    <p:extLst>
      <p:ext uri="{BB962C8B-B14F-4D97-AF65-F5344CB8AC3E}">
        <p14:creationId xmlns:p14="http://schemas.microsoft.com/office/powerpoint/2010/main" val="3217322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7C64D1-345A-4D66-80FD-89500D92A126}"/>
              </a:ext>
            </a:extLst>
          </p:cNvPr>
          <p:cNvPicPr>
            <a:picLocks noChangeAspect="1"/>
          </p:cNvPicPr>
          <p:nvPr/>
        </p:nvPicPr>
        <p:blipFill rotWithShape="1">
          <a:blip r:embed="rId2"/>
          <a:srcRect t="12791"/>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2" name="Title 1">
            <a:extLst>
              <a:ext uri="{FF2B5EF4-FFF2-40B4-BE49-F238E27FC236}">
                <a16:creationId xmlns:a16="http://schemas.microsoft.com/office/drawing/2014/main" id="{6C22F880-C540-49BB-9F60-E555C211BFBA}"/>
              </a:ext>
            </a:extLst>
          </p:cNvPr>
          <p:cNvSpPr>
            <a:spLocks noGrp="1"/>
          </p:cNvSpPr>
          <p:nvPr>
            <p:ph type="ctrTitle"/>
          </p:nvPr>
        </p:nvSpPr>
        <p:spPr>
          <a:xfrm>
            <a:off x="8022021" y="3231931"/>
            <a:ext cx="3852041" cy="1834056"/>
          </a:xfrm>
        </p:spPr>
        <p:txBody>
          <a:bodyPr>
            <a:normAutofit/>
          </a:bodyPr>
          <a:lstStyle/>
          <a:p>
            <a:r>
              <a:rPr lang="en-US" sz="4000" dirty="0"/>
              <a:t>State Space Tunnels</a:t>
            </a:r>
          </a:p>
        </p:txBody>
      </p:sp>
      <p:sp>
        <p:nvSpPr>
          <p:cNvPr id="3" name="Subtitle 2">
            <a:extLst>
              <a:ext uri="{FF2B5EF4-FFF2-40B4-BE49-F238E27FC236}">
                <a16:creationId xmlns:a16="http://schemas.microsoft.com/office/drawing/2014/main" id="{D0310E4E-2860-40F2-88FB-C35CC820B594}"/>
              </a:ext>
            </a:extLst>
          </p:cNvPr>
          <p:cNvSpPr>
            <a:spLocks noGrp="1"/>
          </p:cNvSpPr>
          <p:nvPr>
            <p:ph type="subTitle" idx="1"/>
          </p:nvPr>
        </p:nvSpPr>
        <p:spPr>
          <a:xfrm>
            <a:off x="7782910" y="5242675"/>
            <a:ext cx="4330262" cy="683284"/>
          </a:xfrm>
        </p:spPr>
        <p:txBody>
          <a:bodyPr>
            <a:normAutofit fontScale="70000" lnSpcReduction="20000"/>
          </a:bodyPr>
          <a:lstStyle/>
          <a:p>
            <a:r>
              <a:rPr lang="en-US" sz="2000" dirty="0"/>
              <a:t>Progress Update</a:t>
            </a:r>
          </a:p>
          <a:p>
            <a:r>
              <a:rPr lang="en-US" sz="2000" dirty="0"/>
              <a:t>Lawson Fuller</a:t>
            </a:r>
            <a:br>
              <a:rPr lang="en-US" sz="2000" dirty="0"/>
            </a:br>
            <a:r>
              <a:rPr lang="en-US" sz="2000" dirty="0"/>
              <a:t>July 14, 2021</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08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450D-F084-4CB0-A2F1-4341021AA7FB}"/>
              </a:ext>
            </a:extLst>
          </p:cNvPr>
          <p:cNvSpPr>
            <a:spLocks noGrp="1"/>
          </p:cNvSpPr>
          <p:nvPr>
            <p:ph type="title"/>
          </p:nvPr>
        </p:nvSpPr>
        <p:spPr/>
        <p:txBody>
          <a:bodyPr/>
          <a:lstStyle/>
          <a:p>
            <a:r>
              <a:rPr lang="en-US" dirty="0"/>
              <a:t>Results / Progress</a:t>
            </a:r>
          </a:p>
        </p:txBody>
      </p:sp>
      <p:sp>
        <p:nvSpPr>
          <p:cNvPr id="3" name="Content Placeholder 2">
            <a:extLst>
              <a:ext uri="{FF2B5EF4-FFF2-40B4-BE49-F238E27FC236}">
                <a16:creationId xmlns:a16="http://schemas.microsoft.com/office/drawing/2014/main" id="{1C93F9CA-371F-4749-B6FC-CB3EFBE35D0E}"/>
              </a:ext>
            </a:extLst>
          </p:cNvPr>
          <p:cNvSpPr>
            <a:spLocks noGrp="1"/>
          </p:cNvSpPr>
          <p:nvPr>
            <p:ph idx="1"/>
          </p:nvPr>
        </p:nvSpPr>
        <p:spPr/>
        <p:txBody>
          <a:bodyPr/>
          <a:lstStyle/>
          <a:p>
            <a:r>
              <a:rPr lang="en-US" dirty="0"/>
              <a:t>Checking that full network results make sense:</a:t>
            </a:r>
          </a:p>
        </p:txBody>
      </p:sp>
      <p:pic>
        <p:nvPicPr>
          <p:cNvPr id="5" name="Picture 4" descr="Table&#10;&#10;Description automatically generated">
            <a:extLst>
              <a:ext uri="{FF2B5EF4-FFF2-40B4-BE49-F238E27FC236}">
                <a16:creationId xmlns:a16="http://schemas.microsoft.com/office/drawing/2014/main" id="{A21D6213-F2BB-417C-91FB-0DCFDF7B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089" y="57095"/>
            <a:ext cx="2458858" cy="1743782"/>
          </a:xfrm>
          <a:prstGeom prst="rect">
            <a:avLst/>
          </a:prstGeom>
        </p:spPr>
      </p:pic>
      <p:pic>
        <p:nvPicPr>
          <p:cNvPr id="7" name="Picture 6" descr="Table&#10;&#10;Description automatically generated">
            <a:extLst>
              <a:ext uri="{FF2B5EF4-FFF2-40B4-BE49-F238E27FC236}">
                <a16:creationId xmlns:a16="http://schemas.microsoft.com/office/drawing/2014/main" id="{58756D88-65FD-46DB-B2B8-D0B49862C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089" y="1844659"/>
            <a:ext cx="2458858" cy="1743782"/>
          </a:xfrm>
          <a:prstGeom prst="rect">
            <a:avLst/>
          </a:prstGeom>
        </p:spPr>
      </p:pic>
      <p:pic>
        <p:nvPicPr>
          <p:cNvPr id="9" name="Picture 8" descr="Table&#10;&#10;Description automatically generated">
            <a:extLst>
              <a:ext uri="{FF2B5EF4-FFF2-40B4-BE49-F238E27FC236}">
                <a16:creationId xmlns:a16="http://schemas.microsoft.com/office/drawing/2014/main" id="{D77F00C2-1BC1-4AE2-BC5D-59DC88FE1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141" y="3583820"/>
            <a:ext cx="2097888" cy="1487788"/>
          </a:xfrm>
          <a:prstGeom prst="rect">
            <a:avLst/>
          </a:prstGeom>
        </p:spPr>
      </p:pic>
      <p:pic>
        <p:nvPicPr>
          <p:cNvPr id="11" name="Picture 10" descr="A picture containing diagram&#10;&#10;Description automatically generated">
            <a:extLst>
              <a:ext uri="{FF2B5EF4-FFF2-40B4-BE49-F238E27FC236}">
                <a16:creationId xmlns:a16="http://schemas.microsoft.com/office/drawing/2014/main" id="{15A46F44-BB3D-4061-959C-5A884428A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39" y="5115390"/>
            <a:ext cx="2358508" cy="1685515"/>
          </a:xfrm>
          <a:prstGeom prst="rect">
            <a:avLst/>
          </a:prstGeom>
        </p:spPr>
      </p:pic>
      <p:cxnSp>
        <p:nvCxnSpPr>
          <p:cNvPr id="13" name="Straight Arrow Connector 12">
            <a:extLst>
              <a:ext uri="{FF2B5EF4-FFF2-40B4-BE49-F238E27FC236}">
                <a16:creationId xmlns:a16="http://schemas.microsoft.com/office/drawing/2014/main" id="{6D8D40F4-2F6B-4A3D-BFD3-A4E0D729162A}"/>
              </a:ext>
            </a:extLst>
          </p:cNvPr>
          <p:cNvCxnSpPr/>
          <p:nvPr/>
        </p:nvCxnSpPr>
        <p:spPr>
          <a:xfrm>
            <a:off x="8655562" y="1559498"/>
            <a:ext cx="0" cy="4827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29D274-FA37-4014-9E3B-D4ED8E34D48B}"/>
              </a:ext>
            </a:extLst>
          </p:cNvPr>
          <p:cNvCxnSpPr/>
          <p:nvPr/>
        </p:nvCxnSpPr>
        <p:spPr>
          <a:xfrm>
            <a:off x="8745488" y="3342441"/>
            <a:ext cx="0" cy="4827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29270B-5A92-4D7E-9244-4A7B803A5BFC}"/>
              </a:ext>
            </a:extLst>
          </p:cNvPr>
          <p:cNvCxnSpPr/>
          <p:nvPr/>
        </p:nvCxnSpPr>
        <p:spPr>
          <a:xfrm>
            <a:off x="9223838" y="4830229"/>
            <a:ext cx="0" cy="4827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CB4885B-7120-49D2-9712-A61EA43981CC}"/>
              </a:ext>
            </a:extLst>
          </p:cNvPr>
          <p:cNvSpPr/>
          <p:nvPr/>
        </p:nvSpPr>
        <p:spPr>
          <a:xfrm>
            <a:off x="6356306" y="417517"/>
            <a:ext cx="1518659" cy="1111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1 (constant magnitude, on and off)</a:t>
            </a:r>
          </a:p>
        </p:txBody>
      </p:sp>
      <p:sp>
        <p:nvSpPr>
          <p:cNvPr id="18" name="Rectangle: Rounded Corners 17">
            <a:extLst>
              <a:ext uri="{FF2B5EF4-FFF2-40B4-BE49-F238E27FC236}">
                <a16:creationId xmlns:a16="http://schemas.microsoft.com/office/drawing/2014/main" id="{D95372A1-F4A9-4EF8-9EF2-6E1E14C4C515}"/>
              </a:ext>
            </a:extLst>
          </p:cNvPr>
          <p:cNvSpPr/>
          <p:nvPr/>
        </p:nvSpPr>
        <p:spPr>
          <a:xfrm>
            <a:off x="6399739" y="3723378"/>
            <a:ext cx="1529349" cy="1106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2 (constant magnitude, always on)</a:t>
            </a:r>
          </a:p>
        </p:txBody>
      </p:sp>
      <p:sp>
        <p:nvSpPr>
          <p:cNvPr id="19" name="Rectangle: Rounded Corners 18">
            <a:extLst>
              <a:ext uri="{FF2B5EF4-FFF2-40B4-BE49-F238E27FC236}">
                <a16:creationId xmlns:a16="http://schemas.microsoft.com/office/drawing/2014/main" id="{4077A9A6-8B91-42EB-85F8-D012F74FBCAF}"/>
              </a:ext>
            </a:extLst>
          </p:cNvPr>
          <p:cNvSpPr/>
          <p:nvPr/>
        </p:nvSpPr>
        <p:spPr>
          <a:xfrm>
            <a:off x="6562830" y="5420224"/>
            <a:ext cx="1366257" cy="1072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3 (constant magnitude, on at start)</a:t>
            </a:r>
          </a:p>
        </p:txBody>
      </p:sp>
      <p:sp>
        <p:nvSpPr>
          <p:cNvPr id="20" name="Rectangle: Rounded Corners 19">
            <a:extLst>
              <a:ext uri="{FF2B5EF4-FFF2-40B4-BE49-F238E27FC236}">
                <a16:creationId xmlns:a16="http://schemas.microsoft.com/office/drawing/2014/main" id="{45F48FB1-9CEA-4008-902B-EDADC4EFC81A}"/>
              </a:ext>
            </a:extLst>
          </p:cNvPr>
          <p:cNvSpPr/>
          <p:nvPr/>
        </p:nvSpPr>
        <p:spPr>
          <a:xfrm>
            <a:off x="10725488" y="5293767"/>
            <a:ext cx="1241276"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4 (constant magnitude, on at end)</a:t>
            </a:r>
          </a:p>
        </p:txBody>
      </p:sp>
      <p:cxnSp>
        <p:nvCxnSpPr>
          <p:cNvPr id="21" name="Straight Arrow Connector 20">
            <a:extLst>
              <a:ext uri="{FF2B5EF4-FFF2-40B4-BE49-F238E27FC236}">
                <a16:creationId xmlns:a16="http://schemas.microsoft.com/office/drawing/2014/main" id="{D26027FE-FA8C-49A0-8BCB-8F0D013FDE3E}"/>
              </a:ext>
            </a:extLst>
          </p:cNvPr>
          <p:cNvCxnSpPr>
            <a:cxnSpLocks/>
          </p:cNvCxnSpPr>
          <p:nvPr/>
        </p:nvCxnSpPr>
        <p:spPr>
          <a:xfrm>
            <a:off x="7832035" y="1192696"/>
            <a:ext cx="437322" cy="5210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D98B1BE-C05B-4340-A2B1-2F63F7D28EDF}"/>
              </a:ext>
            </a:extLst>
          </p:cNvPr>
          <p:cNvCxnSpPr>
            <a:cxnSpLocks/>
          </p:cNvCxnSpPr>
          <p:nvPr/>
        </p:nvCxnSpPr>
        <p:spPr>
          <a:xfrm>
            <a:off x="7878208" y="4009239"/>
            <a:ext cx="437322" cy="5210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410B15-3868-4650-8700-1B4B6658AD2B}"/>
              </a:ext>
            </a:extLst>
          </p:cNvPr>
          <p:cNvCxnSpPr>
            <a:cxnSpLocks/>
          </p:cNvCxnSpPr>
          <p:nvPr/>
        </p:nvCxnSpPr>
        <p:spPr>
          <a:xfrm>
            <a:off x="7929087" y="5861984"/>
            <a:ext cx="437322" cy="5210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A06505D-D7B8-4A75-B614-0EBA03481933}"/>
              </a:ext>
            </a:extLst>
          </p:cNvPr>
          <p:cNvCxnSpPr>
            <a:cxnSpLocks/>
          </p:cNvCxnSpPr>
          <p:nvPr/>
        </p:nvCxnSpPr>
        <p:spPr>
          <a:xfrm flipH="1">
            <a:off x="10340396" y="5956548"/>
            <a:ext cx="385092" cy="8613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3EE936F-C4C1-48CE-A73A-5394E1BBE500}"/>
              </a:ext>
            </a:extLst>
          </p:cNvPr>
          <p:cNvSpPr/>
          <p:nvPr/>
        </p:nvSpPr>
        <p:spPr>
          <a:xfrm>
            <a:off x="7974025" y="1684383"/>
            <a:ext cx="681537" cy="197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Excites</a:t>
            </a:r>
          </a:p>
        </p:txBody>
      </p:sp>
      <p:sp>
        <p:nvSpPr>
          <p:cNvPr id="29" name="Oval 28">
            <a:extLst>
              <a:ext uri="{FF2B5EF4-FFF2-40B4-BE49-F238E27FC236}">
                <a16:creationId xmlns:a16="http://schemas.microsoft.com/office/drawing/2014/main" id="{E3EB4141-6BAA-4440-BD07-457829B0CD31}"/>
              </a:ext>
            </a:extLst>
          </p:cNvPr>
          <p:cNvSpPr/>
          <p:nvPr/>
        </p:nvSpPr>
        <p:spPr>
          <a:xfrm>
            <a:off x="7974026" y="3447892"/>
            <a:ext cx="737178" cy="197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Inhibits</a:t>
            </a:r>
          </a:p>
        </p:txBody>
      </p:sp>
      <p:sp>
        <p:nvSpPr>
          <p:cNvPr id="30" name="Oval 29">
            <a:extLst>
              <a:ext uri="{FF2B5EF4-FFF2-40B4-BE49-F238E27FC236}">
                <a16:creationId xmlns:a16="http://schemas.microsoft.com/office/drawing/2014/main" id="{12BACD32-6359-42BA-AA01-645BA4243D07}"/>
              </a:ext>
            </a:extLst>
          </p:cNvPr>
          <p:cNvSpPr/>
          <p:nvPr/>
        </p:nvSpPr>
        <p:spPr>
          <a:xfrm>
            <a:off x="7952306" y="4965733"/>
            <a:ext cx="737178" cy="197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Inhibits</a:t>
            </a:r>
          </a:p>
        </p:txBody>
      </p:sp>
    </p:spTree>
    <p:extLst>
      <p:ext uri="{BB962C8B-B14F-4D97-AF65-F5344CB8AC3E}">
        <p14:creationId xmlns:p14="http://schemas.microsoft.com/office/powerpoint/2010/main" val="241118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C126-AEF0-4C41-A9C6-6A7C560F8FA6}"/>
              </a:ext>
            </a:extLst>
          </p:cNvPr>
          <p:cNvSpPr>
            <a:spLocks noGrp="1"/>
          </p:cNvSpPr>
          <p:nvPr>
            <p:ph type="title"/>
          </p:nvPr>
        </p:nvSpPr>
        <p:spPr/>
        <p:txBody>
          <a:bodyPr/>
          <a:lstStyle/>
          <a:p>
            <a:r>
              <a:rPr lang="en-US" dirty="0"/>
              <a:t>Discussion of Results / Progress</a:t>
            </a:r>
          </a:p>
        </p:txBody>
      </p:sp>
      <p:sp>
        <p:nvSpPr>
          <p:cNvPr id="3" name="Content Placeholder 2">
            <a:extLst>
              <a:ext uri="{FF2B5EF4-FFF2-40B4-BE49-F238E27FC236}">
                <a16:creationId xmlns:a16="http://schemas.microsoft.com/office/drawing/2014/main" id="{5FABE1B1-D792-4046-BB64-3C002572B5C5}"/>
              </a:ext>
            </a:extLst>
          </p:cNvPr>
          <p:cNvSpPr>
            <a:spLocks noGrp="1"/>
          </p:cNvSpPr>
          <p:nvPr>
            <p:ph idx="1"/>
          </p:nvPr>
        </p:nvSpPr>
        <p:spPr/>
        <p:txBody>
          <a:bodyPr>
            <a:normAutofit/>
          </a:bodyPr>
          <a:lstStyle/>
          <a:p>
            <a:r>
              <a:rPr lang="en-US" sz="2000" dirty="0"/>
              <a:t>It took a lot of experimentation to find network configurations that didn’t display clearly periodic responses to static stimuli, as below:</a:t>
            </a:r>
          </a:p>
          <a:p>
            <a:endParaRPr lang="en-US" sz="2000" dirty="0"/>
          </a:p>
          <a:p>
            <a:endParaRPr lang="en-US" sz="2000" dirty="0"/>
          </a:p>
          <a:p>
            <a:endParaRPr lang="en-US" sz="2000" dirty="0"/>
          </a:p>
          <a:p>
            <a:pPr marL="0" indent="0">
              <a:buNone/>
            </a:pPr>
            <a:endParaRPr lang="en-US" sz="2000" dirty="0"/>
          </a:p>
          <a:p>
            <a:r>
              <a:rPr lang="en-US" sz="2000" dirty="0"/>
              <a:t>It appears that if excitatory neurons are too densely connected, then we risk all neurons firing and/or activity that persists beyond stimulus (only a good thing for memorized trajectories).</a:t>
            </a:r>
          </a:p>
        </p:txBody>
      </p:sp>
      <p:pic>
        <p:nvPicPr>
          <p:cNvPr id="11" name="Picture 10" descr="Chart, scatter chart&#10;&#10;Description automatically generated">
            <a:extLst>
              <a:ext uri="{FF2B5EF4-FFF2-40B4-BE49-F238E27FC236}">
                <a16:creationId xmlns:a16="http://schemas.microsoft.com/office/drawing/2014/main" id="{0A104D8C-12A2-429E-A43B-206712BD8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912" y="2442140"/>
            <a:ext cx="2214559" cy="1660919"/>
          </a:xfrm>
          <a:prstGeom prst="rect">
            <a:avLst/>
          </a:prstGeom>
        </p:spPr>
      </p:pic>
    </p:spTree>
    <p:extLst>
      <p:ext uri="{BB962C8B-B14F-4D97-AF65-F5344CB8AC3E}">
        <p14:creationId xmlns:p14="http://schemas.microsoft.com/office/powerpoint/2010/main" val="242080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3DB5-ADD0-46A7-9E43-B2B44186550F}"/>
              </a:ext>
            </a:extLst>
          </p:cNvPr>
          <p:cNvSpPr>
            <a:spLocks noGrp="1"/>
          </p:cNvSpPr>
          <p:nvPr>
            <p:ph type="title"/>
          </p:nvPr>
        </p:nvSpPr>
        <p:spPr/>
        <p:txBody>
          <a:bodyPr/>
          <a:lstStyle/>
          <a:p>
            <a:r>
              <a:rPr lang="en-US" dirty="0"/>
              <a:t>Discussion of Results / Progress</a:t>
            </a:r>
          </a:p>
        </p:txBody>
      </p:sp>
      <p:sp>
        <p:nvSpPr>
          <p:cNvPr id="3" name="Content Placeholder 2">
            <a:extLst>
              <a:ext uri="{FF2B5EF4-FFF2-40B4-BE49-F238E27FC236}">
                <a16:creationId xmlns:a16="http://schemas.microsoft.com/office/drawing/2014/main" id="{63A74E7C-FC35-4725-8D43-941CB085C6B4}"/>
              </a:ext>
            </a:extLst>
          </p:cNvPr>
          <p:cNvSpPr>
            <a:spLocks noGrp="1"/>
          </p:cNvSpPr>
          <p:nvPr>
            <p:ph idx="1"/>
          </p:nvPr>
        </p:nvSpPr>
        <p:spPr>
          <a:xfrm>
            <a:off x="5758672" y="1825625"/>
            <a:ext cx="5595127" cy="4351338"/>
          </a:xfrm>
        </p:spPr>
        <p:txBody>
          <a:bodyPr>
            <a:normAutofit fontScale="77500" lnSpcReduction="20000"/>
          </a:bodyPr>
          <a:lstStyle/>
          <a:p>
            <a:r>
              <a:rPr lang="en-US" dirty="0"/>
              <a:t>Several experiments here:</a:t>
            </a:r>
          </a:p>
          <a:p>
            <a:r>
              <a:rPr lang="en-US" dirty="0"/>
              <a:t>In time range (0,2200) I test whether the response to stimulus 2 changes depending on the preceding stimulus. It does.</a:t>
            </a:r>
          </a:p>
          <a:p>
            <a:r>
              <a:rPr lang="en-US" dirty="0"/>
              <a:t>Comparing the last two columns of activity, we see activity is very closely repeated for the same stimulus.</a:t>
            </a:r>
          </a:p>
          <a:p>
            <a:r>
              <a:rPr lang="en-US" dirty="0"/>
              <a:t>We also see that (from 1000 to 2200) if the preceding activity (from 3) is very low, then the response to 2 is nearly identical to a well-separated response to 2 (times 2500 to 3000)</a:t>
            </a:r>
          </a:p>
          <a:p>
            <a:r>
              <a:rPr lang="en-US" dirty="0"/>
              <a:t>These seemingly minor differences in the response to 2 may be important when considering state subspaces</a:t>
            </a:r>
          </a:p>
        </p:txBody>
      </p:sp>
      <p:pic>
        <p:nvPicPr>
          <p:cNvPr id="4" name="Picture 3" descr="Table&#10;&#10;Description automatically generated">
            <a:extLst>
              <a:ext uri="{FF2B5EF4-FFF2-40B4-BE49-F238E27FC236}">
                <a16:creationId xmlns:a16="http://schemas.microsoft.com/office/drawing/2014/main" id="{429DEA65-4D2B-4C46-A162-28EB3B32A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14" y="1825625"/>
            <a:ext cx="5086471" cy="3814852"/>
          </a:xfrm>
          <a:prstGeom prst="rect">
            <a:avLst/>
          </a:prstGeom>
        </p:spPr>
      </p:pic>
      <p:sp>
        <p:nvSpPr>
          <p:cNvPr id="5" name="Oval 4">
            <a:extLst>
              <a:ext uri="{FF2B5EF4-FFF2-40B4-BE49-F238E27FC236}">
                <a16:creationId xmlns:a16="http://schemas.microsoft.com/office/drawing/2014/main" id="{9A2C7DCE-AFAB-4435-A57D-98C711DC298B}"/>
              </a:ext>
            </a:extLst>
          </p:cNvPr>
          <p:cNvSpPr/>
          <p:nvPr/>
        </p:nvSpPr>
        <p:spPr>
          <a:xfrm>
            <a:off x="1467964" y="2261062"/>
            <a:ext cx="193495" cy="19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6" name="Oval 5">
            <a:extLst>
              <a:ext uri="{FF2B5EF4-FFF2-40B4-BE49-F238E27FC236}">
                <a16:creationId xmlns:a16="http://schemas.microsoft.com/office/drawing/2014/main" id="{0500EE8A-D9B0-4EF7-B124-31E09BC15438}"/>
              </a:ext>
            </a:extLst>
          </p:cNvPr>
          <p:cNvSpPr/>
          <p:nvPr/>
        </p:nvSpPr>
        <p:spPr>
          <a:xfrm>
            <a:off x="1938115" y="2261062"/>
            <a:ext cx="193495" cy="19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7" name="Oval 6">
            <a:extLst>
              <a:ext uri="{FF2B5EF4-FFF2-40B4-BE49-F238E27FC236}">
                <a16:creationId xmlns:a16="http://schemas.microsoft.com/office/drawing/2014/main" id="{8F0CA7B9-41FC-410D-A6AC-166CF0F3B74B}"/>
              </a:ext>
            </a:extLst>
          </p:cNvPr>
          <p:cNvSpPr/>
          <p:nvPr/>
        </p:nvSpPr>
        <p:spPr>
          <a:xfrm>
            <a:off x="2566574" y="2261062"/>
            <a:ext cx="193495" cy="19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8" name="Oval 7">
            <a:extLst>
              <a:ext uri="{FF2B5EF4-FFF2-40B4-BE49-F238E27FC236}">
                <a16:creationId xmlns:a16="http://schemas.microsoft.com/office/drawing/2014/main" id="{4C752EBC-FEFF-4012-ADDF-6D8388CE0F74}"/>
              </a:ext>
            </a:extLst>
          </p:cNvPr>
          <p:cNvSpPr/>
          <p:nvPr/>
        </p:nvSpPr>
        <p:spPr>
          <a:xfrm>
            <a:off x="3865595" y="2261062"/>
            <a:ext cx="193495" cy="19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9" name="Oval 8">
            <a:extLst>
              <a:ext uri="{FF2B5EF4-FFF2-40B4-BE49-F238E27FC236}">
                <a16:creationId xmlns:a16="http://schemas.microsoft.com/office/drawing/2014/main" id="{0D84AAD3-DFB5-4D89-A514-4302E7C775DD}"/>
              </a:ext>
            </a:extLst>
          </p:cNvPr>
          <p:cNvSpPr/>
          <p:nvPr/>
        </p:nvSpPr>
        <p:spPr>
          <a:xfrm>
            <a:off x="4644589" y="2264796"/>
            <a:ext cx="193495" cy="19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10" name="Oval 9">
            <a:extLst>
              <a:ext uri="{FF2B5EF4-FFF2-40B4-BE49-F238E27FC236}">
                <a16:creationId xmlns:a16="http://schemas.microsoft.com/office/drawing/2014/main" id="{64F8261F-D2CA-42F2-B09A-35A9B40AFF21}"/>
              </a:ext>
            </a:extLst>
          </p:cNvPr>
          <p:cNvSpPr/>
          <p:nvPr/>
        </p:nvSpPr>
        <p:spPr>
          <a:xfrm>
            <a:off x="3133473" y="2252690"/>
            <a:ext cx="193495" cy="19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Tree>
    <p:extLst>
      <p:ext uri="{BB962C8B-B14F-4D97-AF65-F5344CB8AC3E}">
        <p14:creationId xmlns:p14="http://schemas.microsoft.com/office/powerpoint/2010/main" val="1395952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C126-AEF0-4C41-A9C6-6A7C560F8FA6}"/>
              </a:ext>
            </a:extLst>
          </p:cNvPr>
          <p:cNvSpPr>
            <a:spLocks noGrp="1"/>
          </p:cNvSpPr>
          <p:nvPr>
            <p:ph type="title"/>
          </p:nvPr>
        </p:nvSpPr>
        <p:spPr/>
        <p:txBody>
          <a:bodyPr/>
          <a:lstStyle/>
          <a:p>
            <a:r>
              <a:rPr lang="en-US" dirty="0"/>
              <a:t>Present Obstacles and Possible Solutions</a:t>
            </a:r>
          </a:p>
        </p:txBody>
      </p:sp>
      <p:sp>
        <p:nvSpPr>
          <p:cNvPr id="3" name="Content Placeholder 2">
            <a:extLst>
              <a:ext uri="{FF2B5EF4-FFF2-40B4-BE49-F238E27FC236}">
                <a16:creationId xmlns:a16="http://schemas.microsoft.com/office/drawing/2014/main" id="{5FABE1B1-D792-4046-BB64-3C002572B5C5}"/>
              </a:ext>
            </a:extLst>
          </p:cNvPr>
          <p:cNvSpPr>
            <a:spLocks noGrp="1"/>
          </p:cNvSpPr>
          <p:nvPr>
            <p:ph idx="1"/>
          </p:nvPr>
        </p:nvSpPr>
        <p:spPr/>
        <p:txBody>
          <a:bodyPr/>
          <a:lstStyle/>
          <a:p>
            <a:r>
              <a:rPr lang="en-US" dirty="0"/>
              <a:t>Allowing two seemingly contradictory things to be true: </a:t>
            </a:r>
          </a:p>
          <a:p>
            <a:pPr lvl="1"/>
            <a:r>
              <a:rPr lang="en-US" dirty="0"/>
              <a:t>A signal will always start the response in the same point of phase space</a:t>
            </a:r>
          </a:p>
          <a:p>
            <a:pPr lvl="1"/>
            <a:r>
              <a:rPr lang="en-US" dirty="0"/>
              <a:t>Previously saved trajectories don’t allow outside states to enter the trajectory, which means the trajectory resulting from a response to </a:t>
            </a:r>
            <a:r>
              <a:rPr lang="en-US" b="1" dirty="0"/>
              <a:t>only B </a:t>
            </a:r>
            <a:r>
              <a:rPr lang="en-US" dirty="0"/>
              <a:t>should be different than the trajectory resulting from a response to </a:t>
            </a:r>
            <a:r>
              <a:rPr lang="en-US" b="1" dirty="0"/>
              <a:t>A followed by B</a:t>
            </a:r>
            <a:r>
              <a:rPr lang="en-US" dirty="0"/>
              <a:t>.</a:t>
            </a:r>
          </a:p>
          <a:p>
            <a:pPr lvl="1"/>
            <a:endParaRPr lang="en-US" dirty="0"/>
          </a:p>
          <a:p>
            <a:pPr lvl="1"/>
            <a:r>
              <a:rPr lang="en-US" dirty="0"/>
              <a:t>May be solvable by:</a:t>
            </a:r>
          </a:p>
          <a:p>
            <a:pPr lvl="2"/>
            <a:r>
              <a:rPr lang="en-US" dirty="0"/>
              <a:t>Signal starts response in similar </a:t>
            </a:r>
            <a:r>
              <a:rPr lang="en-US" b="1" dirty="0"/>
              <a:t>subspace</a:t>
            </a:r>
            <a:r>
              <a:rPr lang="en-US" dirty="0"/>
              <a:t> of the phase space, not exactly at the same point (see previous slide for illustration)</a:t>
            </a:r>
          </a:p>
          <a:p>
            <a:pPr lvl="2"/>
            <a:r>
              <a:rPr lang="en-US" dirty="0"/>
              <a:t>Saved trajectories are only “shielded” against weak incursions, not strongly driven ones</a:t>
            </a:r>
          </a:p>
        </p:txBody>
      </p:sp>
    </p:spTree>
    <p:extLst>
      <p:ext uri="{BB962C8B-B14F-4D97-AF65-F5344CB8AC3E}">
        <p14:creationId xmlns:p14="http://schemas.microsoft.com/office/powerpoint/2010/main" val="354099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C126-AEF0-4C41-A9C6-6A7C560F8FA6}"/>
              </a:ext>
            </a:extLst>
          </p:cNvPr>
          <p:cNvSpPr>
            <a:spLocks noGrp="1"/>
          </p:cNvSpPr>
          <p:nvPr>
            <p:ph type="title"/>
          </p:nvPr>
        </p:nvSpPr>
        <p:spPr/>
        <p:txBody>
          <a:bodyPr/>
          <a:lstStyle/>
          <a:p>
            <a:r>
              <a:rPr lang="en-US" dirty="0"/>
              <a:t>Present Obstacles and Possible Solutions</a:t>
            </a:r>
          </a:p>
        </p:txBody>
      </p:sp>
      <p:sp>
        <p:nvSpPr>
          <p:cNvPr id="3" name="Content Placeholder 2">
            <a:extLst>
              <a:ext uri="{FF2B5EF4-FFF2-40B4-BE49-F238E27FC236}">
                <a16:creationId xmlns:a16="http://schemas.microsoft.com/office/drawing/2014/main" id="{5FABE1B1-D792-4046-BB64-3C002572B5C5}"/>
              </a:ext>
            </a:extLst>
          </p:cNvPr>
          <p:cNvSpPr>
            <a:spLocks noGrp="1"/>
          </p:cNvSpPr>
          <p:nvPr>
            <p:ph idx="1"/>
          </p:nvPr>
        </p:nvSpPr>
        <p:spPr/>
        <p:txBody>
          <a:bodyPr>
            <a:normAutofit/>
          </a:bodyPr>
          <a:lstStyle/>
          <a:p>
            <a:r>
              <a:rPr lang="en-US" dirty="0"/>
              <a:t>Rule which allows trajectories to be saved when neurons don’t fire on a clock is unknown, but an idea is:</a:t>
            </a:r>
          </a:p>
          <a:p>
            <a:pPr lvl="1"/>
            <a:r>
              <a:rPr lang="en-US" dirty="0"/>
              <a:t>Network state x(t) driven by I(t) responds with specific trajectory x*(t). If I(t) is removed, network must be able to reinstate x*(t) in order for it to be considered “stored”.  It does this by shaping a new function m() that functionally replaces I(t):</a:t>
            </a:r>
          </a:p>
          <a:p>
            <a:pPr lvl="1"/>
            <a:endParaRPr lang="en-US" dirty="0"/>
          </a:p>
          <a:p>
            <a:pPr lvl="1"/>
            <a:endParaRPr lang="en-US" dirty="0"/>
          </a:p>
          <a:p>
            <a:pPr lvl="1"/>
            <a:r>
              <a:rPr lang="en-US" dirty="0"/>
              <a:t>m(x) is a function of x because we can imagine:</a:t>
            </a:r>
          </a:p>
          <a:p>
            <a:pPr lvl="1"/>
            <a:endParaRPr lang="en-US" dirty="0"/>
          </a:p>
          <a:p>
            <a:pPr lvl="1"/>
            <a:endParaRPr lang="en-US" dirty="0"/>
          </a:p>
        </p:txBody>
      </p:sp>
      <p:pic>
        <p:nvPicPr>
          <p:cNvPr id="5" name="Picture 4" descr="Shape&#10;&#10;Description automatically generated with medium confidence">
            <a:extLst>
              <a:ext uri="{FF2B5EF4-FFF2-40B4-BE49-F238E27FC236}">
                <a16:creationId xmlns:a16="http://schemas.microsoft.com/office/drawing/2014/main" id="{4E13D3EF-3473-41DE-A9EC-1CBAC67F1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272" y="4128634"/>
            <a:ext cx="3568325" cy="661079"/>
          </a:xfrm>
          <a:prstGeom prst="rect">
            <a:avLst/>
          </a:prstGeom>
        </p:spPr>
      </p:pic>
      <p:pic>
        <p:nvPicPr>
          <p:cNvPr id="8" name="Picture 7">
            <a:extLst>
              <a:ext uri="{FF2B5EF4-FFF2-40B4-BE49-F238E27FC236}">
                <a16:creationId xmlns:a16="http://schemas.microsoft.com/office/drawing/2014/main" id="{59FDB210-88F1-434A-80A5-85075DDA4B1F}"/>
              </a:ext>
            </a:extLst>
          </p:cNvPr>
          <p:cNvPicPr>
            <a:picLocks noChangeAspect="1"/>
          </p:cNvPicPr>
          <p:nvPr/>
        </p:nvPicPr>
        <p:blipFill>
          <a:blip r:embed="rId3"/>
          <a:stretch>
            <a:fillRect/>
          </a:stretch>
        </p:blipFill>
        <p:spPr>
          <a:xfrm>
            <a:off x="7882299" y="4865131"/>
            <a:ext cx="2314379" cy="1446769"/>
          </a:xfrm>
          <a:prstGeom prst="rect">
            <a:avLst/>
          </a:prstGeom>
        </p:spPr>
      </p:pic>
    </p:spTree>
    <p:extLst>
      <p:ext uri="{BB962C8B-B14F-4D97-AF65-F5344CB8AC3E}">
        <p14:creationId xmlns:p14="http://schemas.microsoft.com/office/powerpoint/2010/main" val="376305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C126-AEF0-4C41-A9C6-6A7C560F8FA6}"/>
              </a:ext>
            </a:extLst>
          </p:cNvPr>
          <p:cNvSpPr>
            <a:spLocks noGrp="1"/>
          </p:cNvSpPr>
          <p:nvPr>
            <p:ph type="title"/>
          </p:nvPr>
        </p:nvSpPr>
        <p:spPr/>
        <p:txBody>
          <a:bodyPr/>
          <a:lstStyle/>
          <a:p>
            <a:r>
              <a:rPr lang="en-US" dirty="0"/>
              <a:t>Present Obstacles and Possible Solutions</a:t>
            </a:r>
          </a:p>
        </p:txBody>
      </p:sp>
      <p:sp>
        <p:nvSpPr>
          <p:cNvPr id="3" name="Content Placeholder 2">
            <a:extLst>
              <a:ext uri="{FF2B5EF4-FFF2-40B4-BE49-F238E27FC236}">
                <a16:creationId xmlns:a16="http://schemas.microsoft.com/office/drawing/2014/main" id="{5FABE1B1-D792-4046-BB64-3C002572B5C5}"/>
              </a:ext>
            </a:extLst>
          </p:cNvPr>
          <p:cNvSpPr>
            <a:spLocks noGrp="1"/>
          </p:cNvSpPr>
          <p:nvPr>
            <p:ph idx="1"/>
          </p:nvPr>
        </p:nvSpPr>
        <p:spPr/>
        <p:txBody>
          <a:bodyPr>
            <a:normAutofit lnSpcReduction="10000"/>
          </a:bodyPr>
          <a:lstStyle/>
          <a:p>
            <a:pPr marL="457200" lvl="1" indent="0">
              <a:buNone/>
            </a:pPr>
            <a:endParaRPr lang="en-US" dirty="0"/>
          </a:p>
          <a:p>
            <a:pPr marL="457200" lvl="1" indent="0">
              <a:buNone/>
            </a:pPr>
            <a:endParaRPr lang="en-US" dirty="0"/>
          </a:p>
          <a:p>
            <a:pPr marL="457200" lvl="1" indent="0">
              <a:buNone/>
            </a:pPr>
            <a:r>
              <a:rPr lang="en-US" dirty="0"/>
              <a:t>Since m is a function of state x, each neuron previously in contact with the stimulus now relies on cues from its connected neighbors to know what state it should take.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This resembles reservoir computing, where                                         .</a:t>
            </a:r>
          </a:p>
          <a:p>
            <a:pPr lvl="1"/>
            <a:endParaRPr lang="en-US" dirty="0"/>
          </a:p>
        </p:txBody>
      </p:sp>
      <p:pic>
        <p:nvPicPr>
          <p:cNvPr id="5" name="Picture 4" descr="Shape&#10;&#10;Description automatically generated with medium confidence">
            <a:extLst>
              <a:ext uri="{FF2B5EF4-FFF2-40B4-BE49-F238E27FC236}">
                <a16:creationId xmlns:a16="http://schemas.microsoft.com/office/drawing/2014/main" id="{4E13D3EF-3473-41DE-A9EC-1CBAC67F1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514" y="1705912"/>
            <a:ext cx="3568325" cy="661079"/>
          </a:xfrm>
          <a:prstGeom prst="rect">
            <a:avLst/>
          </a:prstGeom>
        </p:spPr>
      </p:pic>
      <p:pic>
        <p:nvPicPr>
          <p:cNvPr id="7" name="Picture 6">
            <a:extLst>
              <a:ext uri="{FF2B5EF4-FFF2-40B4-BE49-F238E27FC236}">
                <a16:creationId xmlns:a16="http://schemas.microsoft.com/office/drawing/2014/main" id="{D2B13487-F3A4-4167-A00F-F859664BBE0E}"/>
              </a:ext>
            </a:extLst>
          </p:cNvPr>
          <p:cNvPicPr>
            <a:picLocks noChangeAspect="1"/>
          </p:cNvPicPr>
          <p:nvPr/>
        </p:nvPicPr>
        <p:blipFill>
          <a:blip r:embed="rId3"/>
          <a:stretch>
            <a:fillRect/>
          </a:stretch>
        </p:blipFill>
        <p:spPr>
          <a:xfrm>
            <a:off x="4007841" y="3326896"/>
            <a:ext cx="3023670" cy="1890162"/>
          </a:xfrm>
          <a:prstGeom prst="rect">
            <a:avLst/>
          </a:prstGeom>
        </p:spPr>
      </p:pic>
      <p:pic>
        <p:nvPicPr>
          <p:cNvPr id="6" name="Picture 5" descr="Shape&#10;&#10;Description automatically generated with medium confidence">
            <a:extLst>
              <a:ext uri="{FF2B5EF4-FFF2-40B4-BE49-F238E27FC236}">
                <a16:creationId xmlns:a16="http://schemas.microsoft.com/office/drawing/2014/main" id="{8896094A-18D4-4DC6-B474-23EA97A83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5205" y="5594311"/>
            <a:ext cx="2585451" cy="345217"/>
          </a:xfrm>
          <a:prstGeom prst="rect">
            <a:avLst/>
          </a:prstGeom>
        </p:spPr>
      </p:pic>
    </p:spTree>
    <p:extLst>
      <p:ext uri="{BB962C8B-B14F-4D97-AF65-F5344CB8AC3E}">
        <p14:creationId xmlns:p14="http://schemas.microsoft.com/office/powerpoint/2010/main" val="124572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C126-AEF0-4C41-A9C6-6A7C560F8FA6}"/>
              </a:ext>
            </a:extLst>
          </p:cNvPr>
          <p:cNvSpPr>
            <a:spLocks noGrp="1"/>
          </p:cNvSpPr>
          <p:nvPr>
            <p:ph type="title"/>
          </p:nvPr>
        </p:nvSpPr>
        <p:spPr/>
        <p:txBody>
          <a:bodyPr/>
          <a:lstStyle/>
          <a:p>
            <a:r>
              <a:rPr lang="en-US" dirty="0"/>
              <a:t>Present Obstacles and Possible Solutions</a:t>
            </a:r>
          </a:p>
        </p:txBody>
      </p:sp>
      <p:sp>
        <p:nvSpPr>
          <p:cNvPr id="3" name="Content Placeholder 2">
            <a:extLst>
              <a:ext uri="{FF2B5EF4-FFF2-40B4-BE49-F238E27FC236}">
                <a16:creationId xmlns:a16="http://schemas.microsoft.com/office/drawing/2014/main" id="{5FABE1B1-D792-4046-BB64-3C002572B5C5}"/>
              </a:ext>
            </a:extLst>
          </p:cNvPr>
          <p:cNvSpPr>
            <a:spLocks noGrp="1"/>
          </p:cNvSpPr>
          <p:nvPr>
            <p:ph idx="1"/>
          </p:nvPr>
        </p:nvSpPr>
        <p:spPr/>
        <p:txBody>
          <a:bodyPr>
            <a:normAutofit lnSpcReduction="10000"/>
          </a:bodyPr>
          <a:lstStyle/>
          <a:p>
            <a:pPr lvl="1"/>
            <a:endParaRPr lang="en-US" dirty="0"/>
          </a:p>
          <a:p>
            <a:pPr lvl="1"/>
            <a:endParaRPr lang="en-US" dirty="0"/>
          </a:p>
          <a:p>
            <a:pPr lvl="1"/>
            <a:r>
              <a:rPr lang="en-US" dirty="0"/>
              <a:t>Function m(x) doesn’t guarantee that perturbed versions of stored trajectory x*(t) will trend back toward x*(t).</a:t>
            </a:r>
          </a:p>
          <a:p>
            <a:pPr lvl="1"/>
            <a:r>
              <a:rPr lang="en-US" dirty="0"/>
              <a:t>m(x) doesn’t keep very different trajectories from approaching it, or keep nearby trajectories from deviating away. This is why we require the “tunnel” rules. These rules will affect all neurons, not just those in direct contact with the stimulus.</a:t>
            </a:r>
          </a:p>
          <a:p>
            <a:pPr lvl="1"/>
            <a:endParaRPr lang="en-US" dirty="0"/>
          </a:p>
          <a:p>
            <a:pPr lvl="1"/>
            <a:r>
              <a:rPr lang="en-US" dirty="0"/>
              <a:t>Each neuron should be equipped with spike-timing-dependent-plasticity (STDP) rules that allow them to use the information local to themselves to shape m(x) and (by changing f(x)) state space tunnels</a:t>
            </a:r>
          </a:p>
        </p:txBody>
      </p:sp>
      <p:pic>
        <p:nvPicPr>
          <p:cNvPr id="5" name="Picture 4" descr="Shape&#10;&#10;Description automatically generated with medium confidence">
            <a:extLst>
              <a:ext uri="{FF2B5EF4-FFF2-40B4-BE49-F238E27FC236}">
                <a16:creationId xmlns:a16="http://schemas.microsoft.com/office/drawing/2014/main" id="{4E13D3EF-3473-41DE-A9EC-1CBAC67F1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514" y="1705912"/>
            <a:ext cx="3568325" cy="661079"/>
          </a:xfrm>
          <a:prstGeom prst="rect">
            <a:avLst/>
          </a:prstGeom>
        </p:spPr>
      </p:pic>
    </p:spTree>
    <p:extLst>
      <p:ext uri="{BB962C8B-B14F-4D97-AF65-F5344CB8AC3E}">
        <p14:creationId xmlns:p14="http://schemas.microsoft.com/office/powerpoint/2010/main" val="67452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393D-650C-47C5-BC91-19F84CBA5C65}"/>
              </a:ext>
            </a:extLst>
          </p:cNvPr>
          <p:cNvSpPr>
            <a:spLocks noGrp="1"/>
          </p:cNvSpPr>
          <p:nvPr>
            <p:ph type="title"/>
          </p:nvPr>
        </p:nvSpPr>
        <p:spPr>
          <a:xfrm>
            <a:off x="4354337" y="2766218"/>
            <a:ext cx="3483326" cy="1325563"/>
          </a:xfrm>
        </p:spPr>
        <p:txBody>
          <a:bodyPr/>
          <a:lstStyle/>
          <a:p>
            <a:r>
              <a:rPr lang="en-US" dirty="0"/>
              <a:t>Backup Slides</a:t>
            </a:r>
          </a:p>
        </p:txBody>
      </p:sp>
    </p:spTree>
    <p:extLst>
      <p:ext uri="{BB962C8B-B14F-4D97-AF65-F5344CB8AC3E}">
        <p14:creationId xmlns:p14="http://schemas.microsoft.com/office/powerpoint/2010/main" val="71486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97C9-BB78-4CAA-A0FD-5DB1980AC2E1}"/>
              </a:ext>
            </a:extLst>
          </p:cNvPr>
          <p:cNvSpPr>
            <a:spLocks noGrp="1"/>
          </p:cNvSpPr>
          <p:nvPr>
            <p:ph type="title"/>
          </p:nvPr>
        </p:nvSpPr>
        <p:spPr/>
        <p:txBody>
          <a:bodyPr/>
          <a:lstStyle/>
          <a:p>
            <a:r>
              <a:rPr lang="en-US" dirty="0"/>
              <a:t>State Space Tunnel Rules</a:t>
            </a:r>
          </a:p>
        </p:txBody>
      </p:sp>
      <p:pic>
        <p:nvPicPr>
          <p:cNvPr id="5" name="Content Placeholder 4" descr="Text, letter&#10;&#10;Description automatically generated">
            <a:extLst>
              <a:ext uri="{FF2B5EF4-FFF2-40B4-BE49-F238E27FC236}">
                <a16:creationId xmlns:a16="http://schemas.microsoft.com/office/drawing/2014/main" id="{E28B176E-C513-4A83-9771-5D505DEFF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9585" y="1251110"/>
            <a:ext cx="7475853" cy="5606890"/>
          </a:xfrm>
        </p:spPr>
      </p:pic>
    </p:spTree>
    <p:extLst>
      <p:ext uri="{BB962C8B-B14F-4D97-AF65-F5344CB8AC3E}">
        <p14:creationId xmlns:p14="http://schemas.microsoft.com/office/powerpoint/2010/main" val="36744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CE13-13BE-4235-8D28-A4E1D41B7938}"/>
              </a:ext>
            </a:extLst>
          </p:cNvPr>
          <p:cNvSpPr>
            <a:spLocks noGrp="1"/>
          </p:cNvSpPr>
          <p:nvPr>
            <p:ph type="title"/>
          </p:nvPr>
        </p:nvSpPr>
        <p:spPr/>
        <p:txBody>
          <a:bodyPr/>
          <a:lstStyle/>
          <a:p>
            <a:r>
              <a:rPr lang="en-US" dirty="0"/>
              <a:t>Presentation Structure</a:t>
            </a:r>
          </a:p>
        </p:txBody>
      </p:sp>
      <p:sp>
        <p:nvSpPr>
          <p:cNvPr id="3" name="Content Placeholder 2">
            <a:extLst>
              <a:ext uri="{FF2B5EF4-FFF2-40B4-BE49-F238E27FC236}">
                <a16:creationId xmlns:a16="http://schemas.microsoft.com/office/drawing/2014/main" id="{0D9AD20A-9D7F-47B3-8225-DEA868065E1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16F4796-FF35-4DD7-8273-2A39BC09626E}"/>
              </a:ext>
            </a:extLst>
          </p:cNvPr>
          <p:cNvSpPr/>
          <p:nvPr/>
        </p:nvSpPr>
        <p:spPr>
          <a:xfrm>
            <a:off x="4097079" y="2310809"/>
            <a:ext cx="3870251" cy="751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 Term Goal/Motivation</a:t>
            </a:r>
          </a:p>
        </p:txBody>
      </p:sp>
      <p:sp>
        <p:nvSpPr>
          <p:cNvPr id="5" name="Rectangle 4">
            <a:extLst>
              <a:ext uri="{FF2B5EF4-FFF2-40B4-BE49-F238E27FC236}">
                <a16:creationId xmlns:a16="http://schemas.microsoft.com/office/drawing/2014/main" id="{BAE64D02-BC98-43E3-B280-A6FA2214A8FE}"/>
              </a:ext>
            </a:extLst>
          </p:cNvPr>
          <p:cNvSpPr/>
          <p:nvPr/>
        </p:nvSpPr>
        <p:spPr>
          <a:xfrm>
            <a:off x="4203405" y="3161414"/>
            <a:ext cx="3650511" cy="751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 (Short Term) Goal</a:t>
            </a:r>
          </a:p>
        </p:txBody>
      </p:sp>
      <p:sp>
        <p:nvSpPr>
          <p:cNvPr id="6" name="Rectangle 5">
            <a:extLst>
              <a:ext uri="{FF2B5EF4-FFF2-40B4-BE49-F238E27FC236}">
                <a16:creationId xmlns:a16="http://schemas.microsoft.com/office/drawing/2014/main" id="{7AD508C1-78EF-480E-973A-A0C01D1653D8}"/>
              </a:ext>
            </a:extLst>
          </p:cNvPr>
          <p:cNvSpPr/>
          <p:nvPr/>
        </p:nvSpPr>
        <p:spPr>
          <a:xfrm>
            <a:off x="4479852" y="4012019"/>
            <a:ext cx="3012558" cy="65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 Progress</a:t>
            </a:r>
          </a:p>
        </p:txBody>
      </p:sp>
      <p:sp>
        <p:nvSpPr>
          <p:cNvPr id="7" name="Rectangle 6">
            <a:extLst>
              <a:ext uri="{FF2B5EF4-FFF2-40B4-BE49-F238E27FC236}">
                <a16:creationId xmlns:a16="http://schemas.microsoft.com/office/drawing/2014/main" id="{D55C6E1E-19D1-4314-ACEC-790D364EE86E}"/>
              </a:ext>
            </a:extLst>
          </p:cNvPr>
          <p:cNvSpPr/>
          <p:nvPr/>
        </p:nvSpPr>
        <p:spPr>
          <a:xfrm>
            <a:off x="4479852" y="4805916"/>
            <a:ext cx="3012558" cy="65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Obstacles and Possible Solutions</a:t>
            </a:r>
          </a:p>
        </p:txBody>
      </p:sp>
    </p:spTree>
    <p:extLst>
      <p:ext uri="{BB962C8B-B14F-4D97-AF65-F5344CB8AC3E}">
        <p14:creationId xmlns:p14="http://schemas.microsoft.com/office/powerpoint/2010/main" val="331000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FCA-EB04-4604-A45E-D783F45B9BD8}"/>
              </a:ext>
            </a:extLst>
          </p:cNvPr>
          <p:cNvSpPr>
            <a:spLocks noGrp="1"/>
          </p:cNvSpPr>
          <p:nvPr>
            <p:ph type="title"/>
          </p:nvPr>
        </p:nvSpPr>
        <p:spPr/>
        <p:txBody>
          <a:bodyPr/>
          <a:lstStyle/>
          <a:p>
            <a:r>
              <a:rPr lang="en-US" dirty="0"/>
              <a:t>Long Term Goal / Motivation</a:t>
            </a:r>
          </a:p>
        </p:txBody>
      </p:sp>
      <p:sp>
        <p:nvSpPr>
          <p:cNvPr id="3" name="Content Placeholder 2">
            <a:extLst>
              <a:ext uri="{FF2B5EF4-FFF2-40B4-BE49-F238E27FC236}">
                <a16:creationId xmlns:a16="http://schemas.microsoft.com/office/drawing/2014/main" id="{81C25A46-ADD5-446F-ACBD-57FF95890B12}"/>
              </a:ext>
            </a:extLst>
          </p:cNvPr>
          <p:cNvSpPr>
            <a:spLocks noGrp="1"/>
          </p:cNvSpPr>
          <p:nvPr>
            <p:ph idx="1"/>
          </p:nvPr>
        </p:nvSpPr>
        <p:spPr/>
        <p:txBody>
          <a:bodyPr>
            <a:normAutofit lnSpcReduction="10000"/>
          </a:bodyPr>
          <a:lstStyle/>
          <a:p>
            <a:pPr marL="457200" lvl="1" indent="0">
              <a:buNone/>
            </a:pPr>
            <a:r>
              <a:rPr lang="en-US" dirty="0"/>
              <a:t>Data retrieval in a dynamical system through </a:t>
            </a:r>
            <a:r>
              <a:rPr lang="en-US" dirty="0">
                <a:solidFill>
                  <a:schemeClr val="accent5">
                    <a:lumMod val="75000"/>
                  </a:schemeClr>
                </a:solidFill>
              </a:rPr>
              <a:t>reinstatement</a:t>
            </a:r>
            <a:r>
              <a:rPr lang="en-US" dirty="0"/>
              <a:t> (process known as “ecphory” in neuroscience).</a:t>
            </a:r>
          </a:p>
          <a:p>
            <a:pPr marL="457200" lvl="1" indent="0">
              <a:buNone/>
            </a:pPr>
            <a:endParaRPr lang="en-US" dirty="0"/>
          </a:p>
          <a:p>
            <a:pPr marL="457200" lvl="1" indent="0">
              <a:buNone/>
            </a:pPr>
            <a:r>
              <a:rPr lang="en-US" dirty="0"/>
              <a:t>Imagine the dynamical system is driven by distinct signals A and B simultaneously.</a:t>
            </a:r>
          </a:p>
          <a:p>
            <a:pPr lvl="1"/>
            <a:r>
              <a:rPr lang="en-US" dirty="0">
                <a:solidFill>
                  <a:schemeClr val="accent5">
                    <a:lumMod val="75000"/>
                  </a:schemeClr>
                </a:solidFill>
              </a:rPr>
              <a:t>Auto-associative response</a:t>
            </a:r>
            <a:r>
              <a:rPr lang="en-US" dirty="0"/>
              <a:t>: if the system is driven by half of A, then the whole system response to A is reinstated.</a:t>
            </a:r>
          </a:p>
          <a:p>
            <a:pPr lvl="1"/>
            <a:r>
              <a:rPr lang="en-US" dirty="0">
                <a:solidFill>
                  <a:schemeClr val="accent5">
                    <a:lumMod val="75000"/>
                  </a:schemeClr>
                </a:solidFill>
              </a:rPr>
              <a:t>Hetero-associative response</a:t>
            </a:r>
            <a:r>
              <a:rPr lang="en-US" dirty="0"/>
              <a:t>: connecting separate data (song A + word B) together so that driving the system with just one set of the data (word B) evokes internal dynamics associated with both, leading to immediate reinstatement of dynamical states from past driven response to song A.</a:t>
            </a:r>
          </a:p>
          <a:p>
            <a:pPr marL="457200" lvl="1" indent="0">
              <a:buNone/>
            </a:pPr>
            <a:endParaRPr lang="en-US" dirty="0"/>
          </a:p>
          <a:p>
            <a:pPr marL="457200" lvl="1" indent="0">
              <a:buNone/>
            </a:pPr>
            <a:r>
              <a:rPr lang="en-US" dirty="0"/>
              <a:t>Possibly achievable by building system to exhibit “state space tunnels” </a:t>
            </a:r>
          </a:p>
        </p:txBody>
      </p:sp>
    </p:spTree>
    <p:extLst>
      <p:ext uri="{BB962C8B-B14F-4D97-AF65-F5344CB8AC3E}">
        <p14:creationId xmlns:p14="http://schemas.microsoft.com/office/powerpoint/2010/main" val="373064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FCA-EB04-4604-A45E-D783F45B9BD8}"/>
              </a:ext>
            </a:extLst>
          </p:cNvPr>
          <p:cNvSpPr>
            <a:spLocks noGrp="1"/>
          </p:cNvSpPr>
          <p:nvPr>
            <p:ph type="title"/>
          </p:nvPr>
        </p:nvSpPr>
        <p:spPr/>
        <p:txBody>
          <a:bodyPr/>
          <a:lstStyle/>
          <a:p>
            <a:r>
              <a:rPr lang="en-US" dirty="0"/>
              <a:t>Present (Short Term) Goal</a:t>
            </a:r>
          </a:p>
        </p:txBody>
      </p:sp>
      <p:sp>
        <p:nvSpPr>
          <p:cNvPr id="3" name="Content Placeholder 2">
            <a:extLst>
              <a:ext uri="{FF2B5EF4-FFF2-40B4-BE49-F238E27FC236}">
                <a16:creationId xmlns:a16="http://schemas.microsoft.com/office/drawing/2014/main" id="{81C25A46-ADD5-446F-ACBD-57FF95890B12}"/>
              </a:ext>
            </a:extLst>
          </p:cNvPr>
          <p:cNvSpPr>
            <a:spLocks noGrp="1"/>
          </p:cNvSpPr>
          <p:nvPr>
            <p:ph idx="1"/>
          </p:nvPr>
        </p:nvSpPr>
        <p:spPr/>
        <p:txBody>
          <a:bodyPr>
            <a:normAutofit/>
          </a:bodyPr>
          <a:lstStyle/>
          <a:p>
            <a:r>
              <a:rPr lang="en-US" dirty="0"/>
              <a:t>Goal: a dynamical system which wanders the state space over a prolonged period of time (seconds) without repeating, or some method that allows shorter repeating patterns to drive longer repeating patterns.</a:t>
            </a:r>
          </a:p>
          <a:p>
            <a:endParaRPr lang="en-US" dirty="0"/>
          </a:p>
          <a:p>
            <a:r>
              <a:rPr lang="en-US" dirty="0"/>
              <a:t>System must by default shut off when not driven, with an exception for a stored trajectory (to allow auto-associativity).</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3242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FCA-EB04-4604-A45E-D783F45B9BD8}"/>
              </a:ext>
            </a:extLst>
          </p:cNvPr>
          <p:cNvSpPr>
            <a:spLocks noGrp="1"/>
          </p:cNvSpPr>
          <p:nvPr>
            <p:ph type="title"/>
          </p:nvPr>
        </p:nvSpPr>
        <p:spPr/>
        <p:txBody>
          <a:bodyPr/>
          <a:lstStyle/>
          <a:p>
            <a:r>
              <a:rPr lang="en-US" dirty="0"/>
              <a:t>Present (Short Term) Goal</a:t>
            </a:r>
          </a:p>
        </p:txBody>
      </p:sp>
      <p:sp>
        <p:nvSpPr>
          <p:cNvPr id="3" name="Content Placeholder 2">
            <a:extLst>
              <a:ext uri="{FF2B5EF4-FFF2-40B4-BE49-F238E27FC236}">
                <a16:creationId xmlns:a16="http://schemas.microsoft.com/office/drawing/2014/main" id="{81C25A46-ADD5-446F-ACBD-57FF95890B12}"/>
              </a:ext>
            </a:extLst>
          </p:cNvPr>
          <p:cNvSpPr>
            <a:spLocks noGrp="1"/>
          </p:cNvSpPr>
          <p:nvPr>
            <p:ph idx="1"/>
          </p:nvPr>
        </p:nvSpPr>
        <p:spPr/>
        <p:txBody>
          <a:bodyPr>
            <a:normAutofit/>
          </a:bodyPr>
          <a:lstStyle/>
          <a:p>
            <a:r>
              <a:rPr lang="en-US" dirty="0"/>
              <a:t>Since neurons are not made to fire on a clock, previous rules for the state space tunnel concept need to be revised (replacement ideas follow later in this presentation).</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8908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2A0D-F933-4152-AE7C-74FF8C9F94D7}"/>
              </a:ext>
            </a:extLst>
          </p:cNvPr>
          <p:cNvSpPr>
            <a:spLocks noGrp="1"/>
          </p:cNvSpPr>
          <p:nvPr>
            <p:ph type="title"/>
          </p:nvPr>
        </p:nvSpPr>
        <p:spPr/>
        <p:txBody>
          <a:bodyPr/>
          <a:lstStyle/>
          <a:p>
            <a:r>
              <a:rPr lang="en-US" dirty="0"/>
              <a:t>Network</a:t>
            </a:r>
          </a:p>
        </p:txBody>
      </p:sp>
      <p:pic>
        <p:nvPicPr>
          <p:cNvPr id="7" name="Picture 6">
            <a:extLst>
              <a:ext uri="{FF2B5EF4-FFF2-40B4-BE49-F238E27FC236}">
                <a16:creationId xmlns:a16="http://schemas.microsoft.com/office/drawing/2014/main" id="{CF15C3E7-9460-4090-96B2-6F26AA202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216" y="1631955"/>
            <a:ext cx="3184413" cy="380860"/>
          </a:xfrm>
          <a:prstGeom prst="rect">
            <a:avLst/>
          </a:prstGeom>
        </p:spPr>
      </p:pic>
      <p:pic>
        <p:nvPicPr>
          <p:cNvPr id="11" name="Picture 10" descr="Shape&#10;&#10;Description automatically generated with medium confidence">
            <a:extLst>
              <a:ext uri="{FF2B5EF4-FFF2-40B4-BE49-F238E27FC236}">
                <a16:creationId xmlns:a16="http://schemas.microsoft.com/office/drawing/2014/main" id="{911E1CB7-7633-4991-A3E6-C144328C0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51" y="3384329"/>
            <a:ext cx="4116603" cy="941879"/>
          </a:xfrm>
          <a:prstGeom prst="rect">
            <a:avLst/>
          </a:prstGeom>
        </p:spPr>
      </p:pic>
      <p:pic>
        <p:nvPicPr>
          <p:cNvPr id="12" name="Picture 11">
            <a:extLst>
              <a:ext uri="{FF2B5EF4-FFF2-40B4-BE49-F238E27FC236}">
                <a16:creationId xmlns:a16="http://schemas.microsoft.com/office/drawing/2014/main" id="{3D6AC674-6AFC-4726-8F50-DF751DD06919}"/>
              </a:ext>
            </a:extLst>
          </p:cNvPr>
          <p:cNvPicPr>
            <a:picLocks noChangeAspect="1"/>
          </p:cNvPicPr>
          <p:nvPr/>
        </p:nvPicPr>
        <p:blipFill>
          <a:blip r:embed="rId4"/>
          <a:stretch>
            <a:fillRect/>
          </a:stretch>
        </p:blipFill>
        <p:spPr>
          <a:xfrm>
            <a:off x="0" y="4624040"/>
            <a:ext cx="12192000" cy="723218"/>
          </a:xfrm>
          <a:prstGeom prst="rect">
            <a:avLst/>
          </a:prstGeom>
        </p:spPr>
      </p:pic>
      <p:pic>
        <p:nvPicPr>
          <p:cNvPr id="17" name="Content Placeholder 16">
            <a:extLst>
              <a:ext uri="{FF2B5EF4-FFF2-40B4-BE49-F238E27FC236}">
                <a16:creationId xmlns:a16="http://schemas.microsoft.com/office/drawing/2014/main" id="{42F58890-101A-4D5A-BC9D-744B27641E5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38200" y="2245176"/>
            <a:ext cx="10515600" cy="906791"/>
          </a:xfrm>
        </p:spPr>
      </p:pic>
    </p:spTree>
    <p:extLst>
      <p:ext uri="{BB962C8B-B14F-4D97-AF65-F5344CB8AC3E}">
        <p14:creationId xmlns:p14="http://schemas.microsoft.com/office/powerpoint/2010/main" val="193898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7699-25B5-459F-A236-1AA291345BA4}"/>
              </a:ext>
            </a:extLst>
          </p:cNvPr>
          <p:cNvSpPr>
            <a:spLocks noGrp="1"/>
          </p:cNvSpPr>
          <p:nvPr>
            <p:ph type="title"/>
          </p:nvPr>
        </p:nvSpPr>
        <p:spPr/>
        <p:txBody>
          <a:bodyPr/>
          <a:lstStyle/>
          <a:p>
            <a:r>
              <a:rPr lang="en-US" dirty="0"/>
              <a:t>Results / Progress</a:t>
            </a:r>
          </a:p>
        </p:txBody>
      </p:sp>
      <p:sp>
        <p:nvSpPr>
          <p:cNvPr id="3" name="Content Placeholder 2">
            <a:extLst>
              <a:ext uri="{FF2B5EF4-FFF2-40B4-BE49-F238E27FC236}">
                <a16:creationId xmlns:a16="http://schemas.microsoft.com/office/drawing/2014/main" id="{B689FB64-E2B9-4F39-BA23-9BA43BF80C32}"/>
              </a:ext>
            </a:extLst>
          </p:cNvPr>
          <p:cNvSpPr>
            <a:spLocks noGrp="1"/>
          </p:cNvSpPr>
          <p:nvPr>
            <p:ph idx="1"/>
          </p:nvPr>
        </p:nvSpPr>
        <p:spPr/>
        <p:txBody>
          <a:bodyPr/>
          <a:lstStyle/>
          <a:p>
            <a:r>
              <a:rPr lang="en-US" dirty="0"/>
              <a:t>Since last presentation, fixed </a:t>
            </a:r>
            <a:r>
              <a:rPr lang="en-US" u="sng" dirty="0"/>
              <a:t>more</a:t>
            </a:r>
            <a:r>
              <a:rPr lang="en-US" dirty="0"/>
              <a:t> program bugs:</a:t>
            </a:r>
          </a:p>
          <a:p>
            <a:pPr lvl="1"/>
            <a:r>
              <a:rPr lang="en-US" dirty="0"/>
              <a:t>Flawed synaptic contribution to equations of motion</a:t>
            </a:r>
          </a:p>
          <a:p>
            <a:pPr lvl="1"/>
            <a:r>
              <a:rPr lang="en-US" dirty="0"/>
              <a:t>Previously, postsynaptic neurons only responded to the last firing of presynaptic neurons. There was an incorrect response in postsynaptic neurons to rapidly-spiking neurons when time delay is larger than presynaptic </a:t>
            </a:r>
            <a:r>
              <a:rPr lang="en-US" dirty="0" err="1"/>
              <a:t>interspike</a:t>
            </a:r>
            <a:r>
              <a:rPr lang="en-US" dirty="0"/>
              <a:t> interval.</a:t>
            </a:r>
          </a:p>
        </p:txBody>
      </p:sp>
    </p:spTree>
    <p:extLst>
      <p:ext uri="{BB962C8B-B14F-4D97-AF65-F5344CB8AC3E}">
        <p14:creationId xmlns:p14="http://schemas.microsoft.com/office/powerpoint/2010/main" val="209506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FCA-EB04-4604-A45E-D783F45B9BD8}"/>
              </a:ext>
            </a:extLst>
          </p:cNvPr>
          <p:cNvSpPr>
            <a:spLocks noGrp="1"/>
          </p:cNvSpPr>
          <p:nvPr>
            <p:ph type="title"/>
          </p:nvPr>
        </p:nvSpPr>
        <p:spPr/>
        <p:txBody>
          <a:bodyPr/>
          <a:lstStyle/>
          <a:p>
            <a:r>
              <a:rPr lang="en-US" dirty="0"/>
              <a:t>Results / Progress</a:t>
            </a:r>
          </a:p>
        </p:txBody>
      </p:sp>
      <p:sp>
        <p:nvSpPr>
          <p:cNvPr id="3" name="Content Placeholder 2">
            <a:extLst>
              <a:ext uri="{FF2B5EF4-FFF2-40B4-BE49-F238E27FC236}">
                <a16:creationId xmlns:a16="http://schemas.microsoft.com/office/drawing/2014/main" id="{81C25A46-ADD5-446F-ACBD-57FF95890B12}"/>
              </a:ext>
            </a:extLst>
          </p:cNvPr>
          <p:cNvSpPr>
            <a:spLocks noGrp="1"/>
          </p:cNvSpPr>
          <p:nvPr>
            <p:ph idx="1"/>
          </p:nvPr>
        </p:nvSpPr>
        <p:spPr>
          <a:xfrm>
            <a:off x="838200" y="1690688"/>
            <a:ext cx="10515600" cy="4351338"/>
          </a:xfrm>
        </p:spPr>
        <p:txBody>
          <a:bodyPr/>
          <a:lstStyle/>
          <a:p>
            <a:r>
              <a:rPr lang="en-US" dirty="0"/>
              <a:t>A lot of new code to easily connect networks together into a larger network, and solve the larger network.</a:t>
            </a:r>
          </a:p>
        </p:txBody>
      </p:sp>
      <p:pic>
        <p:nvPicPr>
          <p:cNvPr id="7" name="Picture 6" descr="Chart, scatter chart&#10;&#10;Description automatically generated">
            <a:extLst>
              <a:ext uri="{FF2B5EF4-FFF2-40B4-BE49-F238E27FC236}">
                <a16:creationId xmlns:a16="http://schemas.microsoft.com/office/drawing/2014/main" id="{412C40A8-5656-4AA5-AFC9-8EE596E26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19" y="3231592"/>
            <a:ext cx="2214559" cy="1660919"/>
          </a:xfrm>
          <a:prstGeom prst="rect">
            <a:avLst/>
          </a:prstGeom>
        </p:spPr>
      </p:pic>
      <p:pic>
        <p:nvPicPr>
          <p:cNvPr id="9" name="Picture 8" descr="Table&#10;&#10;Description automatically generated">
            <a:extLst>
              <a:ext uri="{FF2B5EF4-FFF2-40B4-BE49-F238E27FC236}">
                <a16:creationId xmlns:a16="http://schemas.microsoft.com/office/drawing/2014/main" id="{7A68B0D6-CB32-4405-8963-99D4F7B62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721" y="3044167"/>
            <a:ext cx="2214559" cy="1660919"/>
          </a:xfrm>
          <a:prstGeom prst="rect">
            <a:avLst/>
          </a:prstGeom>
        </p:spPr>
      </p:pic>
      <p:pic>
        <p:nvPicPr>
          <p:cNvPr id="11" name="Picture 10" descr="Chart, scatter chart&#10;&#10;Description automatically generated">
            <a:extLst>
              <a:ext uri="{FF2B5EF4-FFF2-40B4-BE49-F238E27FC236}">
                <a16:creationId xmlns:a16="http://schemas.microsoft.com/office/drawing/2014/main" id="{A76BDAE4-FBBD-45FE-9EEA-9ADC1F6F7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3523" y="3231591"/>
            <a:ext cx="2214559" cy="1660919"/>
          </a:xfrm>
          <a:prstGeom prst="rect">
            <a:avLst/>
          </a:prstGeom>
        </p:spPr>
      </p:pic>
      <p:pic>
        <p:nvPicPr>
          <p:cNvPr id="14" name="Picture 13" descr="Table&#10;&#10;Description automatically generated">
            <a:extLst>
              <a:ext uri="{FF2B5EF4-FFF2-40B4-BE49-F238E27FC236}">
                <a16:creationId xmlns:a16="http://schemas.microsoft.com/office/drawing/2014/main" id="{3FDAF156-882B-4D70-9406-886BC8EF5D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788" y="4848341"/>
            <a:ext cx="2570698" cy="1928023"/>
          </a:xfrm>
          <a:prstGeom prst="rect">
            <a:avLst/>
          </a:prstGeom>
        </p:spPr>
      </p:pic>
      <p:cxnSp>
        <p:nvCxnSpPr>
          <p:cNvPr id="18" name="Straight Arrow Connector 17">
            <a:extLst>
              <a:ext uri="{FF2B5EF4-FFF2-40B4-BE49-F238E27FC236}">
                <a16:creationId xmlns:a16="http://schemas.microsoft.com/office/drawing/2014/main" id="{8715D5E4-827E-41D8-81DE-D2E33AEDAEB4}"/>
              </a:ext>
            </a:extLst>
          </p:cNvPr>
          <p:cNvCxnSpPr>
            <a:cxnSpLocks/>
          </p:cNvCxnSpPr>
          <p:nvPr/>
        </p:nvCxnSpPr>
        <p:spPr>
          <a:xfrm>
            <a:off x="4333462" y="4770782"/>
            <a:ext cx="479741" cy="2818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F4100BB-3F62-4B71-B09E-45423CF11634}"/>
              </a:ext>
            </a:extLst>
          </p:cNvPr>
          <p:cNvCxnSpPr>
            <a:cxnSpLocks/>
          </p:cNvCxnSpPr>
          <p:nvPr/>
        </p:nvCxnSpPr>
        <p:spPr>
          <a:xfrm flipH="1">
            <a:off x="7332486" y="4732015"/>
            <a:ext cx="499907" cy="32064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EA01D76-3C1A-483C-81EE-4B97F73FC446}"/>
              </a:ext>
            </a:extLst>
          </p:cNvPr>
          <p:cNvCxnSpPr>
            <a:cxnSpLocks/>
            <a:stCxn id="9" idx="2"/>
          </p:cNvCxnSpPr>
          <p:nvPr/>
        </p:nvCxnSpPr>
        <p:spPr>
          <a:xfrm>
            <a:off x="6096001" y="4705086"/>
            <a:ext cx="6992" cy="2541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485118AB-C709-47F3-AE76-BA1DEBAC371E}"/>
              </a:ext>
            </a:extLst>
          </p:cNvPr>
          <p:cNvSpPr/>
          <p:nvPr/>
        </p:nvSpPr>
        <p:spPr>
          <a:xfrm>
            <a:off x="894999" y="3137023"/>
            <a:ext cx="1105610" cy="460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1</a:t>
            </a:r>
          </a:p>
        </p:txBody>
      </p:sp>
      <p:sp>
        <p:nvSpPr>
          <p:cNvPr id="35" name="Rectangle: Rounded Corners 34">
            <a:extLst>
              <a:ext uri="{FF2B5EF4-FFF2-40B4-BE49-F238E27FC236}">
                <a16:creationId xmlns:a16="http://schemas.microsoft.com/office/drawing/2014/main" id="{D6931D43-A731-4943-B191-D1178292922D}"/>
              </a:ext>
            </a:extLst>
          </p:cNvPr>
          <p:cNvSpPr/>
          <p:nvPr/>
        </p:nvSpPr>
        <p:spPr>
          <a:xfrm>
            <a:off x="5542616" y="2508907"/>
            <a:ext cx="1105610" cy="460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2</a:t>
            </a:r>
          </a:p>
        </p:txBody>
      </p:sp>
      <p:sp>
        <p:nvSpPr>
          <p:cNvPr id="36" name="Rectangle: Rounded Corners 35">
            <a:extLst>
              <a:ext uri="{FF2B5EF4-FFF2-40B4-BE49-F238E27FC236}">
                <a16:creationId xmlns:a16="http://schemas.microsoft.com/office/drawing/2014/main" id="{5191DD86-72FC-43E9-AA80-36305A67D49E}"/>
              </a:ext>
            </a:extLst>
          </p:cNvPr>
          <p:cNvSpPr/>
          <p:nvPr/>
        </p:nvSpPr>
        <p:spPr>
          <a:xfrm>
            <a:off x="10148549" y="3106970"/>
            <a:ext cx="1105610" cy="460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3</a:t>
            </a:r>
          </a:p>
        </p:txBody>
      </p:sp>
      <p:cxnSp>
        <p:nvCxnSpPr>
          <p:cNvPr id="37" name="Straight Arrow Connector 36">
            <a:extLst>
              <a:ext uri="{FF2B5EF4-FFF2-40B4-BE49-F238E27FC236}">
                <a16:creationId xmlns:a16="http://schemas.microsoft.com/office/drawing/2014/main" id="{5B9005AB-B1F1-4C3B-8355-B5F483F77AB1}"/>
              </a:ext>
            </a:extLst>
          </p:cNvPr>
          <p:cNvCxnSpPr>
            <a:cxnSpLocks/>
          </p:cNvCxnSpPr>
          <p:nvPr/>
        </p:nvCxnSpPr>
        <p:spPr>
          <a:xfrm>
            <a:off x="1917411" y="3490359"/>
            <a:ext cx="466382" cy="28651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FD302D-C93F-4481-B4BE-A863CA205AAB}"/>
              </a:ext>
            </a:extLst>
          </p:cNvPr>
          <p:cNvCxnSpPr>
            <a:cxnSpLocks/>
          </p:cNvCxnSpPr>
          <p:nvPr/>
        </p:nvCxnSpPr>
        <p:spPr>
          <a:xfrm>
            <a:off x="6095421" y="2900911"/>
            <a:ext cx="0" cy="28651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CDB3F03-9563-4AEC-9675-1FBBE7CD40CB}"/>
              </a:ext>
            </a:extLst>
          </p:cNvPr>
          <p:cNvCxnSpPr>
            <a:cxnSpLocks/>
          </p:cNvCxnSpPr>
          <p:nvPr/>
        </p:nvCxnSpPr>
        <p:spPr>
          <a:xfrm flipH="1">
            <a:off x="9808502" y="3490359"/>
            <a:ext cx="466087" cy="28651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326BAFB7-6830-4129-A0B7-324C4A9B13AD}"/>
              </a:ext>
            </a:extLst>
          </p:cNvPr>
          <p:cNvSpPr/>
          <p:nvPr/>
        </p:nvSpPr>
        <p:spPr>
          <a:xfrm>
            <a:off x="5192633" y="5052663"/>
            <a:ext cx="97792" cy="114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47" name="Oval 46">
            <a:extLst>
              <a:ext uri="{FF2B5EF4-FFF2-40B4-BE49-F238E27FC236}">
                <a16:creationId xmlns:a16="http://schemas.microsoft.com/office/drawing/2014/main" id="{8475CF9A-AB5E-407A-A239-2C324633C135}"/>
              </a:ext>
            </a:extLst>
          </p:cNvPr>
          <p:cNvSpPr/>
          <p:nvPr/>
        </p:nvSpPr>
        <p:spPr>
          <a:xfrm>
            <a:off x="5465943" y="5052663"/>
            <a:ext cx="97792" cy="114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48" name="Oval 47">
            <a:extLst>
              <a:ext uri="{FF2B5EF4-FFF2-40B4-BE49-F238E27FC236}">
                <a16:creationId xmlns:a16="http://schemas.microsoft.com/office/drawing/2014/main" id="{35725BC3-EE8B-43A8-AA29-1FED8E207F3A}"/>
              </a:ext>
            </a:extLst>
          </p:cNvPr>
          <p:cNvSpPr/>
          <p:nvPr/>
        </p:nvSpPr>
        <p:spPr>
          <a:xfrm>
            <a:off x="5764792" y="5052663"/>
            <a:ext cx="97792" cy="114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49" name="Oval 48">
            <a:extLst>
              <a:ext uri="{FF2B5EF4-FFF2-40B4-BE49-F238E27FC236}">
                <a16:creationId xmlns:a16="http://schemas.microsoft.com/office/drawing/2014/main" id="{31D99596-157B-4784-B82F-F6FB4831C442}"/>
              </a:ext>
            </a:extLst>
          </p:cNvPr>
          <p:cNvSpPr/>
          <p:nvPr/>
        </p:nvSpPr>
        <p:spPr>
          <a:xfrm>
            <a:off x="6046525" y="5052663"/>
            <a:ext cx="97792" cy="114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50" name="Oval 49">
            <a:extLst>
              <a:ext uri="{FF2B5EF4-FFF2-40B4-BE49-F238E27FC236}">
                <a16:creationId xmlns:a16="http://schemas.microsoft.com/office/drawing/2014/main" id="{C7CDBDC3-7673-4E93-8F60-B9B7750C9BDC}"/>
              </a:ext>
            </a:extLst>
          </p:cNvPr>
          <p:cNvSpPr/>
          <p:nvPr/>
        </p:nvSpPr>
        <p:spPr>
          <a:xfrm>
            <a:off x="6425568" y="5052663"/>
            <a:ext cx="97792" cy="114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51" name="Oval 50">
            <a:extLst>
              <a:ext uri="{FF2B5EF4-FFF2-40B4-BE49-F238E27FC236}">
                <a16:creationId xmlns:a16="http://schemas.microsoft.com/office/drawing/2014/main" id="{6EF60965-74E3-4F3E-987F-7C7ED39DF166}"/>
              </a:ext>
            </a:extLst>
          </p:cNvPr>
          <p:cNvSpPr/>
          <p:nvPr/>
        </p:nvSpPr>
        <p:spPr>
          <a:xfrm>
            <a:off x="6793228" y="5052662"/>
            <a:ext cx="97792" cy="114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Tree>
    <p:extLst>
      <p:ext uri="{BB962C8B-B14F-4D97-AF65-F5344CB8AC3E}">
        <p14:creationId xmlns:p14="http://schemas.microsoft.com/office/powerpoint/2010/main" val="371092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FCA-EB04-4604-A45E-D783F45B9BD8}"/>
              </a:ext>
            </a:extLst>
          </p:cNvPr>
          <p:cNvSpPr>
            <a:spLocks noGrp="1"/>
          </p:cNvSpPr>
          <p:nvPr>
            <p:ph type="title"/>
          </p:nvPr>
        </p:nvSpPr>
        <p:spPr/>
        <p:txBody>
          <a:bodyPr/>
          <a:lstStyle/>
          <a:p>
            <a:r>
              <a:rPr lang="en-US" dirty="0"/>
              <a:t>Results / Progress</a:t>
            </a:r>
          </a:p>
        </p:txBody>
      </p:sp>
      <p:sp>
        <p:nvSpPr>
          <p:cNvPr id="6" name="Content Placeholder 5">
            <a:extLst>
              <a:ext uri="{FF2B5EF4-FFF2-40B4-BE49-F238E27FC236}">
                <a16:creationId xmlns:a16="http://schemas.microsoft.com/office/drawing/2014/main" id="{CF5038E6-249B-456C-B6A5-4B231BC966A2}"/>
              </a:ext>
            </a:extLst>
          </p:cNvPr>
          <p:cNvSpPr>
            <a:spLocks noGrp="1"/>
          </p:cNvSpPr>
          <p:nvPr>
            <p:ph idx="1"/>
          </p:nvPr>
        </p:nvSpPr>
        <p:spPr>
          <a:xfrm>
            <a:off x="838200" y="1690688"/>
            <a:ext cx="10515600" cy="4351338"/>
          </a:xfrm>
        </p:spPr>
        <p:txBody>
          <a:bodyPr/>
          <a:lstStyle/>
          <a:p>
            <a:r>
              <a:rPr lang="en-US" dirty="0"/>
              <a:t>It is possible for response networks to produce patterns with length 600ms with suitable network parameters (currently difficult for me to know which sets of parameters are “suitable” before testing):</a:t>
            </a:r>
          </a:p>
          <a:p>
            <a:endParaRPr lang="en-US" dirty="0"/>
          </a:p>
        </p:txBody>
      </p:sp>
      <p:pic>
        <p:nvPicPr>
          <p:cNvPr id="10" name="Picture 9" descr="Chart, scatter chart&#10;&#10;Description automatically generated">
            <a:extLst>
              <a:ext uri="{FF2B5EF4-FFF2-40B4-BE49-F238E27FC236}">
                <a16:creationId xmlns:a16="http://schemas.microsoft.com/office/drawing/2014/main" id="{936F2242-B12B-4EB1-8F64-3AE9FDC7B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591" y="2966121"/>
            <a:ext cx="5090727" cy="3818045"/>
          </a:xfrm>
          <a:prstGeom prst="rect">
            <a:avLst/>
          </a:prstGeom>
        </p:spPr>
      </p:pic>
    </p:spTree>
    <p:extLst>
      <p:ext uri="{BB962C8B-B14F-4D97-AF65-F5344CB8AC3E}">
        <p14:creationId xmlns:p14="http://schemas.microsoft.com/office/powerpoint/2010/main" val="1093926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1004</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State Space Tunnels</vt:lpstr>
      <vt:lpstr>Presentation Structure</vt:lpstr>
      <vt:lpstr>Long Term Goal / Motivation</vt:lpstr>
      <vt:lpstr>Present (Short Term) Goal</vt:lpstr>
      <vt:lpstr>Present (Short Term) Goal</vt:lpstr>
      <vt:lpstr>Network</vt:lpstr>
      <vt:lpstr>Results / Progress</vt:lpstr>
      <vt:lpstr>Results / Progress</vt:lpstr>
      <vt:lpstr>Results / Progress</vt:lpstr>
      <vt:lpstr>Results / Progress</vt:lpstr>
      <vt:lpstr>Discussion of Results / Progress</vt:lpstr>
      <vt:lpstr>Discussion of Results / Progress</vt:lpstr>
      <vt:lpstr>Present Obstacles and Possible Solutions</vt:lpstr>
      <vt:lpstr>Present Obstacles and Possible Solutions</vt:lpstr>
      <vt:lpstr>Present Obstacles and Possible Solutions</vt:lpstr>
      <vt:lpstr>Present Obstacles and Possible Solutions</vt:lpstr>
      <vt:lpstr>Backup Slides</vt:lpstr>
      <vt:lpstr>State Space Tunnel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Space Tunnels</dc:title>
  <dc:creator>Lawson L Fuller</dc:creator>
  <cp:lastModifiedBy>Lawson L Fuller</cp:lastModifiedBy>
  <cp:revision>15</cp:revision>
  <dcterms:created xsi:type="dcterms:W3CDTF">2021-05-06T16:24:22Z</dcterms:created>
  <dcterms:modified xsi:type="dcterms:W3CDTF">2021-07-15T00:54:40Z</dcterms:modified>
</cp:coreProperties>
</file>