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move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2000" spc="-1" strike="noStrike">
                <a:latin typeface="Arial"/>
              </a:rPr>
              <a:t>Click to </a:t>
            </a:r>
            <a:r>
              <a:rPr b="0" lang="en-GB" sz="2000" spc="-1" strike="noStrike">
                <a:latin typeface="Arial"/>
              </a:rPr>
              <a:t>edit </a:t>
            </a:r>
            <a:r>
              <a:rPr b="0" lang="en-GB" sz="2000" spc="-1" strike="noStrike">
                <a:latin typeface="Arial"/>
              </a:rPr>
              <a:t>the </a:t>
            </a:r>
            <a:r>
              <a:rPr b="0" lang="en-GB" sz="2000" spc="-1" strike="noStrike">
                <a:latin typeface="Arial"/>
              </a:rPr>
              <a:t>notes' </a:t>
            </a:r>
            <a:r>
              <a:rPr b="0" lang="en-GB" sz="2000" spc="-1" strike="noStrike">
                <a:latin typeface="Arial"/>
              </a:rPr>
              <a:t>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3A82A0F-0763-4CD8-BBC7-7FAD194FDA34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3e74"/>
                </a:solidFill>
                <a:latin typeface="+mn-lt"/>
                <a:ea typeface="+mn-ea"/>
              </a:rPr>
              <a:t>Name of presentation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dt" idx="4"/>
          </p:nvPr>
        </p:nvSpPr>
        <p:spPr>
          <a:xfrm>
            <a:off x="3884760" y="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003e74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677B79-3AAC-4F76-9B8A-7F53900361C8}" type="datetime3">
              <a:rPr b="0" lang="en-GB" sz="1200" spc="-1" strike="noStrike">
                <a:solidFill>
                  <a:srgbClr val="003e74"/>
                </a:solidFill>
                <a:latin typeface="Times New Roman"/>
              </a:rPr>
              <a:t>12 August 2024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2000" spc="-1" strike="noStrike">
                <a:latin typeface="Arial"/>
              </a:rPr>
              <a:t>Let them try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3e74"/>
                </a:solidFill>
                <a:latin typeface="+mn-lt"/>
                <a:ea typeface="+mn-ea"/>
              </a:rPr>
              <a:t>Name of presentation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dt" idx="11"/>
          </p:nvPr>
        </p:nvSpPr>
        <p:spPr>
          <a:xfrm>
            <a:off x="3884760" y="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003e74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C5EE38-A760-48F4-9519-4B1357C7B5A9}" type="datetime3">
              <a:rPr b="0" lang="en-GB" sz="1200" spc="-1" strike="noStrike">
                <a:solidFill>
                  <a:srgbClr val="003e74"/>
                </a:solidFill>
                <a:latin typeface="Times New Roman"/>
              </a:rPr>
              <a:t>12 August 2024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3e74"/>
                </a:solidFill>
                <a:latin typeface="+mn-lt"/>
                <a:ea typeface="+mn-ea"/>
              </a:rPr>
              <a:t>Name of presentation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dt" idx="12"/>
          </p:nvPr>
        </p:nvSpPr>
        <p:spPr>
          <a:xfrm>
            <a:off x="3884760" y="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003e74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62DE79-F7CA-440F-8154-19ACDFB7DF34}" type="datetime3">
              <a:rPr b="0" lang="en-GB" sz="1200" spc="-1" strike="noStrike">
                <a:solidFill>
                  <a:srgbClr val="003e74"/>
                </a:solidFill>
                <a:latin typeface="Times New Roman"/>
              </a:rPr>
              <a:t>12 August 2024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3e74"/>
                </a:solidFill>
                <a:latin typeface="+mn-lt"/>
                <a:ea typeface="+mn-ea"/>
              </a:rPr>
              <a:t>Name of presentation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dt" idx="5"/>
          </p:nvPr>
        </p:nvSpPr>
        <p:spPr>
          <a:xfrm>
            <a:off x="3884760" y="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003e74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35D75F-E72E-42AE-A793-A30345A2B101}" type="datetime3">
              <a:rPr b="0" lang="en-GB" sz="1200" spc="-1" strike="noStrike">
                <a:solidFill>
                  <a:srgbClr val="003e74"/>
                </a:solidFill>
                <a:latin typeface="Times New Roman"/>
              </a:rPr>
              <a:t>12 August 2024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GB" sz="2000" spc="-1" strike="noStrike">
                <a:latin typeface="Arial"/>
              </a:rPr>
              <a:t>There’re a few ways we can assimilate the data to get an estimate of the pressure gradient.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GB" sz="2000" spc="-1" strike="noStrike">
                <a:latin typeface="Arial"/>
              </a:rPr>
              <a:t>We can, e.g.</a:t>
            </a:r>
            <a:endParaRPr b="0" lang="en-GB" sz="20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2000" spc="-1" strike="noStrike">
                <a:latin typeface="Arial"/>
              </a:rPr>
              <a:t>Take a finite difference of dU/dy from the data, but that would be too noisy</a:t>
            </a:r>
            <a:endParaRPr b="0" lang="en-GB" sz="20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2000" spc="-1" strike="noStrike">
                <a:latin typeface="Arial"/>
              </a:rPr>
              <a:t>Analytically work out the analytical solution for given pressure gradient, and fit the parabolic flow profile.</a:t>
            </a:r>
            <a:endParaRPr b="0" lang="en-GB" sz="20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2000" spc="-1" strike="noStrike">
                <a:latin typeface="Arial"/>
              </a:rPr>
              <a:t>Optimise numerical solution that fulfil the model equation while minimising error (a constrained optimisation)</a:t>
            </a:r>
            <a:endParaRPr b="0" lang="en-GB" sz="20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2000" spc="-1" strike="noStrike">
                <a:latin typeface="Arial"/>
              </a:rPr>
              <a:t>Sampling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3e74"/>
                </a:solidFill>
                <a:latin typeface="+mn-lt"/>
                <a:ea typeface="+mn-ea"/>
              </a:rPr>
              <a:t>Name of presentation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dt" idx="6"/>
          </p:nvPr>
        </p:nvSpPr>
        <p:spPr>
          <a:xfrm>
            <a:off x="3884760" y="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003e74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3CD18E-BF9B-49D7-AC04-BE6A5A172F9D}" type="datetime3">
              <a:rPr b="0" lang="en-GB" sz="1200" spc="-1" strike="noStrike">
                <a:solidFill>
                  <a:srgbClr val="003e74"/>
                </a:solidFill>
                <a:latin typeface="Times New Roman"/>
              </a:rPr>
              <a:t>12 August 2024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GB" sz="2000" spc="-1" strike="noStrike">
                <a:latin typeface="Arial"/>
              </a:rPr>
              <a:t>There’re a few ways we can assimilate the data to get an estimate of the pressure gradient.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GB" sz="2000" spc="-1" strike="noStrike">
                <a:latin typeface="Arial"/>
              </a:rPr>
              <a:t>We can, e.g.</a:t>
            </a:r>
            <a:endParaRPr b="0" lang="en-GB" sz="20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2000" spc="-1" strike="noStrike">
                <a:latin typeface="Arial"/>
              </a:rPr>
              <a:t>Take a finite difference of dU/dy from the data, but that would be too noisy</a:t>
            </a:r>
            <a:endParaRPr b="0" lang="en-GB" sz="20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2000" spc="-1" strike="noStrike">
                <a:latin typeface="Arial"/>
              </a:rPr>
              <a:t>Analytically work out the analytical solution for given pressure gradient, and fit the parabolic flow profile.</a:t>
            </a:r>
            <a:endParaRPr b="0" lang="en-GB" sz="20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2000" spc="-1" strike="noStrike">
                <a:latin typeface="Arial"/>
              </a:rPr>
              <a:t>Optimise numerical solution that fulfil the model equation while minimising error (a constrained optimisation)</a:t>
            </a:r>
            <a:endParaRPr b="0" lang="en-GB" sz="20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2000" spc="-1" strike="noStrike">
                <a:latin typeface="Arial"/>
              </a:rPr>
              <a:t>Sampling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3e74"/>
                </a:solidFill>
                <a:latin typeface="+mn-lt"/>
                <a:ea typeface="+mn-ea"/>
              </a:rPr>
              <a:t>Name of presentation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dt" idx="7"/>
          </p:nvPr>
        </p:nvSpPr>
        <p:spPr>
          <a:xfrm>
            <a:off x="3884760" y="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003e74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28F229-844F-4811-803A-C282E0D1EBFE}" type="datetime3">
              <a:rPr b="0" lang="en-GB" sz="1200" spc="-1" strike="noStrike">
                <a:solidFill>
                  <a:srgbClr val="003e74"/>
                </a:solidFill>
                <a:latin typeface="Times New Roman"/>
              </a:rPr>
              <a:t>12 August 2024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GB" sz="2000" spc="-1" strike="noStrike">
                <a:latin typeface="Arial"/>
              </a:rPr>
              <a:t>Guide through the exercise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3e74"/>
                </a:solidFill>
                <a:latin typeface="+mn-lt"/>
                <a:ea typeface="+mn-ea"/>
              </a:rPr>
              <a:t>Name of presentation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dt" idx="8"/>
          </p:nvPr>
        </p:nvSpPr>
        <p:spPr>
          <a:xfrm>
            <a:off x="3884760" y="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003e74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91050F-D579-4B65-87D6-FBC34F53D243}" type="datetime3">
              <a:rPr b="0" lang="en-GB" sz="1200" spc="-1" strike="noStrike">
                <a:solidFill>
                  <a:srgbClr val="003e74"/>
                </a:solidFill>
                <a:latin typeface="Times New Roman"/>
              </a:rPr>
              <a:t>12 August 2024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GB" sz="2000" spc="-1" strike="noStrike">
                <a:latin typeface="Arial"/>
              </a:rPr>
              <a:t> 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3e74"/>
                </a:solidFill>
                <a:latin typeface="+mn-lt"/>
                <a:ea typeface="+mn-ea"/>
              </a:rPr>
              <a:t>Name of presentation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dt" idx="9"/>
          </p:nvPr>
        </p:nvSpPr>
        <p:spPr>
          <a:xfrm>
            <a:off x="3884760" y="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003e74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E65272-5A83-4471-B963-4376348A176A}" type="datetime3">
              <a:rPr b="0" lang="en-GB" sz="1200" spc="-1" strike="noStrike">
                <a:solidFill>
                  <a:srgbClr val="003e74"/>
                </a:solidFill>
                <a:latin typeface="Times New Roman"/>
              </a:rPr>
              <a:t>12 August 2024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3e74"/>
                </a:solidFill>
                <a:latin typeface="+mn-lt"/>
                <a:ea typeface="+mn-ea"/>
              </a:rPr>
              <a:t>Name of presentation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dt" idx="10"/>
          </p:nvPr>
        </p:nvSpPr>
        <p:spPr>
          <a:xfrm>
            <a:off x="3884760" y="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003e74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5F091C-0351-4B0B-A922-BAA29D22439E}" type="datetime3">
              <a:rPr b="0" lang="en-GB" sz="1200" spc="-1" strike="noStrike">
                <a:solidFill>
                  <a:srgbClr val="003e74"/>
                </a:solidFill>
                <a:latin typeface="Times New Roman"/>
              </a:rPr>
              <a:t>12 August 2024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d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6640"/>
            <a:ext cx="3711240" cy="2567520"/>
          </a:xfrm>
          <a:prstGeom prst="rect">
            <a:avLst/>
          </a:prstGeom>
          <a:noFill/>
          <a:ln w="0">
            <a:noFill/>
          </a:ln>
        </p:spPr>
        <p:txBody>
          <a:bodyPr lIns="0" r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4000" spc="-1" strike="noStrike">
                <a:solidFill>
                  <a:srgbClr val="003e74"/>
                </a:solidFill>
                <a:latin typeface="Arial"/>
              </a:rPr>
              <a:t>Click </a:t>
            </a:r>
            <a:r>
              <a:rPr b="0" lang="en-GB" sz="4000" spc="-1" strike="noStrike">
                <a:solidFill>
                  <a:srgbClr val="003e74"/>
                </a:solidFill>
                <a:latin typeface="Arial"/>
              </a:rPr>
              <a:t>to edit </a:t>
            </a:r>
            <a:r>
              <a:rPr b="0" lang="en-GB" sz="4000" spc="-1" strike="noStrike">
                <a:solidFill>
                  <a:srgbClr val="003e74"/>
                </a:solidFill>
                <a:latin typeface="Arial"/>
              </a:rPr>
              <a:t>Maste</a:t>
            </a:r>
            <a:r>
              <a:rPr b="0" lang="en-GB" sz="4000" spc="-1" strike="noStrike">
                <a:solidFill>
                  <a:srgbClr val="003e74"/>
                </a:solidFill>
                <a:latin typeface="Arial"/>
              </a:rPr>
              <a:t>r title </a:t>
            </a:r>
            <a:r>
              <a:rPr b="0" lang="en-GB" sz="4000" spc="-1" strike="noStrike">
                <a:solidFill>
                  <a:srgbClr val="003e74"/>
                </a:solidFill>
                <a:latin typeface="Arial"/>
              </a:rPr>
              <a:t>style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4118400"/>
            <a:ext cx="3600720" cy="2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GB" sz="1200" spc="-1" strike="noStrike">
                <a:solidFill>
                  <a:srgbClr val="002548"/>
                </a:solidFill>
                <a:latin typeface="Arial"/>
              </a:rPr>
              <a:t>Click to edit author name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756320" y="206640"/>
            <a:ext cx="3930120" cy="416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d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47600" y="195480"/>
            <a:ext cx="8884080" cy="380160"/>
          </a:xfrm>
          <a:prstGeom prst="rect">
            <a:avLst/>
          </a:prstGeom>
          <a:noFill/>
          <a:ln w="0">
            <a:noFill/>
          </a:ln>
        </p:spPr>
        <p:txBody>
          <a:bodyPr lIns="0" r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400" spc="-1" strike="noStrike">
                <a:solidFill>
                  <a:srgbClr val="003e74"/>
                </a:solidFill>
                <a:latin typeface="Arial"/>
              </a:rPr>
              <a:t>Click to </a:t>
            </a:r>
            <a:r>
              <a:rPr b="1" lang="en-GB" sz="2400" spc="-1" strike="noStrike">
                <a:solidFill>
                  <a:srgbClr val="003e74"/>
                </a:solidFill>
                <a:latin typeface="Arial"/>
              </a:rPr>
              <a:t>edit </a:t>
            </a:r>
            <a:r>
              <a:rPr b="1" lang="en-GB" sz="2400" spc="-1" strike="noStrike">
                <a:solidFill>
                  <a:srgbClr val="003e74"/>
                </a:solidFill>
                <a:latin typeface="Arial"/>
              </a:rPr>
              <a:t>Master </a:t>
            </a:r>
            <a:r>
              <a:rPr b="1" lang="en-GB" sz="2400" spc="-1" strike="noStrike">
                <a:solidFill>
                  <a:srgbClr val="003e74"/>
                </a:solidFill>
                <a:latin typeface="Arial"/>
              </a:rPr>
              <a:t>title style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47600" y="738360"/>
            <a:ext cx="8884080" cy="383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241"/>
              </a:spcBef>
              <a:buClr>
                <a:srgbClr val="002548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241"/>
              </a:spcBef>
              <a:buClr>
                <a:srgbClr val="002548"/>
              </a:buClr>
              <a:buFont typeface="Arial"/>
              <a:buChar char="–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241"/>
              </a:spcBef>
              <a:buClr>
                <a:srgbClr val="002548"/>
              </a:buClr>
              <a:buFont typeface="Arial"/>
              <a:buChar char="»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d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47600" y="195480"/>
            <a:ext cx="8884080" cy="380160"/>
          </a:xfrm>
          <a:prstGeom prst="rect">
            <a:avLst/>
          </a:prstGeom>
          <a:noFill/>
          <a:ln w="0">
            <a:noFill/>
          </a:ln>
        </p:spPr>
        <p:txBody>
          <a:bodyPr lIns="0" r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400" spc="-1" strike="noStrike">
                <a:solidFill>
                  <a:srgbClr val="003e74"/>
                </a:solidFill>
                <a:latin typeface="Arial"/>
              </a:rPr>
              <a:t>Click </a:t>
            </a:r>
            <a:r>
              <a:rPr b="1" lang="en-GB" sz="2400" spc="-1" strike="noStrike">
                <a:solidFill>
                  <a:srgbClr val="003e74"/>
                </a:solidFill>
                <a:latin typeface="Arial"/>
              </a:rPr>
              <a:t>to edit </a:t>
            </a:r>
            <a:r>
              <a:rPr b="1" lang="en-GB" sz="2400" spc="-1" strike="noStrike">
                <a:solidFill>
                  <a:srgbClr val="003e74"/>
                </a:solidFill>
                <a:latin typeface="Arial"/>
              </a:rPr>
              <a:t>Master </a:t>
            </a:r>
            <a:r>
              <a:rPr b="1" lang="en-GB" sz="2400" spc="-1" strike="noStrike">
                <a:solidFill>
                  <a:srgbClr val="003e74"/>
                </a:solidFill>
                <a:latin typeface="Arial"/>
              </a:rPr>
              <a:t>title </a:t>
            </a:r>
            <a:r>
              <a:rPr b="1" lang="en-GB" sz="2400" spc="-1" strike="noStrike">
                <a:solidFill>
                  <a:srgbClr val="003e74"/>
                </a:solidFill>
                <a:latin typeface="Arial"/>
              </a:rPr>
              <a:t>style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47600" y="706680"/>
            <a:ext cx="4409640" cy="429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241"/>
              </a:spcBef>
              <a:buClr>
                <a:srgbClr val="002548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241"/>
              </a:spcBef>
              <a:buClr>
                <a:srgbClr val="002548"/>
              </a:buClr>
              <a:buFont typeface="Arial"/>
              <a:buChar char="–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241"/>
              </a:spcBef>
              <a:buClr>
                <a:srgbClr val="002548"/>
              </a:buClr>
              <a:buFont typeface="Arial"/>
              <a:buChar char="»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22040" y="706680"/>
            <a:ext cx="4409640" cy="429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241"/>
              </a:spcBef>
              <a:buClr>
                <a:srgbClr val="002548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241"/>
              </a:spcBef>
              <a:buClr>
                <a:srgbClr val="002548"/>
              </a:buClr>
              <a:buFont typeface="Arial"/>
              <a:buChar char="–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241"/>
              </a:spcBef>
              <a:buClr>
                <a:srgbClr val="002548"/>
              </a:buClr>
              <a:buFont typeface="Arial"/>
              <a:buChar char="»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d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952640"/>
          </a:xfrm>
          <a:prstGeom prst="rect">
            <a:avLst/>
          </a:prstGeom>
          <a:noFill/>
          <a:ln w="0">
            <a:noFill/>
          </a:ln>
        </p:spPr>
        <p:txBody>
          <a:bodyPr lIns="0" r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4000" spc="-1" strike="noStrike">
                <a:solidFill>
                  <a:srgbClr val="003e74"/>
                </a:solidFill>
                <a:latin typeface="Arial"/>
              </a:rPr>
              <a:t>Bayesian Inversion</a:t>
            </a:r>
            <a:br>
              <a:rPr sz="4000"/>
            </a:br>
            <a:r>
              <a:rPr b="0" lang="en-GB" sz="4000" spc="-1" strike="noStrike">
                <a:solidFill>
                  <a:srgbClr val="003e74"/>
                </a:solidFill>
                <a:latin typeface="Arial"/>
              </a:rPr>
              <a:t>and Data Assimilation using PPL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3700080"/>
            <a:ext cx="4419360" cy="104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002548"/>
                </a:solidFill>
                <a:uFillTx/>
                <a:latin typeface="Arial"/>
              </a:rPr>
              <a:t>Lloyd Fung</a:t>
            </a:r>
            <a:br>
              <a:rPr sz="2400"/>
            </a:br>
            <a:r>
              <a:rPr b="0" lang="en-US" sz="1800" spc="-1" strike="noStrike">
                <a:solidFill>
                  <a:srgbClr val="002548"/>
                </a:solidFill>
                <a:latin typeface="Arial"/>
              </a:rPr>
              <a:t>Research Fellow,</a:t>
            </a:r>
            <a:r>
              <a:rPr b="0" i="1" lang="en-US" sz="1800" spc="-1" strike="noStrike">
                <a:solidFill>
                  <a:srgbClr val="002548"/>
                </a:solidFill>
                <a:latin typeface="Arial"/>
              </a:rPr>
              <a:t> Cambridge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2548"/>
                </a:solidFill>
                <a:latin typeface="Arial"/>
              </a:rPr>
              <a:t>Research Associate, </a:t>
            </a:r>
            <a:r>
              <a:rPr b="0" i="1" lang="en-US" sz="1800" spc="-1" strike="noStrike">
                <a:solidFill>
                  <a:srgbClr val="002548"/>
                </a:solidFill>
                <a:latin typeface="Arial"/>
              </a:rPr>
              <a:t>Alan Turing Institute</a:t>
            </a:r>
            <a:br>
              <a:rPr sz="1800"/>
            </a:b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Box 7"/>
          <p:cNvSpPr/>
          <p:nvPr/>
        </p:nvSpPr>
        <p:spPr>
          <a:xfrm>
            <a:off x="1969560" y="4826520"/>
            <a:ext cx="71899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9d9d9d"/>
                </a:solidFill>
                <a:latin typeface="Arial"/>
              </a:rPr>
              <a:t>This work is supported by Peterhouse Research Fellowship and the Alan Turing Institute.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ubTitle"/>
          </p:nvPr>
        </p:nvSpPr>
        <p:spPr>
          <a:xfrm>
            <a:off x="457200" y="2204280"/>
            <a:ext cx="3711240" cy="9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NFFDy SP2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Leeds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164" name="Text Placeholder 3"/>
          <p:cNvSpPr/>
          <p:nvPr/>
        </p:nvSpPr>
        <p:spPr>
          <a:xfrm>
            <a:off x="7644240" y="4163760"/>
            <a:ext cx="1131480" cy="58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 u="sng">
                <a:solidFill>
                  <a:srgbClr val="002548"/>
                </a:solidFill>
                <a:uFillTx/>
                <a:latin typeface="Arial"/>
              </a:rPr>
              <a:t>M. Juniper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002548"/>
                </a:solidFill>
                <a:latin typeface="Arial"/>
              </a:rPr>
              <a:t>Cambridge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165" name="Picture 4" descr=""/>
          <p:cNvPicPr/>
          <p:nvPr/>
        </p:nvPicPr>
        <p:blipFill>
          <a:blip r:embed="rId1"/>
          <a:stretch/>
        </p:blipFill>
        <p:spPr>
          <a:xfrm>
            <a:off x="7543800" y="2813040"/>
            <a:ext cx="1350720" cy="135072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5" descr="A person smiling for the camera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6361920" y="2813040"/>
            <a:ext cx="1131480" cy="1350360"/>
          </a:xfrm>
          <a:prstGeom prst="rect">
            <a:avLst/>
          </a:prstGeom>
          <a:ln w="0">
            <a:noFill/>
          </a:ln>
        </p:spPr>
      </p:pic>
      <p:sp>
        <p:nvSpPr>
          <p:cNvPr id="167" name="Text Placeholder 3"/>
          <p:cNvSpPr/>
          <p:nvPr/>
        </p:nvSpPr>
        <p:spPr>
          <a:xfrm>
            <a:off x="6361920" y="4163760"/>
            <a:ext cx="1131480" cy="58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 u="sng">
                <a:solidFill>
                  <a:srgbClr val="002548"/>
                </a:solidFill>
                <a:uFillTx/>
                <a:latin typeface="Arial"/>
              </a:rPr>
              <a:t>L. Fung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002548"/>
                </a:solidFill>
                <a:latin typeface="Arial"/>
              </a:rPr>
              <a:t>Cambridge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47600" y="195480"/>
            <a:ext cx="8884080" cy="380160"/>
          </a:xfrm>
          <a:prstGeom prst="rect">
            <a:avLst/>
          </a:prstGeom>
          <a:noFill/>
          <a:ln w="0">
            <a:noFill/>
          </a:ln>
        </p:spPr>
        <p:txBody>
          <a:bodyPr lIns="0" r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400" spc="-1" strike="noStrike">
                <a:solidFill>
                  <a:srgbClr val="003e74"/>
                </a:solidFill>
                <a:latin typeface="Arial"/>
              </a:rPr>
              <a:t>Example: assimilating arbitrary forcing in channel flow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Freeform: Shape 4"/>
          <p:cNvSpPr/>
          <p:nvPr/>
        </p:nvSpPr>
        <p:spPr>
          <a:xfrm rot="16200000">
            <a:off x="1495440" y="1119240"/>
            <a:ext cx="2603520" cy="2418840"/>
          </a:xfrm>
          <a:custGeom>
            <a:avLst/>
            <a:gdLst/>
            <a:ahLst/>
            <a:rect l="l" t="t" r="r" b="b"/>
            <a:pathLst>
              <a:path w="2924868" h="595628">
                <a:moveTo>
                  <a:pt x="0" y="810"/>
                </a:moveTo>
                <a:cubicBezTo>
                  <a:pt x="145664" y="77524"/>
                  <a:pt x="231781" y="588455"/>
                  <a:pt x="671020" y="486709"/>
                </a:cubicBezTo>
                <a:cubicBezTo>
                  <a:pt x="1159461" y="506300"/>
                  <a:pt x="1186537" y="596965"/>
                  <a:pt x="1491448" y="595614"/>
                </a:cubicBezTo>
                <a:cubicBezTo>
                  <a:pt x="1765146" y="595166"/>
                  <a:pt x="1926677" y="521267"/>
                  <a:pt x="2368542" y="516370"/>
                </a:cubicBezTo>
                <a:cubicBezTo>
                  <a:pt x="2884222" y="596411"/>
                  <a:pt x="2792169" y="73928"/>
                  <a:pt x="2924868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00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9" name="Straight Arrow Connector 22"/>
          <p:cNvSpPr/>
          <p:nvPr/>
        </p:nvSpPr>
        <p:spPr>
          <a:xfrm flipV="1">
            <a:off x="1587960" y="3213000"/>
            <a:ext cx="19562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0" name="Straight Arrow Connector 23"/>
          <p:cNvSpPr/>
          <p:nvPr/>
        </p:nvSpPr>
        <p:spPr>
          <a:xfrm flipV="1">
            <a:off x="1587960" y="2302200"/>
            <a:ext cx="24184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1" name="Straight Arrow Connector 24"/>
          <p:cNvSpPr/>
          <p:nvPr/>
        </p:nvSpPr>
        <p:spPr>
          <a:xfrm flipV="1">
            <a:off x="1587960" y="1402920"/>
            <a:ext cx="20790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2" name="Straight Arrow Connector 25"/>
          <p:cNvSpPr/>
          <p:nvPr/>
        </p:nvSpPr>
        <p:spPr>
          <a:xfrm>
            <a:off x="1587960" y="2759040"/>
            <a:ext cx="2079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3" name="Straight Arrow Connector 26"/>
          <p:cNvSpPr/>
          <p:nvPr/>
        </p:nvSpPr>
        <p:spPr>
          <a:xfrm flipV="1">
            <a:off x="1587960" y="1849680"/>
            <a:ext cx="2172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4" name="Straight Connector 19"/>
          <p:cNvSpPr/>
          <p:nvPr/>
        </p:nvSpPr>
        <p:spPr>
          <a:xfrm>
            <a:off x="377280" y="1021320"/>
            <a:ext cx="38826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5" name="Straight Connector 20"/>
          <p:cNvSpPr/>
          <p:nvPr/>
        </p:nvSpPr>
        <p:spPr>
          <a:xfrm>
            <a:off x="377280" y="3639600"/>
            <a:ext cx="38826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236" name="TextBox 27"/>
              <p:cNvSpPr txBox="1"/>
              <p:nvPr/>
            </p:nvSpPr>
            <p:spPr>
              <a:xfrm>
                <a:off x="5639760" y="1285560"/>
                <a:ext cx="1916280" cy="937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f>
                      <m:num>
                        <m:sSup>
                          <m:e>
                            <m:r>
                              <m:t xml:space="preserve">𝜕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  <m:r>
                          <m:t xml:space="preserve">𝑈</m:t>
                        </m:r>
                      </m:num>
                      <m:den>
                        <m:r>
                          <m:t xml:space="preserve">𝜕</m:t>
                        </m:r>
                        <m:sSup>
                          <m:e>
                            <m:r>
                              <m:t xml:space="preserve">𝑦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den>
                    </m:f>
                    <m:r>
                      <m:t xml:space="preserve">=</m:t>
                    </m:r>
                    <m:r>
                      <m:t xml:space="preserve">𝑓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𝑦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37" name="TextBox 29"/>
              <p:cNvSpPr txBox="1"/>
              <p:nvPr/>
            </p:nvSpPr>
            <p:spPr>
              <a:xfrm>
                <a:off x="1746000" y="1923120"/>
                <a:ext cx="63000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𝑈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𝑦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grpSp>
        <p:nvGrpSpPr>
          <p:cNvPr id="238" name="Group 30"/>
          <p:cNvGrpSpPr/>
          <p:nvPr/>
        </p:nvGrpSpPr>
        <p:grpSpPr>
          <a:xfrm>
            <a:off x="377640" y="1393200"/>
            <a:ext cx="1072440" cy="1166760"/>
            <a:chOff x="377640" y="1393200"/>
            <a:chExt cx="1072440" cy="1166760"/>
          </a:xfrm>
        </p:grpSpPr>
        <p:sp>
          <p:nvSpPr>
            <p:cNvPr id="239" name="Straight Arrow Connector 31"/>
            <p:cNvSpPr/>
            <p:nvPr/>
          </p:nvSpPr>
          <p:spPr>
            <a:xfrm>
              <a:off x="377640" y="2406960"/>
              <a:ext cx="789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round/>
              <a:tail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240" name="Straight Arrow Connector 32"/>
            <p:cNvSpPr/>
            <p:nvPr/>
          </p:nvSpPr>
          <p:spPr>
            <a:xfrm flipV="1" rot="5400000">
              <a:off x="104400" y="2127600"/>
              <a:ext cx="789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round/>
              <a:head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mc:AlternateContent>
          <mc:Choice xmlns:a14="http://schemas.microsoft.com/office/drawing/2010/main" Requires="a14">
            <p:sp>
              <p:nvSpPr>
                <p:cNvPr id="241" name="TextBox 33"/>
                <p:cNvSpPr txBox="1"/>
                <p:nvPr/>
              </p:nvSpPr>
              <p:spPr>
                <a:xfrm>
                  <a:off x="1192680" y="2190960"/>
                  <a:ext cx="257400" cy="3690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𝑥</m:t>
                      </m:r>
                    </m:oMath>
                  </a14:m>
                </a:p>
              </p:txBody>
            </p:sp>
          </mc:Choice>
          <mc:Fallback/>
        </mc:AlternateContent>
        <mc:AlternateContent>
          <mc:Choice xmlns:a14="http://schemas.microsoft.com/office/drawing/2010/main" Requires="a14">
            <p:sp>
              <p:nvSpPr>
                <p:cNvPr id="242" name="TextBox 34"/>
                <p:cNvSpPr txBox="1"/>
                <p:nvPr/>
              </p:nvSpPr>
              <p:spPr>
                <a:xfrm>
                  <a:off x="377640" y="1393200"/>
                  <a:ext cx="261360" cy="3690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𝑦</m:t>
                      </m:r>
                    </m:oMath>
                  </a14:m>
                </a:p>
              </p:txBody>
            </p:sp>
          </mc:Choice>
          <mc:Fallback/>
        </mc:AlternateContent>
      </p:grpSp>
      <mc:AlternateContent>
        <mc:Choice xmlns:a14="http://schemas.microsoft.com/office/drawing/2010/main" Requires="a14">
          <p:sp>
            <p:nvSpPr>
              <p:cNvPr id="243" name="TextBox 41"/>
              <p:cNvSpPr txBox="1"/>
              <p:nvPr/>
            </p:nvSpPr>
            <p:spPr>
              <a:xfrm>
                <a:off x="5761080" y="3334680"/>
                <a:ext cx="200124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𝑈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±</m:t>
                        </m:r>
                        <m:r>
                          <m:t xml:space="preserve">𝐻</m:t>
                        </m:r>
                      </m:e>
                    </m:d>
                    <m:r>
                      <m:t xml:space="preserve">=</m:t>
                    </m:r>
                    <m:r>
                      <m:t xml:space="preserve">0</m:t>
                    </m:r>
                  </m:oMath>
                </a14:m>
              </a:p>
            </p:txBody>
          </p:sp>
        </mc:Choice>
        <mc:Fallback/>
      </mc:AlternateContent>
      <p:sp>
        <p:nvSpPr>
          <p:cNvPr id="244" name="TextBox 42"/>
          <p:cNvSpPr/>
          <p:nvPr/>
        </p:nvSpPr>
        <p:spPr>
          <a:xfrm>
            <a:off x="4537080" y="836640"/>
            <a:ext cx="1828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3e74"/>
                </a:solidFill>
                <a:latin typeface="Arial"/>
              </a:rPr>
              <a:t>Model Equation: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5" name="TextBox 43"/>
          <p:cNvSpPr/>
          <p:nvPr/>
        </p:nvSpPr>
        <p:spPr>
          <a:xfrm>
            <a:off x="4593240" y="2965320"/>
            <a:ext cx="754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3e74"/>
                </a:solidFill>
                <a:latin typeface="Arial"/>
              </a:rPr>
              <a:t>B.C. :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6" name="TextBox 4"/>
          <p:cNvSpPr/>
          <p:nvPr/>
        </p:nvSpPr>
        <p:spPr>
          <a:xfrm>
            <a:off x="4589640" y="2350800"/>
            <a:ext cx="4054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where  is some unknown arbitrary forcing, with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7" name="TextBox 10"/>
          <p:cNvSpPr/>
          <p:nvPr/>
        </p:nvSpPr>
        <p:spPr>
          <a:xfrm>
            <a:off x="377640" y="3974760"/>
            <a:ext cx="8532360" cy="577080"/>
          </a:xfrm>
          <a:prstGeom prst="rect">
            <a:avLst/>
          </a:prstGeom>
          <a:gradFill rotWithShape="0">
            <a:gsLst>
              <a:gs pos="0">
                <a:srgbClr val="bed9ff"/>
              </a:gs>
              <a:gs pos="100000">
                <a:srgbClr val="e5efff"/>
              </a:gs>
            </a:gsLst>
            <a:lin ang="16200000"/>
          </a:gradFill>
          <a:ln>
            <a:solidFill>
              <a:srgbClr val="0082c5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Can we assimilate the data of    to estimate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 ?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Box 1"/>
          <p:cNvSpPr/>
          <p:nvPr/>
        </p:nvSpPr>
        <p:spPr>
          <a:xfrm>
            <a:off x="2306160" y="2387160"/>
            <a:ext cx="408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(Exercise Cheb_Channel1D_Forced.jl)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raphic 5" descr=""/>
          <p:cNvPicPr/>
          <p:nvPr/>
        </p:nvPicPr>
        <p:blipFill>
          <a:blip r:embed="rId1"/>
          <a:srcRect l="12986" t="7145" r="15159" b="10457"/>
          <a:stretch/>
        </p:blipFill>
        <p:spPr>
          <a:xfrm>
            <a:off x="1289160" y="1021320"/>
            <a:ext cx="3044160" cy="2617920"/>
          </a:xfrm>
          <a:prstGeom prst="rect">
            <a:avLst/>
          </a:prstGeom>
          <a:ln w="0">
            <a:noFill/>
          </a:ln>
        </p:spPr>
      </p:pic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47600" y="195480"/>
            <a:ext cx="8884080" cy="380160"/>
          </a:xfrm>
          <a:prstGeom prst="rect">
            <a:avLst/>
          </a:prstGeom>
          <a:noFill/>
          <a:ln w="0">
            <a:noFill/>
          </a:ln>
        </p:spPr>
        <p:txBody>
          <a:bodyPr lIns="0" r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400" spc="-1" strike="noStrike">
                <a:solidFill>
                  <a:srgbClr val="003e74"/>
                </a:solidFill>
                <a:latin typeface="Arial"/>
              </a:rPr>
              <a:t>Example: Turbulence modelling in channel flow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Straight Arrow Connector 22"/>
          <p:cNvSpPr/>
          <p:nvPr/>
        </p:nvSpPr>
        <p:spPr>
          <a:xfrm>
            <a:off x="1291320" y="3215160"/>
            <a:ext cx="2424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52" name="Straight Arrow Connector 23"/>
          <p:cNvSpPr/>
          <p:nvPr/>
        </p:nvSpPr>
        <p:spPr>
          <a:xfrm flipV="1">
            <a:off x="1291320" y="2301840"/>
            <a:ext cx="29682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53" name="Straight Arrow Connector 24"/>
          <p:cNvSpPr/>
          <p:nvPr/>
        </p:nvSpPr>
        <p:spPr>
          <a:xfrm>
            <a:off x="1291320" y="1405800"/>
            <a:ext cx="2509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54" name="Straight Arrow Connector 25"/>
          <p:cNvSpPr/>
          <p:nvPr/>
        </p:nvSpPr>
        <p:spPr>
          <a:xfrm>
            <a:off x="1291320" y="2759040"/>
            <a:ext cx="2797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55" name="Straight Arrow Connector 26"/>
          <p:cNvSpPr/>
          <p:nvPr/>
        </p:nvSpPr>
        <p:spPr>
          <a:xfrm flipV="1">
            <a:off x="1291320" y="1845720"/>
            <a:ext cx="279756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56" name="Straight Connector 19"/>
          <p:cNvSpPr/>
          <p:nvPr/>
        </p:nvSpPr>
        <p:spPr>
          <a:xfrm>
            <a:off x="377280" y="1021320"/>
            <a:ext cx="38826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57" name="Straight Connector 20"/>
          <p:cNvSpPr/>
          <p:nvPr/>
        </p:nvSpPr>
        <p:spPr>
          <a:xfrm>
            <a:off x="377280" y="3639600"/>
            <a:ext cx="38826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258" name="TextBox 29"/>
              <p:cNvSpPr txBox="1"/>
              <p:nvPr/>
            </p:nvSpPr>
            <p:spPr>
              <a:xfrm>
                <a:off x="1625760" y="1848960"/>
                <a:ext cx="630000" cy="4611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 xml:space="preserve">𝑈</m:t>
                        </m:r>
                      </m:e>
                    </m:ba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𝑦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grpSp>
        <p:nvGrpSpPr>
          <p:cNvPr id="259" name="Group 30"/>
          <p:cNvGrpSpPr/>
          <p:nvPr/>
        </p:nvGrpSpPr>
        <p:grpSpPr>
          <a:xfrm>
            <a:off x="216360" y="1424520"/>
            <a:ext cx="1072440" cy="1166760"/>
            <a:chOff x="216360" y="1424520"/>
            <a:chExt cx="1072440" cy="1166760"/>
          </a:xfrm>
        </p:grpSpPr>
        <p:sp>
          <p:nvSpPr>
            <p:cNvPr id="260" name="Straight Arrow Connector 31"/>
            <p:cNvSpPr/>
            <p:nvPr/>
          </p:nvSpPr>
          <p:spPr>
            <a:xfrm>
              <a:off x="216360" y="2437920"/>
              <a:ext cx="789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round/>
              <a:tail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261" name="Straight Arrow Connector 32"/>
            <p:cNvSpPr/>
            <p:nvPr/>
          </p:nvSpPr>
          <p:spPr>
            <a:xfrm flipV="1" rot="5400000">
              <a:off x="-56520" y="2158560"/>
              <a:ext cx="789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round/>
              <a:head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mc:AlternateContent>
          <mc:Choice xmlns:a14="http://schemas.microsoft.com/office/drawing/2010/main" Requires="a14">
            <p:sp>
              <p:nvSpPr>
                <p:cNvPr id="262" name="TextBox 33"/>
                <p:cNvSpPr txBox="1"/>
                <p:nvPr/>
              </p:nvSpPr>
              <p:spPr>
                <a:xfrm>
                  <a:off x="1031400" y="2222280"/>
                  <a:ext cx="257400" cy="3690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𝑥</m:t>
                      </m:r>
                    </m:oMath>
                  </a14:m>
                </a:p>
              </p:txBody>
            </p:sp>
          </mc:Choice>
          <mc:Fallback/>
        </mc:AlternateContent>
        <mc:AlternateContent>
          <mc:Choice xmlns:a14="http://schemas.microsoft.com/office/drawing/2010/main" Requires="a14">
            <p:sp>
              <p:nvSpPr>
                <p:cNvPr id="263" name="TextBox 34"/>
                <p:cNvSpPr txBox="1"/>
                <p:nvPr/>
              </p:nvSpPr>
              <p:spPr>
                <a:xfrm>
                  <a:off x="216360" y="1424520"/>
                  <a:ext cx="261360" cy="3690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𝑦</m:t>
                      </m:r>
                    </m:oMath>
                  </a14:m>
                </a:p>
              </p:txBody>
            </p:sp>
          </mc:Choice>
          <mc:Fallback/>
        </mc:AlternateContent>
      </p:grpSp>
      <mc:AlternateContent>
        <mc:Choice xmlns:a14="http://schemas.microsoft.com/office/drawing/2010/main" Requires="a14">
          <p:sp>
            <p:nvSpPr>
              <p:cNvPr id="264" name="TextBox 41"/>
              <p:cNvSpPr txBox="1"/>
              <p:nvPr/>
            </p:nvSpPr>
            <p:spPr>
              <a:xfrm>
                <a:off x="5846760" y="3423240"/>
                <a:ext cx="200124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 xml:space="preserve">𝑈</m:t>
                        </m:r>
                      </m:e>
                    </m:ba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±</m:t>
                        </m:r>
                        <m:r>
                          <m:t xml:space="preserve">𝐻</m:t>
                        </m:r>
                      </m:e>
                    </m:d>
                    <m:r>
                      <m:t xml:space="preserve">=</m:t>
                    </m:r>
                    <m:r>
                      <m:t xml:space="preserve">0</m:t>
                    </m:r>
                  </m:oMath>
                </a14:m>
              </a:p>
            </p:txBody>
          </p:sp>
        </mc:Choice>
        <mc:Fallback/>
      </mc:AlternateContent>
      <p:sp>
        <p:nvSpPr>
          <p:cNvPr id="265" name="TextBox 42"/>
          <p:cNvSpPr/>
          <p:nvPr/>
        </p:nvSpPr>
        <p:spPr>
          <a:xfrm>
            <a:off x="4537080" y="679680"/>
            <a:ext cx="1828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3e74"/>
                </a:solidFill>
                <a:latin typeface="Arial"/>
              </a:rPr>
              <a:t>Model Equation: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6" name="TextBox 43"/>
          <p:cNvSpPr/>
          <p:nvPr/>
        </p:nvSpPr>
        <p:spPr>
          <a:xfrm>
            <a:off x="4593240" y="3121200"/>
            <a:ext cx="754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3e74"/>
                </a:solidFill>
                <a:latin typeface="Arial"/>
              </a:rPr>
              <a:t>B.C. :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7" name="TextBox 4"/>
          <p:cNvSpPr/>
          <p:nvPr/>
        </p:nvSpPr>
        <p:spPr>
          <a:xfrm>
            <a:off x="4589640" y="2193840"/>
            <a:ext cx="40546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where  is given by some turbulence model that can be a function of the local shear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8" name="TextBox 10"/>
          <p:cNvSpPr/>
          <p:nvPr/>
        </p:nvSpPr>
        <p:spPr>
          <a:xfrm>
            <a:off x="377640" y="3974760"/>
            <a:ext cx="8532360" cy="1064520"/>
          </a:xfrm>
          <a:prstGeom prst="rect">
            <a:avLst/>
          </a:prstGeom>
          <a:gradFill rotWithShape="0">
            <a:gsLst>
              <a:gs pos="0">
                <a:srgbClr val="bed9ff"/>
              </a:gs>
              <a:gs pos="100000">
                <a:srgbClr val="e5efff"/>
              </a:gs>
            </a:gsLst>
            <a:lin ang="16200000"/>
          </a:gradFill>
          <a:ln>
            <a:solidFill>
              <a:srgbClr val="0082c5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Can we assimilate the data of    to find the parameters of a given model for   ?</a:t>
            </a:r>
            <a:endParaRPr b="0" lang="en-GB" sz="32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69" name="TextBox 2"/>
              <p:cNvSpPr txBox="1"/>
              <p:nvPr/>
            </p:nvSpPr>
            <p:spPr>
              <a:xfrm>
                <a:off x="4663440" y="1126080"/>
                <a:ext cx="4284360" cy="937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0</m:t>
                    </m:r>
                    <m:r>
                      <m:t xml:space="preserve">=</m:t>
                    </m:r>
                    <m:r>
                      <m:t xml:space="preserve">−</m:t>
                    </m:r>
                    <m:r>
                      <m:t xml:space="preserve">𝑅𝑒</m:t>
                    </m:r>
                    <m:f>
                      <m:num>
                        <m:r>
                          <m:t xml:space="preserve">𝜕</m:t>
                        </m:r>
                        <m:bar>
                          <m:barPr>
                            <m:pos m:val="top"/>
                          </m:barPr>
                          <m:e>
                            <m:r>
                              <m:t xml:space="preserve">𝑝</m:t>
                            </m:r>
                          </m:e>
                        </m:bar>
                      </m:num>
                      <m:den>
                        <m:r>
                          <m:t xml:space="preserve">𝜕</m:t>
                        </m:r>
                        <m:r>
                          <m:t xml:space="preserve">𝑥</m:t>
                        </m:r>
                      </m:den>
                    </m:f>
                    <m:r>
                      <m:t xml:space="preserve">+</m:t>
                    </m:r>
                    <m:f>
                      <m:num>
                        <m:sSup>
                          <m:e>
                            <m:r>
                              <m:t xml:space="preserve">𝜕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  <m:bar>
                          <m:barPr>
                            <m:pos m:val="top"/>
                          </m:barPr>
                          <m:e>
                            <m:r>
                              <m:t xml:space="preserve">𝑈</m:t>
                            </m:r>
                          </m:e>
                        </m:bar>
                      </m:num>
                      <m:den>
                        <m:r>
                          <m:t xml:space="preserve">𝜕</m:t>
                        </m:r>
                        <m:sSup>
                          <m:e>
                            <m:r>
                              <m:t xml:space="preserve">𝑦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den>
                    </m:f>
                    <m:r>
                      <m:t xml:space="preserve">+</m:t>
                    </m:r>
                    <m:d>
                      <m:dPr>
                        <m:begChr m:val="⟨"/>
                        <m:endChr m:val="⟩"/>
                      </m:dPr>
                      <m:e>
                        <m:sSup>
                          <m:e>
                            <m:r>
                              <m:t xml:space="preserve">𝑢</m:t>
                            </m:r>
                          </m:e>
                          <m:sup>
                            <m:r>
                              <m:t xml:space="preserve">′</m:t>
                            </m:r>
                          </m:sup>
                        </m:sSup>
                        <m:r>
                          <m:t xml:space="preserve">𝑣</m:t>
                        </m:r>
                        <m:r>
                          <m:t xml:space="preserve">′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Box 1"/>
          <p:cNvSpPr/>
          <p:nvPr/>
        </p:nvSpPr>
        <p:spPr>
          <a:xfrm>
            <a:off x="2303640" y="2387160"/>
            <a:ext cx="3873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(Exercise Cheb_TurbChan_RANS.jl)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47600" y="195480"/>
            <a:ext cx="8884080" cy="380160"/>
          </a:xfrm>
          <a:prstGeom prst="rect">
            <a:avLst/>
          </a:prstGeom>
          <a:noFill/>
          <a:ln w="0">
            <a:noFill/>
          </a:ln>
        </p:spPr>
        <p:txBody>
          <a:bodyPr lIns="0" r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400" spc="-1" strike="noStrike">
                <a:solidFill>
                  <a:srgbClr val="003e74"/>
                </a:solidFill>
                <a:latin typeface="Arial"/>
              </a:rPr>
              <a:t>Bayes’ Inversion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69" name="TextBox 3"/>
              <p:cNvSpPr txBox="1"/>
              <p:nvPr/>
            </p:nvSpPr>
            <p:spPr>
              <a:xfrm>
                <a:off x="1417320" y="3629160"/>
                <a:ext cx="6050160" cy="1042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𝑃</m:t>
                    </m:r>
                    <m:d>
                      <m:dPr>
                        <m:begChr m:val="("/>
                        <m:sepChr m:val="|"/>
                        <m:endChr m:val=")"/>
                      </m:dPr>
                      <m:e>
                        <m:r>
                          <m:t xml:space="preserve">𝝃</m:t>
                        </m:r>
                      </m:e>
                      <m:e>
                        <m:r>
                          <m:t xml:space="preserve">𝐷</m:t>
                        </m:r>
                        <m:r>
                          <m:t xml:space="preserve">,</m:t>
                        </m:r>
                        <m:sSub>
                          <m:e>
                            <m:r>
                              <m:t xml:space="preserve">ℋ</m:t>
                            </m:r>
                          </m:e>
                          <m:sub>
                            <m:r>
                              <m:t xml:space="preserve">𝑖</m:t>
                            </m:r>
                          </m:sub>
                        </m:sSub>
                      </m:e>
                    </m:d>
                    <m:r>
                      <m:t xml:space="preserve">=</m:t>
                    </m:r>
                    <m:f>
                      <m:num>
                        <m:r>
                          <m:t xml:space="preserve">𝑃</m:t>
                        </m:r>
                        <m:d>
                          <m:dPr>
                            <m:begChr m:val="("/>
                            <m:sepChr m:val="|"/>
                            <m:endChr m:val=")"/>
                          </m:dPr>
                          <m:e>
                            <m:r>
                              <m:t xml:space="preserve">𝐷</m:t>
                            </m:r>
                          </m:e>
                          <m:e>
                            <m:r>
                              <m:t xml:space="preserve">𝝃</m:t>
                            </m:r>
                            <m:r>
                              <m:t xml:space="preserve">,</m:t>
                            </m:r>
                            <m:sSub>
                              <m:e>
                                <m:r>
                                  <m:t xml:space="preserve">ℋ</m:t>
                                </m:r>
                              </m:e>
                              <m:sub>
                                <m:r>
                                  <m:t xml:space="preserve">𝑖</m:t>
                                </m:r>
                              </m:sub>
                            </m:sSub>
                          </m:e>
                        </m:d>
                        <m:r>
                          <m:t xml:space="preserve">𝑃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𝝃</m:t>
                            </m:r>
                            <m:r>
                              <m:t xml:space="preserve">∨</m:t>
                            </m:r>
                            <m:sSub>
                              <m:e>
                                <m:r>
                                  <m:t xml:space="preserve">ℋ</m:t>
                                </m:r>
                              </m:e>
                              <m:sub>
                                <m:r>
                                  <m:t xml:space="preserve"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t xml:space="preserve">𝑃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𝐷</m:t>
                            </m:r>
                            <m:r>
                              <m:t xml:space="preserve">∨</m:t>
                            </m:r>
                            <m:sSub>
                              <m:e>
                                <m:r>
                                  <m:t xml:space="preserve">ℋ</m:t>
                                </m:r>
                              </m:e>
                              <m:sub>
                                <m:r>
                                  <m:t xml:space="preserve"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170" name="TextBox 4"/>
          <p:cNvSpPr/>
          <p:nvPr/>
        </p:nvSpPr>
        <p:spPr>
          <a:xfrm>
            <a:off x="1901160" y="4386600"/>
            <a:ext cx="11732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2000" spc="-1" strike="noStrike">
                <a:solidFill>
                  <a:srgbClr val="003e74"/>
                </a:solidFill>
                <a:latin typeface="Arial"/>
              </a:rPr>
              <a:t>posterior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71" name="TextBox 5"/>
          <p:cNvSpPr/>
          <p:nvPr/>
        </p:nvSpPr>
        <p:spPr>
          <a:xfrm>
            <a:off x="4898520" y="4672080"/>
            <a:ext cx="12020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2000" spc="-1" strike="noStrike">
                <a:solidFill>
                  <a:srgbClr val="003e74"/>
                </a:solidFill>
                <a:latin typeface="Arial"/>
              </a:rPr>
              <a:t>evidence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72" name="TextBox 6"/>
          <p:cNvSpPr/>
          <p:nvPr/>
        </p:nvSpPr>
        <p:spPr>
          <a:xfrm>
            <a:off x="6239160" y="3276360"/>
            <a:ext cx="6915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2000" spc="-1" strike="noStrike">
                <a:solidFill>
                  <a:srgbClr val="003e74"/>
                </a:solidFill>
                <a:latin typeface="Arial"/>
              </a:rPr>
              <a:t>prior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73" name="TextBox 7"/>
          <p:cNvSpPr/>
          <p:nvPr/>
        </p:nvSpPr>
        <p:spPr>
          <a:xfrm>
            <a:off x="4199040" y="3273840"/>
            <a:ext cx="12434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2000" spc="-1" strike="noStrike">
                <a:solidFill>
                  <a:srgbClr val="003e74"/>
                </a:solidFill>
                <a:latin typeface="Arial"/>
              </a:rPr>
              <a:t>likelihood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74" name="Freeform 11"/>
          <p:cNvSpPr/>
          <p:nvPr/>
        </p:nvSpPr>
        <p:spPr>
          <a:xfrm>
            <a:off x="3428640" y="1294920"/>
            <a:ext cx="2088000" cy="1268640"/>
          </a:xfrm>
          <a:custGeom>
            <a:avLst/>
            <a:gdLst/>
            <a:ahLst/>
            <a:rect l="l" t="t" r="r" b="b"/>
            <a:pathLst>
              <a:path w="2925365" h="1625203">
                <a:moveTo>
                  <a:pt x="0" y="162520"/>
                </a:moveTo>
                <a:cubicBezTo>
                  <a:pt x="0" y="72763"/>
                  <a:pt x="72763" y="0"/>
                  <a:pt x="162520" y="0"/>
                </a:cubicBezTo>
                <a:lnTo>
                  <a:pt x="2762845" y="0"/>
                </a:lnTo>
                <a:cubicBezTo>
                  <a:pt x="2852602" y="0"/>
                  <a:pt x="2925365" y="72763"/>
                  <a:pt x="2925365" y="162520"/>
                </a:cubicBezTo>
                <a:lnTo>
                  <a:pt x="2925365" y="1462683"/>
                </a:lnTo>
                <a:cubicBezTo>
                  <a:pt x="2925365" y="1552440"/>
                  <a:pt x="2852602" y="1625203"/>
                  <a:pt x="2762845" y="1625203"/>
                </a:cubicBezTo>
                <a:lnTo>
                  <a:pt x="162520" y="1625203"/>
                </a:lnTo>
                <a:cubicBezTo>
                  <a:pt x="72763" y="1625203"/>
                  <a:pt x="0" y="1552440"/>
                  <a:pt x="0" y="1462683"/>
                </a:cubicBezTo>
                <a:lnTo>
                  <a:pt x="0" y="162520"/>
                </a:lnTo>
                <a:close/>
              </a:path>
            </a:pathLst>
          </a:custGeom>
          <a:solidFill>
            <a:srgbClr val="0085ca"/>
          </a:solidFill>
          <a:ln>
            <a:solidFill>
              <a:srgbClr val="ffffff"/>
            </a:solidFill>
            <a:round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295200" rIns="295200" tIns="295200" bIns="295200" anchor="ctr">
            <a:noAutofit/>
          </a:bodyPr>
          <a:p>
            <a:pPr algn="ctr">
              <a:lnSpc>
                <a:spcPct val="90000"/>
              </a:lnSpc>
              <a:spcAft>
                <a:spcPts val="1400"/>
              </a:spcAft>
              <a:buNone/>
              <a:tabLst>
                <a:tab algn="l" pos="0"/>
              </a:tabLst>
            </a:pPr>
            <a:r>
              <a:rPr b="0" lang="en-GB" sz="4000" spc="-1" strike="noStrike">
                <a:solidFill>
                  <a:srgbClr val="ffffff"/>
                </a:solidFill>
                <a:latin typeface="Arial"/>
              </a:rPr>
              <a:t>Model 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75" name="Freeform 15"/>
          <p:cNvSpPr/>
          <p:nvPr/>
        </p:nvSpPr>
        <p:spPr>
          <a:xfrm>
            <a:off x="6718680" y="1288800"/>
            <a:ext cx="2088000" cy="1287360"/>
          </a:xfrm>
          <a:custGeom>
            <a:avLst/>
            <a:gdLst/>
            <a:ahLst/>
            <a:rect l="l" t="t" r="r" b="b"/>
            <a:pathLst>
              <a:path w="2925365" h="1625203">
                <a:moveTo>
                  <a:pt x="0" y="162520"/>
                </a:moveTo>
                <a:cubicBezTo>
                  <a:pt x="0" y="72763"/>
                  <a:pt x="72763" y="0"/>
                  <a:pt x="162520" y="0"/>
                </a:cubicBezTo>
                <a:lnTo>
                  <a:pt x="2762845" y="0"/>
                </a:lnTo>
                <a:cubicBezTo>
                  <a:pt x="2852602" y="0"/>
                  <a:pt x="2925365" y="72763"/>
                  <a:pt x="2925365" y="162520"/>
                </a:cubicBezTo>
                <a:lnTo>
                  <a:pt x="2925365" y="1462683"/>
                </a:lnTo>
                <a:cubicBezTo>
                  <a:pt x="2925365" y="1552440"/>
                  <a:pt x="2852602" y="1625203"/>
                  <a:pt x="2762845" y="1625203"/>
                </a:cubicBezTo>
                <a:lnTo>
                  <a:pt x="162520" y="1625203"/>
                </a:lnTo>
                <a:cubicBezTo>
                  <a:pt x="72763" y="1625203"/>
                  <a:pt x="0" y="1552440"/>
                  <a:pt x="0" y="1462683"/>
                </a:cubicBezTo>
                <a:lnTo>
                  <a:pt x="0" y="162520"/>
                </a:lnTo>
                <a:close/>
              </a:path>
            </a:pathLst>
          </a:custGeom>
          <a:solidFill>
            <a:srgbClr val="0085ca"/>
          </a:solidFill>
          <a:ln>
            <a:solidFill>
              <a:srgbClr val="ffffff"/>
            </a:solidFill>
            <a:round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295200" rIns="295200" tIns="295200" bIns="295200" anchor="ctr">
            <a:noAutofit/>
          </a:bodyPr>
          <a:p>
            <a:pPr algn="ctr">
              <a:lnSpc>
                <a:spcPct val="90000"/>
              </a:lnSpc>
              <a:spcAft>
                <a:spcPts val="1400"/>
              </a:spcAft>
              <a:buNone/>
            </a:pPr>
            <a:r>
              <a:rPr b="0" lang="en-GB" sz="4000" spc="-1" strike="noStrike">
                <a:solidFill>
                  <a:srgbClr val="ffffff"/>
                </a:solidFill>
                <a:latin typeface="Arial"/>
              </a:rPr>
              <a:t>Data 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76" name="Freeform 28"/>
          <p:cNvSpPr/>
          <p:nvPr/>
        </p:nvSpPr>
        <p:spPr>
          <a:xfrm>
            <a:off x="147600" y="1270800"/>
            <a:ext cx="2716200" cy="1287360"/>
          </a:xfrm>
          <a:custGeom>
            <a:avLst/>
            <a:gdLst/>
            <a:ahLst/>
            <a:rect l="l" t="t" r="r" b="b"/>
            <a:pathLst>
              <a:path w="2925365" h="1625203">
                <a:moveTo>
                  <a:pt x="0" y="162520"/>
                </a:moveTo>
                <a:cubicBezTo>
                  <a:pt x="0" y="72763"/>
                  <a:pt x="72763" y="0"/>
                  <a:pt x="162520" y="0"/>
                </a:cubicBezTo>
                <a:lnTo>
                  <a:pt x="2762845" y="0"/>
                </a:lnTo>
                <a:cubicBezTo>
                  <a:pt x="2852602" y="0"/>
                  <a:pt x="2925365" y="72763"/>
                  <a:pt x="2925365" y="162520"/>
                </a:cubicBezTo>
                <a:lnTo>
                  <a:pt x="2925365" y="1462683"/>
                </a:lnTo>
                <a:cubicBezTo>
                  <a:pt x="2925365" y="1552440"/>
                  <a:pt x="2852602" y="1625203"/>
                  <a:pt x="2762845" y="1625203"/>
                </a:cubicBezTo>
                <a:lnTo>
                  <a:pt x="162520" y="1625203"/>
                </a:lnTo>
                <a:cubicBezTo>
                  <a:pt x="72763" y="1625203"/>
                  <a:pt x="0" y="1552440"/>
                  <a:pt x="0" y="1462683"/>
                </a:cubicBezTo>
                <a:lnTo>
                  <a:pt x="0" y="162520"/>
                </a:lnTo>
                <a:close/>
              </a:path>
            </a:pathLst>
          </a:custGeom>
          <a:solidFill>
            <a:srgbClr val="0085ca"/>
          </a:solidFill>
          <a:ln>
            <a:solidFill>
              <a:srgbClr val="ffffff"/>
            </a:solidFill>
            <a:round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295200" rIns="295200" tIns="295200" bIns="295200" anchor="ctr">
            <a:noAutofit/>
          </a:bodyPr>
          <a:p>
            <a:pPr algn="ctr">
              <a:lnSpc>
                <a:spcPct val="90000"/>
              </a:lnSpc>
              <a:spcAft>
                <a:spcPts val="1120"/>
              </a:spcAft>
              <a:buNone/>
            </a:pPr>
            <a:r>
              <a:rPr b="0" lang="en-GB" sz="3200" spc="-1" strike="noStrike">
                <a:solidFill>
                  <a:srgbClr val="ffffff"/>
                </a:solidFill>
                <a:latin typeface="Arial"/>
              </a:rPr>
              <a:t>Parameters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7" name="Straight Arrow Connector 30"/>
          <p:cNvSpPr/>
          <p:nvPr/>
        </p:nvSpPr>
        <p:spPr>
          <a:xfrm>
            <a:off x="2964600" y="1914480"/>
            <a:ext cx="464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lg" type="triangle" w="lg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78" name="Right Arrow 31"/>
          <p:cNvSpPr/>
          <p:nvPr/>
        </p:nvSpPr>
        <p:spPr>
          <a:xfrm>
            <a:off x="5553000" y="1508040"/>
            <a:ext cx="1168200" cy="84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bc2e1"/>
          </a:solidFill>
          <a:ln w="0"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146160" rIns="146160" tIns="0" bIns="182880" anchor="ctr">
            <a:noAutofit/>
          </a:bodyPr>
          <a:p>
            <a:pPr algn="ctr">
              <a:lnSpc>
                <a:spcPct val="90000"/>
              </a:lnSpc>
              <a:spcAft>
                <a:spcPts val="561"/>
              </a:spcAft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Solver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79" name="Title 1"/>
          <p:cNvSpPr/>
          <p:nvPr/>
        </p:nvSpPr>
        <p:spPr>
          <a:xfrm>
            <a:off x="165960" y="3223440"/>
            <a:ext cx="8884080" cy="38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400" spc="-1" strike="noStrike">
                <a:solidFill>
                  <a:srgbClr val="003e74"/>
                </a:solidFill>
                <a:latin typeface="Arial"/>
              </a:rPr>
              <a:t>Bayesian Inversion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80" name="Right Arrow 34"/>
          <p:cNvSpPr/>
          <p:nvPr/>
        </p:nvSpPr>
        <p:spPr>
          <a:xfrm>
            <a:off x="165960" y="639720"/>
            <a:ext cx="8640720" cy="630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79f9f"/>
          </a:solidFill>
          <a:ln>
            <a:solidFill>
              <a:srgbClr val="184545"/>
            </a:solidFill>
            <a:round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Forward Problem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81" name="Right Arrow 35"/>
          <p:cNvSpPr/>
          <p:nvPr/>
        </p:nvSpPr>
        <p:spPr>
          <a:xfrm flipH="1">
            <a:off x="165960" y="2559960"/>
            <a:ext cx="8640720" cy="630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79f9f"/>
          </a:solidFill>
          <a:ln>
            <a:solidFill>
              <a:srgbClr val="184545"/>
            </a:solidFill>
            <a:round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Inverse Problem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47600" y="195480"/>
            <a:ext cx="8884080" cy="380160"/>
          </a:xfrm>
          <a:prstGeom prst="rect">
            <a:avLst/>
          </a:prstGeom>
          <a:noFill/>
          <a:ln w="0">
            <a:noFill/>
          </a:ln>
        </p:spPr>
        <p:txBody>
          <a:bodyPr lIns="0" r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400" spc="-1" strike="noStrike">
                <a:solidFill>
                  <a:srgbClr val="003e74"/>
                </a:solidFill>
                <a:latin typeface="Arial"/>
              </a:rPr>
              <a:t>Example: assimilating pressure gradient in channel flow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Content Placeholder 16" descr=""/>
          <p:cNvPicPr/>
          <p:nvPr/>
        </p:nvPicPr>
        <p:blipFill>
          <a:blip r:embed="rId1"/>
          <a:stretch/>
        </p:blipFill>
        <p:spPr>
          <a:xfrm>
            <a:off x="4621680" y="822960"/>
            <a:ext cx="4409640" cy="2939760"/>
          </a:xfrm>
          <a:prstGeom prst="rect">
            <a:avLst/>
          </a:prstGeom>
          <a:ln w="0">
            <a:noFill/>
          </a:ln>
        </p:spPr>
      </p:pic>
      <p:grpSp>
        <p:nvGrpSpPr>
          <p:cNvPr id="184" name="Group 18"/>
          <p:cNvGrpSpPr/>
          <p:nvPr/>
        </p:nvGrpSpPr>
        <p:grpSpPr>
          <a:xfrm>
            <a:off x="1587960" y="1027080"/>
            <a:ext cx="2418480" cy="2603520"/>
            <a:chOff x="1587960" y="1027080"/>
            <a:chExt cx="2418480" cy="2603520"/>
          </a:xfrm>
        </p:grpSpPr>
        <p:sp>
          <p:nvSpPr>
            <p:cNvPr id="185" name="Freeform: Shape 4"/>
            <p:cNvSpPr/>
            <p:nvPr/>
          </p:nvSpPr>
          <p:spPr>
            <a:xfrm rot="16200000">
              <a:off x="1495440" y="1119600"/>
              <a:ext cx="2603520" cy="2418480"/>
            </a:xfrm>
            <a:custGeom>
              <a:avLst/>
              <a:gdLst/>
              <a:ahLst/>
              <a:rect l="l" t="t" r="r" b="b"/>
              <a:pathLst>
                <a:path w="2924868" h="595614">
                  <a:moveTo>
                    <a:pt x="0" y="810"/>
                  </a:moveTo>
                  <a:cubicBezTo>
                    <a:pt x="501588" y="294513"/>
                    <a:pt x="1003970" y="595749"/>
                    <a:pt x="1491448" y="595614"/>
                  </a:cubicBezTo>
                  <a:cubicBezTo>
                    <a:pt x="1978926" y="595479"/>
                    <a:pt x="2449912" y="278907"/>
                    <a:pt x="2924868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6" name="Straight Arrow Connector 22"/>
            <p:cNvSpPr/>
            <p:nvPr/>
          </p:nvSpPr>
          <p:spPr>
            <a:xfrm rot="16200000">
              <a:off x="2061000" y="2741760"/>
              <a:ext cx="360" cy="94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round/>
              <a:tail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87" name="Straight Arrow Connector 23"/>
            <p:cNvSpPr/>
            <p:nvPr/>
          </p:nvSpPr>
          <p:spPr>
            <a:xfrm rot="16200000">
              <a:off x="2796480" y="1094760"/>
              <a:ext cx="1080" cy="2418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round/>
              <a:tail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88" name="Straight Arrow Connector 24"/>
            <p:cNvSpPr/>
            <p:nvPr/>
          </p:nvSpPr>
          <p:spPr>
            <a:xfrm rot="16200000">
              <a:off x="2061000" y="932400"/>
              <a:ext cx="360" cy="94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round/>
              <a:tail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89" name="Straight Arrow Connector 25"/>
            <p:cNvSpPr/>
            <p:nvPr/>
          </p:nvSpPr>
          <p:spPr>
            <a:xfrm rot="16200000">
              <a:off x="2594160" y="1744920"/>
              <a:ext cx="7560" cy="2020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round/>
              <a:tail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90" name="Straight Arrow Connector 26"/>
            <p:cNvSpPr/>
            <p:nvPr/>
          </p:nvSpPr>
          <p:spPr>
            <a:xfrm rot="16200000">
              <a:off x="2594160" y="836280"/>
              <a:ext cx="7560" cy="2020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round/>
              <a:tail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</p:grpSp>
      <p:sp>
        <p:nvSpPr>
          <p:cNvPr id="191" name="Straight Connector 19"/>
          <p:cNvSpPr/>
          <p:nvPr/>
        </p:nvSpPr>
        <p:spPr>
          <a:xfrm>
            <a:off x="377280" y="1021320"/>
            <a:ext cx="38826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2" name="Straight Connector 20"/>
          <p:cNvSpPr/>
          <p:nvPr/>
        </p:nvSpPr>
        <p:spPr>
          <a:xfrm>
            <a:off x="377280" y="3639600"/>
            <a:ext cx="38826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193" name="TextBox 27"/>
              <p:cNvSpPr txBox="1"/>
              <p:nvPr/>
            </p:nvSpPr>
            <p:spPr>
              <a:xfrm>
                <a:off x="221040" y="4114440"/>
                <a:ext cx="2977560" cy="937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0</m:t>
                    </m:r>
                    <m:r>
                      <m:t xml:space="preserve">=</m:t>
                    </m:r>
                    <m:r>
                      <m:t xml:space="preserve">−</m:t>
                    </m:r>
                    <m:r>
                      <m:t xml:space="preserve">𝑅𝑒</m:t>
                    </m:r>
                    <m:f>
                      <m:num>
                        <m:r>
                          <m:t xml:space="preserve">𝜕</m:t>
                        </m:r>
                        <m:r>
                          <m:t xml:space="preserve">𝑝</m:t>
                        </m:r>
                      </m:num>
                      <m:den>
                        <m:r>
                          <m:t xml:space="preserve">𝜕</m:t>
                        </m:r>
                        <m:r>
                          <m:t xml:space="preserve">𝑥</m:t>
                        </m:r>
                      </m:den>
                    </m:f>
                    <m:r>
                      <m:t xml:space="preserve">+</m:t>
                    </m:r>
                    <m:f>
                      <m:num>
                        <m:sSup>
                          <m:e>
                            <m:r>
                              <m:t xml:space="preserve">𝜕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  <m:r>
                          <m:t xml:space="preserve">𝑈</m:t>
                        </m:r>
                      </m:num>
                      <m:den>
                        <m:r>
                          <m:t xml:space="preserve">𝜕</m:t>
                        </m:r>
                        <m:sSup>
                          <m:e>
                            <m:r>
                              <m:t xml:space="preserve">𝑦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94" name="TextBox 29"/>
              <p:cNvSpPr txBox="1"/>
              <p:nvPr/>
            </p:nvSpPr>
            <p:spPr>
              <a:xfrm>
                <a:off x="1746000" y="1923120"/>
                <a:ext cx="63000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𝑈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𝑦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grpSp>
        <p:nvGrpSpPr>
          <p:cNvPr id="195" name="Group 30"/>
          <p:cNvGrpSpPr/>
          <p:nvPr/>
        </p:nvGrpSpPr>
        <p:grpSpPr>
          <a:xfrm>
            <a:off x="377640" y="1393200"/>
            <a:ext cx="1072440" cy="1166760"/>
            <a:chOff x="377640" y="1393200"/>
            <a:chExt cx="1072440" cy="1166760"/>
          </a:xfrm>
        </p:grpSpPr>
        <p:sp>
          <p:nvSpPr>
            <p:cNvPr id="196" name="Straight Arrow Connector 31"/>
            <p:cNvSpPr/>
            <p:nvPr/>
          </p:nvSpPr>
          <p:spPr>
            <a:xfrm>
              <a:off x="377640" y="2406960"/>
              <a:ext cx="789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round/>
              <a:tail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97" name="Straight Arrow Connector 32"/>
            <p:cNvSpPr/>
            <p:nvPr/>
          </p:nvSpPr>
          <p:spPr>
            <a:xfrm flipV="1" rot="5400000">
              <a:off x="104400" y="2127600"/>
              <a:ext cx="789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round/>
              <a:head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mc:AlternateContent>
          <mc:Choice xmlns:a14="http://schemas.microsoft.com/office/drawing/2010/main" Requires="a14">
            <p:sp>
              <p:nvSpPr>
                <p:cNvPr id="198" name="TextBox 33"/>
                <p:cNvSpPr txBox="1"/>
                <p:nvPr/>
              </p:nvSpPr>
              <p:spPr>
                <a:xfrm>
                  <a:off x="1192680" y="2190960"/>
                  <a:ext cx="257400" cy="3690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𝑥</m:t>
                      </m:r>
                    </m:oMath>
                  </a14:m>
                </a:p>
              </p:txBody>
            </p:sp>
          </mc:Choice>
          <mc:Fallback/>
        </mc:AlternateContent>
        <mc:AlternateContent>
          <mc:Choice xmlns:a14="http://schemas.microsoft.com/office/drawing/2010/main" Requires="a14">
            <p:sp>
              <p:nvSpPr>
                <p:cNvPr id="199" name="TextBox 34"/>
                <p:cNvSpPr txBox="1"/>
                <p:nvPr/>
              </p:nvSpPr>
              <p:spPr>
                <a:xfrm>
                  <a:off x="377640" y="1393200"/>
                  <a:ext cx="261360" cy="3690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𝑦</m:t>
                      </m:r>
                    </m:oMath>
                  </a14:m>
                </a:p>
              </p:txBody>
            </p:sp>
          </mc:Choice>
          <mc:Fallback/>
        </mc:AlternateContent>
      </p:grpSp>
      <mc:AlternateContent>
        <mc:Choice xmlns:a14="http://schemas.microsoft.com/office/drawing/2010/main" Requires="a14">
          <p:sp>
            <p:nvSpPr>
              <p:cNvPr id="200" name="TextBox 36"/>
              <p:cNvSpPr txBox="1"/>
              <p:nvPr/>
            </p:nvSpPr>
            <p:spPr>
              <a:xfrm>
                <a:off x="5983920" y="4128840"/>
                <a:ext cx="1677600" cy="9111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𝑅𝑒</m:t>
                    </m:r>
                    <m:f>
                      <m:num>
                        <m:r>
                          <m:t xml:space="preserve">𝜕</m:t>
                        </m:r>
                        <m:r>
                          <m:t xml:space="preserve">𝑝</m:t>
                        </m:r>
                      </m:num>
                      <m:den>
                        <m:r>
                          <m:t xml:space="preserve">𝜕</m:t>
                        </m:r>
                        <m:r>
                          <m:t xml:space="preserve">𝑥</m:t>
                        </m:r>
                      </m:den>
                    </m:f>
                    <m:r>
                      <m:t xml:space="preserve">?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01" name="TextBox 38"/>
              <p:cNvSpPr txBox="1"/>
              <p:nvPr/>
            </p:nvSpPr>
            <p:spPr>
              <a:xfrm>
                <a:off x="220680" y="2995560"/>
                <a:ext cx="946440" cy="618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f>
                      <m:num>
                        <m:r>
                          <m:t xml:space="preserve">𝜕</m:t>
                        </m:r>
                        <m:r>
                          <m:t xml:space="preserve">𝑝</m:t>
                        </m:r>
                      </m:num>
                      <m:den>
                        <m:r>
                          <m:t xml:space="preserve">𝜕</m:t>
                        </m:r>
                        <m:r>
                          <m:t xml:space="preserve">𝑥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202" name="Freeform 39"/>
          <p:cNvSpPr/>
          <p:nvPr/>
        </p:nvSpPr>
        <p:spPr>
          <a:xfrm rot="13485000">
            <a:off x="7457760" y="3567240"/>
            <a:ext cx="448200" cy="875880"/>
          </a:xfrm>
          <a:custGeom>
            <a:avLst/>
            <a:gdLst/>
            <a:ahLst/>
            <a:rect l="l" t="t" r="r" b="b"/>
            <a:pathLst>
              <a:path w="67001" h="826944">
                <a:moveTo>
                  <a:pt x="41477" y="0"/>
                </a:moveTo>
                <a:cubicBezTo>
                  <a:pt x="40905" y="118463"/>
                  <a:pt x="42193" y="140486"/>
                  <a:pt x="40425" y="178744"/>
                </a:cubicBezTo>
                <a:cubicBezTo>
                  <a:pt x="38657" y="217002"/>
                  <a:pt x="36611" y="207111"/>
                  <a:pt x="30869" y="229550"/>
                </a:cubicBezTo>
                <a:cubicBezTo>
                  <a:pt x="25127" y="251989"/>
                  <a:pt x="21229" y="267617"/>
                  <a:pt x="5975" y="313377"/>
                </a:cubicBezTo>
                <a:cubicBezTo>
                  <a:pt x="1595" y="359290"/>
                  <a:pt x="-3421" y="367439"/>
                  <a:pt x="3206" y="391010"/>
                </a:cubicBezTo>
                <a:cubicBezTo>
                  <a:pt x="9833" y="414581"/>
                  <a:pt x="45736" y="454805"/>
                  <a:pt x="45736" y="454805"/>
                </a:cubicBezTo>
                <a:cubicBezTo>
                  <a:pt x="56699" y="487696"/>
                  <a:pt x="67001" y="513077"/>
                  <a:pt x="67001" y="550498"/>
                </a:cubicBezTo>
                <a:cubicBezTo>
                  <a:pt x="67001" y="579072"/>
                  <a:pt x="61634" y="607473"/>
                  <a:pt x="56368" y="635558"/>
                </a:cubicBezTo>
                <a:cubicBezTo>
                  <a:pt x="46089" y="690377"/>
                  <a:pt x="39090" y="708659"/>
                  <a:pt x="24471" y="752516"/>
                </a:cubicBezTo>
                <a:cubicBezTo>
                  <a:pt x="47321" y="821067"/>
                  <a:pt x="29886" y="800462"/>
                  <a:pt x="56368" y="826944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len="med" type="arrow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203" name="TextBox 41"/>
              <p:cNvSpPr txBox="1"/>
              <p:nvPr/>
            </p:nvSpPr>
            <p:spPr>
              <a:xfrm>
                <a:off x="3571200" y="4320720"/>
                <a:ext cx="200124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𝑈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±</m:t>
                        </m:r>
                        <m:r>
                          <m:t xml:space="preserve">𝐻</m:t>
                        </m:r>
                      </m:e>
                    </m:d>
                    <m:r>
                      <m:t xml:space="preserve">=</m:t>
                    </m:r>
                    <m:r>
                      <m:t xml:space="preserve">0</m:t>
                    </m:r>
                  </m:oMath>
                </a14:m>
              </a:p>
            </p:txBody>
          </p:sp>
        </mc:Choice>
        <mc:Fallback/>
      </mc:AlternateContent>
      <p:sp>
        <p:nvSpPr>
          <p:cNvPr id="204" name="TextBox 42"/>
          <p:cNvSpPr/>
          <p:nvPr/>
        </p:nvSpPr>
        <p:spPr>
          <a:xfrm>
            <a:off x="126000" y="3810600"/>
            <a:ext cx="1828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3e74"/>
                </a:solidFill>
                <a:latin typeface="Arial"/>
              </a:rPr>
              <a:t>Model Equation: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5" name="TextBox 43"/>
          <p:cNvSpPr/>
          <p:nvPr/>
        </p:nvSpPr>
        <p:spPr>
          <a:xfrm>
            <a:off x="3144240" y="3829320"/>
            <a:ext cx="754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3e74"/>
                </a:solidFill>
                <a:latin typeface="Arial"/>
              </a:rPr>
              <a:t>B.C. :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47600" y="195480"/>
            <a:ext cx="8884080" cy="380160"/>
          </a:xfrm>
          <a:prstGeom prst="rect">
            <a:avLst/>
          </a:prstGeom>
          <a:noFill/>
          <a:ln w="0">
            <a:noFill/>
          </a:ln>
        </p:spPr>
        <p:txBody>
          <a:bodyPr lIns="0" r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400" spc="-1" strike="noStrike">
                <a:solidFill>
                  <a:srgbClr val="003e74"/>
                </a:solidFill>
                <a:latin typeface="Arial"/>
              </a:rPr>
              <a:t>Example: assimilating pressure gradient in channel flow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147600" y="618120"/>
            <a:ext cx="4409640" cy="429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AutoNum type="arabicPeriod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Directly est.  from the data.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AutoNum type="arabicPeriod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Data might be too noisy or not sampled regularly enough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AutoNum type="arabicPeriod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Work out the analytical solution for given pressure gradient and fit the parabolic flow profile.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AutoNum type="arabicPeriod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Analytical solution may not always possible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AutoNum type="arabicPeriod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Optimise numerical solution that fulfil the model equation while minimising error</a:t>
            </a:r>
            <a:br>
              <a:rPr sz="1800"/>
            </a:br>
            <a:r>
              <a:rPr b="0" lang="en-GB" sz="18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a constrained optimisation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AutoNum type="arabicPeriod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Sampling multiple  values to find the one that fits the best</a:t>
            </a:r>
            <a:br>
              <a:rPr sz="1800"/>
            </a:br>
            <a:r>
              <a:rPr b="0" lang="en-GB" sz="18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MCMC / HMC sampling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Content Placeholder 16" descr=""/>
          <p:cNvPicPr/>
          <p:nvPr/>
        </p:nvPicPr>
        <p:blipFill>
          <a:blip r:embed="rId1"/>
          <a:stretch/>
        </p:blipFill>
        <p:spPr>
          <a:xfrm>
            <a:off x="5235840" y="1564920"/>
            <a:ext cx="3795120" cy="2530080"/>
          </a:xfrm>
          <a:prstGeom prst="rect">
            <a:avLst/>
          </a:prstGeom>
          <a:ln w="0">
            <a:noFill/>
          </a:ln>
        </p:spPr>
      </p:pic>
      <mc:AlternateContent>
        <mc:Choice xmlns:a14="http://schemas.microsoft.com/office/drawing/2010/main" Requires="a14">
          <p:sp>
            <p:nvSpPr>
              <p:cNvPr id="209" name="TextBox 27"/>
              <p:cNvSpPr txBox="1"/>
              <p:nvPr/>
            </p:nvSpPr>
            <p:spPr>
              <a:xfrm>
                <a:off x="5983920" y="626400"/>
                <a:ext cx="2977560" cy="937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0</m:t>
                    </m:r>
                    <m:r>
                      <m:t xml:space="preserve">=</m:t>
                    </m:r>
                    <m:r>
                      <m:t xml:space="preserve">−</m:t>
                    </m:r>
                    <m:r>
                      <m:t xml:space="preserve">𝑅𝑒</m:t>
                    </m:r>
                    <m:f>
                      <m:num>
                        <m:r>
                          <m:t xml:space="preserve">𝜕</m:t>
                        </m:r>
                        <m:r>
                          <m:t xml:space="preserve">𝑝</m:t>
                        </m:r>
                      </m:num>
                      <m:den>
                        <m:r>
                          <m:t xml:space="preserve">𝜕</m:t>
                        </m:r>
                        <m:r>
                          <m:t xml:space="preserve">𝑥</m:t>
                        </m:r>
                      </m:den>
                    </m:f>
                    <m:r>
                      <m:t xml:space="preserve">+</m:t>
                    </m:r>
                    <m:f>
                      <m:num>
                        <m:sSup>
                          <m:e>
                            <m:r>
                              <m:t xml:space="preserve">𝜕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  <m:r>
                          <m:t xml:space="preserve">𝑈</m:t>
                        </m:r>
                      </m:num>
                      <m:den>
                        <m:r>
                          <m:t xml:space="preserve">𝜕</m:t>
                        </m:r>
                        <m:sSup>
                          <m:e>
                            <m:r>
                              <m:t xml:space="preserve">𝑦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10" name="TextBox 36"/>
              <p:cNvSpPr txBox="1"/>
              <p:nvPr/>
            </p:nvSpPr>
            <p:spPr>
              <a:xfrm>
                <a:off x="6970680" y="4130640"/>
                <a:ext cx="1677600" cy="9111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𝑅𝑒</m:t>
                    </m:r>
                    <m:f>
                      <m:num>
                        <m:r>
                          <m:t xml:space="preserve">𝜕</m:t>
                        </m:r>
                        <m:r>
                          <m:t xml:space="preserve">𝑝</m:t>
                        </m:r>
                      </m:num>
                      <m:den>
                        <m:r>
                          <m:t xml:space="preserve">𝜕</m:t>
                        </m:r>
                        <m:r>
                          <m:t xml:space="preserve">𝑥</m:t>
                        </m:r>
                      </m:den>
                    </m:f>
                    <m:r>
                      <m:t xml:space="preserve">?</m:t>
                    </m:r>
                  </m:oMath>
                </a14:m>
              </a:p>
            </p:txBody>
          </p:sp>
        </mc:Choice>
        <mc:Fallback/>
      </mc:AlternateContent>
      <p:sp>
        <p:nvSpPr>
          <p:cNvPr id="211" name="Freeform 39"/>
          <p:cNvSpPr/>
          <p:nvPr/>
        </p:nvSpPr>
        <p:spPr>
          <a:xfrm rot="13485000">
            <a:off x="8339400" y="3906000"/>
            <a:ext cx="448200" cy="702720"/>
          </a:xfrm>
          <a:custGeom>
            <a:avLst/>
            <a:gdLst/>
            <a:ahLst/>
            <a:rect l="l" t="t" r="r" b="b"/>
            <a:pathLst>
              <a:path w="67001" h="826944">
                <a:moveTo>
                  <a:pt x="41477" y="0"/>
                </a:moveTo>
                <a:cubicBezTo>
                  <a:pt x="40905" y="118463"/>
                  <a:pt x="42193" y="140486"/>
                  <a:pt x="40425" y="178744"/>
                </a:cubicBezTo>
                <a:cubicBezTo>
                  <a:pt x="38657" y="217002"/>
                  <a:pt x="36611" y="207111"/>
                  <a:pt x="30869" y="229550"/>
                </a:cubicBezTo>
                <a:cubicBezTo>
                  <a:pt x="25127" y="251989"/>
                  <a:pt x="21229" y="267617"/>
                  <a:pt x="5975" y="313377"/>
                </a:cubicBezTo>
                <a:cubicBezTo>
                  <a:pt x="1595" y="359290"/>
                  <a:pt x="-3421" y="367439"/>
                  <a:pt x="3206" y="391010"/>
                </a:cubicBezTo>
                <a:cubicBezTo>
                  <a:pt x="9833" y="414581"/>
                  <a:pt x="45736" y="454805"/>
                  <a:pt x="45736" y="454805"/>
                </a:cubicBezTo>
                <a:cubicBezTo>
                  <a:pt x="56699" y="487696"/>
                  <a:pt x="67001" y="513077"/>
                  <a:pt x="67001" y="550498"/>
                </a:cubicBezTo>
                <a:cubicBezTo>
                  <a:pt x="67001" y="579072"/>
                  <a:pt x="61634" y="607473"/>
                  <a:pt x="56368" y="635558"/>
                </a:cubicBezTo>
                <a:cubicBezTo>
                  <a:pt x="46089" y="690377"/>
                  <a:pt x="39090" y="708659"/>
                  <a:pt x="24471" y="752516"/>
                </a:cubicBezTo>
                <a:cubicBezTo>
                  <a:pt x="47321" y="821067"/>
                  <a:pt x="29886" y="800462"/>
                  <a:pt x="56368" y="826944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len="med" type="arrow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2" name="Right Brace 5"/>
          <p:cNvSpPr/>
          <p:nvPr/>
        </p:nvSpPr>
        <p:spPr>
          <a:xfrm>
            <a:off x="4365360" y="3049200"/>
            <a:ext cx="412560" cy="1957320"/>
          </a:xfrm>
          <a:prstGeom prst="rightBrace">
            <a:avLst>
              <a:gd name="adj1" fmla="val 8333"/>
              <a:gd name="adj2" fmla="val 75612"/>
            </a:avLst>
          </a:prstGeom>
          <a:noFill/>
          <a:ln>
            <a:solidFill>
              <a:srgbClr val="0085ca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3" name="TextBox 6"/>
          <p:cNvSpPr/>
          <p:nvPr/>
        </p:nvSpPr>
        <p:spPr>
          <a:xfrm>
            <a:off x="4794480" y="4078080"/>
            <a:ext cx="21600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ff0000"/>
                </a:solidFill>
                <a:latin typeface="Arial"/>
              </a:rPr>
              <a:t>Accelerated if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ff0000"/>
                </a:solidFill>
                <a:latin typeface="Arial"/>
              </a:rPr>
              <a:t>gradient is also calculated.</a:t>
            </a:r>
            <a:endParaRPr b="0" lang="en-GB" sz="18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"/>
          <p:cNvSpPr/>
          <p:nvPr/>
        </p:nvSpPr>
        <p:spPr>
          <a:xfrm>
            <a:off x="2308680" y="2387160"/>
            <a:ext cx="4525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(To tutorial Cheb_Channel1D_Pressured.jl)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47600" y="195480"/>
            <a:ext cx="8884080" cy="380160"/>
          </a:xfrm>
          <a:prstGeom prst="rect">
            <a:avLst/>
          </a:prstGeom>
          <a:noFill/>
          <a:ln w="0">
            <a:noFill/>
          </a:ln>
        </p:spPr>
        <p:txBody>
          <a:bodyPr lIns="0" r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400" spc="-1" strike="noStrike">
                <a:solidFill>
                  <a:srgbClr val="003e74"/>
                </a:solidFill>
                <a:latin typeface="Arial"/>
              </a:rPr>
              <a:t>Note on hyperprior – Why InverseGamma?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147600" y="738360"/>
            <a:ext cx="8884080" cy="383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The hyperprior here defines the prior knowledge on the scale of the parameter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Need to be as ”uninformative” as possible (Maximise entropy)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InverseGamma  is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time elapse before  occurrences of randomly occurring event following a Poisson/Exponential process with average rate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241"/>
              </a:spcBef>
              <a:buClr>
                <a:srgbClr val="002548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Higher  = Stronger prior;  = scaling or prior mean for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Conjugate prior of Gaussian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241"/>
              </a:spcBef>
              <a:buClr>
                <a:srgbClr val="002548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Nice closed form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241"/>
              </a:spcBef>
              <a:buClr>
                <a:srgbClr val="002548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Allow further data assimilation -&gt; Karman Filter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Maximum entropy distribution for given  and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Normal-InverseGamma is a commonly used hierarchical prior,</a:t>
            </a:r>
            <a:br>
              <a:rPr sz="1800"/>
            </a:b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but this is not the only option!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(Refer back to Hong’s talk)!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47600" y="195480"/>
            <a:ext cx="8884080" cy="380160"/>
          </a:xfrm>
          <a:prstGeom prst="rect">
            <a:avLst/>
          </a:prstGeom>
          <a:noFill/>
          <a:ln w="0">
            <a:noFill/>
          </a:ln>
        </p:spPr>
        <p:txBody>
          <a:bodyPr lIns="0" r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400" spc="-1" strike="noStrike">
                <a:solidFill>
                  <a:srgbClr val="003e74"/>
                </a:solidFill>
                <a:latin typeface="Arial"/>
              </a:rPr>
              <a:t>Automatic Differentiation: FowardDiff.jl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147600" y="1932120"/>
            <a:ext cx="8884080" cy="26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Dual Number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19" name="TextBox 3"/>
              <p:cNvSpPr txBox="1"/>
              <p:nvPr/>
            </p:nvSpPr>
            <p:spPr>
              <a:xfrm>
                <a:off x="2485080" y="910080"/>
                <a:ext cx="3358440" cy="6879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𝑔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𝒙</m:t>
                            </m:r>
                          </m:e>
                          <m:sub>
                            <m:r>
                              <m:t xml:space="preserve">0</m:t>
                            </m:r>
                          </m:sub>
                        </m:sSub>
                        <m:r>
                          <m:t xml:space="preserve">+</m:t>
                        </m:r>
                        <m:r>
                          <m:t xml:space="preserve">𝝐</m:t>
                        </m:r>
                      </m:e>
                    </m:d>
                    <m:r>
                      <m:t xml:space="preserve">=</m:t>
                    </m:r>
                    <m:r>
                      <m:t xml:space="preserve">𝑔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𝒙</m:t>
                            </m:r>
                          </m:e>
                          <m:sub>
                            <m:r>
                              <m:t xml:space="preserve">0</m:t>
                            </m:r>
                          </m:sub>
                        </m:sSub>
                      </m:e>
                    </m:d>
                    <m:r>
                      <m:t xml:space="preserve">+</m:t>
                    </m:r>
                    <m:sSub>
                      <m:e>
                        <m:d>
                          <m:dPr>
                            <m:begChr m:val=""/>
                            <m:endChr m:val="|"/>
                          </m:dPr>
                          <m:e>
                            <m:f>
                              <m:num>
                                <m:r>
                                  <m:t xml:space="preserve">𝜕</m:t>
                                </m:r>
                                <m:r>
                                  <m:t xml:space="preserve">𝑔</m:t>
                                </m:r>
                              </m:num>
                              <m:den>
                                <m:r>
                                  <m:t xml:space="preserve">𝜕</m:t>
                                </m:r>
                                <m:r>
                                  <m:t xml:space="preserve">𝒙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m:t xml:space="preserve">𝒙</m:t>
                        </m:r>
                        <m:r>
                          <m:t xml:space="preserve">=</m:t>
                        </m:r>
                        <m:sSub>
                          <m:e>
                            <m:r>
                              <m:t xml:space="preserve">𝒙</m:t>
                            </m:r>
                          </m:e>
                          <m:sub>
                            <m:r>
                              <m:t xml:space="preserve">0</m:t>
                            </m:r>
                          </m:sub>
                        </m:sSub>
                      </m:sub>
                    </m:sSub>
                    <m:r>
                      <m:t xml:space="preserve">⋅</m:t>
                    </m:r>
                    <m:r>
                      <m:t xml:space="preserve">𝝐</m:t>
                    </m:r>
                  </m:oMath>
                </a14:m>
              </a:p>
            </p:txBody>
          </p:sp>
        </mc:Choice>
        <mc:Fallback/>
      </mc:AlternateContent>
      <p:pic>
        <p:nvPicPr>
          <p:cNvPr id="220" name="Picture 5" descr="A computer code on a black background&#10;&#10;Description automatically generated"/>
          <p:cNvPicPr/>
          <p:nvPr/>
        </p:nvPicPr>
        <p:blipFill>
          <a:blip r:embed="rId1"/>
          <a:stretch/>
        </p:blipFill>
        <p:spPr>
          <a:xfrm>
            <a:off x="779760" y="2495160"/>
            <a:ext cx="7619760" cy="208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47600" y="195480"/>
            <a:ext cx="8884080" cy="380160"/>
          </a:xfrm>
          <a:prstGeom prst="rect">
            <a:avLst/>
          </a:prstGeom>
          <a:noFill/>
          <a:ln w="0">
            <a:noFill/>
          </a:ln>
        </p:spPr>
        <p:txBody>
          <a:bodyPr lIns="0" r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400" spc="-1" strike="noStrike">
                <a:solidFill>
                  <a:srgbClr val="003e74"/>
                </a:solidFill>
                <a:latin typeface="Arial"/>
              </a:rPr>
              <a:t>Why JULIA?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147600" y="738360"/>
            <a:ext cx="8884080" cy="383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Automatic Differentiation for FREE!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The power of composable language with multi-dispatch: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algn="ctr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i="1" lang="en-GB" sz="1800" spc="-1" strike="noStrike">
                <a:solidFill>
                  <a:srgbClr val="000000"/>
                </a:solidFill>
                <a:latin typeface="Arial"/>
              </a:rPr>
              <a:t>Write once, AD comes automatically!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3" name="Picture 4" descr=""/>
          <p:cNvPicPr/>
          <p:nvPr/>
        </p:nvPicPr>
        <p:blipFill>
          <a:blip r:embed="rId1"/>
          <a:stretch/>
        </p:blipFill>
        <p:spPr>
          <a:xfrm>
            <a:off x="1125000" y="1696320"/>
            <a:ext cx="6928920" cy="325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47600" y="195480"/>
            <a:ext cx="8884080" cy="380160"/>
          </a:xfrm>
          <a:prstGeom prst="rect">
            <a:avLst/>
          </a:prstGeom>
          <a:noFill/>
          <a:ln w="0">
            <a:noFill/>
          </a:ln>
        </p:spPr>
        <p:txBody>
          <a:bodyPr lIns="0" r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400" spc="-1" strike="noStrike">
                <a:solidFill>
                  <a:srgbClr val="003e74"/>
                </a:solidFill>
                <a:latin typeface="Arial"/>
              </a:rPr>
              <a:t>Why JULIA?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147600" y="738360"/>
            <a:ext cx="8884080" cy="383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Automatic Differentiation for FREE!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The power of composable language with multi-dispatch: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algn="ctr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i="1" lang="en-GB" sz="1800" spc="-1" strike="noStrike">
                <a:solidFill>
                  <a:srgbClr val="000000"/>
                </a:solidFill>
                <a:latin typeface="Arial"/>
              </a:rPr>
              <a:t>Write once, AD comes automatically!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Picture 4" descr="A screenshot of a computer program&#10;&#10;Description automatically generated"/>
          <p:cNvPicPr/>
          <p:nvPr/>
        </p:nvPicPr>
        <p:blipFill>
          <a:blip r:embed="rId1"/>
          <a:stretch/>
        </p:blipFill>
        <p:spPr>
          <a:xfrm>
            <a:off x="1057320" y="1696320"/>
            <a:ext cx="7064280" cy="325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8B5B573289954487F472CCC207ABC4" ma:contentTypeVersion="16" ma:contentTypeDescription="Create a new document." ma:contentTypeScope="" ma:versionID="5554d3ebe08fbefea11bedda9258da95">
  <xsd:schema xmlns:xsd="http://www.w3.org/2001/XMLSchema" xmlns:xs="http://www.w3.org/2001/XMLSchema" xmlns:p="http://schemas.microsoft.com/office/2006/metadata/properties" xmlns:ns3="a4e4a713-6e1c-49d4-b494-2e39e5660da9" xmlns:ns4="67a6b13d-1311-4cbe-a34a-5b375d84b0b7" targetNamespace="http://schemas.microsoft.com/office/2006/metadata/properties" ma:root="true" ma:fieldsID="b2774df09163788ed9bee8f1d8ede9e2" ns3:_="" ns4:_="">
    <xsd:import namespace="a4e4a713-6e1c-49d4-b494-2e39e5660da9"/>
    <xsd:import namespace="67a6b13d-1311-4cbe-a34a-5b375d84b0b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e4a713-6e1c-49d4-b494-2e39e5660d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a6b13d-1311-4cbe-a34a-5b375d84b0b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4e4a713-6e1c-49d4-b494-2e39e5660da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7882D1-5CD4-4D0E-9215-A80AFC515304}">
  <ds:schemaRefs>
    <ds:schemaRef ds:uri="67a6b13d-1311-4cbe-a34a-5b375d84b0b7"/>
    <ds:schemaRef ds:uri="a4e4a713-6e1c-49d4-b494-2e39e5660d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63D1267-BBD1-48D5-BE55-5ADBC7650A5A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a4e4a713-6e1c-49d4-b494-2e39e5660da9"/>
    <ds:schemaRef ds:uri="http://schemas.openxmlformats.org/package/2006/metadata/core-properties"/>
    <ds:schemaRef ds:uri="67a6b13d-1311-4cbe-a34a-5b375d84b0b7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66BCB72-BF96-4977-AA91-918CEC51A3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13744</TotalTime>
  <Application>LibreOffice/7.3.7.2$Linux_X86_64 LibreOffice_project/30$Build-2</Application>
  <AppVersion>15.0000</AppVersion>
  <Words>922</Words>
  <Paragraphs>141</Paragraphs>
  <Company>Imperial College London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2017-02-16T14:49:58Z</dcterms:created>
  <dc:creator>Lloyd Fung</dc:creator>
  <dc:description/>
  <dc:language>en-GB</dc:language>
  <cp:lastModifiedBy/>
  <dcterms:modified xsi:type="dcterms:W3CDTF">2024-08-12T10:07:22Z</dcterms:modified>
  <cp:revision>3</cp:revision>
  <dc:subject/>
  <dc:title>Continuum modelling of dilue ABP suspensions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0x0101008D8B5B573289954487F472CCC207ABC4</vt:lpwstr>
  </property>
  <property fmtid="{D5CDD505-2E9C-101B-9397-08002B2CF9AE}" pid="3" name="HiddenSlides">
    <vt:i4>2</vt:i4>
  </property>
  <property fmtid="{D5CDD505-2E9C-101B-9397-08002B2CF9AE}" pid="4" name="Notes">
    <vt:i4>10</vt:i4>
  </property>
  <property fmtid="{D5CDD505-2E9C-101B-9397-08002B2CF9AE}" pid="5" name="PresentationFormat">
    <vt:lpwstr>On-screen Show (16:9)</vt:lpwstr>
  </property>
  <property fmtid="{D5CDD505-2E9C-101B-9397-08002B2CF9AE}" pid="6" name="Slides">
    <vt:i4>14</vt:i4>
  </property>
</Properties>
</file>