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84" r:id="rId3"/>
    <p:sldId id="273" r:id="rId4"/>
    <p:sldId id="285" r:id="rId5"/>
    <p:sldId id="287" r:id="rId6"/>
    <p:sldId id="288" r:id="rId7"/>
    <p:sldId id="292" r:id="rId8"/>
    <p:sldId id="293" r:id="rId9"/>
    <p:sldId id="294" r:id="rId10"/>
    <p:sldId id="289" r:id="rId11"/>
    <p:sldId id="290" r:id="rId12"/>
    <p:sldId id="286" r:id="rId13"/>
    <p:sldId id="283" r:id="rId14"/>
    <p:sldId id="296" r:id="rId15"/>
    <p:sldId id="297" r:id="rId16"/>
    <p:sldId id="298" r:id="rId17"/>
    <p:sldId id="299" r:id="rId18"/>
    <p:sldId id="300" r:id="rId19"/>
    <p:sldId id="301" r:id="rId20"/>
    <p:sldId id="302" r:id="rId21"/>
    <p:sldId id="291"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30E0C3"/>
    <a:srgbClr val="8335E5"/>
    <a:srgbClr val="6B8DE1"/>
    <a:srgbClr val="6C92E1"/>
    <a:srgbClr val="6313DC"/>
    <a:srgbClr val="1E3ADA"/>
    <a:srgbClr val="030553"/>
    <a:srgbClr val="7D4BC9"/>
    <a:srgbClr val="162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95"/>
  </p:normalViewPr>
  <p:slideViewPr>
    <p:cSldViewPr snapToGrid="0" showGuides="1">
      <p:cViewPr varScale="1">
        <p:scale>
          <a:sx n="105" d="100"/>
          <a:sy n="105" d="100"/>
        </p:scale>
        <p:origin x="138" y="354"/>
      </p:cViewPr>
      <p:guideLst>
        <p:guide orient="horz" pos="2064"/>
        <p:guide pos="3840"/>
        <p:guide pos="456"/>
        <p:guide pos="7200"/>
      </p:guideLst>
    </p:cSldViewPr>
  </p:slideViewPr>
  <p:notesTextViewPr>
    <p:cViewPr>
      <p:scale>
        <a:sx n="1" d="1"/>
        <a:sy n="1" d="1"/>
      </p:scale>
      <p:origin x="0" y="0"/>
    </p:cViewPr>
  </p:notesTextViewPr>
  <p:notesViewPr>
    <p:cSldViewPr snapToGrid="0" showGuides="1">
      <p:cViewPr varScale="1">
        <p:scale>
          <a:sx n="80" d="100"/>
          <a:sy n="80" d="100"/>
        </p:scale>
        <p:origin x="29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12/6/2021</a:t>
            </a:fld>
            <a:endParaRPr lang="en-US"/>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12/6/2021</a:t>
            </a:fld>
            <a:endParaRPr lang="en-US"/>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12/6/2021</a:t>
            </a:fld>
            <a:endParaRPr lang="en-US"/>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12/6/2021</a:t>
            </a:fld>
            <a:endParaRPr lang="en-US"/>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12/6/2021</a:t>
            </a:fld>
            <a:endParaRPr lang="en-US"/>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12/6/2021</a:t>
            </a:fld>
            <a:endParaRPr lang="en-US"/>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12/6/2021</a:t>
            </a:fld>
            <a:endParaRPr lang="en-US"/>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12/6/2021</a:t>
            </a:fld>
            <a:endParaRPr lang="en-US"/>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12/6/2021</a:t>
            </a:fld>
            <a:endParaRPr lang="en-US"/>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12/6/2021</a:t>
            </a:fld>
            <a:endParaRPr lang="en-US"/>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12/6/2021</a:t>
            </a:fld>
            <a:endParaRPr lang="en-US"/>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12/6/2021</a:t>
            </a:fld>
            <a:endParaRPr lang="en-US"/>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E504344-8563-476C-9EF9-4200B272FDC1}"/>
              </a:ext>
            </a:extLst>
          </p:cNvPr>
          <p:cNvGrpSpPr/>
          <p:nvPr/>
        </p:nvGrpSpPr>
        <p:grpSpPr>
          <a:xfrm>
            <a:off x="4855953" y="-2833464"/>
            <a:ext cx="8973155" cy="12105058"/>
            <a:chOff x="4855953" y="-2833464"/>
            <a:chExt cx="8973155" cy="12105058"/>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flip="none" rotWithShape="1">
              <a:gsLst>
                <a:gs pos="0">
                  <a:srgbClr val="7BEBD8">
                    <a:tint val="66000"/>
                    <a:satMod val="160000"/>
                  </a:srgbClr>
                </a:gs>
                <a:gs pos="50000">
                  <a:srgbClr val="7BEBD8">
                    <a:tint val="44500"/>
                    <a:satMod val="160000"/>
                  </a:srgbClr>
                </a:gs>
                <a:gs pos="100000">
                  <a:srgbClr val="7BEBD8">
                    <a:tint val="23500"/>
                    <a:satMod val="160000"/>
                  </a:srgbClr>
                </a:gs>
              </a:gsLst>
              <a:lin ang="2700000" scaled="1"/>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72213" y="-2833464"/>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solidFill>
              <a:srgbClr val="7BEBD8"/>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flip="none" rotWithShape="1">
              <a:gsLst>
                <a:gs pos="0">
                  <a:srgbClr val="7BEBD8">
                    <a:shade val="30000"/>
                    <a:satMod val="115000"/>
                  </a:srgbClr>
                </a:gs>
                <a:gs pos="50000">
                  <a:srgbClr val="7BEBD8">
                    <a:shade val="67500"/>
                    <a:satMod val="115000"/>
                  </a:srgbClr>
                </a:gs>
                <a:gs pos="100000">
                  <a:srgbClr val="7BEBD8">
                    <a:shade val="100000"/>
                    <a:satMod val="115000"/>
                  </a:srgbClr>
                </a:gs>
              </a:gsLst>
              <a:lin ang="2700000" scaled="1"/>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830997"/>
          </a:xfrm>
          <a:prstGeom prst="rect">
            <a:avLst/>
          </a:prstGeom>
          <a:noFill/>
        </p:spPr>
        <p:txBody>
          <a:bodyPr wrap="square" lIns="0" tIns="0" rIns="0" bIns="0" rtlCol="0">
            <a:spAutoFit/>
          </a:bodyPr>
          <a:lstStyle/>
          <a:p>
            <a:r>
              <a:rPr lang="en-US" sz="5400" b="1">
                <a:solidFill>
                  <a:srgbClr val="002060"/>
                </a:solidFill>
                <a:latin typeface="Segoe UI" panose="020B0502040204020203" pitchFamily="34" charset="0"/>
                <a:cs typeface="Segoe UI" panose="020B0502040204020203" pitchFamily="34" charset="0"/>
              </a:rPr>
              <a:t>ARANGODB</a:t>
            </a:r>
            <a:endParaRPr lang="en-US" sz="5400" b="1" dirty="0">
              <a:solidFill>
                <a:srgbClr val="002060"/>
              </a:solidFill>
              <a:latin typeface="Segoe UI" panose="020B0502040204020203" pitchFamily="34" charset="0"/>
              <a:cs typeface="Segoe UI" panose="020B0502040204020203" pitchFamily="34" charset="0"/>
            </a:endParaRP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492443"/>
          </a:xfrm>
          <a:prstGeom prst="rect">
            <a:avLst/>
          </a:prstGeom>
        </p:spPr>
        <p:txBody>
          <a:bodyPr wrap="square" lIns="0" tIns="0" rIns="0" bIns="0">
            <a:spAutoFit/>
          </a:bodyPr>
          <a:lstStyle/>
          <a:p>
            <a:r>
              <a:rPr lang="en-US" sz="1600" i="1">
                <a:solidFill>
                  <a:srgbClr val="002060"/>
                </a:solidFill>
                <a:latin typeface="+mj-lt"/>
                <a:cs typeface="Segoe UI" panose="020B0502040204020203" pitchFamily="34" charset="0"/>
              </a:rPr>
              <a:t>Tiểu luận về NoSQL của nhóm 8 môn</a:t>
            </a:r>
            <a:br>
              <a:rPr lang="en-US" sz="1600" i="1">
                <a:solidFill>
                  <a:srgbClr val="002060"/>
                </a:solidFill>
                <a:latin typeface="+mj-lt"/>
                <a:cs typeface="Segoe UI" panose="020B0502040204020203" pitchFamily="34" charset="0"/>
              </a:rPr>
            </a:br>
            <a:r>
              <a:rPr lang="en-US" sz="1600" i="1">
                <a:solidFill>
                  <a:srgbClr val="002060"/>
                </a:solidFill>
                <a:latin typeface="+mj-lt"/>
                <a:cs typeface="Segoe UI" panose="020B0502040204020203" pitchFamily="34" charset="0"/>
              </a:rPr>
              <a:t>Cơ sở dữ liệu phân tán </a:t>
            </a:r>
            <a:endParaRPr lang="en-US" sz="1600" i="1" dirty="0">
              <a:solidFill>
                <a:srgbClr val="002060"/>
              </a:solidFill>
              <a:latin typeface="+mj-lt"/>
              <a:cs typeface="Segoe UI" panose="020B0502040204020203" pitchFamily="34" charset="0"/>
            </a:endParaRPr>
          </a:p>
        </p:txBody>
      </p:sp>
      <p:pic>
        <p:nvPicPr>
          <p:cNvPr id="5" name="Picture 4">
            <a:extLst>
              <a:ext uri="{FF2B5EF4-FFF2-40B4-BE49-F238E27FC236}">
                <a16:creationId xmlns:a16="http://schemas.microsoft.com/office/drawing/2014/main" id="{CF4080BA-5F8C-4A96-A22D-7124A1615FC7}"/>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1166984" y="1853999"/>
            <a:ext cx="1967947" cy="1341782"/>
          </a:xfrm>
          <a:prstGeom prst="rect">
            <a:avLst/>
          </a:prstGeom>
        </p:spPr>
      </p:pic>
    </p:spTree>
    <p:extLst>
      <p:ext uri="{BB962C8B-B14F-4D97-AF65-F5344CB8AC3E}">
        <p14:creationId xmlns:p14="http://schemas.microsoft.com/office/powerpoint/2010/main" val="325435632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5C117F-3D12-48DF-8518-F3278AC39700}"/>
              </a:ext>
            </a:extLst>
          </p:cNvPr>
          <p:cNvSpPr txBox="1"/>
          <p:nvPr/>
        </p:nvSpPr>
        <p:spPr>
          <a:xfrm>
            <a:off x="655983" y="467139"/>
            <a:ext cx="5209358" cy="646331"/>
          </a:xfrm>
          <a:prstGeom prst="rect">
            <a:avLst/>
          </a:prstGeom>
          <a:noFill/>
        </p:spPr>
        <p:txBody>
          <a:bodyPr wrap="square" rtlCol="0">
            <a:spAutoFit/>
          </a:bodyPr>
          <a:lstStyle/>
          <a:p>
            <a:r>
              <a:rPr lang="en-US">
                <a:latin typeface="SVN-Gotham" panose="02000604030000020004" pitchFamily="50" charset="0"/>
              </a:rPr>
              <a:t>SO SÁNH ARANGODB VỚI MONGODB</a:t>
            </a:r>
          </a:p>
          <a:p>
            <a:endParaRPr lang="en-GB"/>
          </a:p>
        </p:txBody>
      </p:sp>
      <p:graphicFrame>
        <p:nvGraphicFramePr>
          <p:cNvPr id="4" name="Table 4">
            <a:extLst>
              <a:ext uri="{FF2B5EF4-FFF2-40B4-BE49-F238E27FC236}">
                <a16:creationId xmlns:a16="http://schemas.microsoft.com/office/drawing/2014/main" id="{88F56C34-C9D3-4B29-90A2-645200EF7810}"/>
              </a:ext>
            </a:extLst>
          </p:cNvPr>
          <p:cNvGraphicFramePr>
            <a:graphicFrameLocks noGrp="1"/>
          </p:cNvGraphicFramePr>
          <p:nvPr>
            <p:extLst>
              <p:ext uri="{D42A27DB-BD31-4B8C-83A1-F6EECF244321}">
                <p14:modId xmlns:p14="http://schemas.microsoft.com/office/powerpoint/2010/main" val="3573150406"/>
              </p:ext>
            </p:extLst>
          </p:nvPr>
        </p:nvGraphicFramePr>
        <p:xfrm>
          <a:off x="2032000" y="1400431"/>
          <a:ext cx="8128000" cy="4127154"/>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575402552"/>
                    </a:ext>
                  </a:extLst>
                </a:gridCol>
                <a:gridCol w="4064000">
                  <a:extLst>
                    <a:ext uri="{9D8B030D-6E8A-4147-A177-3AD203B41FA5}">
                      <a16:colId xmlns:a16="http://schemas.microsoft.com/office/drawing/2014/main" val="1075862562"/>
                    </a:ext>
                  </a:extLst>
                </a:gridCol>
              </a:tblGrid>
              <a:tr h="503816">
                <a:tc>
                  <a:txBody>
                    <a:bodyPr/>
                    <a:lstStyle/>
                    <a:p>
                      <a:r>
                        <a:rPr lang="en-US"/>
                        <a:t>ArangoDB</a:t>
                      </a:r>
                      <a:endParaRPr lang="en-GB"/>
                    </a:p>
                  </a:txBody>
                  <a:tcPr/>
                </a:tc>
                <a:tc>
                  <a:txBody>
                    <a:bodyPr/>
                    <a:lstStyle/>
                    <a:p>
                      <a:r>
                        <a:rPr lang="en-US"/>
                        <a:t>MongoDB</a:t>
                      </a:r>
                      <a:endParaRPr lang="en-GB"/>
                    </a:p>
                  </a:txBody>
                  <a:tcPr/>
                </a:tc>
                <a:extLst>
                  <a:ext uri="{0D108BD9-81ED-4DB2-BD59-A6C34878D82A}">
                    <a16:rowId xmlns:a16="http://schemas.microsoft.com/office/drawing/2014/main" val="883323766"/>
                  </a:ext>
                </a:extLst>
              </a:tr>
              <a:tr h="503816">
                <a:tc>
                  <a:txBody>
                    <a:bodyPr/>
                    <a:lstStyle/>
                    <a:p>
                      <a:r>
                        <a:rPr lang="en-US"/>
                        <a:t>Hỗ trợ document, key-value, graph</a:t>
                      </a:r>
                      <a:endParaRPr lang="en-GB"/>
                    </a:p>
                  </a:txBody>
                  <a:tcPr/>
                </a:tc>
                <a:tc>
                  <a:txBody>
                    <a:bodyPr/>
                    <a:lstStyle/>
                    <a:p>
                      <a:r>
                        <a:rPr lang="en-US" sz="1800" kern="1200">
                          <a:solidFill>
                            <a:schemeClr val="dk1"/>
                          </a:solidFill>
                          <a:effectLst/>
                        </a:rPr>
                        <a:t>chỉ hỗ trợ mô hình document</a:t>
                      </a:r>
                      <a:endParaRPr lang="en-GB"/>
                    </a:p>
                  </a:txBody>
                  <a:tcPr/>
                </a:tc>
                <a:extLst>
                  <a:ext uri="{0D108BD9-81ED-4DB2-BD59-A6C34878D82A}">
                    <a16:rowId xmlns:a16="http://schemas.microsoft.com/office/drawing/2014/main" val="3696681542"/>
                  </a:ext>
                </a:extLst>
              </a:tr>
              <a:tr h="503816">
                <a:tc>
                  <a:txBody>
                    <a:bodyPr/>
                    <a:lstStyle/>
                    <a:p>
                      <a:r>
                        <a:rPr lang="en-US" sz="1800" kern="1200">
                          <a:solidFill>
                            <a:schemeClr val="dk1"/>
                          </a:solidFill>
                          <a:effectLst/>
                        </a:rPr>
                        <a:t>Có thể kết và mở rộng các collection</a:t>
                      </a:r>
                      <a:endParaRPr lang="en-GB"/>
                    </a:p>
                  </a:txBody>
                  <a:tcPr/>
                </a:tc>
                <a:tc>
                  <a:txBody>
                    <a:bodyPr/>
                    <a:lstStyle/>
                    <a:p>
                      <a:r>
                        <a:rPr lang="en-US" sz="1800" kern="1200">
                          <a:solidFill>
                            <a:schemeClr val="dk1"/>
                          </a:solidFill>
                          <a:effectLst/>
                        </a:rPr>
                        <a:t>Không thể kết và mở rộng các collection</a:t>
                      </a:r>
                      <a:endParaRPr lang="en-GB"/>
                    </a:p>
                  </a:txBody>
                  <a:tcPr/>
                </a:tc>
                <a:extLst>
                  <a:ext uri="{0D108BD9-81ED-4DB2-BD59-A6C34878D82A}">
                    <a16:rowId xmlns:a16="http://schemas.microsoft.com/office/drawing/2014/main" val="617034148"/>
                  </a:ext>
                </a:extLst>
              </a:tr>
              <a:tr h="503816">
                <a:tc>
                  <a:txBody>
                    <a:bodyPr/>
                    <a:lstStyle/>
                    <a:p>
                      <a:r>
                        <a:rPr lang="en-US"/>
                        <a:t>Sử dụng AQL để truy vấn</a:t>
                      </a:r>
                      <a:endParaRPr lang="en-GB"/>
                    </a:p>
                  </a:txBody>
                  <a:tcPr/>
                </a:tc>
                <a:tc>
                  <a:txBody>
                    <a:bodyPr/>
                    <a:lstStyle/>
                    <a:p>
                      <a:r>
                        <a:rPr lang="en-US" sz="1800" kern="1200">
                          <a:solidFill>
                            <a:schemeClr val="dk1"/>
                          </a:solidFill>
                          <a:effectLst/>
                        </a:rPr>
                        <a:t>sử dụng cú pháp JSON để truy vấn</a:t>
                      </a:r>
                      <a:endParaRPr lang="en-GB"/>
                    </a:p>
                  </a:txBody>
                  <a:tcPr/>
                </a:tc>
                <a:extLst>
                  <a:ext uri="{0D108BD9-81ED-4DB2-BD59-A6C34878D82A}">
                    <a16:rowId xmlns:a16="http://schemas.microsoft.com/office/drawing/2014/main" val="4171500833"/>
                  </a:ext>
                </a:extLst>
              </a:tr>
              <a:tr h="1242288">
                <a:tc>
                  <a:txBody>
                    <a:bodyPr/>
                    <a:lstStyle/>
                    <a:p>
                      <a:r>
                        <a:rPr lang="en-US"/>
                        <a:t>Sử dụng giao tác phức tạp để </a:t>
                      </a:r>
                      <a:r>
                        <a:rPr lang="en-US" sz="1800" kern="1200">
                          <a:solidFill>
                            <a:schemeClr val="dk1"/>
                          </a:solidFill>
                          <a:effectLst/>
                        </a:rPr>
                        <a:t>nối giữa các document và giữa các collection, </a:t>
                      </a:r>
                      <a:r>
                        <a:rPr lang="en-US"/>
                        <a:t>đảm bảo sự cô lập giữa các cluster</a:t>
                      </a:r>
                      <a:endParaRPr lang="en-GB"/>
                    </a:p>
                  </a:txBody>
                  <a:tcPr/>
                </a:tc>
                <a:tc>
                  <a:txBody>
                    <a:bodyPr/>
                    <a:lstStyle/>
                    <a:p>
                      <a:r>
                        <a:rPr lang="en-US"/>
                        <a:t>Không có tính năng bên</a:t>
                      </a:r>
                      <a:endParaRPr lang="en-GB"/>
                    </a:p>
                  </a:txBody>
                  <a:tcPr/>
                </a:tc>
                <a:extLst>
                  <a:ext uri="{0D108BD9-81ED-4DB2-BD59-A6C34878D82A}">
                    <a16:rowId xmlns:a16="http://schemas.microsoft.com/office/drawing/2014/main" val="1445635508"/>
                  </a:ext>
                </a:extLst>
              </a:tr>
              <a:tr h="869602">
                <a:tc>
                  <a:txBody>
                    <a:bodyPr/>
                    <a:lstStyle/>
                    <a:p>
                      <a:r>
                        <a:rPr lang="en-US"/>
                        <a:t>Cho phép người dùng sử dụng framework riêng (foxxframework)</a:t>
                      </a:r>
                      <a:endParaRPr lang="en-GB"/>
                    </a:p>
                  </a:txBody>
                  <a:tcPr/>
                </a:tc>
                <a:tc>
                  <a:txBody>
                    <a:bodyPr/>
                    <a:lstStyle/>
                    <a:p>
                      <a:r>
                        <a:rPr lang="en-US"/>
                        <a:t>Không có tính năng bên</a:t>
                      </a:r>
                      <a:endParaRPr lang="en-GB"/>
                    </a:p>
                  </a:txBody>
                  <a:tcPr/>
                </a:tc>
                <a:extLst>
                  <a:ext uri="{0D108BD9-81ED-4DB2-BD59-A6C34878D82A}">
                    <a16:rowId xmlns:a16="http://schemas.microsoft.com/office/drawing/2014/main" val="4114193757"/>
                  </a:ext>
                </a:extLst>
              </a:tr>
            </a:tbl>
          </a:graphicData>
        </a:graphic>
      </p:graphicFrame>
      <p:pic>
        <p:nvPicPr>
          <p:cNvPr id="5" name="Picture 4">
            <a:extLst>
              <a:ext uri="{FF2B5EF4-FFF2-40B4-BE49-F238E27FC236}">
                <a16:creationId xmlns:a16="http://schemas.microsoft.com/office/drawing/2014/main" id="{C33A2E2C-D8D5-48F2-B08D-12A0D813C206}"/>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23311129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5C117F-3D12-48DF-8518-F3278AC39700}"/>
              </a:ext>
            </a:extLst>
          </p:cNvPr>
          <p:cNvSpPr txBox="1"/>
          <p:nvPr/>
        </p:nvSpPr>
        <p:spPr>
          <a:xfrm>
            <a:off x="655983" y="467139"/>
            <a:ext cx="4244008" cy="646331"/>
          </a:xfrm>
          <a:prstGeom prst="rect">
            <a:avLst/>
          </a:prstGeom>
          <a:noFill/>
        </p:spPr>
        <p:txBody>
          <a:bodyPr wrap="square" rtlCol="0">
            <a:spAutoFit/>
          </a:bodyPr>
          <a:lstStyle/>
          <a:p>
            <a:r>
              <a:rPr lang="en-US">
                <a:latin typeface="SVN-Gotham" panose="02000604030000020004" pitchFamily="50" charset="0"/>
              </a:rPr>
              <a:t>CƠ CHẾ PHÂN TÁN</a:t>
            </a:r>
          </a:p>
          <a:p>
            <a:endParaRPr lang="en-GB"/>
          </a:p>
        </p:txBody>
      </p:sp>
      <p:sp>
        <p:nvSpPr>
          <p:cNvPr id="4" name="TextBox 3">
            <a:extLst>
              <a:ext uri="{FF2B5EF4-FFF2-40B4-BE49-F238E27FC236}">
                <a16:creationId xmlns:a16="http://schemas.microsoft.com/office/drawing/2014/main" id="{CFE51CD5-8B45-4EAC-9F45-FB6B7AD00AAB}"/>
              </a:ext>
            </a:extLst>
          </p:cNvPr>
          <p:cNvSpPr txBox="1"/>
          <p:nvPr/>
        </p:nvSpPr>
        <p:spPr>
          <a:xfrm>
            <a:off x="2777987" y="1113470"/>
            <a:ext cx="6096000" cy="2522614"/>
          </a:xfrm>
          <a:prstGeom prst="rect">
            <a:avLst/>
          </a:prstGeom>
          <a:noFill/>
        </p:spPr>
        <p:txBody>
          <a:bodyPr wrap="square">
            <a:spAutoFit/>
          </a:bodyPr>
          <a:lstStyle/>
          <a:p>
            <a:pPr marL="0" marR="0" algn="just">
              <a:lnSpc>
                <a:spcPct val="150000"/>
              </a:lnSpc>
              <a:spcBef>
                <a:spcPts val="0"/>
              </a:spcBef>
              <a:spcAft>
                <a:spcPts val="800"/>
              </a:spcAft>
            </a:pPr>
            <a:r>
              <a:rPr lang="en-US" sz="1800">
                <a:effectLst/>
                <a:latin typeface="SVN-Gotham" panose="02000604030000020004" pitchFamily="50" charset="0"/>
                <a:ea typeface="Calibri" panose="020F0502020204030204" pitchFamily="34" charset="0"/>
                <a:cs typeface="Times New Roman" panose="02020603050405020304" pitchFamily="18" charset="0"/>
              </a:rPr>
              <a:t>ArangoDB tổ chức các collection của nó trên các shards (là một mẫu phân vùng dữ liệu để đặt vào các server riêng biệt, có thể trải rộng khắp thế giới). Sharding cho phép nhiều máy tính chạy các cluster của ArangoDB để cùng nhau tạo thành một cơ sở dữ liệu thống nhất.</a:t>
            </a:r>
            <a:endParaRPr lang="en-GB" sz="1400">
              <a:effectLst/>
              <a:latin typeface="SVN-Gotham" panose="02000604030000020004" pitchFamily="50"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2678111-C621-4D76-BBCC-7F0685413356}"/>
              </a:ext>
            </a:extLst>
          </p:cNvPr>
          <p:cNvSpPr txBox="1"/>
          <p:nvPr/>
        </p:nvSpPr>
        <p:spPr>
          <a:xfrm>
            <a:off x="2777987" y="3570741"/>
            <a:ext cx="6096000" cy="1691617"/>
          </a:xfrm>
          <a:prstGeom prst="rect">
            <a:avLst/>
          </a:prstGeom>
          <a:noFill/>
        </p:spPr>
        <p:txBody>
          <a:bodyPr wrap="square">
            <a:spAutoFit/>
          </a:bodyPr>
          <a:lstStyle/>
          <a:p>
            <a:pPr marL="0" marR="0" algn="just">
              <a:lnSpc>
                <a:spcPct val="150000"/>
              </a:lnSpc>
              <a:spcBef>
                <a:spcPts val="0"/>
              </a:spcBef>
              <a:spcAft>
                <a:spcPts val="800"/>
              </a:spcAft>
            </a:pPr>
            <a:r>
              <a:rPr lang="en-US" sz="1800">
                <a:effectLst/>
                <a:latin typeface="SVN-Gotham" panose="02000604030000020004" pitchFamily="50" charset="0"/>
                <a:ea typeface="Calibri" panose="020F0502020204030204" pitchFamily="34" charset="0"/>
                <a:cs typeface="Times New Roman" panose="02020603050405020304" pitchFamily="18" charset="0"/>
              </a:rPr>
              <a:t>Sharding được sử dụng để phân tán dữ liệu qua các máy tính trong 1 ArangoDB Cluster. Nó cũng là cách để xác định vị trí tối ưu của các document trên từng server riêng lẻ</a:t>
            </a:r>
            <a:endParaRPr lang="en-GB" sz="1400">
              <a:effectLst/>
              <a:latin typeface="SVN-Gotham" panose="02000604030000020004" pitchFamily="50"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18287F9-F2EA-4646-9B6E-DE707E2DE867}"/>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1890550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E504344-8563-476C-9EF9-4200B272FDC1}"/>
              </a:ext>
            </a:extLst>
          </p:cNvPr>
          <p:cNvGrpSpPr/>
          <p:nvPr/>
        </p:nvGrpSpPr>
        <p:grpSpPr>
          <a:xfrm>
            <a:off x="4855953" y="-2833464"/>
            <a:ext cx="8973155" cy="12105058"/>
            <a:chOff x="4855953" y="-2833464"/>
            <a:chExt cx="8973155" cy="12105058"/>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flip="none" rotWithShape="1">
              <a:gsLst>
                <a:gs pos="0">
                  <a:srgbClr val="7BEBD8">
                    <a:tint val="66000"/>
                    <a:satMod val="160000"/>
                  </a:srgbClr>
                </a:gs>
                <a:gs pos="50000">
                  <a:srgbClr val="7BEBD8">
                    <a:tint val="44500"/>
                    <a:satMod val="160000"/>
                  </a:srgbClr>
                </a:gs>
                <a:gs pos="100000">
                  <a:srgbClr val="7BEBD8">
                    <a:tint val="23500"/>
                    <a:satMod val="160000"/>
                  </a:srgbClr>
                </a:gs>
              </a:gsLst>
              <a:lin ang="2700000" scaled="1"/>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72213" y="-2833464"/>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solidFill>
              <a:srgbClr val="7BEBD8"/>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flip="none" rotWithShape="1">
              <a:gsLst>
                <a:gs pos="0">
                  <a:srgbClr val="7BEBD8">
                    <a:shade val="30000"/>
                    <a:satMod val="115000"/>
                  </a:srgbClr>
                </a:gs>
                <a:gs pos="50000">
                  <a:srgbClr val="7BEBD8">
                    <a:shade val="67500"/>
                    <a:satMod val="115000"/>
                  </a:srgbClr>
                </a:gs>
                <a:gs pos="100000">
                  <a:srgbClr val="7BEBD8">
                    <a:shade val="100000"/>
                    <a:satMod val="115000"/>
                  </a:srgbClr>
                </a:gs>
              </a:gsLst>
              <a:lin ang="2700000" scaled="1"/>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5488704" cy="1107996"/>
          </a:xfrm>
          <a:prstGeom prst="rect">
            <a:avLst/>
          </a:prstGeom>
          <a:noFill/>
        </p:spPr>
        <p:txBody>
          <a:bodyPr wrap="square" lIns="0" tIns="0" rIns="0" bIns="0" rtlCol="0">
            <a:spAutoFit/>
          </a:bodyPr>
          <a:lstStyle/>
          <a:p>
            <a:r>
              <a:rPr lang="en-US" sz="3600" b="1">
                <a:solidFill>
                  <a:srgbClr val="002060"/>
                </a:solidFill>
                <a:latin typeface="Segoe UI" panose="020B0502040204020203" pitchFamily="34" charset="0"/>
                <a:cs typeface="Segoe UI" panose="020B0502040204020203" pitchFamily="34" charset="0"/>
              </a:rPr>
              <a:t>HƯỚNG DẪN CÀI ĐẶT</a:t>
            </a:r>
          </a:p>
          <a:p>
            <a:r>
              <a:rPr lang="en-US" sz="3600" b="1">
                <a:solidFill>
                  <a:srgbClr val="002060"/>
                </a:solidFill>
                <a:latin typeface="Segoe UI" panose="020B0502040204020203" pitchFamily="34" charset="0"/>
                <a:cs typeface="Segoe UI" panose="020B0502040204020203" pitchFamily="34" charset="0"/>
              </a:rPr>
              <a:t>ARANGODB</a:t>
            </a:r>
            <a:endParaRPr lang="en-US" sz="3600" b="1" dirty="0">
              <a:solidFill>
                <a:srgbClr val="002060"/>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F4080BA-5F8C-4A96-A22D-7124A1615FC7}"/>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1166984" y="1853999"/>
            <a:ext cx="1967947" cy="1341782"/>
          </a:xfrm>
          <a:prstGeom prst="rect">
            <a:avLst/>
          </a:prstGeom>
        </p:spPr>
      </p:pic>
    </p:spTree>
    <p:extLst>
      <p:ext uri="{BB962C8B-B14F-4D97-AF65-F5344CB8AC3E}">
        <p14:creationId xmlns:p14="http://schemas.microsoft.com/office/powerpoint/2010/main" val="4799600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E446CB-119F-457E-A494-DF813B0F53C8}"/>
              </a:ext>
            </a:extLst>
          </p:cNvPr>
          <p:cNvSpPr txBox="1"/>
          <p:nvPr/>
        </p:nvSpPr>
        <p:spPr>
          <a:xfrm>
            <a:off x="655983" y="467139"/>
            <a:ext cx="4244008" cy="646331"/>
          </a:xfrm>
          <a:prstGeom prst="rect">
            <a:avLst/>
          </a:prstGeom>
          <a:noFill/>
        </p:spPr>
        <p:txBody>
          <a:bodyPr wrap="square" rtlCol="0">
            <a:spAutoFit/>
          </a:bodyPr>
          <a:lstStyle/>
          <a:p>
            <a:r>
              <a:rPr lang="en-US">
                <a:latin typeface="SVN-Gotham" panose="02000604030000020004" pitchFamily="50" charset="0"/>
              </a:rPr>
              <a:t>CÀI ĐẶT TRÊN MỘT MÁY</a:t>
            </a:r>
          </a:p>
          <a:p>
            <a:endParaRPr lang="en-GB"/>
          </a:p>
        </p:txBody>
      </p:sp>
      <p:pic>
        <p:nvPicPr>
          <p:cNvPr id="4" name="Picture 3" descr="Không có mô tả.">
            <a:extLst>
              <a:ext uri="{FF2B5EF4-FFF2-40B4-BE49-F238E27FC236}">
                <a16:creationId xmlns:a16="http://schemas.microsoft.com/office/drawing/2014/main" id="{36289285-3A0A-44BD-8DE0-3AF56D1E30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9580" y="1397599"/>
            <a:ext cx="5052840" cy="1879959"/>
          </a:xfrm>
          <a:prstGeom prst="rect">
            <a:avLst/>
          </a:prstGeom>
          <a:noFill/>
          <a:ln>
            <a:noFill/>
          </a:ln>
        </p:spPr>
      </p:pic>
      <p:pic>
        <p:nvPicPr>
          <p:cNvPr id="5" name="Picture 4" descr="Không có mô tả.">
            <a:extLst>
              <a:ext uri="{FF2B5EF4-FFF2-40B4-BE49-F238E27FC236}">
                <a16:creationId xmlns:a16="http://schemas.microsoft.com/office/drawing/2014/main" id="{A64AE0A9-0345-4E22-A2B1-613C5E744E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2577" y="3561687"/>
            <a:ext cx="3884295" cy="2185035"/>
          </a:xfrm>
          <a:prstGeom prst="rect">
            <a:avLst/>
          </a:prstGeom>
          <a:noFill/>
          <a:ln>
            <a:noFill/>
          </a:ln>
        </p:spPr>
      </p:pic>
      <p:sp>
        <p:nvSpPr>
          <p:cNvPr id="7" name="TextBox 6">
            <a:extLst>
              <a:ext uri="{FF2B5EF4-FFF2-40B4-BE49-F238E27FC236}">
                <a16:creationId xmlns:a16="http://schemas.microsoft.com/office/drawing/2014/main" id="{DE0CBF51-BE50-492D-A248-FCDB03A42498}"/>
              </a:ext>
            </a:extLst>
          </p:cNvPr>
          <p:cNvSpPr txBox="1"/>
          <p:nvPr/>
        </p:nvSpPr>
        <p:spPr>
          <a:xfrm>
            <a:off x="4341340" y="5799152"/>
            <a:ext cx="6096000" cy="463397"/>
          </a:xfrm>
          <a:prstGeom prst="rect">
            <a:avLst/>
          </a:prstGeom>
          <a:noFill/>
        </p:spPr>
        <p:txBody>
          <a:bodyPr wrap="square">
            <a:spAutoFit/>
          </a:bodyPr>
          <a:lstStyle/>
          <a:p>
            <a:pPr marL="0" marR="0" algn="just">
              <a:lnSpc>
                <a:spcPct val="150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Set pass word cho root user</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BC4753CE-4648-49B5-91B3-28E1E0AA2F8F}"/>
              </a:ext>
            </a:extLst>
          </p:cNvPr>
          <p:cNvPicPr>
            <a:picLocks noChangeAspect="1"/>
          </p:cNvPicPr>
          <p:nvPr/>
        </p:nvPicPr>
        <p:blipFill rotWithShape="1">
          <a:blip r:embed="rId4">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43667155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hông có mô tả.">
            <a:extLst>
              <a:ext uri="{FF2B5EF4-FFF2-40B4-BE49-F238E27FC236}">
                <a16:creationId xmlns:a16="http://schemas.microsoft.com/office/drawing/2014/main" id="{A78ACF15-FC3E-4FF3-8288-52F12559694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5316" y="989302"/>
            <a:ext cx="3906520" cy="2197100"/>
          </a:xfrm>
          <a:prstGeom prst="rect">
            <a:avLst/>
          </a:prstGeom>
          <a:noFill/>
          <a:ln>
            <a:noFill/>
          </a:ln>
        </p:spPr>
      </p:pic>
      <p:sp>
        <p:nvSpPr>
          <p:cNvPr id="4" name="TextBox 3">
            <a:extLst>
              <a:ext uri="{FF2B5EF4-FFF2-40B4-BE49-F238E27FC236}">
                <a16:creationId xmlns:a16="http://schemas.microsoft.com/office/drawing/2014/main" id="{110B0AAE-0EDB-480B-B9DB-214D7774DDE6}"/>
              </a:ext>
            </a:extLst>
          </p:cNvPr>
          <p:cNvSpPr txBox="1"/>
          <p:nvPr/>
        </p:nvSpPr>
        <p:spPr>
          <a:xfrm>
            <a:off x="2777987" y="3136375"/>
            <a:ext cx="6367848" cy="366767"/>
          </a:xfrm>
          <a:prstGeom prst="rect">
            <a:avLst/>
          </a:prstGeom>
          <a:noFill/>
        </p:spPr>
        <p:txBody>
          <a:bodyPr wrap="square">
            <a:spAutoFit/>
          </a:bodyPr>
          <a:lstStyle/>
          <a:p>
            <a:pPr marL="0" marR="0" algn="just">
              <a:lnSpc>
                <a:spcPct val="150000"/>
              </a:lnSpc>
              <a:spcBef>
                <a:spcPts val="0"/>
              </a:spcBef>
              <a:spcAft>
                <a:spcPts val="800"/>
              </a:spcAft>
            </a:pPr>
            <a:r>
              <a:rPr lang="en-US" sz="1400">
                <a:effectLst/>
                <a:latin typeface="SVN-Gotham" panose="02000604030000020004" pitchFamily="50" charset="0"/>
                <a:ea typeface="Calibri" panose="020F0502020204030204" pitchFamily="34" charset="0"/>
                <a:cs typeface="Times New Roman" panose="02020603050405020304" pitchFamily="18" charset="0"/>
              </a:rPr>
              <a:t>Lựa chọn upgrade database file khi upgrade ArangoDB hay không.</a:t>
            </a:r>
            <a:endParaRPr lang="en-GB" sz="1400">
              <a:effectLst/>
              <a:latin typeface="SVN-Gotham" panose="02000604030000020004" pitchFamily="50" charset="0"/>
              <a:ea typeface="Calibri" panose="020F0502020204030204" pitchFamily="34" charset="0"/>
              <a:cs typeface="Times New Roman" panose="02020603050405020304" pitchFamily="18" charset="0"/>
            </a:endParaRPr>
          </a:p>
        </p:txBody>
      </p:sp>
      <p:pic>
        <p:nvPicPr>
          <p:cNvPr id="5" name="Picture 4" descr="Không có mô tả.">
            <a:extLst>
              <a:ext uri="{FF2B5EF4-FFF2-40B4-BE49-F238E27FC236}">
                <a16:creationId xmlns:a16="http://schemas.microsoft.com/office/drawing/2014/main" id="{B01465C4-5DC2-4F3F-BB37-28A704EA086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5316" y="3644386"/>
            <a:ext cx="3954145" cy="2223770"/>
          </a:xfrm>
          <a:prstGeom prst="rect">
            <a:avLst/>
          </a:prstGeom>
          <a:noFill/>
          <a:ln>
            <a:noFill/>
          </a:ln>
        </p:spPr>
      </p:pic>
      <p:sp>
        <p:nvSpPr>
          <p:cNvPr id="7" name="TextBox 6">
            <a:extLst>
              <a:ext uri="{FF2B5EF4-FFF2-40B4-BE49-F238E27FC236}">
                <a16:creationId xmlns:a16="http://schemas.microsoft.com/office/drawing/2014/main" id="{54A21728-A5BD-4740-926F-EDF91D9A313C}"/>
              </a:ext>
            </a:extLst>
          </p:cNvPr>
          <p:cNvSpPr txBox="1"/>
          <p:nvPr/>
        </p:nvSpPr>
        <p:spPr>
          <a:xfrm>
            <a:off x="2777987" y="5868156"/>
            <a:ext cx="6917948" cy="366767"/>
          </a:xfrm>
          <a:prstGeom prst="rect">
            <a:avLst/>
          </a:prstGeom>
          <a:noFill/>
        </p:spPr>
        <p:txBody>
          <a:bodyPr wrap="square">
            <a:spAutoFit/>
          </a:bodyPr>
          <a:lstStyle/>
          <a:p>
            <a:pPr marL="0" marR="0" algn="just">
              <a:lnSpc>
                <a:spcPct val="150000"/>
              </a:lnSpc>
              <a:spcBef>
                <a:spcPts val="0"/>
              </a:spcBef>
              <a:spcAft>
                <a:spcPts val="800"/>
              </a:spcAft>
            </a:pPr>
            <a:r>
              <a:rPr lang="en-US" sz="1400">
                <a:effectLst/>
                <a:latin typeface="SVN-Gotham" panose="02000604030000020004" pitchFamily="50" charset="0"/>
                <a:ea typeface="Calibri" panose="020F0502020204030204" pitchFamily="34" charset="0"/>
                <a:cs typeface="Times New Roman" panose="02020603050405020304" pitchFamily="18" charset="0"/>
              </a:rPr>
              <a:t>Lựa chọn backup database file trước khi upgrade ArangoDB hay không.</a:t>
            </a:r>
            <a:endParaRPr lang="en-GB" sz="1400">
              <a:effectLst/>
              <a:latin typeface="SVN-Gotham" panose="02000604030000020004" pitchFamily="50"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89630A4-4292-4C93-B776-2EFC0FB67736}"/>
              </a:ext>
            </a:extLst>
          </p:cNvPr>
          <p:cNvSpPr txBox="1"/>
          <p:nvPr/>
        </p:nvSpPr>
        <p:spPr>
          <a:xfrm>
            <a:off x="655983" y="467139"/>
            <a:ext cx="4244008" cy="646331"/>
          </a:xfrm>
          <a:prstGeom prst="rect">
            <a:avLst/>
          </a:prstGeom>
          <a:noFill/>
        </p:spPr>
        <p:txBody>
          <a:bodyPr wrap="square" rtlCol="0">
            <a:spAutoFit/>
          </a:bodyPr>
          <a:lstStyle/>
          <a:p>
            <a:r>
              <a:rPr lang="en-US">
                <a:latin typeface="SVN-Gotham" panose="02000604030000020004" pitchFamily="50" charset="0"/>
              </a:rPr>
              <a:t>CÀI ĐẶT TRÊN MỘT MÁY</a:t>
            </a:r>
          </a:p>
          <a:p>
            <a:endParaRPr lang="en-GB"/>
          </a:p>
        </p:txBody>
      </p:sp>
      <p:pic>
        <p:nvPicPr>
          <p:cNvPr id="9" name="Picture 8">
            <a:extLst>
              <a:ext uri="{FF2B5EF4-FFF2-40B4-BE49-F238E27FC236}">
                <a16:creationId xmlns:a16="http://schemas.microsoft.com/office/drawing/2014/main" id="{42643D38-B19B-4055-B819-269EB74F82BE}"/>
              </a:ext>
            </a:extLst>
          </p:cNvPr>
          <p:cNvPicPr>
            <a:picLocks noChangeAspect="1"/>
          </p:cNvPicPr>
          <p:nvPr/>
        </p:nvPicPr>
        <p:blipFill rotWithShape="1">
          <a:blip r:embed="rId4">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109955952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hông có mô tả.">
            <a:extLst>
              <a:ext uri="{FF2B5EF4-FFF2-40B4-BE49-F238E27FC236}">
                <a16:creationId xmlns:a16="http://schemas.microsoft.com/office/drawing/2014/main" id="{395C77A5-2F76-4127-BA6D-425C3D60A87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6162" y="1873622"/>
            <a:ext cx="10239676" cy="1941272"/>
          </a:xfrm>
          <a:prstGeom prst="rect">
            <a:avLst/>
          </a:prstGeom>
          <a:noFill/>
          <a:ln>
            <a:noFill/>
          </a:ln>
        </p:spPr>
      </p:pic>
      <p:sp>
        <p:nvSpPr>
          <p:cNvPr id="4" name="TextBox 3">
            <a:extLst>
              <a:ext uri="{FF2B5EF4-FFF2-40B4-BE49-F238E27FC236}">
                <a16:creationId xmlns:a16="http://schemas.microsoft.com/office/drawing/2014/main" id="{4359C58D-A06B-4458-9BB0-111A97E2E201}"/>
              </a:ext>
            </a:extLst>
          </p:cNvPr>
          <p:cNvSpPr txBox="1"/>
          <p:nvPr/>
        </p:nvSpPr>
        <p:spPr>
          <a:xfrm>
            <a:off x="1614615" y="4136672"/>
            <a:ext cx="8295503" cy="366767"/>
          </a:xfrm>
          <a:prstGeom prst="rect">
            <a:avLst/>
          </a:prstGeom>
          <a:noFill/>
        </p:spPr>
        <p:txBody>
          <a:bodyPr wrap="square">
            <a:spAutoFit/>
          </a:bodyPr>
          <a:lstStyle/>
          <a:p>
            <a:pPr marL="0" marR="0" algn="just">
              <a:lnSpc>
                <a:spcPct val="150000"/>
              </a:lnSpc>
              <a:spcBef>
                <a:spcPts val="0"/>
              </a:spcBef>
              <a:spcAft>
                <a:spcPts val="800"/>
              </a:spcAft>
            </a:pPr>
            <a:r>
              <a:rPr lang="en-US" sz="1400">
                <a:effectLst/>
                <a:latin typeface="SVN-Gotham" panose="02000604030000020004" pitchFamily="50" charset="0"/>
                <a:ea typeface="Calibri" panose="020F0502020204030204" pitchFamily="34" charset="0"/>
                <a:cs typeface="Times New Roman" panose="02020603050405020304" pitchFamily="18" charset="0"/>
              </a:rPr>
              <a:t>Kiểm tra status xem cài đặt ArangoDB thành công trên máy hiện tại hay chưa</a:t>
            </a:r>
            <a:endParaRPr lang="en-GB" sz="1100">
              <a:effectLst/>
              <a:latin typeface="SVN-Gotham" panose="02000604030000020004" pitchFamily="50"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645F9F9-58B2-40D2-9525-9CFE1867B5FE}"/>
              </a:ext>
            </a:extLst>
          </p:cNvPr>
          <p:cNvSpPr txBox="1"/>
          <p:nvPr/>
        </p:nvSpPr>
        <p:spPr>
          <a:xfrm>
            <a:off x="655983" y="467139"/>
            <a:ext cx="4244008" cy="646331"/>
          </a:xfrm>
          <a:prstGeom prst="rect">
            <a:avLst/>
          </a:prstGeom>
          <a:noFill/>
        </p:spPr>
        <p:txBody>
          <a:bodyPr wrap="square" rtlCol="0">
            <a:spAutoFit/>
          </a:bodyPr>
          <a:lstStyle/>
          <a:p>
            <a:r>
              <a:rPr lang="en-US">
                <a:latin typeface="SVN-Gotham" panose="02000604030000020004" pitchFamily="50" charset="0"/>
              </a:rPr>
              <a:t>CÀI ĐẶT TRÊN MỘT MÁY</a:t>
            </a:r>
          </a:p>
          <a:p>
            <a:endParaRPr lang="en-GB"/>
          </a:p>
        </p:txBody>
      </p:sp>
      <p:pic>
        <p:nvPicPr>
          <p:cNvPr id="6" name="Picture 5">
            <a:extLst>
              <a:ext uri="{FF2B5EF4-FFF2-40B4-BE49-F238E27FC236}">
                <a16:creationId xmlns:a16="http://schemas.microsoft.com/office/drawing/2014/main" id="{04CAE71E-1E12-44B1-A19F-C7C49E8723CB}"/>
              </a:ext>
            </a:extLst>
          </p:cNvPr>
          <p:cNvPicPr>
            <a:picLocks noChangeAspect="1"/>
          </p:cNvPicPr>
          <p:nvPr/>
        </p:nvPicPr>
        <p:blipFill rotWithShape="1">
          <a:blip r:embed="rId3">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292756285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131C0-A081-4109-B911-8C4C3CC8C95B}"/>
              </a:ext>
            </a:extLst>
          </p:cNvPr>
          <p:cNvSpPr txBox="1"/>
          <p:nvPr/>
        </p:nvSpPr>
        <p:spPr>
          <a:xfrm>
            <a:off x="655982" y="467139"/>
            <a:ext cx="4822179" cy="646331"/>
          </a:xfrm>
          <a:prstGeom prst="rect">
            <a:avLst/>
          </a:prstGeom>
          <a:noFill/>
        </p:spPr>
        <p:txBody>
          <a:bodyPr wrap="square" rtlCol="0">
            <a:spAutoFit/>
          </a:bodyPr>
          <a:lstStyle/>
          <a:p>
            <a:r>
              <a:rPr lang="en-US">
                <a:latin typeface="SVN-Gotham" panose="02000604030000020004" pitchFamily="50" charset="0"/>
              </a:rPr>
              <a:t>CÀI ĐẶT TRÊN CỤM MÁY PHÂN TÁN</a:t>
            </a:r>
          </a:p>
          <a:p>
            <a:endParaRPr lang="en-GB"/>
          </a:p>
        </p:txBody>
      </p:sp>
      <p:sp>
        <p:nvSpPr>
          <p:cNvPr id="4" name="TextBox 3">
            <a:extLst>
              <a:ext uri="{FF2B5EF4-FFF2-40B4-BE49-F238E27FC236}">
                <a16:creationId xmlns:a16="http://schemas.microsoft.com/office/drawing/2014/main" id="{0703988D-DF5B-4C25-9D06-06D0CF9FBE09}"/>
              </a:ext>
            </a:extLst>
          </p:cNvPr>
          <p:cNvSpPr txBox="1"/>
          <p:nvPr/>
        </p:nvSpPr>
        <p:spPr>
          <a:xfrm>
            <a:off x="1861751" y="2078236"/>
            <a:ext cx="8468498" cy="2107115"/>
          </a:xfrm>
          <a:prstGeom prst="rect">
            <a:avLst/>
          </a:prstGeom>
          <a:noFill/>
        </p:spPr>
        <p:txBody>
          <a:bodyPr wrap="square">
            <a:spAutoFit/>
          </a:bodyPr>
          <a:lstStyle/>
          <a:p>
            <a:pPr marL="0" marR="0" algn="just">
              <a:lnSpc>
                <a:spcPct val="150000"/>
              </a:lnSpc>
              <a:spcBef>
                <a:spcPts val="0"/>
              </a:spcBef>
              <a:spcAft>
                <a:spcPts val="800"/>
              </a:spcAft>
            </a:pPr>
            <a:r>
              <a:rPr lang="en-US" sz="1800">
                <a:effectLst/>
                <a:latin typeface="SVN-Gotham" panose="02000604030000020004" pitchFamily="50" charset="0"/>
                <a:ea typeface="Calibri" panose="020F0502020204030204" pitchFamily="34" charset="0"/>
                <a:cs typeface="Times New Roman" panose="02020603050405020304" pitchFamily="18" charset="0"/>
              </a:rPr>
              <a:t>Để cài đặt cụm máy phân tán trên ArangoDB, ta thiết lập cluster, một cluster gồm các node(Máy tính trong cụm phân tán). ArangoDB quy định, để start được một cluster thì cần tối thiểu 3 máy. Nếu có quá nhiều máy thì ArangoDB khuyến nghị nên phân tán các máy trên nhiều cluster thay vì nhiều máy trên 1 cluster.</a:t>
            </a:r>
            <a:endParaRPr lang="en-GB" sz="1400">
              <a:effectLst/>
              <a:latin typeface="SVN-Gotham" panose="02000604030000020004" pitchFamily="50"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CD26741-A731-433B-A3CB-6C0BD2EA789F}"/>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110590864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131C0-A081-4109-B911-8C4C3CC8C95B}"/>
              </a:ext>
            </a:extLst>
          </p:cNvPr>
          <p:cNvSpPr txBox="1"/>
          <p:nvPr/>
        </p:nvSpPr>
        <p:spPr>
          <a:xfrm>
            <a:off x="655983" y="467139"/>
            <a:ext cx="5069314" cy="646331"/>
          </a:xfrm>
          <a:prstGeom prst="rect">
            <a:avLst/>
          </a:prstGeom>
          <a:noFill/>
        </p:spPr>
        <p:txBody>
          <a:bodyPr wrap="square" rtlCol="0">
            <a:spAutoFit/>
          </a:bodyPr>
          <a:lstStyle/>
          <a:p>
            <a:r>
              <a:rPr lang="en-US">
                <a:latin typeface="SVN-Gotham" panose="02000604030000020004" pitchFamily="50" charset="0"/>
              </a:rPr>
              <a:t>CÀI ĐẶT TRÊN CỤM MÁY PHÂN TÁN</a:t>
            </a:r>
          </a:p>
          <a:p>
            <a:endParaRPr lang="en-GB"/>
          </a:p>
        </p:txBody>
      </p:sp>
      <p:pic>
        <p:nvPicPr>
          <p:cNvPr id="5" name="Picture 4" descr="Không có mô tả.">
            <a:extLst>
              <a:ext uri="{FF2B5EF4-FFF2-40B4-BE49-F238E27FC236}">
                <a16:creationId xmlns:a16="http://schemas.microsoft.com/office/drawing/2014/main" id="{365B0160-593A-4FEF-8E37-9A5DCF60B1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0310" y="1865535"/>
            <a:ext cx="7022241" cy="1857968"/>
          </a:xfrm>
          <a:prstGeom prst="rect">
            <a:avLst/>
          </a:prstGeom>
          <a:noFill/>
          <a:ln>
            <a:noFill/>
          </a:ln>
        </p:spPr>
      </p:pic>
      <p:sp>
        <p:nvSpPr>
          <p:cNvPr id="6" name="TextBox 5">
            <a:extLst>
              <a:ext uri="{FF2B5EF4-FFF2-40B4-BE49-F238E27FC236}">
                <a16:creationId xmlns:a16="http://schemas.microsoft.com/office/drawing/2014/main" id="{6051BDAC-7C99-465A-967E-DAE6AAD11E2B}"/>
              </a:ext>
            </a:extLst>
          </p:cNvPr>
          <p:cNvSpPr txBox="1"/>
          <p:nvPr/>
        </p:nvSpPr>
        <p:spPr>
          <a:xfrm>
            <a:off x="2675808" y="4475568"/>
            <a:ext cx="6096000" cy="1013098"/>
          </a:xfrm>
          <a:prstGeom prst="rect">
            <a:avLst/>
          </a:prstGeom>
          <a:noFill/>
        </p:spPr>
        <p:txBody>
          <a:bodyPr wrap="square">
            <a:spAutoFit/>
          </a:bodyPr>
          <a:lstStyle/>
          <a:p>
            <a:pPr marL="0" marR="0" algn="just">
              <a:lnSpc>
                <a:spcPct val="150000"/>
              </a:lnSpc>
              <a:spcBef>
                <a:spcPts val="0"/>
              </a:spcBef>
              <a:spcAft>
                <a:spcPts val="800"/>
              </a:spcAft>
            </a:pPr>
            <a:r>
              <a:rPr lang="en-US" sz="1400">
                <a:latin typeface="SVN-Gotham" panose="02000604030000020004" pitchFamily="50" charset="0"/>
                <a:ea typeface="Calibri" panose="020F0502020204030204" pitchFamily="34" charset="0"/>
                <a:cs typeface="Times New Roman" panose="02020603050405020304" pitchFamily="18" charset="0"/>
              </a:rPr>
              <a:t>T</a:t>
            </a:r>
            <a:r>
              <a:rPr lang="en-US" sz="1400">
                <a:effectLst/>
                <a:latin typeface="SVN-Gotham" panose="02000604030000020004" pitchFamily="50" charset="0"/>
                <a:ea typeface="Calibri" panose="020F0502020204030204" pitchFamily="34" charset="0"/>
                <a:cs typeface="Times New Roman" panose="02020603050405020304" pitchFamily="18" charset="0"/>
              </a:rPr>
              <a:t>hiết lập 3 máy trên Google Cloud Platform (GCP) và các IP trên thuộc cùng NAT network nên mới có thể connect với nhau. Và cài đặt ArangoDB lên cả 3 máy.</a:t>
            </a:r>
            <a:endParaRPr lang="en-GB" sz="1100">
              <a:effectLst/>
              <a:latin typeface="SVN-Gotham" panose="02000604030000020004" pitchFamily="50"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E3F9325-06FB-42F2-BD53-32B09B503E65}"/>
              </a:ext>
            </a:extLst>
          </p:cNvPr>
          <p:cNvPicPr>
            <a:picLocks noChangeAspect="1"/>
          </p:cNvPicPr>
          <p:nvPr/>
        </p:nvPicPr>
        <p:blipFill rotWithShape="1">
          <a:blip r:embed="rId3">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126648590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6FF121-A3F9-4D9B-8E55-0B49146C135A}"/>
              </a:ext>
            </a:extLst>
          </p:cNvPr>
          <p:cNvSpPr txBox="1"/>
          <p:nvPr/>
        </p:nvSpPr>
        <p:spPr>
          <a:xfrm>
            <a:off x="1565189" y="387545"/>
            <a:ext cx="9061622" cy="1915076"/>
          </a:xfrm>
          <a:prstGeom prst="rect">
            <a:avLst/>
          </a:prstGeom>
          <a:noFill/>
        </p:spPr>
        <p:txBody>
          <a:bodyPr wrap="square">
            <a:spAutoFit/>
          </a:bodyPr>
          <a:lstStyle/>
          <a:p>
            <a:pPr marL="0" marR="0" algn="just">
              <a:lnSpc>
                <a:spcPct val="150000"/>
              </a:lnSpc>
              <a:spcBef>
                <a:spcPts val="0"/>
              </a:spcBef>
              <a:spcAft>
                <a:spcPts val="800"/>
              </a:spcAft>
            </a:pPr>
            <a:r>
              <a:rPr lang="en-US" sz="1800">
                <a:effectLst/>
                <a:latin typeface="SVN-Gotham" panose="02000604030000020004" pitchFamily="50" charset="0"/>
                <a:ea typeface="Calibri" panose="020F0502020204030204" pitchFamily="34" charset="0"/>
                <a:cs typeface="Times New Roman" panose="02020603050405020304" pitchFamily="18" charset="0"/>
              </a:rPr>
              <a:t>Giả sử ta đang đứng ở máy 1, ta sẽ thực hiện các lệnh sau </a:t>
            </a:r>
            <a:endParaRPr lang="en-GB" sz="1400">
              <a:effectLst/>
              <a:latin typeface="SVN-Gotham" panose="02000604030000020004" pitchFamily="50"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cd /etc/arangodb3 --- </a:t>
            </a:r>
            <a:r>
              <a:rPr lang="en-US" sz="1800">
                <a:effectLst/>
                <a:latin typeface="SVN-Gotham" panose="02000604030000020004" pitchFamily="50" charset="0"/>
                <a:ea typeface="Calibri" panose="020F0502020204030204" pitchFamily="34" charset="0"/>
                <a:cs typeface="Times New Roman" panose="02020603050405020304" pitchFamily="18" charset="0"/>
              </a:rPr>
              <a:t>Di chuyển vào folder của ArangoDB</a:t>
            </a:r>
            <a:endParaRPr lang="en-GB" sz="1400">
              <a:effectLst/>
              <a:latin typeface="SVN-Gotham" panose="02000604030000020004" pitchFamily="50"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sudo sed -i 's/127.0.0.1/10.142.0.4/g' * ----</a:t>
            </a:r>
            <a:r>
              <a:rPr lang="en-US" sz="1800">
                <a:effectLst/>
                <a:latin typeface="SVN-Gotham" panose="02000604030000020004" pitchFamily="50" charset="0"/>
                <a:ea typeface="Calibri" panose="020F0502020204030204" pitchFamily="34" charset="0"/>
                <a:cs typeface="Times New Roman" panose="02020603050405020304" pitchFamily="18" charset="0"/>
              </a:rPr>
              <a:t>Do các máy sẽ liên kết với nhau thông qua ip nên ta sẽ đổi 127.0.0.1 (localhost) thành IP của máy hiện tại (máy 1)</a:t>
            </a:r>
            <a:endParaRPr lang="en-GB" sz="1400">
              <a:effectLst/>
              <a:latin typeface="SVN-Gotham" panose="02000604030000020004" pitchFamily="50" charset="0"/>
              <a:ea typeface="Calibri" panose="020F0502020204030204" pitchFamily="34" charset="0"/>
              <a:cs typeface="Times New Roman" panose="02020603050405020304" pitchFamily="18" charset="0"/>
            </a:endParaRPr>
          </a:p>
        </p:txBody>
      </p:sp>
      <p:pic>
        <p:nvPicPr>
          <p:cNvPr id="5" name="Picture 4" descr="Mở ảnh">
            <a:extLst>
              <a:ext uri="{FF2B5EF4-FFF2-40B4-BE49-F238E27FC236}">
                <a16:creationId xmlns:a16="http://schemas.microsoft.com/office/drawing/2014/main" id="{D890EC88-00AC-4017-95D2-21DB40D429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5189" y="2847726"/>
            <a:ext cx="8694729" cy="661593"/>
          </a:xfrm>
          <a:prstGeom prst="rect">
            <a:avLst/>
          </a:prstGeom>
          <a:noFill/>
          <a:ln>
            <a:noFill/>
          </a:ln>
        </p:spPr>
      </p:pic>
      <p:sp>
        <p:nvSpPr>
          <p:cNvPr id="8" name="TextBox 7">
            <a:extLst>
              <a:ext uri="{FF2B5EF4-FFF2-40B4-BE49-F238E27FC236}">
                <a16:creationId xmlns:a16="http://schemas.microsoft.com/office/drawing/2014/main" id="{280132C2-02AC-41F5-AC71-99DC68A03E02}"/>
              </a:ext>
            </a:extLst>
          </p:cNvPr>
          <p:cNvSpPr txBox="1"/>
          <p:nvPr/>
        </p:nvSpPr>
        <p:spPr>
          <a:xfrm>
            <a:off x="2257168" y="3840109"/>
            <a:ext cx="6096000" cy="775277"/>
          </a:xfrm>
          <a:prstGeom prst="rect">
            <a:avLst/>
          </a:prstGeom>
          <a:noFill/>
        </p:spPr>
        <p:txBody>
          <a:bodyPr wrap="square">
            <a:spAutoFit/>
          </a:bodyPr>
          <a:lstStyle/>
          <a:p>
            <a:pPr marL="0" marR="0" algn="ctr">
              <a:lnSpc>
                <a:spcPct val="150000"/>
              </a:lnSpc>
              <a:spcBef>
                <a:spcPts val="0"/>
              </a:spcBef>
              <a:spcAft>
                <a:spcPts val="800"/>
              </a:spcAft>
            </a:pPr>
            <a:r>
              <a:rPr lang="en-US" sz="1600">
                <a:effectLst/>
                <a:latin typeface="SVN-Gotham" panose="02000604030000020004" pitchFamily="50" charset="0"/>
                <a:ea typeface="Calibri" panose="020F0502020204030204" pitchFamily="34" charset="0"/>
                <a:cs typeface="Times New Roman" panose="02020603050405020304" pitchFamily="18" charset="0"/>
              </a:rPr>
              <a:t>Stop và disable services của ArangoDB ở cả 3 máy vì ta sẽ chạy script start service của cluster.</a:t>
            </a:r>
            <a:endParaRPr lang="en-GB" sz="1200">
              <a:effectLst/>
              <a:latin typeface="SVN-Gotham" panose="02000604030000020004" pitchFamily="50"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99B56D14-DE41-48D5-A658-353C29151936}"/>
              </a:ext>
            </a:extLst>
          </p:cNvPr>
          <p:cNvPicPr>
            <a:picLocks noChangeAspect="1"/>
          </p:cNvPicPr>
          <p:nvPr/>
        </p:nvPicPr>
        <p:blipFill rotWithShape="1">
          <a:blip r:embed="rId3">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415857473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450DBD-0839-4E64-BA29-312E493EB5BA}"/>
              </a:ext>
            </a:extLst>
          </p:cNvPr>
          <p:cNvSpPr txBox="1"/>
          <p:nvPr/>
        </p:nvSpPr>
        <p:spPr>
          <a:xfrm>
            <a:off x="3047999" y="320750"/>
            <a:ext cx="6400799" cy="1513941"/>
          </a:xfrm>
          <a:prstGeom prst="rect">
            <a:avLst/>
          </a:prstGeom>
          <a:noFill/>
        </p:spPr>
        <p:txBody>
          <a:bodyPr wrap="square">
            <a:spAutoFit/>
          </a:bodyPr>
          <a:lstStyle/>
          <a:p>
            <a:pPr marL="0" marR="0" algn="just">
              <a:lnSpc>
                <a:spcPct val="150000"/>
              </a:lnSpc>
              <a:spcBef>
                <a:spcPts val="0"/>
              </a:spcBef>
              <a:spcAft>
                <a:spcPts val="800"/>
              </a:spcAft>
            </a:pPr>
            <a:r>
              <a:rPr lang="en-US" sz="1600">
                <a:effectLst/>
                <a:latin typeface="SVN-Gotham" panose="02000604030000020004" pitchFamily="50" charset="0"/>
                <a:ea typeface="Calibri" panose="020F0502020204030204" pitchFamily="34" charset="0"/>
                <a:cs typeface="Times New Roman" panose="02020603050405020304" pitchFamily="18" charset="0"/>
              </a:rPr>
              <a:t>Do cụm phân tán có bảo mật nên cần phải thêm authentication, theo document của ArangoDB thì cần phải tạo secret key. Secret key phải giống nhau ở các máy trong cụm phân tán.</a:t>
            </a:r>
            <a:endParaRPr lang="en-GB" sz="1200">
              <a:effectLst/>
              <a:latin typeface="SVN-Gotham" panose="02000604030000020004" pitchFamily="50" charset="0"/>
              <a:ea typeface="Calibri" panose="020F0502020204030204" pitchFamily="34" charset="0"/>
              <a:cs typeface="Times New Roman" panose="02020603050405020304" pitchFamily="18" charset="0"/>
            </a:endParaRPr>
          </a:p>
        </p:txBody>
      </p:sp>
      <p:pic>
        <p:nvPicPr>
          <p:cNvPr id="4" name="Picture 3" descr="Không có mô tả.">
            <a:extLst>
              <a:ext uri="{FF2B5EF4-FFF2-40B4-BE49-F238E27FC236}">
                <a16:creationId xmlns:a16="http://schemas.microsoft.com/office/drawing/2014/main" id="{F5FD3E79-86B9-4693-B22A-483BCA7616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025812"/>
            <a:ext cx="6400800" cy="516255"/>
          </a:xfrm>
          <a:prstGeom prst="rect">
            <a:avLst/>
          </a:prstGeom>
          <a:noFill/>
          <a:ln>
            <a:noFill/>
          </a:ln>
        </p:spPr>
      </p:pic>
      <p:pic>
        <p:nvPicPr>
          <p:cNvPr id="5" name="Picture 4" descr="Không có mô tả.">
            <a:extLst>
              <a:ext uri="{FF2B5EF4-FFF2-40B4-BE49-F238E27FC236}">
                <a16:creationId xmlns:a16="http://schemas.microsoft.com/office/drawing/2014/main" id="{8BC85D83-9D5C-4B47-8F25-73BB08F50A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9189" y="3381632"/>
            <a:ext cx="6400800" cy="885825"/>
          </a:xfrm>
          <a:prstGeom prst="rect">
            <a:avLst/>
          </a:prstGeom>
          <a:noFill/>
          <a:ln>
            <a:noFill/>
          </a:ln>
        </p:spPr>
      </p:pic>
      <p:sp>
        <p:nvSpPr>
          <p:cNvPr id="7" name="TextBox 6">
            <a:extLst>
              <a:ext uri="{FF2B5EF4-FFF2-40B4-BE49-F238E27FC236}">
                <a16:creationId xmlns:a16="http://schemas.microsoft.com/office/drawing/2014/main" id="{D3C2DA68-43FD-4BF1-859E-D987D488DF33}"/>
              </a:ext>
            </a:extLst>
          </p:cNvPr>
          <p:cNvSpPr txBox="1"/>
          <p:nvPr/>
        </p:nvSpPr>
        <p:spPr>
          <a:xfrm>
            <a:off x="3048000" y="4667574"/>
            <a:ext cx="6096000" cy="878895"/>
          </a:xfrm>
          <a:prstGeom prst="rect">
            <a:avLst/>
          </a:prstGeom>
          <a:noFill/>
        </p:spPr>
        <p:txBody>
          <a:bodyPr wrap="square">
            <a:spAutoFit/>
          </a:bodyPr>
          <a:lstStyle/>
          <a:p>
            <a:pPr marL="0" marR="0" algn="ctr">
              <a:lnSpc>
                <a:spcPct val="150000"/>
              </a:lnSpc>
              <a:spcBef>
                <a:spcPts val="0"/>
              </a:spcBef>
              <a:spcAft>
                <a:spcPts val="800"/>
              </a:spcAft>
            </a:pPr>
            <a:r>
              <a:rPr lang="en-US" sz="1800">
                <a:effectLst/>
                <a:latin typeface="SVN-Gotham" panose="02000604030000020004" pitchFamily="50" charset="0"/>
                <a:ea typeface="Calibri" panose="020F0502020204030204" pitchFamily="34" charset="0"/>
                <a:cs typeface="Times New Roman" panose="02020603050405020304" pitchFamily="18" charset="0"/>
              </a:rPr>
              <a:t>Script để start cluster, chạy script này ở tất cả các máy trong cluster</a:t>
            </a:r>
            <a:endParaRPr lang="en-GB" sz="1400">
              <a:effectLst/>
              <a:latin typeface="SVN-Gotham" panose="02000604030000020004" pitchFamily="50"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2BC1F43-A316-42E2-982E-A4A72D254F11}"/>
              </a:ext>
            </a:extLst>
          </p:cNvPr>
          <p:cNvPicPr>
            <a:picLocks noChangeAspect="1"/>
          </p:cNvPicPr>
          <p:nvPr/>
        </p:nvPicPr>
        <p:blipFill rotWithShape="1">
          <a:blip r:embed="rId4">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234742021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5D6019-4D41-4029-9436-3D02BBDF7C2B}"/>
              </a:ext>
            </a:extLst>
          </p:cNvPr>
          <p:cNvGrpSpPr/>
          <p:nvPr/>
        </p:nvGrpSpPr>
        <p:grpSpPr>
          <a:xfrm>
            <a:off x="0" y="4954136"/>
            <a:ext cx="12192000" cy="1909138"/>
            <a:chOff x="0" y="4948862"/>
            <a:chExt cx="12192000" cy="1909138"/>
          </a:xfrm>
        </p:grpSpPr>
        <p:sp>
          <p:nvSpPr>
            <p:cNvPr id="5" name="Freeform: Shape 4">
              <a:extLst>
                <a:ext uri="{FF2B5EF4-FFF2-40B4-BE49-F238E27FC236}">
                  <a16:creationId xmlns:a16="http://schemas.microsoft.com/office/drawing/2014/main" id="{ACD86E14-4DDC-4642-B35B-EC680759E42E}"/>
                </a:ext>
              </a:extLst>
            </p:cNvPr>
            <p:cNvSpPr/>
            <p:nvPr/>
          </p:nvSpPr>
          <p:spPr>
            <a:xfrm>
              <a:off x="0" y="4948862"/>
              <a:ext cx="12192000" cy="1909138"/>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E8F1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CD0A52CF-C2CB-4B34-8045-9ED88D9C114F}"/>
                </a:ext>
              </a:extLst>
            </p:cNvPr>
            <p:cNvSpPr/>
            <p:nvPr/>
          </p:nvSpPr>
          <p:spPr>
            <a:xfrm>
              <a:off x="0" y="5563852"/>
              <a:ext cx="12192000" cy="1294147"/>
            </a:xfrm>
            <a:custGeom>
              <a:avLst/>
              <a:gdLst>
                <a:gd name="connsiteX0" fmla="*/ 0 w 12192000"/>
                <a:gd name="connsiteY0" fmla="*/ 0 h 1909138"/>
                <a:gd name="connsiteX1" fmla="*/ 227719 w 12192000"/>
                <a:gd name="connsiteY1" fmla="*/ 142350 h 1909138"/>
                <a:gd name="connsiteX2" fmla="*/ 6096001 w 12192000"/>
                <a:gd name="connsiteY2" fmla="*/ 1628919 h 1909138"/>
                <a:gd name="connsiteX3" fmla="*/ 11964283 w 12192000"/>
                <a:gd name="connsiteY3" fmla="*/ 142350 h 1909138"/>
                <a:gd name="connsiteX4" fmla="*/ 12192000 w 12192000"/>
                <a:gd name="connsiteY4" fmla="*/ 1 h 1909138"/>
                <a:gd name="connsiteX5" fmla="*/ 12192000 w 12192000"/>
                <a:gd name="connsiteY5" fmla="*/ 1909138 h 1909138"/>
                <a:gd name="connsiteX6" fmla="*/ 0 w 12192000"/>
                <a:gd name="connsiteY6" fmla="*/ 1909138 h 1909138"/>
                <a:gd name="connsiteX7" fmla="*/ 0 w 12192000"/>
                <a:gd name="connsiteY7" fmla="*/ 0 h 190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909138">
                  <a:moveTo>
                    <a:pt x="0" y="0"/>
                  </a:moveTo>
                  <a:lnTo>
                    <a:pt x="227719" y="142350"/>
                  </a:lnTo>
                  <a:cubicBezTo>
                    <a:pt x="1777640" y="1065981"/>
                    <a:pt x="3836554" y="1628919"/>
                    <a:pt x="6096001" y="1628919"/>
                  </a:cubicBezTo>
                  <a:cubicBezTo>
                    <a:pt x="8355448" y="1628919"/>
                    <a:pt x="10414362" y="1065981"/>
                    <a:pt x="11964283" y="142350"/>
                  </a:cubicBezTo>
                  <a:lnTo>
                    <a:pt x="12192000" y="1"/>
                  </a:lnTo>
                  <a:lnTo>
                    <a:pt x="12192000" y="1909138"/>
                  </a:lnTo>
                  <a:lnTo>
                    <a:pt x="0" y="1909138"/>
                  </a:lnTo>
                  <a:lnTo>
                    <a:pt x="0" y="0"/>
                  </a:lnTo>
                  <a:close/>
                </a:path>
              </a:pathLst>
            </a:custGeom>
            <a:solidFill>
              <a:srgbClr val="7AC2F9">
                <a:alpha val="11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 name="Group 12">
            <a:extLst>
              <a:ext uri="{FF2B5EF4-FFF2-40B4-BE49-F238E27FC236}">
                <a16:creationId xmlns:a16="http://schemas.microsoft.com/office/drawing/2014/main" id="{0C0B47F8-269B-4952-B9D1-2E28491E6E44}"/>
              </a:ext>
            </a:extLst>
          </p:cNvPr>
          <p:cNvGrpSpPr/>
          <p:nvPr/>
        </p:nvGrpSpPr>
        <p:grpSpPr>
          <a:xfrm>
            <a:off x="2746068" y="2404576"/>
            <a:ext cx="2355574" cy="2057399"/>
            <a:chOff x="2606022" y="2404576"/>
            <a:chExt cx="2355574" cy="2057399"/>
          </a:xfrm>
        </p:grpSpPr>
        <p:sp>
          <p:nvSpPr>
            <p:cNvPr id="2" name="TextBox 1">
              <a:extLst>
                <a:ext uri="{FF2B5EF4-FFF2-40B4-BE49-F238E27FC236}">
                  <a16:creationId xmlns:a16="http://schemas.microsoft.com/office/drawing/2014/main" id="{CE4C8EF1-6195-43C4-9E9F-87DE476BBA54}"/>
                </a:ext>
              </a:extLst>
            </p:cNvPr>
            <p:cNvSpPr txBox="1"/>
            <p:nvPr/>
          </p:nvSpPr>
          <p:spPr>
            <a:xfrm>
              <a:off x="2606022" y="4092643"/>
              <a:ext cx="2355574" cy="369332"/>
            </a:xfrm>
            <a:prstGeom prst="rect">
              <a:avLst/>
            </a:prstGeom>
            <a:noFill/>
          </p:spPr>
          <p:txBody>
            <a:bodyPr wrap="square" rtlCol="0">
              <a:spAutoFit/>
            </a:bodyPr>
            <a:lstStyle/>
            <a:p>
              <a:r>
                <a:rPr lang="en-US" b="1"/>
                <a:t>Phạm Hoàng Phúc</a:t>
              </a:r>
              <a:endParaRPr lang="en-GB" b="1"/>
            </a:p>
          </p:txBody>
        </p:sp>
        <p:pic>
          <p:nvPicPr>
            <p:cNvPr id="8" name="Picture 7">
              <a:extLst>
                <a:ext uri="{FF2B5EF4-FFF2-40B4-BE49-F238E27FC236}">
                  <a16:creationId xmlns:a16="http://schemas.microsoft.com/office/drawing/2014/main" id="{37097408-EE23-4A2F-AFAF-73E36CA55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232" y="2404576"/>
              <a:ext cx="1371600" cy="1371600"/>
            </a:xfrm>
            <a:prstGeom prst="rect">
              <a:avLst/>
            </a:prstGeom>
          </p:spPr>
        </p:pic>
      </p:grpSp>
      <p:grpSp>
        <p:nvGrpSpPr>
          <p:cNvPr id="11" name="Group 10">
            <a:extLst>
              <a:ext uri="{FF2B5EF4-FFF2-40B4-BE49-F238E27FC236}">
                <a16:creationId xmlns:a16="http://schemas.microsoft.com/office/drawing/2014/main" id="{896B6EDC-0787-4A4A-B33F-C4D461FAFC30}"/>
              </a:ext>
            </a:extLst>
          </p:cNvPr>
          <p:cNvGrpSpPr/>
          <p:nvPr/>
        </p:nvGrpSpPr>
        <p:grpSpPr>
          <a:xfrm>
            <a:off x="7008568" y="2357208"/>
            <a:ext cx="2475246" cy="2021018"/>
            <a:chOff x="7735554" y="2589241"/>
            <a:chExt cx="2475246" cy="2021018"/>
          </a:xfrm>
        </p:grpSpPr>
        <p:sp>
          <p:nvSpPr>
            <p:cNvPr id="3" name="TextBox 2">
              <a:extLst>
                <a:ext uri="{FF2B5EF4-FFF2-40B4-BE49-F238E27FC236}">
                  <a16:creationId xmlns:a16="http://schemas.microsoft.com/office/drawing/2014/main" id="{9D9987DE-BD93-4933-9F20-B4C8A481A01C}"/>
                </a:ext>
              </a:extLst>
            </p:cNvPr>
            <p:cNvSpPr txBox="1"/>
            <p:nvPr/>
          </p:nvSpPr>
          <p:spPr>
            <a:xfrm>
              <a:off x="7855226" y="4240927"/>
              <a:ext cx="2355574" cy="369332"/>
            </a:xfrm>
            <a:prstGeom prst="rect">
              <a:avLst/>
            </a:prstGeom>
            <a:noFill/>
          </p:spPr>
          <p:txBody>
            <a:bodyPr wrap="square" rtlCol="0">
              <a:spAutoFit/>
            </a:bodyPr>
            <a:lstStyle/>
            <a:p>
              <a:r>
                <a:rPr lang="en-US" b="1"/>
                <a:t>Lê Văn Long</a:t>
              </a:r>
              <a:endParaRPr lang="en-GB" b="1"/>
            </a:p>
          </p:txBody>
        </p:sp>
        <p:pic>
          <p:nvPicPr>
            <p:cNvPr id="10" name="Picture 9">
              <a:extLst>
                <a:ext uri="{FF2B5EF4-FFF2-40B4-BE49-F238E27FC236}">
                  <a16:creationId xmlns:a16="http://schemas.microsoft.com/office/drawing/2014/main" id="{39FDF405-D70D-4675-B0D4-CFAF2945B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5554" y="2589241"/>
              <a:ext cx="1371600" cy="1371600"/>
            </a:xfrm>
            <a:prstGeom prst="rect">
              <a:avLst/>
            </a:prstGeom>
          </p:spPr>
        </p:pic>
      </p:grpSp>
      <p:sp>
        <p:nvSpPr>
          <p:cNvPr id="14" name="TextBox 13">
            <a:extLst>
              <a:ext uri="{FF2B5EF4-FFF2-40B4-BE49-F238E27FC236}">
                <a16:creationId xmlns:a16="http://schemas.microsoft.com/office/drawing/2014/main" id="{79680E5F-03CF-40CB-8801-559132BF3972}"/>
              </a:ext>
            </a:extLst>
          </p:cNvPr>
          <p:cNvSpPr txBox="1"/>
          <p:nvPr/>
        </p:nvSpPr>
        <p:spPr>
          <a:xfrm>
            <a:off x="631269" y="458901"/>
            <a:ext cx="3520601" cy="646331"/>
          </a:xfrm>
          <a:prstGeom prst="rect">
            <a:avLst/>
          </a:prstGeom>
          <a:noFill/>
        </p:spPr>
        <p:txBody>
          <a:bodyPr wrap="square" rtlCol="0">
            <a:spAutoFit/>
          </a:bodyPr>
          <a:lstStyle/>
          <a:p>
            <a:r>
              <a:rPr lang="en-US">
                <a:latin typeface="SVN-Gotham" panose="02000604030000020004" pitchFamily="50" charset="0"/>
              </a:rPr>
              <a:t>Thành viên nhóm:</a:t>
            </a:r>
          </a:p>
          <a:p>
            <a:endParaRPr lang="en-GB"/>
          </a:p>
        </p:txBody>
      </p:sp>
    </p:spTree>
    <p:extLst>
      <p:ext uri="{BB962C8B-B14F-4D97-AF65-F5344CB8AC3E}">
        <p14:creationId xmlns:p14="http://schemas.microsoft.com/office/powerpoint/2010/main" val="12451129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Không có mô tả.">
            <a:extLst>
              <a:ext uri="{FF2B5EF4-FFF2-40B4-BE49-F238E27FC236}">
                <a16:creationId xmlns:a16="http://schemas.microsoft.com/office/drawing/2014/main" id="{3D131E08-11D8-45C3-A324-336F957C9D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3110" y="1740912"/>
            <a:ext cx="8573802" cy="1587174"/>
          </a:xfrm>
          <a:prstGeom prst="rect">
            <a:avLst/>
          </a:prstGeom>
          <a:noFill/>
          <a:ln>
            <a:noFill/>
          </a:ln>
        </p:spPr>
      </p:pic>
      <p:sp>
        <p:nvSpPr>
          <p:cNvPr id="6" name="TextBox 5">
            <a:extLst>
              <a:ext uri="{FF2B5EF4-FFF2-40B4-BE49-F238E27FC236}">
                <a16:creationId xmlns:a16="http://schemas.microsoft.com/office/drawing/2014/main" id="{CBE540D4-B67C-4E19-998D-9A2643E4FD2B}"/>
              </a:ext>
            </a:extLst>
          </p:cNvPr>
          <p:cNvSpPr txBox="1"/>
          <p:nvPr/>
        </p:nvSpPr>
        <p:spPr>
          <a:xfrm>
            <a:off x="2702011" y="3691827"/>
            <a:ext cx="6096000" cy="878895"/>
          </a:xfrm>
          <a:prstGeom prst="rect">
            <a:avLst/>
          </a:prstGeom>
          <a:noFill/>
        </p:spPr>
        <p:txBody>
          <a:bodyPr wrap="square">
            <a:spAutoFit/>
          </a:bodyPr>
          <a:lstStyle/>
          <a:p>
            <a:pPr marL="0" marR="0" algn="ctr">
              <a:lnSpc>
                <a:spcPct val="150000"/>
              </a:lnSpc>
              <a:spcBef>
                <a:spcPts val="0"/>
              </a:spcBef>
              <a:spcAft>
                <a:spcPts val="800"/>
              </a:spcAft>
            </a:pPr>
            <a:r>
              <a:rPr lang="en-US" sz="1800">
                <a:effectLst/>
                <a:latin typeface="SVN-Gotham" panose="02000604030000020004" pitchFamily="50" charset="0"/>
                <a:ea typeface="Calibri" panose="020F0502020204030204" pitchFamily="34" charset="0"/>
                <a:cs typeface="Times New Roman" panose="02020603050405020304" pitchFamily="18" charset="0"/>
              </a:rPr>
              <a:t>Sau khi làm lần lượt các bước trên ở 3 máy thì ta có thể truy cập vào server với các public IP trên</a:t>
            </a:r>
            <a:endParaRPr lang="en-GB" sz="1400">
              <a:effectLst/>
              <a:latin typeface="SVN-Gotham" panose="02000604030000020004" pitchFamily="50"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C19184B-C3BE-4DD9-856B-C941CB18B4D6}"/>
              </a:ext>
            </a:extLst>
          </p:cNvPr>
          <p:cNvPicPr>
            <a:picLocks noChangeAspect="1"/>
          </p:cNvPicPr>
          <p:nvPr/>
        </p:nvPicPr>
        <p:blipFill rotWithShape="1">
          <a:blip r:embed="rId3">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83647317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E504344-8563-476C-9EF9-4200B272FDC1}"/>
              </a:ext>
            </a:extLst>
          </p:cNvPr>
          <p:cNvGrpSpPr/>
          <p:nvPr/>
        </p:nvGrpSpPr>
        <p:grpSpPr>
          <a:xfrm>
            <a:off x="4855953" y="-2833464"/>
            <a:ext cx="8973155" cy="12105058"/>
            <a:chOff x="4855953" y="-2833464"/>
            <a:chExt cx="8973155" cy="12105058"/>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flip="none" rotWithShape="1">
              <a:gsLst>
                <a:gs pos="0">
                  <a:srgbClr val="7BEBD8">
                    <a:tint val="66000"/>
                    <a:satMod val="160000"/>
                  </a:srgbClr>
                </a:gs>
                <a:gs pos="50000">
                  <a:srgbClr val="7BEBD8">
                    <a:tint val="44500"/>
                    <a:satMod val="160000"/>
                  </a:srgbClr>
                </a:gs>
                <a:gs pos="100000">
                  <a:srgbClr val="7BEBD8">
                    <a:tint val="23500"/>
                    <a:satMod val="160000"/>
                  </a:srgbClr>
                </a:gs>
              </a:gsLst>
              <a:lin ang="2700000" scaled="1"/>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72213" y="-2833464"/>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solidFill>
              <a:srgbClr val="7BEBD8"/>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flip="none" rotWithShape="1">
              <a:gsLst>
                <a:gs pos="0">
                  <a:srgbClr val="7BEBD8">
                    <a:shade val="30000"/>
                    <a:satMod val="115000"/>
                  </a:srgbClr>
                </a:gs>
                <a:gs pos="50000">
                  <a:srgbClr val="7BEBD8">
                    <a:shade val="67500"/>
                    <a:satMod val="115000"/>
                  </a:srgbClr>
                </a:gs>
                <a:gs pos="100000">
                  <a:srgbClr val="7BEBD8">
                    <a:shade val="100000"/>
                    <a:satMod val="115000"/>
                  </a:srgbClr>
                </a:gs>
              </a:gsLst>
              <a:lin ang="2700000" scaled="1"/>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1431234" y="3512329"/>
            <a:ext cx="4790661" cy="1107996"/>
          </a:xfrm>
          <a:prstGeom prst="rect">
            <a:avLst/>
          </a:prstGeom>
          <a:noFill/>
        </p:spPr>
        <p:txBody>
          <a:bodyPr wrap="square" lIns="0" tIns="0" rIns="0" bIns="0" rtlCol="0">
            <a:spAutoFit/>
          </a:bodyPr>
          <a:lstStyle/>
          <a:p>
            <a:r>
              <a:rPr lang="en-US" sz="3600" b="1">
                <a:solidFill>
                  <a:srgbClr val="002060"/>
                </a:solidFill>
                <a:latin typeface="Segoe UI" panose="020B0502040204020203" pitchFamily="34" charset="0"/>
                <a:cs typeface="Segoe UI" panose="020B0502040204020203" pitchFamily="34" charset="0"/>
              </a:rPr>
              <a:t>DEMO</a:t>
            </a:r>
          </a:p>
          <a:p>
            <a:endParaRPr lang="en-US" sz="3600" b="1" dirty="0">
              <a:solidFill>
                <a:srgbClr val="002060"/>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F4080BA-5F8C-4A96-A22D-7124A1615FC7}"/>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1166984" y="1853999"/>
            <a:ext cx="1967947" cy="1341782"/>
          </a:xfrm>
          <a:prstGeom prst="rect">
            <a:avLst/>
          </a:prstGeom>
        </p:spPr>
      </p:pic>
    </p:spTree>
    <p:extLst>
      <p:ext uri="{BB962C8B-B14F-4D97-AF65-F5344CB8AC3E}">
        <p14:creationId xmlns:p14="http://schemas.microsoft.com/office/powerpoint/2010/main" val="141907175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E504344-8563-476C-9EF9-4200B272FDC1}"/>
              </a:ext>
            </a:extLst>
          </p:cNvPr>
          <p:cNvGrpSpPr/>
          <p:nvPr/>
        </p:nvGrpSpPr>
        <p:grpSpPr>
          <a:xfrm>
            <a:off x="4855953" y="-2833464"/>
            <a:ext cx="8973155" cy="12105058"/>
            <a:chOff x="4855953" y="-2833464"/>
            <a:chExt cx="8973155" cy="12105058"/>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flip="none" rotWithShape="1">
              <a:gsLst>
                <a:gs pos="0">
                  <a:srgbClr val="7BEBD8">
                    <a:tint val="66000"/>
                    <a:satMod val="160000"/>
                  </a:srgbClr>
                </a:gs>
                <a:gs pos="50000">
                  <a:srgbClr val="7BEBD8">
                    <a:tint val="44500"/>
                    <a:satMod val="160000"/>
                  </a:srgbClr>
                </a:gs>
                <a:gs pos="100000">
                  <a:srgbClr val="7BEBD8">
                    <a:tint val="23500"/>
                    <a:satMod val="160000"/>
                  </a:srgbClr>
                </a:gs>
              </a:gsLst>
              <a:lin ang="2700000" scaled="1"/>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72213" y="-2833464"/>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solidFill>
              <a:srgbClr val="7BEBD8"/>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flip="none" rotWithShape="1">
              <a:gsLst>
                <a:gs pos="0">
                  <a:srgbClr val="7BEBD8">
                    <a:shade val="30000"/>
                    <a:satMod val="115000"/>
                  </a:srgbClr>
                </a:gs>
                <a:gs pos="50000">
                  <a:srgbClr val="7BEBD8">
                    <a:shade val="67500"/>
                    <a:satMod val="115000"/>
                  </a:srgbClr>
                </a:gs>
                <a:gs pos="100000">
                  <a:srgbClr val="7BEBD8">
                    <a:shade val="100000"/>
                    <a:satMod val="115000"/>
                  </a:srgbClr>
                </a:gs>
              </a:gsLst>
              <a:lin ang="2700000" scaled="1"/>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408051" y="3512329"/>
            <a:ext cx="4790661" cy="1661993"/>
          </a:xfrm>
          <a:prstGeom prst="rect">
            <a:avLst/>
          </a:prstGeom>
          <a:noFill/>
        </p:spPr>
        <p:txBody>
          <a:bodyPr wrap="square" lIns="0" tIns="0" rIns="0" bIns="0" rtlCol="0">
            <a:spAutoFit/>
          </a:bodyPr>
          <a:lstStyle/>
          <a:p>
            <a:r>
              <a:rPr lang="en-US" sz="3600" b="1">
                <a:solidFill>
                  <a:srgbClr val="002060"/>
                </a:solidFill>
                <a:latin typeface="Segoe UI" panose="020B0502040204020203" pitchFamily="34" charset="0"/>
                <a:cs typeface="Segoe UI" panose="020B0502040204020203" pitchFamily="34" charset="0"/>
              </a:rPr>
              <a:t>CẢM ƠN THẦY ĐÃ LẮNG NGHE </a:t>
            </a:r>
          </a:p>
          <a:p>
            <a:endParaRPr lang="en-US" sz="3600" b="1" dirty="0">
              <a:solidFill>
                <a:srgbClr val="00206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4953443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26519E81-C48F-4DC1-8447-5AA3137BE5EE}"/>
              </a:ext>
            </a:extLst>
          </p:cNvPr>
          <p:cNvSpPr/>
          <p:nvPr/>
        </p:nvSpPr>
        <p:spPr>
          <a:xfrm>
            <a:off x="6479060" y="0"/>
            <a:ext cx="5638800" cy="6850560"/>
          </a:xfrm>
          <a:prstGeom prst="rect">
            <a:avLst/>
          </a:prstGeom>
          <a:gradFill flip="none" rotWithShape="1">
            <a:gsLst>
              <a:gs pos="0">
                <a:srgbClr val="7BEBD8">
                  <a:tint val="66000"/>
                  <a:satMod val="160000"/>
                </a:srgbClr>
              </a:gs>
              <a:gs pos="50000">
                <a:srgbClr val="7BEBD8">
                  <a:tint val="44500"/>
                  <a:satMod val="160000"/>
                </a:srgbClr>
              </a:gs>
              <a:gs pos="100000">
                <a:srgbClr val="7BEBD8">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814E8360-63F3-4F18-817E-6FBC4551EF0D}"/>
              </a:ext>
            </a:extLst>
          </p:cNvPr>
          <p:cNvSpPr/>
          <p:nvPr/>
        </p:nvSpPr>
        <p:spPr>
          <a:xfrm>
            <a:off x="7023755" y="2966702"/>
            <a:ext cx="3307591" cy="73866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a:ln>
                  <a:noFill/>
                </a:ln>
                <a:solidFill>
                  <a:schemeClr val="tx1">
                    <a:lumMod val="85000"/>
                    <a:lumOff val="15000"/>
                  </a:schemeClr>
                </a:solidFill>
                <a:effectLst/>
                <a:uLnTx/>
                <a:uFillTx/>
                <a:latin typeface="Segoe UI" panose="020B0502040204020203" pitchFamily="34" charset="0"/>
                <a:ea typeface="Open Sans" panose="020B0606030504020204" pitchFamily="34" charset="0"/>
                <a:cs typeface="Segoe UI" panose="020B0502040204020203" pitchFamily="34" charset="0"/>
              </a:rPr>
              <a:t>PHỤ LỤC</a:t>
            </a:r>
            <a:endParaRPr kumimoji="0" lang="en-US" sz="4800" b="1" i="0" u="none" strike="noStrike" kern="1200" cap="none" spc="0" normalizeH="0" baseline="0" noProof="0" dirty="0">
              <a:ln>
                <a:noFill/>
              </a:ln>
              <a:solidFill>
                <a:schemeClr val="tx1">
                  <a:lumMod val="85000"/>
                  <a:lumOff val="15000"/>
                </a:schemeClr>
              </a:solidFill>
              <a:effectLst/>
              <a:uLnTx/>
              <a:uFillTx/>
              <a:latin typeface="Segoe UI" panose="020B0502040204020203" pitchFamily="34" charset="0"/>
              <a:ea typeface="Open Sans" panose="020B0606030504020204" pitchFamily="34" charset="0"/>
              <a:cs typeface="Segoe UI" panose="020B0502040204020203" pitchFamily="34" charset="0"/>
            </a:endParaRPr>
          </a:p>
        </p:txBody>
      </p:sp>
      <p:grpSp>
        <p:nvGrpSpPr>
          <p:cNvPr id="9" name="Group 8">
            <a:extLst>
              <a:ext uri="{FF2B5EF4-FFF2-40B4-BE49-F238E27FC236}">
                <a16:creationId xmlns:a16="http://schemas.microsoft.com/office/drawing/2014/main" id="{5298F209-5475-4EE8-82B8-E06B477AE492}"/>
              </a:ext>
            </a:extLst>
          </p:cNvPr>
          <p:cNvGrpSpPr/>
          <p:nvPr/>
        </p:nvGrpSpPr>
        <p:grpSpPr>
          <a:xfrm>
            <a:off x="522735" y="2147164"/>
            <a:ext cx="5542114" cy="1896753"/>
            <a:chOff x="371248" y="2076284"/>
            <a:chExt cx="5790150" cy="1981641"/>
          </a:xfrm>
        </p:grpSpPr>
        <p:cxnSp>
          <p:nvCxnSpPr>
            <p:cNvPr id="80" name="Straight Connector 79">
              <a:extLst>
                <a:ext uri="{FF2B5EF4-FFF2-40B4-BE49-F238E27FC236}">
                  <a16:creationId xmlns:a16="http://schemas.microsoft.com/office/drawing/2014/main" id="{51050D9D-4058-4D45-A51D-AB2BBB5F8A79}"/>
                </a:ext>
              </a:extLst>
            </p:cNvPr>
            <p:cNvCxnSpPr>
              <a:cxnSpLocks/>
            </p:cNvCxnSpPr>
            <p:nvPr/>
          </p:nvCxnSpPr>
          <p:spPr>
            <a:xfrm>
              <a:off x="371248" y="4057925"/>
              <a:ext cx="57901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1D2AF1F-4132-440F-9D32-9AF207CE1448}"/>
                </a:ext>
              </a:extLst>
            </p:cNvPr>
            <p:cNvCxnSpPr>
              <a:cxnSpLocks/>
            </p:cNvCxnSpPr>
            <p:nvPr/>
          </p:nvCxnSpPr>
          <p:spPr>
            <a:xfrm>
              <a:off x="371248" y="2076284"/>
              <a:ext cx="57901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FFBCE87-3645-467C-9635-EA9921B6001D}"/>
              </a:ext>
            </a:extLst>
          </p:cNvPr>
          <p:cNvGrpSpPr/>
          <p:nvPr/>
        </p:nvGrpSpPr>
        <p:grpSpPr>
          <a:xfrm>
            <a:off x="522735" y="1171485"/>
            <a:ext cx="4724768" cy="726997"/>
            <a:chOff x="522735" y="1171485"/>
            <a:chExt cx="4724768" cy="726997"/>
          </a:xfrm>
        </p:grpSpPr>
        <p:sp>
          <p:nvSpPr>
            <p:cNvPr id="26" name="Oval 25">
              <a:extLst>
                <a:ext uri="{FF2B5EF4-FFF2-40B4-BE49-F238E27FC236}">
                  <a16:creationId xmlns:a16="http://schemas.microsoft.com/office/drawing/2014/main" id="{61C28CBD-E423-41FD-B800-2E0AF2AAF3F6}"/>
                </a:ext>
              </a:extLst>
            </p:cNvPr>
            <p:cNvSpPr/>
            <p:nvPr/>
          </p:nvSpPr>
          <p:spPr>
            <a:xfrm>
              <a:off x="522735" y="1171485"/>
              <a:ext cx="712940" cy="712940"/>
            </a:xfrm>
            <a:prstGeom prst="ellipse">
              <a:avLst/>
            </a:prstGeom>
            <a:solidFill>
              <a:srgbClr val="7BE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2795EDE-1396-4D45-8E3A-A52C8C65ED1B}"/>
                </a:ext>
              </a:extLst>
            </p:cNvPr>
            <p:cNvSpPr txBox="1"/>
            <p:nvPr/>
          </p:nvSpPr>
          <p:spPr>
            <a:xfrm>
              <a:off x="1960605" y="1252151"/>
              <a:ext cx="3286898" cy="646331"/>
            </a:xfrm>
            <a:prstGeom prst="rect">
              <a:avLst/>
            </a:prstGeom>
            <a:noFill/>
          </p:spPr>
          <p:txBody>
            <a:bodyPr wrap="square" rtlCol="0">
              <a:spAutoFit/>
            </a:bodyPr>
            <a:lstStyle/>
            <a:p>
              <a:r>
                <a:rPr lang="en-US" b="1"/>
                <a:t>Tóm tắt lý thuyết về NoSQL và ArangoDB</a:t>
              </a:r>
              <a:endParaRPr lang="en-GB" b="1"/>
            </a:p>
          </p:txBody>
        </p:sp>
      </p:grpSp>
      <p:grpSp>
        <p:nvGrpSpPr>
          <p:cNvPr id="7" name="Group 6">
            <a:extLst>
              <a:ext uri="{FF2B5EF4-FFF2-40B4-BE49-F238E27FC236}">
                <a16:creationId xmlns:a16="http://schemas.microsoft.com/office/drawing/2014/main" id="{6AE9864F-A373-4E56-80F3-DAC555788EDE}"/>
              </a:ext>
            </a:extLst>
          </p:cNvPr>
          <p:cNvGrpSpPr/>
          <p:nvPr/>
        </p:nvGrpSpPr>
        <p:grpSpPr>
          <a:xfrm>
            <a:off x="510375" y="2773747"/>
            <a:ext cx="4724768" cy="712940"/>
            <a:chOff x="510375" y="2773747"/>
            <a:chExt cx="4724768" cy="712940"/>
          </a:xfrm>
        </p:grpSpPr>
        <p:sp>
          <p:nvSpPr>
            <p:cNvPr id="28" name="Oval 27">
              <a:extLst>
                <a:ext uri="{FF2B5EF4-FFF2-40B4-BE49-F238E27FC236}">
                  <a16:creationId xmlns:a16="http://schemas.microsoft.com/office/drawing/2014/main" id="{91792C94-A2B9-4953-BA7D-D8968C3C742C}"/>
                </a:ext>
              </a:extLst>
            </p:cNvPr>
            <p:cNvSpPr/>
            <p:nvPr/>
          </p:nvSpPr>
          <p:spPr>
            <a:xfrm>
              <a:off x="510375" y="2773747"/>
              <a:ext cx="712940" cy="712940"/>
            </a:xfrm>
            <a:prstGeom prst="ellipse">
              <a:avLst/>
            </a:prstGeom>
            <a:solidFill>
              <a:srgbClr val="7BE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701D685-2036-4A99-B23F-43310C245093}"/>
                </a:ext>
              </a:extLst>
            </p:cNvPr>
            <p:cNvSpPr txBox="1"/>
            <p:nvPr/>
          </p:nvSpPr>
          <p:spPr>
            <a:xfrm>
              <a:off x="1948245" y="2854413"/>
              <a:ext cx="3286898" cy="369332"/>
            </a:xfrm>
            <a:prstGeom prst="rect">
              <a:avLst/>
            </a:prstGeom>
            <a:noFill/>
          </p:spPr>
          <p:txBody>
            <a:bodyPr wrap="square" rtlCol="0">
              <a:spAutoFit/>
            </a:bodyPr>
            <a:lstStyle/>
            <a:p>
              <a:r>
                <a:rPr lang="en-US" b="1"/>
                <a:t>Hướng dẫn cài đặt ArangoDB </a:t>
              </a:r>
              <a:endParaRPr lang="en-GB" b="1"/>
            </a:p>
          </p:txBody>
        </p:sp>
      </p:grpSp>
      <p:grpSp>
        <p:nvGrpSpPr>
          <p:cNvPr id="8" name="Group 7">
            <a:extLst>
              <a:ext uri="{FF2B5EF4-FFF2-40B4-BE49-F238E27FC236}">
                <a16:creationId xmlns:a16="http://schemas.microsoft.com/office/drawing/2014/main" id="{D71A95F4-CAD3-4F5E-B7E9-6F1B3FC17DB3}"/>
              </a:ext>
            </a:extLst>
          </p:cNvPr>
          <p:cNvGrpSpPr/>
          <p:nvPr/>
        </p:nvGrpSpPr>
        <p:grpSpPr>
          <a:xfrm>
            <a:off x="514493" y="4334821"/>
            <a:ext cx="4724768" cy="712940"/>
            <a:chOff x="514493" y="4334821"/>
            <a:chExt cx="4724768" cy="712940"/>
          </a:xfrm>
        </p:grpSpPr>
        <p:sp>
          <p:nvSpPr>
            <p:cNvPr id="30" name="Oval 29">
              <a:extLst>
                <a:ext uri="{FF2B5EF4-FFF2-40B4-BE49-F238E27FC236}">
                  <a16:creationId xmlns:a16="http://schemas.microsoft.com/office/drawing/2014/main" id="{B2FC8754-A27E-49B4-A3B9-897A9A637CBB}"/>
                </a:ext>
              </a:extLst>
            </p:cNvPr>
            <p:cNvSpPr/>
            <p:nvPr/>
          </p:nvSpPr>
          <p:spPr>
            <a:xfrm>
              <a:off x="514493" y="4334821"/>
              <a:ext cx="712940" cy="712940"/>
            </a:xfrm>
            <a:prstGeom prst="ellipse">
              <a:avLst/>
            </a:prstGeom>
            <a:solidFill>
              <a:srgbClr val="7BE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1644EFAB-331C-49FF-BDAC-384A7F28EB0C}"/>
                </a:ext>
              </a:extLst>
            </p:cNvPr>
            <p:cNvSpPr txBox="1"/>
            <p:nvPr/>
          </p:nvSpPr>
          <p:spPr>
            <a:xfrm>
              <a:off x="1952363" y="4516071"/>
              <a:ext cx="3286898" cy="369332"/>
            </a:xfrm>
            <a:prstGeom prst="rect">
              <a:avLst/>
            </a:prstGeom>
            <a:noFill/>
          </p:spPr>
          <p:txBody>
            <a:bodyPr wrap="square" rtlCol="0">
              <a:spAutoFit/>
            </a:bodyPr>
            <a:lstStyle/>
            <a:p>
              <a:r>
                <a:rPr lang="en-US" b="1"/>
                <a:t>Demo</a:t>
              </a:r>
              <a:endParaRPr lang="en-GB" b="1"/>
            </a:p>
          </p:txBody>
        </p:sp>
      </p:grpSp>
    </p:spTree>
    <p:extLst>
      <p:ext uri="{BB962C8B-B14F-4D97-AF65-F5344CB8AC3E}">
        <p14:creationId xmlns:p14="http://schemas.microsoft.com/office/powerpoint/2010/main" val="13806481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500"/>
                                        <p:tgtEl>
                                          <p:spTgt spid="1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E504344-8563-476C-9EF9-4200B272FDC1}"/>
              </a:ext>
            </a:extLst>
          </p:cNvPr>
          <p:cNvGrpSpPr/>
          <p:nvPr/>
        </p:nvGrpSpPr>
        <p:grpSpPr>
          <a:xfrm>
            <a:off x="4855953" y="-2833464"/>
            <a:ext cx="8973155" cy="12105058"/>
            <a:chOff x="4855953" y="-2833464"/>
            <a:chExt cx="8973155" cy="12105058"/>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flip="none" rotWithShape="1">
              <a:gsLst>
                <a:gs pos="0">
                  <a:srgbClr val="7BEBD8">
                    <a:tint val="66000"/>
                    <a:satMod val="160000"/>
                  </a:srgbClr>
                </a:gs>
                <a:gs pos="50000">
                  <a:srgbClr val="7BEBD8">
                    <a:tint val="44500"/>
                    <a:satMod val="160000"/>
                  </a:srgbClr>
                </a:gs>
                <a:gs pos="100000">
                  <a:srgbClr val="7BEBD8">
                    <a:tint val="23500"/>
                    <a:satMod val="160000"/>
                  </a:srgbClr>
                </a:gs>
              </a:gsLst>
              <a:lin ang="2700000" scaled="1"/>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72213" y="-2833464"/>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solidFill>
              <a:srgbClr val="7BEBD8"/>
            </a:soli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flip="none" rotWithShape="1">
              <a:gsLst>
                <a:gs pos="0">
                  <a:srgbClr val="7BEBD8">
                    <a:shade val="30000"/>
                    <a:satMod val="115000"/>
                  </a:srgbClr>
                </a:gs>
                <a:gs pos="50000">
                  <a:srgbClr val="7BEBD8">
                    <a:shade val="67500"/>
                    <a:satMod val="115000"/>
                  </a:srgbClr>
                </a:gs>
                <a:gs pos="100000">
                  <a:srgbClr val="7BEBD8">
                    <a:shade val="100000"/>
                    <a:satMod val="115000"/>
                  </a:srgbClr>
                </a:gs>
              </a:gsLst>
              <a:lin ang="2700000" scaled="1"/>
              <a:tileRect/>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5488704" cy="1107996"/>
          </a:xfrm>
          <a:prstGeom prst="rect">
            <a:avLst/>
          </a:prstGeom>
          <a:noFill/>
        </p:spPr>
        <p:txBody>
          <a:bodyPr wrap="square" lIns="0" tIns="0" rIns="0" bIns="0" rtlCol="0">
            <a:spAutoFit/>
          </a:bodyPr>
          <a:lstStyle/>
          <a:p>
            <a:r>
              <a:rPr lang="en-US" sz="3600" b="1">
                <a:solidFill>
                  <a:srgbClr val="002060"/>
                </a:solidFill>
                <a:latin typeface="Segoe UI" panose="020B0502040204020203" pitchFamily="34" charset="0"/>
                <a:cs typeface="Segoe UI" panose="020B0502040204020203" pitchFamily="34" charset="0"/>
              </a:rPr>
              <a:t>GIỚI THIỆU VỀ NOSQL VÀ ARANGODB</a:t>
            </a:r>
            <a:endParaRPr lang="en-US" sz="3600" b="1" dirty="0">
              <a:solidFill>
                <a:srgbClr val="002060"/>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F4080BA-5F8C-4A96-A22D-7124A1615FC7}"/>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1166984" y="1853999"/>
            <a:ext cx="1967947" cy="1341782"/>
          </a:xfrm>
          <a:prstGeom prst="rect">
            <a:avLst/>
          </a:prstGeom>
        </p:spPr>
      </p:pic>
    </p:spTree>
    <p:extLst>
      <p:ext uri="{BB962C8B-B14F-4D97-AF65-F5344CB8AC3E}">
        <p14:creationId xmlns:p14="http://schemas.microsoft.com/office/powerpoint/2010/main" val="382611346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1061FB-1623-447D-8A54-DFEFC0DB1746}"/>
              </a:ext>
            </a:extLst>
          </p:cNvPr>
          <p:cNvSpPr txBox="1"/>
          <p:nvPr/>
        </p:nvSpPr>
        <p:spPr>
          <a:xfrm>
            <a:off x="631269" y="458901"/>
            <a:ext cx="3520601" cy="646331"/>
          </a:xfrm>
          <a:prstGeom prst="rect">
            <a:avLst/>
          </a:prstGeom>
          <a:noFill/>
        </p:spPr>
        <p:txBody>
          <a:bodyPr wrap="square" rtlCol="0">
            <a:spAutoFit/>
          </a:bodyPr>
          <a:lstStyle/>
          <a:p>
            <a:r>
              <a:rPr lang="en-US">
                <a:latin typeface="SVN-Gotham" panose="02000604030000020004" pitchFamily="50" charset="0"/>
              </a:rPr>
              <a:t>GIỚI THIỆU VỀ NOSQL</a:t>
            </a:r>
          </a:p>
          <a:p>
            <a:endParaRPr lang="en-GB"/>
          </a:p>
        </p:txBody>
      </p:sp>
      <p:sp>
        <p:nvSpPr>
          <p:cNvPr id="3" name="TextBox 2">
            <a:extLst>
              <a:ext uri="{FF2B5EF4-FFF2-40B4-BE49-F238E27FC236}">
                <a16:creationId xmlns:a16="http://schemas.microsoft.com/office/drawing/2014/main" id="{F2BC096C-C363-4B2E-981B-FE6EB37DB244}"/>
              </a:ext>
            </a:extLst>
          </p:cNvPr>
          <p:cNvSpPr txBox="1"/>
          <p:nvPr/>
        </p:nvSpPr>
        <p:spPr>
          <a:xfrm>
            <a:off x="1252150" y="1699591"/>
            <a:ext cx="8488197" cy="646331"/>
          </a:xfrm>
          <a:prstGeom prst="rect">
            <a:avLst/>
          </a:prstGeom>
          <a:noFill/>
        </p:spPr>
        <p:txBody>
          <a:bodyPr wrap="square" rtlCol="0">
            <a:spAutoFit/>
          </a:bodyPr>
          <a:lstStyle/>
          <a:p>
            <a:r>
              <a:rPr lang="vi-VN" b="1" i="0">
                <a:solidFill>
                  <a:schemeClr val="tx1">
                    <a:lumMod val="85000"/>
                    <a:lumOff val="15000"/>
                  </a:schemeClr>
                </a:solidFill>
                <a:effectLst/>
                <a:latin typeface="Roboto" panose="02000000000000000000" pitchFamily="2" charset="0"/>
              </a:rPr>
              <a:t>Cơ sở dữ liệu NoSQL</a:t>
            </a:r>
            <a:r>
              <a:rPr lang="en-US" b="1" i="0">
                <a:solidFill>
                  <a:schemeClr val="tx1">
                    <a:lumMod val="85000"/>
                    <a:lumOff val="15000"/>
                  </a:schemeClr>
                </a:solidFill>
                <a:effectLst/>
                <a:latin typeface="SVN-Gotham" panose="02000604030000020004" pitchFamily="50" charset="0"/>
              </a:rPr>
              <a:t> </a:t>
            </a:r>
            <a:r>
              <a:rPr lang="vi-VN" b="1" i="0">
                <a:solidFill>
                  <a:schemeClr val="tx1">
                    <a:lumMod val="85000"/>
                    <a:lumOff val="15000"/>
                  </a:schemeClr>
                </a:solidFill>
                <a:effectLst/>
                <a:latin typeface="Roboto" panose="02000000000000000000" pitchFamily="2" charset="0"/>
              </a:rPr>
              <a:t>là một khái niệm chỉ về một lớp các hệ cơ sở dữ liệu mà không sử dụng mô hình quan hệ(RDBMS). </a:t>
            </a:r>
            <a:endParaRPr lang="en-GB" b="1">
              <a:solidFill>
                <a:schemeClr val="tx1">
                  <a:lumMod val="85000"/>
                  <a:lumOff val="15000"/>
                </a:schemeClr>
              </a:solidFill>
              <a:latin typeface="SVN-Gotham" panose="02000604030000020004" pitchFamily="50" charset="0"/>
            </a:endParaRPr>
          </a:p>
        </p:txBody>
      </p:sp>
      <p:sp>
        <p:nvSpPr>
          <p:cNvPr id="4" name="TextBox 3">
            <a:extLst>
              <a:ext uri="{FF2B5EF4-FFF2-40B4-BE49-F238E27FC236}">
                <a16:creationId xmlns:a16="http://schemas.microsoft.com/office/drawing/2014/main" id="{289714E1-9DA2-493F-ADAA-A3EB8BCFB0DD}"/>
              </a:ext>
            </a:extLst>
          </p:cNvPr>
          <p:cNvSpPr txBox="1"/>
          <p:nvPr/>
        </p:nvSpPr>
        <p:spPr>
          <a:xfrm>
            <a:off x="1252150" y="2456576"/>
            <a:ext cx="6248402" cy="1477328"/>
          </a:xfrm>
          <a:prstGeom prst="rect">
            <a:avLst/>
          </a:prstGeom>
          <a:noFill/>
        </p:spPr>
        <p:txBody>
          <a:bodyPr wrap="square" rtlCol="0">
            <a:spAutoFit/>
          </a:bodyPr>
          <a:lstStyle/>
          <a:p>
            <a:r>
              <a:rPr lang="vi-VN" b="1"/>
              <a:t>No SQL ra đời để khắc phục các đặc tính bất lợi của RDBMS như lược đồ/schema cứng nhắc, thiếu linh hoạt,tốn nhiều thời gian và tài nguyên khi ứng dụng trên hệ thống CSDL có quy mô lớn</a:t>
            </a:r>
            <a:endParaRPr lang="en-GB" b="1">
              <a:latin typeface="SVN-Gotham" panose="02000604030000020004" pitchFamily="50" charset="0"/>
            </a:endParaRPr>
          </a:p>
          <a:p>
            <a:endParaRPr lang="en-GB">
              <a:latin typeface="SVN-Gotham" panose="02000604030000020004" pitchFamily="50" charset="0"/>
            </a:endParaRPr>
          </a:p>
        </p:txBody>
      </p:sp>
      <p:pic>
        <p:nvPicPr>
          <p:cNvPr id="5" name="Picture 4">
            <a:extLst>
              <a:ext uri="{FF2B5EF4-FFF2-40B4-BE49-F238E27FC236}">
                <a16:creationId xmlns:a16="http://schemas.microsoft.com/office/drawing/2014/main" id="{35BD7202-F2C8-4E75-A40C-7A40F34A10B7}"/>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18804007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5C117F-3D12-48DF-8518-F3278AC39700}"/>
              </a:ext>
            </a:extLst>
          </p:cNvPr>
          <p:cNvSpPr txBox="1"/>
          <p:nvPr/>
        </p:nvSpPr>
        <p:spPr>
          <a:xfrm>
            <a:off x="655982" y="467139"/>
            <a:ext cx="3932493" cy="646331"/>
          </a:xfrm>
          <a:prstGeom prst="rect">
            <a:avLst/>
          </a:prstGeom>
          <a:noFill/>
        </p:spPr>
        <p:txBody>
          <a:bodyPr wrap="square" rtlCol="0">
            <a:spAutoFit/>
          </a:bodyPr>
          <a:lstStyle/>
          <a:p>
            <a:r>
              <a:rPr lang="en-US">
                <a:latin typeface="SVN-Gotham" panose="02000604030000020004" pitchFamily="50" charset="0"/>
              </a:rPr>
              <a:t>GIỚI THIỆU VỀ ARANGODB</a:t>
            </a:r>
          </a:p>
          <a:p>
            <a:endParaRPr lang="en-GB"/>
          </a:p>
        </p:txBody>
      </p:sp>
      <p:sp>
        <p:nvSpPr>
          <p:cNvPr id="3" name="TextBox 2">
            <a:extLst>
              <a:ext uri="{FF2B5EF4-FFF2-40B4-BE49-F238E27FC236}">
                <a16:creationId xmlns:a16="http://schemas.microsoft.com/office/drawing/2014/main" id="{CC51FAD4-CC6C-4F87-94D3-31CFABF4F8E5}"/>
              </a:ext>
            </a:extLst>
          </p:cNvPr>
          <p:cNvSpPr txBox="1"/>
          <p:nvPr/>
        </p:nvSpPr>
        <p:spPr>
          <a:xfrm>
            <a:off x="655982" y="2551837"/>
            <a:ext cx="6647935" cy="1754326"/>
          </a:xfrm>
          <a:prstGeom prst="rect">
            <a:avLst/>
          </a:prstGeom>
          <a:noFill/>
        </p:spPr>
        <p:txBody>
          <a:bodyPr wrap="square" rtlCol="0">
            <a:spAutoFit/>
          </a:bodyPr>
          <a:lstStyle/>
          <a:p>
            <a:r>
              <a:rPr lang="en-US" sz="1800">
                <a:solidFill>
                  <a:srgbClr val="202122"/>
                </a:solidFill>
                <a:effectLst/>
                <a:latin typeface="SVN-Gotham" panose="02000604030000020004" pitchFamily="50" charset="0"/>
                <a:ea typeface="Calibri" panose="020F0502020204030204" pitchFamily="34" charset="0"/>
              </a:rPr>
              <a:t>ArangoDB là một hệ quản trị cơ sở dữ liệu NoSQL mã nguồn mở được phát triển bởi ArangoDB GmbH (Gesellschaft mit beschränkter Haftung- Công ty trách nhiệm hữu hạn). Được ra mắt vào năm 2011 dưới cái tên AvocadoDB, sau đó được đổi tên thành ArangoDB như ngày nay.</a:t>
            </a:r>
            <a:endParaRPr lang="en-GB">
              <a:latin typeface="SVN-Gotham" panose="02000604030000020004" pitchFamily="50" charset="0"/>
            </a:endParaRPr>
          </a:p>
        </p:txBody>
      </p:sp>
      <p:pic>
        <p:nvPicPr>
          <p:cNvPr id="4" name="Picture 3">
            <a:extLst>
              <a:ext uri="{FF2B5EF4-FFF2-40B4-BE49-F238E27FC236}">
                <a16:creationId xmlns:a16="http://schemas.microsoft.com/office/drawing/2014/main" id="{CAA06039-9988-4D1A-8DE3-2B8DCE34625D}"/>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8015247" y="2319405"/>
            <a:ext cx="2713713" cy="1850259"/>
          </a:xfrm>
          <a:prstGeom prst="rect">
            <a:avLst/>
          </a:prstGeom>
        </p:spPr>
      </p:pic>
    </p:spTree>
    <p:extLst>
      <p:ext uri="{BB962C8B-B14F-4D97-AF65-F5344CB8AC3E}">
        <p14:creationId xmlns:p14="http://schemas.microsoft.com/office/powerpoint/2010/main" val="41523604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5C117F-3D12-48DF-8518-F3278AC39700}"/>
              </a:ext>
            </a:extLst>
          </p:cNvPr>
          <p:cNvSpPr txBox="1"/>
          <p:nvPr/>
        </p:nvSpPr>
        <p:spPr>
          <a:xfrm>
            <a:off x="655982" y="467139"/>
            <a:ext cx="5817970" cy="646331"/>
          </a:xfrm>
          <a:prstGeom prst="rect">
            <a:avLst/>
          </a:prstGeom>
          <a:noFill/>
        </p:spPr>
        <p:txBody>
          <a:bodyPr wrap="square" rtlCol="0">
            <a:spAutoFit/>
          </a:bodyPr>
          <a:lstStyle/>
          <a:p>
            <a:r>
              <a:rPr lang="en-US">
                <a:latin typeface="SVN-Gotham" panose="02000604030000020004" pitchFamily="50" charset="0"/>
              </a:rPr>
              <a:t>GIỚI THIỆU VỀ ARANGODB: mô hình lưu trữ</a:t>
            </a:r>
          </a:p>
          <a:p>
            <a:endParaRPr lang="en-GB"/>
          </a:p>
        </p:txBody>
      </p:sp>
      <p:grpSp>
        <p:nvGrpSpPr>
          <p:cNvPr id="11" name="Group 10">
            <a:extLst>
              <a:ext uri="{FF2B5EF4-FFF2-40B4-BE49-F238E27FC236}">
                <a16:creationId xmlns:a16="http://schemas.microsoft.com/office/drawing/2014/main" id="{1D666347-D9DB-46F8-B14A-75383B047A88}"/>
              </a:ext>
            </a:extLst>
          </p:cNvPr>
          <p:cNvGrpSpPr/>
          <p:nvPr/>
        </p:nvGrpSpPr>
        <p:grpSpPr>
          <a:xfrm>
            <a:off x="1985319" y="2464824"/>
            <a:ext cx="1589903" cy="1636249"/>
            <a:chOff x="1985319" y="2464824"/>
            <a:chExt cx="1589903" cy="1636249"/>
          </a:xfrm>
        </p:grpSpPr>
        <p:sp>
          <p:nvSpPr>
            <p:cNvPr id="4" name="Oval 3">
              <a:extLst>
                <a:ext uri="{FF2B5EF4-FFF2-40B4-BE49-F238E27FC236}">
                  <a16:creationId xmlns:a16="http://schemas.microsoft.com/office/drawing/2014/main" id="{84E64789-B54D-46D6-92E9-34AFDF0DD107}"/>
                </a:ext>
              </a:extLst>
            </p:cNvPr>
            <p:cNvSpPr/>
            <p:nvPr/>
          </p:nvSpPr>
          <p:spPr>
            <a:xfrm>
              <a:off x="1985319" y="2464824"/>
              <a:ext cx="1134762" cy="1134762"/>
            </a:xfrm>
            <a:prstGeom prst="ellipse">
              <a:avLst/>
            </a:prstGeom>
            <a:solidFill>
              <a:srgbClr val="7BE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9A50139-5058-4F41-8327-1E3C237D2E46}"/>
                </a:ext>
              </a:extLst>
            </p:cNvPr>
            <p:cNvSpPr txBox="1"/>
            <p:nvPr/>
          </p:nvSpPr>
          <p:spPr>
            <a:xfrm>
              <a:off x="2067698" y="3731741"/>
              <a:ext cx="1507524" cy="369332"/>
            </a:xfrm>
            <a:prstGeom prst="rect">
              <a:avLst/>
            </a:prstGeom>
            <a:noFill/>
          </p:spPr>
          <p:txBody>
            <a:bodyPr wrap="square" rtlCol="0">
              <a:spAutoFit/>
            </a:bodyPr>
            <a:lstStyle/>
            <a:p>
              <a:r>
                <a:rPr lang="en-US"/>
                <a:t>Key-value</a:t>
              </a:r>
              <a:endParaRPr lang="en-GB"/>
            </a:p>
          </p:txBody>
        </p:sp>
      </p:grpSp>
      <p:grpSp>
        <p:nvGrpSpPr>
          <p:cNvPr id="12" name="Group 11">
            <a:extLst>
              <a:ext uri="{FF2B5EF4-FFF2-40B4-BE49-F238E27FC236}">
                <a16:creationId xmlns:a16="http://schemas.microsoft.com/office/drawing/2014/main" id="{5F583775-6007-4DA7-A141-0C5F3E242F52}"/>
              </a:ext>
            </a:extLst>
          </p:cNvPr>
          <p:cNvGrpSpPr/>
          <p:nvPr/>
        </p:nvGrpSpPr>
        <p:grpSpPr>
          <a:xfrm>
            <a:off x="5528619" y="2464825"/>
            <a:ext cx="1571368" cy="1636248"/>
            <a:chOff x="5528619" y="2464825"/>
            <a:chExt cx="1571368" cy="1636248"/>
          </a:xfrm>
        </p:grpSpPr>
        <p:sp>
          <p:nvSpPr>
            <p:cNvPr id="5" name="Oval 4">
              <a:extLst>
                <a:ext uri="{FF2B5EF4-FFF2-40B4-BE49-F238E27FC236}">
                  <a16:creationId xmlns:a16="http://schemas.microsoft.com/office/drawing/2014/main" id="{C84AFCA8-EB84-410F-98FB-1E6152A97F5E}"/>
                </a:ext>
              </a:extLst>
            </p:cNvPr>
            <p:cNvSpPr/>
            <p:nvPr/>
          </p:nvSpPr>
          <p:spPr>
            <a:xfrm>
              <a:off x="5528619" y="2464825"/>
              <a:ext cx="1134762" cy="1134762"/>
            </a:xfrm>
            <a:prstGeom prst="ellipse">
              <a:avLst/>
            </a:prstGeom>
            <a:solidFill>
              <a:srgbClr val="7BE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41ACCA2-F48A-4468-A45A-6A22FC10C3E6}"/>
                </a:ext>
              </a:extLst>
            </p:cNvPr>
            <p:cNvSpPr txBox="1"/>
            <p:nvPr/>
          </p:nvSpPr>
          <p:spPr>
            <a:xfrm>
              <a:off x="5592463" y="3731741"/>
              <a:ext cx="1507524" cy="369332"/>
            </a:xfrm>
            <a:prstGeom prst="rect">
              <a:avLst/>
            </a:prstGeom>
            <a:noFill/>
          </p:spPr>
          <p:txBody>
            <a:bodyPr wrap="square" rtlCol="0">
              <a:spAutoFit/>
            </a:bodyPr>
            <a:lstStyle/>
            <a:p>
              <a:r>
                <a:rPr lang="en-US"/>
                <a:t>Document</a:t>
              </a:r>
              <a:endParaRPr lang="en-GB"/>
            </a:p>
          </p:txBody>
        </p:sp>
      </p:grpSp>
      <p:grpSp>
        <p:nvGrpSpPr>
          <p:cNvPr id="13" name="Group 12">
            <a:extLst>
              <a:ext uri="{FF2B5EF4-FFF2-40B4-BE49-F238E27FC236}">
                <a16:creationId xmlns:a16="http://schemas.microsoft.com/office/drawing/2014/main" id="{DB3F4EF3-039A-4D29-A0CC-762CED8D8009}"/>
              </a:ext>
            </a:extLst>
          </p:cNvPr>
          <p:cNvGrpSpPr/>
          <p:nvPr/>
        </p:nvGrpSpPr>
        <p:grpSpPr>
          <a:xfrm>
            <a:off x="9225347" y="2464824"/>
            <a:ext cx="1750540" cy="1636249"/>
            <a:chOff x="11881023" y="2294238"/>
            <a:chExt cx="1750540" cy="1636249"/>
          </a:xfrm>
        </p:grpSpPr>
        <p:sp>
          <p:nvSpPr>
            <p:cNvPr id="9" name="TextBox 8">
              <a:extLst>
                <a:ext uri="{FF2B5EF4-FFF2-40B4-BE49-F238E27FC236}">
                  <a16:creationId xmlns:a16="http://schemas.microsoft.com/office/drawing/2014/main" id="{328B5412-D63F-4EE3-BE96-0BFACA0EC54C}"/>
                </a:ext>
              </a:extLst>
            </p:cNvPr>
            <p:cNvSpPr txBox="1"/>
            <p:nvPr/>
          </p:nvSpPr>
          <p:spPr>
            <a:xfrm>
              <a:off x="12124039" y="3561155"/>
              <a:ext cx="1507524" cy="369332"/>
            </a:xfrm>
            <a:prstGeom prst="rect">
              <a:avLst/>
            </a:prstGeom>
            <a:noFill/>
          </p:spPr>
          <p:txBody>
            <a:bodyPr wrap="square" rtlCol="0">
              <a:spAutoFit/>
            </a:bodyPr>
            <a:lstStyle/>
            <a:p>
              <a:r>
                <a:rPr lang="en-US"/>
                <a:t>Graph</a:t>
              </a:r>
              <a:endParaRPr lang="en-GB"/>
            </a:p>
          </p:txBody>
        </p:sp>
        <p:sp>
          <p:nvSpPr>
            <p:cNvPr id="10" name="Oval 9">
              <a:extLst>
                <a:ext uri="{FF2B5EF4-FFF2-40B4-BE49-F238E27FC236}">
                  <a16:creationId xmlns:a16="http://schemas.microsoft.com/office/drawing/2014/main" id="{3BF7A091-EAE0-42A7-97FE-80535508A299}"/>
                </a:ext>
              </a:extLst>
            </p:cNvPr>
            <p:cNvSpPr/>
            <p:nvPr/>
          </p:nvSpPr>
          <p:spPr>
            <a:xfrm>
              <a:off x="11881023" y="2294238"/>
              <a:ext cx="1134762" cy="1134762"/>
            </a:xfrm>
            <a:prstGeom prst="ellipse">
              <a:avLst/>
            </a:prstGeom>
            <a:solidFill>
              <a:srgbClr val="7BE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13">
            <a:extLst>
              <a:ext uri="{FF2B5EF4-FFF2-40B4-BE49-F238E27FC236}">
                <a16:creationId xmlns:a16="http://schemas.microsoft.com/office/drawing/2014/main" id="{5B3FCE89-261E-4AE1-A55B-449C94D90035}"/>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17901729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5C117F-3D12-48DF-8518-F3278AC39700}"/>
              </a:ext>
            </a:extLst>
          </p:cNvPr>
          <p:cNvSpPr txBox="1"/>
          <p:nvPr/>
        </p:nvSpPr>
        <p:spPr>
          <a:xfrm>
            <a:off x="655982" y="467139"/>
            <a:ext cx="6461510" cy="646331"/>
          </a:xfrm>
          <a:prstGeom prst="rect">
            <a:avLst/>
          </a:prstGeom>
          <a:noFill/>
        </p:spPr>
        <p:txBody>
          <a:bodyPr wrap="square" rtlCol="0">
            <a:spAutoFit/>
          </a:bodyPr>
          <a:lstStyle/>
          <a:p>
            <a:r>
              <a:rPr lang="en-US">
                <a:latin typeface="SVN-Gotham" panose="02000604030000020004" pitchFamily="50" charset="0"/>
              </a:rPr>
              <a:t>SO SÁNH THUẬT NGỮ GIỮA RDBMS VÀ ARANGODB</a:t>
            </a:r>
          </a:p>
          <a:p>
            <a:endParaRPr lang="en-GB"/>
          </a:p>
        </p:txBody>
      </p:sp>
      <p:graphicFrame>
        <p:nvGraphicFramePr>
          <p:cNvPr id="3" name="Table 2">
            <a:extLst>
              <a:ext uri="{FF2B5EF4-FFF2-40B4-BE49-F238E27FC236}">
                <a16:creationId xmlns:a16="http://schemas.microsoft.com/office/drawing/2014/main" id="{F94FD9E6-7EDA-4524-8EEA-2A1EE89B7441}"/>
              </a:ext>
            </a:extLst>
          </p:cNvPr>
          <p:cNvGraphicFramePr>
            <a:graphicFrameLocks noGrp="1"/>
          </p:cNvGraphicFramePr>
          <p:nvPr>
            <p:extLst>
              <p:ext uri="{D42A27DB-BD31-4B8C-83A1-F6EECF244321}">
                <p14:modId xmlns:p14="http://schemas.microsoft.com/office/powerpoint/2010/main" val="1514747762"/>
              </p:ext>
            </p:extLst>
          </p:nvPr>
        </p:nvGraphicFramePr>
        <p:xfrm>
          <a:off x="2792219" y="1912970"/>
          <a:ext cx="6607561" cy="3032059"/>
        </p:xfrm>
        <a:graphic>
          <a:graphicData uri="http://schemas.openxmlformats.org/drawingml/2006/table">
            <a:tbl>
              <a:tblPr firstRow="1" firstCol="1" bandRow="1">
                <a:tableStyleId>{93296810-A885-4BE3-A3E7-6D5BEEA58F35}</a:tableStyleId>
              </a:tblPr>
              <a:tblGrid>
                <a:gridCol w="3303429">
                  <a:extLst>
                    <a:ext uri="{9D8B030D-6E8A-4147-A177-3AD203B41FA5}">
                      <a16:colId xmlns:a16="http://schemas.microsoft.com/office/drawing/2014/main" val="3764285406"/>
                    </a:ext>
                  </a:extLst>
                </a:gridCol>
                <a:gridCol w="3304132">
                  <a:extLst>
                    <a:ext uri="{9D8B030D-6E8A-4147-A177-3AD203B41FA5}">
                      <a16:colId xmlns:a16="http://schemas.microsoft.com/office/drawing/2014/main" val="3938507844"/>
                    </a:ext>
                  </a:extLst>
                </a:gridCol>
              </a:tblGrid>
              <a:tr h="426133">
                <a:tc>
                  <a:txBody>
                    <a:bodyPr/>
                    <a:lstStyle/>
                    <a:p>
                      <a:pPr marL="0" marR="0" algn="just">
                        <a:lnSpc>
                          <a:spcPct val="150000"/>
                        </a:lnSpc>
                        <a:spcBef>
                          <a:spcPts val="0"/>
                        </a:spcBef>
                        <a:spcAft>
                          <a:spcPts val="0"/>
                        </a:spcAft>
                      </a:pPr>
                      <a:r>
                        <a:rPr lang="en-US" sz="1400">
                          <a:effectLst/>
                        </a:rPr>
                        <a:t>Cơ sở dữ liệu quan hệ</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effectLst/>
                        </a:rPr>
                        <a:t>ArangoDB</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9442204"/>
                  </a:ext>
                </a:extLst>
              </a:tr>
              <a:tr h="426133">
                <a:tc>
                  <a:txBody>
                    <a:bodyPr/>
                    <a:lstStyle/>
                    <a:p>
                      <a:pPr marL="0" marR="0" algn="just">
                        <a:lnSpc>
                          <a:spcPct val="150000"/>
                        </a:lnSpc>
                        <a:spcBef>
                          <a:spcPts val="0"/>
                        </a:spcBef>
                        <a:spcAft>
                          <a:spcPts val="0"/>
                        </a:spcAft>
                      </a:pPr>
                      <a:r>
                        <a:rPr lang="en-US" sz="1400">
                          <a:effectLst/>
                        </a:rPr>
                        <a:t>Table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effectLst/>
                        </a:rPr>
                        <a:t>Collection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8724714"/>
                  </a:ext>
                </a:extLst>
              </a:tr>
              <a:tr h="426133">
                <a:tc>
                  <a:txBody>
                    <a:bodyPr/>
                    <a:lstStyle/>
                    <a:p>
                      <a:pPr marL="0" marR="0" algn="just">
                        <a:lnSpc>
                          <a:spcPct val="150000"/>
                        </a:lnSpc>
                        <a:spcBef>
                          <a:spcPts val="0"/>
                        </a:spcBef>
                        <a:spcAft>
                          <a:spcPts val="0"/>
                        </a:spcAft>
                      </a:pPr>
                      <a:r>
                        <a:rPr lang="en-US" sz="1400">
                          <a:effectLst/>
                        </a:rPr>
                        <a:t>Row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effectLst/>
                        </a:rPr>
                        <a:t>Document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9914869"/>
                  </a:ext>
                </a:extLst>
              </a:tr>
              <a:tr h="426133">
                <a:tc>
                  <a:txBody>
                    <a:bodyPr/>
                    <a:lstStyle/>
                    <a:p>
                      <a:pPr marL="0" marR="0" algn="just">
                        <a:lnSpc>
                          <a:spcPct val="150000"/>
                        </a:lnSpc>
                        <a:spcBef>
                          <a:spcPts val="0"/>
                        </a:spcBef>
                        <a:spcAft>
                          <a:spcPts val="0"/>
                        </a:spcAft>
                      </a:pPr>
                      <a:r>
                        <a:rPr lang="en-US" sz="1400">
                          <a:effectLst/>
                        </a:rPr>
                        <a:t>Column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effectLst/>
                        </a:rPr>
                        <a:t>Attribute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13489"/>
                  </a:ext>
                </a:extLst>
              </a:tr>
              <a:tr h="901394">
                <a:tc>
                  <a:txBody>
                    <a:bodyPr/>
                    <a:lstStyle/>
                    <a:p>
                      <a:pPr marL="0" marR="0" algn="just">
                        <a:lnSpc>
                          <a:spcPct val="150000"/>
                        </a:lnSpc>
                        <a:spcBef>
                          <a:spcPts val="0"/>
                        </a:spcBef>
                        <a:spcAft>
                          <a:spcPts val="0"/>
                        </a:spcAft>
                      </a:pPr>
                      <a:r>
                        <a:rPr lang="en-US" sz="1400">
                          <a:effectLst/>
                        </a:rPr>
                        <a:t>primary key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effectLst/>
                        </a:rPr>
                        <a:t>primary key (automatically present on _key attribute)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2508870"/>
                  </a:ext>
                </a:extLst>
              </a:tr>
              <a:tr h="426133">
                <a:tc>
                  <a:txBody>
                    <a:bodyPr/>
                    <a:lstStyle/>
                    <a:p>
                      <a:pPr marL="0" marR="0" algn="just">
                        <a:lnSpc>
                          <a:spcPct val="150000"/>
                        </a:lnSpc>
                        <a:spcBef>
                          <a:spcPts val="0"/>
                        </a:spcBef>
                        <a:spcAft>
                          <a:spcPts val="0"/>
                        </a:spcAft>
                      </a:pPr>
                      <a:r>
                        <a:rPr lang="en-US" sz="1400">
                          <a:effectLst/>
                        </a:rPr>
                        <a:t>Index</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400">
                          <a:effectLst/>
                        </a:rPr>
                        <a:t>Index</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1600300"/>
                  </a:ext>
                </a:extLst>
              </a:tr>
            </a:tbl>
          </a:graphicData>
        </a:graphic>
      </p:graphicFrame>
      <p:pic>
        <p:nvPicPr>
          <p:cNvPr id="10" name="Picture 9">
            <a:extLst>
              <a:ext uri="{FF2B5EF4-FFF2-40B4-BE49-F238E27FC236}">
                <a16:creationId xmlns:a16="http://schemas.microsoft.com/office/drawing/2014/main" id="{3A53AAF0-3E1F-4556-9586-2BCAA010D3C7}"/>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33002625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74B7BA6-D71D-4C87-A79A-17CC8CB1E2DF}"/>
              </a:ext>
            </a:extLst>
          </p:cNvPr>
          <p:cNvGraphicFramePr>
            <a:graphicFrameLocks noGrp="1"/>
          </p:cNvGraphicFramePr>
          <p:nvPr>
            <p:extLst>
              <p:ext uri="{D42A27DB-BD31-4B8C-83A1-F6EECF244321}">
                <p14:modId xmlns:p14="http://schemas.microsoft.com/office/powerpoint/2010/main" val="2272415174"/>
              </p:ext>
            </p:extLst>
          </p:nvPr>
        </p:nvGraphicFramePr>
        <p:xfrm>
          <a:off x="2570204" y="915053"/>
          <a:ext cx="6582033" cy="5261912"/>
        </p:xfrm>
        <a:graphic>
          <a:graphicData uri="http://schemas.openxmlformats.org/drawingml/2006/table">
            <a:tbl>
              <a:tblPr firstRow="1" firstCol="1" bandRow="1">
                <a:tableStyleId>{93296810-A885-4BE3-A3E7-6D5BEEA58F35}</a:tableStyleId>
              </a:tblPr>
              <a:tblGrid>
                <a:gridCol w="1380124">
                  <a:extLst>
                    <a:ext uri="{9D8B030D-6E8A-4147-A177-3AD203B41FA5}">
                      <a16:colId xmlns:a16="http://schemas.microsoft.com/office/drawing/2014/main" val="2097482607"/>
                    </a:ext>
                  </a:extLst>
                </a:gridCol>
                <a:gridCol w="2390066">
                  <a:extLst>
                    <a:ext uri="{9D8B030D-6E8A-4147-A177-3AD203B41FA5}">
                      <a16:colId xmlns:a16="http://schemas.microsoft.com/office/drawing/2014/main" val="4049330170"/>
                    </a:ext>
                  </a:extLst>
                </a:gridCol>
                <a:gridCol w="2811843">
                  <a:extLst>
                    <a:ext uri="{9D8B030D-6E8A-4147-A177-3AD203B41FA5}">
                      <a16:colId xmlns:a16="http://schemas.microsoft.com/office/drawing/2014/main" val="3652308555"/>
                    </a:ext>
                  </a:extLst>
                </a:gridCol>
              </a:tblGrid>
              <a:tr h="159780">
                <a:tc>
                  <a:txBody>
                    <a:bodyPr/>
                    <a:lstStyle/>
                    <a:p>
                      <a:pPr marL="0" marR="0" algn="just">
                        <a:lnSpc>
                          <a:spcPct val="150000"/>
                        </a:lnSpc>
                        <a:spcBef>
                          <a:spcPts val="0"/>
                        </a:spcBef>
                        <a:spcAft>
                          <a:spcPts val="0"/>
                        </a:spcAft>
                      </a:pPr>
                      <a:r>
                        <a:rPr lang="en-US" sz="700">
                          <a:effectLst/>
                        </a:rPr>
                        <a:t> </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SQL</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AQL</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extLst>
                  <a:ext uri="{0D108BD9-81ED-4DB2-BD59-A6C34878D82A}">
                    <a16:rowId xmlns:a16="http://schemas.microsoft.com/office/drawing/2014/main" val="3348693482"/>
                  </a:ext>
                </a:extLst>
              </a:tr>
              <a:tr h="517608">
                <a:tc>
                  <a:txBody>
                    <a:bodyPr/>
                    <a:lstStyle/>
                    <a:p>
                      <a:pPr marL="0" marR="0" algn="just">
                        <a:lnSpc>
                          <a:spcPct val="150000"/>
                        </a:lnSpc>
                        <a:spcBef>
                          <a:spcPts val="0"/>
                        </a:spcBef>
                        <a:spcAft>
                          <a:spcPts val="0"/>
                        </a:spcAft>
                      </a:pPr>
                      <a:r>
                        <a:rPr lang="en-US" sz="700">
                          <a:effectLst/>
                        </a:rPr>
                        <a:t>Thêm 1</a:t>
                      </a:r>
                      <a:endParaRPr lang="en-GB" sz="600">
                        <a:effectLst/>
                      </a:endParaRPr>
                    </a:p>
                    <a:p>
                      <a:pPr marL="0" marR="0" algn="just">
                        <a:lnSpc>
                          <a:spcPct val="150000"/>
                        </a:lnSpc>
                        <a:spcBef>
                          <a:spcPts val="0"/>
                        </a:spcBef>
                        <a:spcAft>
                          <a:spcPts val="0"/>
                        </a:spcAft>
                      </a:pPr>
                      <a:r>
                        <a:rPr lang="en-US" sz="700">
                          <a:effectLst/>
                        </a:rPr>
                        <a:t>row/document:</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INSERT INTO users (name, gender) </a:t>
                      </a:r>
                      <a:endParaRPr lang="en-GB" sz="600">
                        <a:effectLst/>
                      </a:endParaRPr>
                    </a:p>
                    <a:p>
                      <a:pPr marL="0" marR="0" algn="just">
                        <a:lnSpc>
                          <a:spcPct val="150000"/>
                        </a:lnSpc>
                        <a:spcBef>
                          <a:spcPts val="0"/>
                        </a:spcBef>
                        <a:spcAft>
                          <a:spcPts val="0"/>
                        </a:spcAft>
                      </a:pPr>
                      <a:r>
                        <a:rPr lang="en-US" sz="700">
                          <a:effectLst/>
                        </a:rPr>
                        <a:t>  VALUES ("John Doe", "m")</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INSERT { name: "John Doe", gender: "m" } </a:t>
                      </a:r>
                      <a:endParaRPr lang="en-GB" sz="600">
                        <a:effectLst/>
                      </a:endParaRPr>
                    </a:p>
                    <a:p>
                      <a:pPr marL="0" marR="0" algn="just">
                        <a:lnSpc>
                          <a:spcPct val="150000"/>
                        </a:lnSpc>
                        <a:spcBef>
                          <a:spcPts val="0"/>
                        </a:spcBef>
                        <a:spcAft>
                          <a:spcPts val="0"/>
                        </a:spcAft>
                      </a:pPr>
                      <a:r>
                        <a:rPr lang="en-US" sz="700">
                          <a:effectLst/>
                        </a:rPr>
                        <a:t> INTO users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extLst>
                  <a:ext uri="{0D108BD9-81ED-4DB2-BD59-A6C34878D82A}">
                    <a16:rowId xmlns:a16="http://schemas.microsoft.com/office/drawing/2014/main" val="3809757648"/>
                  </a:ext>
                </a:extLst>
              </a:tr>
              <a:tr h="1233262">
                <a:tc>
                  <a:txBody>
                    <a:bodyPr/>
                    <a:lstStyle/>
                    <a:p>
                      <a:pPr marL="0" marR="0" algn="just">
                        <a:lnSpc>
                          <a:spcPct val="150000"/>
                        </a:lnSpc>
                        <a:spcBef>
                          <a:spcPts val="0"/>
                        </a:spcBef>
                        <a:spcAft>
                          <a:spcPts val="0"/>
                        </a:spcAft>
                      </a:pPr>
                      <a:r>
                        <a:rPr lang="en-US" sz="700">
                          <a:effectLst/>
                        </a:rPr>
                        <a:t>Thêm nhiều row/document:</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INSERT INTO users (name, gender) </a:t>
                      </a:r>
                      <a:endParaRPr lang="en-GB" sz="600">
                        <a:effectLst/>
                      </a:endParaRPr>
                    </a:p>
                    <a:p>
                      <a:pPr marL="0" marR="0" algn="just">
                        <a:lnSpc>
                          <a:spcPct val="150000"/>
                        </a:lnSpc>
                        <a:spcBef>
                          <a:spcPts val="0"/>
                        </a:spcBef>
                        <a:spcAft>
                          <a:spcPts val="0"/>
                        </a:spcAft>
                      </a:pPr>
                      <a:r>
                        <a:rPr lang="en-US" sz="700">
                          <a:effectLst/>
                        </a:rPr>
                        <a:t>  VALUES ("John Doe", "m"), </a:t>
                      </a:r>
                      <a:endParaRPr lang="en-GB" sz="600">
                        <a:effectLst/>
                      </a:endParaRPr>
                    </a:p>
                    <a:p>
                      <a:pPr marL="0" marR="0" algn="just">
                        <a:lnSpc>
                          <a:spcPct val="150000"/>
                        </a:lnSpc>
                        <a:spcBef>
                          <a:spcPts val="0"/>
                        </a:spcBef>
                        <a:spcAft>
                          <a:spcPts val="0"/>
                        </a:spcAft>
                      </a:pPr>
                      <a:r>
                        <a:rPr lang="en-US" sz="700">
                          <a:effectLst/>
                        </a:rPr>
                        <a:t>         ("Jane Smith", "f");</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FOR user IN [ </a:t>
                      </a:r>
                      <a:endParaRPr lang="en-GB" sz="600">
                        <a:effectLst/>
                      </a:endParaRPr>
                    </a:p>
                    <a:p>
                      <a:pPr marL="0" marR="0" algn="just">
                        <a:lnSpc>
                          <a:spcPct val="150000"/>
                        </a:lnSpc>
                        <a:spcBef>
                          <a:spcPts val="0"/>
                        </a:spcBef>
                        <a:spcAft>
                          <a:spcPts val="0"/>
                        </a:spcAft>
                      </a:pPr>
                      <a:r>
                        <a:rPr lang="en-US" sz="700">
                          <a:effectLst/>
                        </a:rPr>
                        <a:t>  { name: "John Doe", gender: "m" }, </a:t>
                      </a:r>
                      <a:endParaRPr lang="en-GB" sz="600">
                        <a:effectLst/>
                      </a:endParaRPr>
                    </a:p>
                    <a:p>
                      <a:pPr marL="0" marR="0" algn="just">
                        <a:lnSpc>
                          <a:spcPct val="150000"/>
                        </a:lnSpc>
                        <a:spcBef>
                          <a:spcPts val="0"/>
                        </a:spcBef>
                        <a:spcAft>
                          <a:spcPts val="0"/>
                        </a:spcAft>
                      </a:pPr>
                      <a:r>
                        <a:rPr lang="en-US" sz="700">
                          <a:effectLst/>
                        </a:rPr>
                        <a:t>  { name: "Jane Smith", gender: "f" } </a:t>
                      </a:r>
                      <a:endParaRPr lang="en-GB" sz="600">
                        <a:effectLst/>
                      </a:endParaRPr>
                    </a:p>
                    <a:p>
                      <a:pPr marL="0" marR="0" algn="just">
                        <a:lnSpc>
                          <a:spcPct val="150000"/>
                        </a:lnSpc>
                        <a:spcBef>
                          <a:spcPts val="0"/>
                        </a:spcBef>
                        <a:spcAft>
                          <a:spcPts val="0"/>
                        </a:spcAft>
                      </a:pPr>
                      <a:r>
                        <a:rPr lang="en-US" sz="700">
                          <a:effectLst/>
                        </a:rPr>
                        <a:t>]</a:t>
                      </a:r>
                      <a:endParaRPr lang="en-GB" sz="600">
                        <a:effectLst/>
                      </a:endParaRPr>
                    </a:p>
                    <a:p>
                      <a:pPr marL="0" marR="0" algn="just">
                        <a:lnSpc>
                          <a:spcPct val="150000"/>
                        </a:lnSpc>
                        <a:spcBef>
                          <a:spcPts val="0"/>
                        </a:spcBef>
                        <a:spcAft>
                          <a:spcPts val="0"/>
                        </a:spcAft>
                      </a:pPr>
                      <a:r>
                        <a:rPr lang="en-US" sz="700">
                          <a:effectLst/>
                        </a:rPr>
                        <a:t>  INSERT user INTO users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extLst>
                  <a:ext uri="{0D108BD9-81ED-4DB2-BD59-A6C34878D82A}">
                    <a16:rowId xmlns:a16="http://schemas.microsoft.com/office/drawing/2014/main" val="1797348665"/>
                  </a:ext>
                </a:extLst>
              </a:tr>
              <a:tr h="517608">
                <a:tc>
                  <a:txBody>
                    <a:bodyPr/>
                    <a:lstStyle/>
                    <a:p>
                      <a:pPr marL="0" marR="0" algn="just">
                        <a:lnSpc>
                          <a:spcPct val="150000"/>
                        </a:lnSpc>
                        <a:spcBef>
                          <a:spcPts val="0"/>
                        </a:spcBef>
                        <a:spcAft>
                          <a:spcPts val="0"/>
                        </a:spcAft>
                      </a:pPr>
                      <a:r>
                        <a:rPr lang="en-US" sz="700">
                          <a:effectLst/>
                        </a:rPr>
                        <a:t>Update 1</a:t>
                      </a:r>
                      <a:endParaRPr lang="en-GB" sz="600">
                        <a:effectLst/>
                      </a:endParaRPr>
                    </a:p>
                    <a:p>
                      <a:pPr marL="0" marR="0" algn="just">
                        <a:lnSpc>
                          <a:spcPct val="150000"/>
                        </a:lnSpc>
                        <a:spcBef>
                          <a:spcPts val="0"/>
                        </a:spcBef>
                        <a:spcAft>
                          <a:spcPts val="0"/>
                        </a:spcAft>
                      </a:pPr>
                      <a:r>
                        <a:rPr lang="en-US" sz="700">
                          <a:effectLst/>
                        </a:rPr>
                        <a:t>row/Document</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UPDATE users </a:t>
                      </a:r>
                      <a:endParaRPr lang="en-GB" sz="600">
                        <a:effectLst/>
                      </a:endParaRPr>
                    </a:p>
                    <a:p>
                      <a:pPr marL="0" marR="0" algn="just">
                        <a:lnSpc>
                          <a:spcPct val="150000"/>
                        </a:lnSpc>
                        <a:spcBef>
                          <a:spcPts val="0"/>
                        </a:spcBef>
                        <a:spcAft>
                          <a:spcPts val="0"/>
                        </a:spcAft>
                      </a:pPr>
                      <a:r>
                        <a:rPr lang="en-US" sz="700">
                          <a:effectLst/>
                        </a:rPr>
                        <a:t>  SET name = "John Smith"</a:t>
                      </a:r>
                      <a:endParaRPr lang="en-GB" sz="600">
                        <a:effectLst/>
                      </a:endParaRPr>
                    </a:p>
                    <a:p>
                      <a:pPr marL="0" marR="0" algn="just">
                        <a:lnSpc>
                          <a:spcPct val="150000"/>
                        </a:lnSpc>
                        <a:spcBef>
                          <a:spcPts val="0"/>
                        </a:spcBef>
                        <a:spcAft>
                          <a:spcPts val="0"/>
                        </a:spcAft>
                      </a:pPr>
                      <a:r>
                        <a:rPr lang="en-US" sz="700">
                          <a:effectLst/>
                        </a:rPr>
                        <a:t>  WHERE id = 1;</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UPDATE { _key: "1" }</a:t>
                      </a:r>
                      <a:endParaRPr lang="en-GB" sz="600">
                        <a:effectLst/>
                      </a:endParaRPr>
                    </a:p>
                    <a:p>
                      <a:pPr marL="0" marR="0" algn="just">
                        <a:lnSpc>
                          <a:spcPct val="150000"/>
                        </a:lnSpc>
                        <a:spcBef>
                          <a:spcPts val="0"/>
                        </a:spcBef>
                        <a:spcAft>
                          <a:spcPts val="0"/>
                        </a:spcAft>
                      </a:pPr>
                      <a:r>
                        <a:rPr lang="en-US" sz="700">
                          <a:effectLst/>
                        </a:rPr>
                        <a:t>  WITH { name: "John Smith" }</a:t>
                      </a:r>
                      <a:endParaRPr lang="en-GB" sz="600">
                        <a:effectLst/>
                      </a:endParaRPr>
                    </a:p>
                    <a:p>
                      <a:pPr marL="0" marR="0" algn="just">
                        <a:lnSpc>
                          <a:spcPct val="150000"/>
                        </a:lnSpc>
                        <a:spcBef>
                          <a:spcPts val="0"/>
                        </a:spcBef>
                        <a:spcAft>
                          <a:spcPts val="0"/>
                        </a:spcAft>
                      </a:pPr>
                      <a:r>
                        <a:rPr lang="en-US" sz="700">
                          <a:effectLst/>
                        </a:rPr>
                        <a:t>  IN users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extLst>
                  <a:ext uri="{0D108BD9-81ED-4DB2-BD59-A6C34878D82A}">
                    <a16:rowId xmlns:a16="http://schemas.microsoft.com/office/drawing/2014/main" val="4147678472"/>
                  </a:ext>
                </a:extLst>
              </a:tr>
              <a:tr h="696521">
                <a:tc>
                  <a:txBody>
                    <a:bodyPr/>
                    <a:lstStyle/>
                    <a:p>
                      <a:pPr marL="0" marR="0" algn="just">
                        <a:lnSpc>
                          <a:spcPct val="150000"/>
                        </a:lnSpc>
                        <a:spcBef>
                          <a:spcPts val="0"/>
                        </a:spcBef>
                        <a:spcAft>
                          <a:spcPts val="0"/>
                        </a:spcAft>
                      </a:pPr>
                      <a:r>
                        <a:rPr lang="en-US" sz="700">
                          <a:effectLst/>
                        </a:rPr>
                        <a:t>Thêm 1</a:t>
                      </a:r>
                      <a:endParaRPr lang="en-GB" sz="600">
                        <a:effectLst/>
                      </a:endParaRPr>
                    </a:p>
                    <a:p>
                      <a:pPr marL="0" marR="0" algn="just">
                        <a:lnSpc>
                          <a:spcPct val="150000"/>
                        </a:lnSpc>
                        <a:spcBef>
                          <a:spcPts val="0"/>
                        </a:spcBef>
                        <a:spcAft>
                          <a:spcPts val="0"/>
                        </a:spcAft>
                      </a:pPr>
                      <a:r>
                        <a:rPr lang="en-US" sz="700">
                          <a:effectLst/>
                        </a:rPr>
                        <a:t>column/attribute với kiểu dữ liệu mặc định</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ALTER TABLE users ADD COLUMN numberOfLogins </a:t>
                      </a:r>
                      <a:endParaRPr lang="en-GB" sz="600">
                        <a:effectLst/>
                      </a:endParaRPr>
                    </a:p>
                    <a:p>
                      <a:pPr marL="0" marR="0" algn="just">
                        <a:lnSpc>
                          <a:spcPct val="150000"/>
                        </a:lnSpc>
                        <a:spcBef>
                          <a:spcPts val="0"/>
                        </a:spcBef>
                        <a:spcAft>
                          <a:spcPts val="0"/>
                        </a:spcAft>
                      </a:pPr>
                      <a:r>
                        <a:rPr lang="en-US" sz="700">
                          <a:effectLst/>
                        </a:rPr>
                        <a:t> INTEGER NOT NULL default </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FOR user IN users</a:t>
                      </a:r>
                      <a:endParaRPr lang="en-GB" sz="600">
                        <a:effectLst/>
                      </a:endParaRPr>
                    </a:p>
                    <a:p>
                      <a:pPr marL="0" marR="0" algn="just">
                        <a:lnSpc>
                          <a:spcPct val="150000"/>
                        </a:lnSpc>
                        <a:spcBef>
                          <a:spcPts val="0"/>
                        </a:spcBef>
                        <a:spcAft>
                          <a:spcPts val="0"/>
                        </a:spcAft>
                      </a:pPr>
                      <a:r>
                        <a:rPr lang="en-US" sz="700">
                          <a:effectLst/>
                        </a:rPr>
                        <a:t>  UPDATE user </a:t>
                      </a:r>
                      <a:endParaRPr lang="en-GB" sz="600">
                        <a:effectLst/>
                      </a:endParaRPr>
                    </a:p>
                    <a:p>
                      <a:pPr marL="0" marR="0" algn="just">
                        <a:lnSpc>
                          <a:spcPct val="150000"/>
                        </a:lnSpc>
                        <a:spcBef>
                          <a:spcPts val="0"/>
                        </a:spcBef>
                        <a:spcAft>
                          <a:spcPts val="0"/>
                        </a:spcAft>
                      </a:pPr>
                      <a:r>
                        <a:rPr lang="en-US" sz="700">
                          <a:effectLst/>
                        </a:rPr>
                        <a:t>    WITH { numberOfLogins: 0 } IN users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extLst>
                  <a:ext uri="{0D108BD9-81ED-4DB2-BD59-A6C34878D82A}">
                    <a16:rowId xmlns:a16="http://schemas.microsoft.com/office/drawing/2014/main" val="1719585497"/>
                  </a:ext>
                </a:extLst>
              </a:tr>
              <a:tr h="405396">
                <a:tc>
                  <a:txBody>
                    <a:bodyPr/>
                    <a:lstStyle/>
                    <a:p>
                      <a:pPr marL="0" marR="0" algn="just">
                        <a:lnSpc>
                          <a:spcPct val="150000"/>
                        </a:lnSpc>
                        <a:spcBef>
                          <a:spcPts val="0"/>
                        </a:spcBef>
                        <a:spcAft>
                          <a:spcPts val="0"/>
                        </a:spcAft>
                      </a:pPr>
                      <a:r>
                        <a:rPr lang="en-US" sz="700">
                          <a:effectLst/>
                        </a:rPr>
                        <a:t>Xóa 1</a:t>
                      </a:r>
                      <a:endParaRPr lang="en-GB" sz="600">
                        <a:effectLst/>
                      </a:endParaRPr>
                    </a:p>
                    <a:p>
                      <a:pPr marL="0" marR="0" algn="just">
                        <a:lnSpc>
                          <a:spcPct val="150000"/>
                        </a:lnSpc>
                        <a:spcBef>
                          <a:spcPts val="0"/>
                        </a:spcBef>
                        <a:spcAft>
                          <a:spcPts val="0"/>
                        </a:spcAft>
                      </a:pPr>
                      <a:r>
                        <a:rPr lang="en-US" sz="700">
                          <a:effectLst/>
                        </a:rPr>
                        <a:t>row/Document</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DELETE FROM users</a:t>
                      </a:r>
                      <a:endParaRPr lang="en-GB" sz="600">
                        <a:effectLst/>
                      </a:endParaRPr>
                    </a:p>
                    <a:p>
                      <a:pPr marL="0" marR="0" algn="just">
                        <a:lnSpc>
                          <a:spcPct val="150000"/>
                        </a:lnSpc>
                        <a:spcBef>
                          <a:spcPts val="0"/>
                        </a:spcBef>
                        <a:spcAft>
                          <a:spcPts val="0"/>
                        </a:spcAft>
                      </a:pPr>
                      <a:r>
                        <a:rPr lang="en-US" sz="700">
                          <a:effectLst/>
                        </a:rPr>
                        <a:t> WHERE id = 1</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REMOVE { _key:"1" } IN users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extLst>
                  <a:ext uri="{0D108BD9-81ED-4DB2-BD59-A6C34878D82A}">
                    <a16:rowId xmlns:a16="http://schemas.microsoft.com/office/drawing/2014/main" val="3652707296"/>
                  </a:ext>
                </a:extLst>
              </a:tr>
              <a:tr h="517608">
                <a:tc>
                  <a:txBody>
                    <a:bodyPr/>
                    <a:lstStyle/>
                    <a:p>
                      <a:pPr marL="0" marR="0" algn="just">
                        <a:lnSpc>
                          <a:spcPct val="150000"/>
                        </a:lnSpc>
                        <a:spcBef>
                          <a:spcPts val="0"/>
                        </a:spcBef>
                        <a:spcAft>
                          <a:spcPts val="0"/>
                        </a:spcAft>
                      </a:pPr>
                      <a:r>
                        <a:rPr lang="en-US" sz="700">
                          <a:effectLst/>
                        </a:rPr>
                        <a:t>Xóa nhiều</a:t>
                      </a:r>
                      <a:endParaRPr lang="en-GB" sz="600">
                        <a:effectLst/>
                      </a:endParaRPr>
                    </a:p>
                    <a:p>
                      <a:pPr marL="0" marR="0" algn="just">
                        <a:lnSpc>
                          <a:spcPct val="150000"/>
                        </a:lnSpc>
                        <a:spcBef>
                          <a:spcPts val="0"/>
                        </a:spcBef>
                        <a:spcAft>
                          <a:spcPts val="0"/>
                        </a:spcAft>
                      </a:pPr>
                      <a:r>
                        <a:rPr lang="en-US" sz="700">
                          <a:effectLst/>
                        </a:rPr>
                        <a:t>row/Document</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DELETE FROM users</a:t>
                      </a:r>
                      <a:endParaRPr lang="en-GB" sz="600">
                        <a:effectLst/>
                      </a:endParaRPr>
                    </a:p>
                    <a:p>
                      <a:pPr marL="0" marR="0" algn="just">
                        <a:lnSpc>
                          <a:spcPct val="150000"/>
                        </a:lnSpc>
                        <a:spcBef>
                          <a:spcPts val="0"/>
                        </a:spcBef>
                        <a:spcAft>
                          <a:spcPts val="0"/>
                        </a:spcAft>
                      </a:pPr>
                      <a:r>
                        <a:rPr lang="en-US" sz="700">
                          <a:effectLst/>
                        </a:rPr>
                        <a:t> WHERE active = 1;</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FOR user IN users</a:t>
                      </a:r>
                      <a:endParaRPr lang="en-GB" sz="600">
                        <a:effectLst/>
                      </a:endParaRPr>
                    </a:p>
                    <a:p>
                      <a:pPr marL="0" marR="0" algn="just">
                        <a:lnSpc>
                          <a:spcPct val="150000"/>
                        </a:lnSpc>
                        <a:spcBef>
                          <a:spcPts val="0"/>
                        </a:spcBef>
                        <a:spcAft>
                          <a:spcPts val="0"/>
                        </a:spcAft>
                      </a:pPr>
                      <a:r>
                        <a:rPr lang="en-US" sz="700">
                          <a:effectLst/>
                        </a:rPr>
                        <a:t>  FILTER user.active == 1</a:t>
                      </a:r>
                      <a:endParaRPr lang="en-GB" sz="600">
                        <a:effectLst/>
                      </a:endParaRPr>
                    </a:p>
                    <a:p>
                      <a:pPr marL="0" marR="0" algn="just">
                        <a:lnSpc>
                          <a:spcPct val="150000"/>
                        </a:lnSpc>
                        <a:spcBef>
                          <a:spcPts val="0"/>
                        </a:spcBef>
                        <a:spcAft>
                          <a:spcPts val="0"/>
                        </a:spcAft>
                      </a:pPr>
                      <a:r>
                        <a:rPr lang="en-US" sz="700">
                          <a:effectLst/>
                        </a:rPr>
                        <a:t>  REMOVE user IN users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extLst>
                  <a:ext uri="{0D108BD9-81ED-4DB2-BD59-A6C34878D82A}">
                    <a16:rowId xmlns:a16="http://schemas.microsoft.com/office/drawing/2014/main" val="2434789585"/>
                  </a:ext>
                </a:extLst>
              </a:tr>
              <a:tr h="517608">
                <a:tc>
                  <a:txBody>
                    <a:bodyPr/>
                    <a:lstStyle/>
                    <a:p>
                      <a:pPr marL="0" marR="0" algn="just">
                        <a:lnSpc>
                          <a:spcPct val="150000"/>
                        </a:lnSpc>
                        <a:spcBef>
                          <a:spcPts val="0"/>
                        </a:spcBef>
                        <a:spcAft>
                          <a:spcPts val="0"/>
                        </a:spcAft>
                      </a:pPr>
                      <a:r>
                        <a:rPr lang="en-US" sz="700">
                          <a:effectLst/>
                        </a:rPr>
                        <a:t>Truy xuất dữ liệu từ 1</a:t>
                      </a:r>
                      <a:endParaRPr lang="en-GB" sz="600">
                        <a:effectLst/>
                      </a:endParaRPr>
                    </a:p>
                    <a:p>
                      <a:pPr marL="0" marR="0" algn="just">
                        <a:lnSpc>
                          <a:spcPct val="150000"/>
                        </a:lnSpc>
                        <a:spcBef>
                          <a:spcPts val="0"/>
                        </a:spcBef>
                        <a:spcAft>
                          <a:spcPts val="0"/>
                        </a:spcAft>
                      </a:pPr>
                      <a:r>
                        <a:rPr lang="en-US" sz="700">
                          <a:effectLst/>
                        </a:rPr>
                        <a:t>bảng/collection</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SELECT * FROM users</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FOR user</a:t>
                      </a:r>
                      <a:endParaRPr lang="en-GB" sz="600">
                        <a:effectLst/>
                      </a:endParaRPr>
                    </a:p>
                    <a:p>
                      <a:pPr marL="0" marR="0" algn="just">
                        <a:lnSpc>
                          <a:spcPct val="150000"/>
                        </a:lnSpc>
                        <a:spcBef>
                          <a:spcPts val="0"/>
                        </a:spcBef>
                        <a:spcAft>
                          <a:spcPts val="0"/>
                        </a:spcAft>
                      </a:pPr>
                      <a:r>
                        <a:rPr lang="en-US" sz="700">
                          <a:effectLst/>
                        </a:rPr>
                        <a:t>IN users</a:t>
                      </a:r>
                      <a:endParaRPr lang="en-GB" sz="600">
                        <a:effectLst/>
                      </a:endParaRPr>
                    </a:p>
                    <a:p>
                      <a:pPr marL="0" marR="0" algn="just">
                        <a:lnSpc>
                          <a:spcPct val="150000"/>
                        </a:lnSpc>
                        <a:spcBef>
                          <a:spcPts val="0"/>
                        </a:spcBef>
                        <a:spcAft>
                          <a:spcPts val="0"/>
                        </a:spcAft>
                      </a:pPr>
                      <a:r>
                        <a:rPr lang="en-US" sz="700">
                          <a:effectLst/>
                        </a:rPr>
                        <a:t>RETURN user</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extLst>
                  <a:ext uri="{0D108BD9-81ED-4DB2-BD59-A6C34878D82A}">
                    <a16:rowId xmlns:a16="http://schemas.microsoft.com/office/drawing/2014/main" val="744873277"/>
                  </a:ext>
                </a:extLst>
              </a:tr>
              <a:tr h="696521">
                <a:tc>
                  <a:txBody>
                    <a:bodyPr/>
                    <a:lstStyle/>
                    <a:p>
                      <a:pPr marL="0" marR="0" algn="just">
                        <a:lnSpc>
                          <a:spcPct val="150000"/>
                        </a:lnSpc>
                        <a:spcBef>
                          <a:spcPts val="0"/>
                        </a:spcBef>
                        <a:spcAft>
                          <a:spcPts val="0"/>
                        </a:spcAft>
                      </a:pPr>
                      <a:r>
                        <a:rPr lang="en-US" sz="700">
                          <a:effectLst/>
                        </a:rPr>
                        <a:t>Sắp xếp các row/document trong 1</a:t>
                      </a:r>
                      <a:endParaRPr lang="en-GB" sz="600">
                        <a:effectLst/>
                      </a:endParaRPr>
                    </a:p>
                    <a:p>
                      <a:pPr marL="0" marR="0" algn="just">
                        <a:lnSpc>
                          <a:spcPct val="150000"/>
                        </a:lnSpc>
                        <a:spcBef>
                          <a:spcPts val="0"/>
                        </a:spcBef>
                        <a:spcAft>
                          <a:spcPts val="0"/>
                        </a:spcAft>
                      </a:pPr>
                      <a:r>
                        <a:rPr lang="en-US" sz="700">
                          <a:effectLst/>
                        </a:rPr>
                        <a:t>table/collection</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SELECT * FROM users</a:t>
                      </a:r>
                      <a:endParaRPr lang="en-GB" sz="600">
                        <a:effectLst/>
                      </a:endParaRPr>
                    </a:p>
                    <a:p>
                      <a:pPr marL="0" marR="0" algn="just">
                        <a:lnSpc>
                          <a:spcPct val="150000"/>
                        </a:lnSpc>
                        <a:spcBef>
                          <a:spcPts val="0"/>
                        </a:spcBef>
                        <a:spcAft>
                          <a:spcPts val="0"/>
                        </a:spcAft>
                      </a:pPr>
                      <a:r>
                        <a:rPr lang="en-US" sz="700">
                          <a:effectLst/>
                        </a:rPr>
                        <a:t>  WHERE active = 1</a:t>
                      </a:r>
                      <a:endParaRPr lang="en-GB" sz="600">
                        <a:effectLst/>
                      </a:endParaRPr>
                    </a:p>
                    <a:p>
                      <a:pPr marL="0" marR="0" algn="just">
                        <a:lnSpc>
                          <a:spcPct val="150000"/>
                        </a:lnSpc>
                        <a:spcBef>
                          <a:spcPts val="0"/>
                        </a:spcBef>
                        <a:spcAft>
                          <a:spcPts val="0"/>
                        </a:spcAft>
                      </a:pPr>
                      <a:r>
                        <a:rPr lang="en-US" sz="700">
                          <a:effectLst/>
                        </a:rPr>
                        <a:t>  ORDER BY name, gender;</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tc>
                  <a:txBody>
                    <a:bodyPr/>
                    <a:lstStyle/>
                    <a:p>
                      <a:pPr marL="0" marR="0" algn="just">
                        <a:lnSpc>
                          <a:spcPct val="150000"/>
                        </a:lnSpc>
                        <a:spcBef>
                          <a:spcPts val="0"/>
                        </a:spcBef>
                        <a:spcAft>
                          <a:spcPts val="0"/>
                        </a:spcAft>
                      </a:pPr>
                      <a:r>
                        <a:rPr lang="en-US" sz="700">
                          <a:effectLst/>
                        </a:rPr>
                        <a:t>FOR user IN users</a:t>
                      </a:r>
                      <a:endParaRPr lang="en-GB" sz="600">
                        <a:effectLst/>
                      </a:endParaRPr>
                    </a:p>
                    <a:p>
                      <a:pPr marL="0" marR="0" algn="just">
                        <a:lnSpc>
                          <a:spcPct val="150000"/>
                        </a:lnSpc>
                        <a:spcBef>
                          <a:spcPts val="0"/>
                        </a:spcBef>
                        <a:spcAft>
                          <a:spcPts val="0"/>
                        </a:spcAft>
                      </a:pPr>
                      <a:r>
                        <a:rPr lang="en-US" sz="700">
                          <a:effectLst/>
                        </a:rPr>
                        <a:t>  FILTER user.active == 1</a:t>
                      </a:r>
                      <a:endParaRPr lang="en-GB" sz="600">
                        <a:effectLst/>
                      </a:endParaRPr>
                    </a:p>
                    <a:p>
                      <a:pPr marL="0" marR="0" algn="just">
                        <a:lnSpc>
                          <a:spcPct val="150000"/>
                        </a:lnSpc>
                        <a:spcBef>
                          <a:spcPts val="0"/>
                        </a:spcBef>
                        <a:spcAft>
                          <a:spcPts val="0"/>
                        </a:spcAft>
                      </a:pPr>
                      <a:r>
                        <a:rPr lang="en-US" sz="700">
                          <a:effectLst/>
                        </a:rPr>
                        <a:t>  SORT user.name, user.gender</a:t>
                      </a:r>
                      <a:endParaRPr lang="en-GB" sz="600">
                        <a:effectLst/>
                      </a:endParaRPr>
                    </a:p>
                    <a:p>
                      <a:pPr marL="0" marR="0" algn="just">
                        <a:lnSpc>
                          <a:spcPct val="150000"/>
                        </a:lnSpc>
                        <a:spcBef>
                          <a:spcPts val="0"/>
                        </a:spcBef>
                        <a:spcAft>
                          <a:spcPts val="0"/>
                        </a:spcAft>
                      </a:pPr>
                      <a:r>
                        <a:rPr lang="en-US" sz="700">
                          <a:effectLst/>
                        </a:rPr>
                        <a:t>  RETURN user</a:t>
                      </a:r>
                      <a:endParaRPr lang="en-GB" sz="600">
                        <a:effectLst/>
                        <a:latin typeface="Calibri" panose="020F0502020204030204" pitchFamily="34" charset="0"/>
                        <a:ea typeface="Calibri" panose="020F0502020204030204" pitchFamily="34" charset="0"/>
                        <a:cs typeface="Times New Roman" panose="02020603050405020304" pitchFamily="18" charset="0"/>
                      </a:endParaRPr>
                    </a:p>
                  </a:txBody>
                  <a:tcPr marL="38338" marR="38338" marT="0" marB="0"/>
                </a:tc>
                <a:extLst>
                  <a:ext uri="{0D108BD9-81ED-4DB2-BD59-A6C34878D82A}">
                    <a16:rowId xmlns:a16="http://schemas.microsoft.com/office/drawing/2014/main" val="2947457202"/>
                  </a:ext>
                </a:extLst>
              </a:tr>
            </a:tbl>
          </a:graphicData>
        </a:graphic>
      </p:graphicFrame>
      <p:sp>
        <p:nvSpPr>
          <p:cNvPr id="3" name="TextBox 2">
            <a:extLst>
              <a:ext uri="{FF2B5EF4-FFF2-40B4-BE49-F238E27FC236}">
                <a16:creationId xmlns:a16="http://schemas.microsoft.com/office/drawing/2014/main" id="{28CFF6D5-B10B-41BF-80C5-6DFDB47E63A4}"/>
              </a:ext>
            </a:extLst>
          </p:cNvPr>
          <p:cNvSpPr txBox="1"/>
          <p:nvPr/>
        </p:nvSpPr>
        <p:spPr>
          <a:xfrm>
            <a:off x="268804" y="104675"/>
            <a:ext cx="5316449" cy="369332"/>
          </a:xfrm>
          <a:prstGeom prst="rect">
            <a:avLst/>
          </a:prstGeom>
          <a:noFill/>
        </p:spPr>
        <p:txBody>
          <a:bodyPr wrap="square" rtlCol="0">
            <a:spAutoFit/>
          </a:bodyPr>
          <a:lstStyle/>
          <a:p>
            <a:r>
              <a:rPr lang="en-US">
                <a:latin typeface="SVN-Gotham" panose="02000604030000020004" pitchFamily="50" charset="0"/>
              </a:rPr>
              <a:t>SO SÁNH QUERY GIỮA SQL và AQL</a:t>
            </a:r>
            <a:endParaRPr lang="en-GB">
              <a:latin typeface="SVN-Gotham" panose="02000604030000020004" pitchFamily="50" charset="0"/>
            </a:endParaRPr>
          </a:p>
        </p:txBody>
      </p:sp>
      <p:pic>
        <p:nvPicPr>
          <p:cNvPr id="4" name="Picture 3">
            <a:extLst>
              <a:ext uri="{FF2B5EF4-FFF2-40B4-BE49-F238E27FC236}">
                <a16:creationId xmlns:a16="http://schemas.microsoft.com/office/drawing/2014/main" id="{742A3552-D391-47FD-B0E2-11D87D35C157}"/>
              </a:ext>
            </a:extLst>
          </p:cNvPr>
          <p:cNvPicPr>
            <a:picLocks noChangeAspect="1"/>
          </p:cNvPicPr>
          <p:nvPr/>
        </p:nvPicPr>
        <p:blipFill rotWithShape="1">
          <a:blip r:embed="rId2">
            <a:extLst>
              <a:ext uri="{28A0092B-C50C-407E-A947-70E740481C1C}">
                <a14:useLocalDpi xmlns:a14="http://schemas.microsoft.com/office/drawing/2010/main" val="0"/>
              </a:ext>
            </a:extLst>
          </a:blip>
          <a:srcRect b="31818"/>
          <a:stretch/>
        </p:blipFill>
        <p:spPr>
          <a:xfrm>
            <a:off x="10564594" y="-6835"/>
            <a:ext cx="1627406" cy="1109595"/>
          </a:xfrm>
          <a:prstGeom prst="rect">
            <a:avLst/>
          </a:prstGeom>
        </p:spPr>
      </p:pic>
    </p:spTree>
    <p:extLst>
      <p:ext uri="{BB962C8B-B14F-4D97-AF65-F5344CB8AC3E}">
        <p14:creationId xmlns:p14="http://schemas.microsoft.com/office/powerpoint/2010/main" val="15537028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1416</TotalTime>
  <Words>1102</Words>
  <Application>Microsoft Office PowerPoint</Application>
  <PresentationFormat>Widescreen</PresentationFormat>
  <Paragraphs>131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Roboto</vt:lpstr>
      <vt:lpstr>Segoe UI</vt:lpstr>
      <vt:lpstr>SVN-Gotham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 pramadita</dc:creator>
  <cp:lastModifiedBy>Lê Văn Long</cp:lastModifiedBy>
  <cp:revision>54</cp:revision>
  <dcterms:created xsi:type="dcterms:W3CDTF">2018-01-29T07:36:00Z</dcterms:created>
  <dcterms:modified xsi:type="dcterms:W3CDTF">2021-12-06T16:49:04Z</dcterms:modified>
</cp:coreProperties>
</file>