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96" r:id="rId2"/>
    <p:sldId id="260" r:id="rId3"/>
    <p:sldId id="297" r:id="rId4"/>
    <p:sldId id="266" r:id="rId5"/>
    <p:sldId id="259" r:id="rId6"/>
    <p:sldId id="258" r:id="rId7"/>
    <p:sldId id="261" r:id="rId8"/>
    <p:sldId id="262" r:id="rId9"/>
    <p:sldId id="263" r:id="rId10"/>
    <p:sldId id="271" r:id="rId11"/>
    <p:sldId id="268" r:id="rId12"/>
    <p:sldId id="269" r:id="rId13"/>
    <p:sldId id="270" r:id="rId14"/>
    <p:sldId id="277" r:id="rId15"/>
    <p:sldId id="279" r:id="rId16"/>
    <p:sldId id="276" r:id="rId17"/>
    <p:sldId id="285" r:id="rId18"/>
    <p:sldId id="288" r:id="rId19"/>
    <p:sldId id="293" r:id="rId20"/>
    <p:sldId id="295" r:id="rId21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2A4"/>
    <a:srgbClr val="F77A08"/>
    <a:srgbClr val="0E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660" autoAdjust="0"/>
  </p:normalViewPr>
  <p:slideViewPr>
    <p:cSldViewPr showGuides="1">
      <p:cViewPr>
        <p:scale>
          <a:sx n="80" d="100"/>
          <a:sy n="80" d="100"/>
        </p:scale>
        <p:origin x="-312" y="-78"/>
      </p:cViewPr>
      <p:guideLst>
        <p:guide orient="horz" pos="2296"/>
        <p:guide pos="50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Sheet1!$C$35</c:f>
              <c:strCache>
                <c:ptCount val="1"/>
                <c:pt idx="0">
                  <c:v>最邻近插值</c:v>
                </c:pt>
              </c:strCache>
            </c:strRef>
          </c:tx>
          <c:marker>
            <c:symbol val="none"/>
          </c:marker>
          <c:cat>
            <c:strRef>
              <c:f>Sheet1!$D$34:$J$34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Sheet1!$D$35:$J$35</c:f>
              <c:numCache>
                <c:formatCode>General</c:formatCode>
                <c:ptCount val="7"/>
                <c:pt idx="0">
                  <c:v>11.228</c:v>
                </c:pt>
                <c:pt idx="1">
                  <c:v>13.38</c:v>
                </c:pt>
                <c:pt idx="2">
                  <c:v>14.612</c:v>
                </c:pt>
                <c:pt idx="3">
                  <c:v>18.97</c:v>
                </c:pt>
                <c:pt idx="4">
                  <c:v>23.684999999999999</c:v>
                </c:pt>
                <c:pt idx="5">
                  <c:v>27.065000000000001</c:v>
                </c:pt>
                <c:pt idx="6">
                  <c:v>31.79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Sheet1!$C$36</c:f>
              <c:strCache>
                <c:ptCount val="1"/>
                <c:pt idx="0">
                  <c:v>双线性插值</c:v>
                </c:pt>
              </c:strCache>
            </c:strRef>
          </c:tx>
          <c:marker>
            <c:symbol val="none"/>
          </c:marker>
          <c:cat>
            <c:strRef>
              <c:f>Sheet1!$D$34:$J$34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Sheet1!$D$36:$J$36</c:f>
              <c:numCache>
                <c:formatCode>General</c:formatCode>
                <c:ptCount val="7"/>
                <c:pt idx="0">
                  <c:v>16.672999999999998</c:v>
                </c:pt>
                <c:pt idx="1">
                  <c:v>20.635999999999999</c:v>
                </c:pt>
                <c:pt idx="2">
                  <c:v>27.408999999999999</c:v>
                </c:pt>
                <c:pt idx="3">
                  <c:v>34.679000000000002</c:v>
                </c:pt>
                <c:pt idx="4">
                  <c:v>45.499000000000002</c:v>
                </c:pt>
                <c:pt idx="5">
                  <c:v>56.616999999999997</c:v>
                </c:pt>
                <c:pt idx="6">
                  <c:v>68.277000000000001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Sheet1!$C$37</c:f>
              <c:strCache>
                <c:ptCount val="1"/>
                <c:pt idx="0">
                  <c:v>三次卷积插值</c:v>
                </c:pt>
              </c:strCache>
            </c:strRef>
          </c:tx>
          <c:marker>
            <c:symbol val="none"/>
          </c:marker>
          <c:cat>
            <c:strRef>
              <c:f>Sheet1!$D$34:$J$34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Sheet1!$D$37:$J$37</c:f>
              <c:numCache>
                <c:formatCode>General</c:formatCode>
                <c:ptCount val="7"/>
                <c:pt idx="0">
                  <c:v>34.594999999999999</c:v>
                </c:pt>
                <c:pt idx="1">
                  <c:v>53.734999999999999</c:v>
                </c:pt>
                <c:pt idx="2">
                  <c:v>77.677000000000007</c:v>
                </c:pt>
                <c:pt idx="3">
                  <c:v>108.923</c:v>
                </c:pt>
                <c:pt idx="4">
                  <c:v>144.56100000000001</c:v>
                </c:pt>
                <c:pt idx="5">
                  <c:v>188.52500000000001</c:v>
                </c:pt>
                <c:pt idx="6">
                  <c:v>230.28100000000001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64608"/>
        <c:axId val="157366144"/>
      </c:lineChart>
      <c:catAx>
        <c:axId val="15736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57366144"/>
        <c:crosses val="autoZero"/>
        <c:auto val="1"/>
        <c:lblAlgn val="ctr"/>
        <c:lblOffset val="100"/>
        <c:noMultiLvlLbl val="0"/>
      </c:catAx>
      <c:valAx>
        <c:axId val="157366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364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最邻近插值</c:v>
                </c:pt>
              </c:strCache>
            </c:strRef>
          </c:tx>
          <c:marker>
            <c:symbol val="none"/>
          </c:marker>
          <c:cat>
            <c:strRef>
              <c:f>Sheet1!$B$1:$H$1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15.3</c:v>
                </c:pt>
                <c:pt idx="1">
                  <c:v>22.6</c:v>
                </c:pt>
                <c:pt idx="2">
                  <c:v>31.8</c:v>
                </c:pt>
                <c:pt idx="3">
                  <c:v>41.6</c:v>
                </c:pt>
                <c:pt idx="4">
                  <c:v>52.4</c:v>
                </c:pt>
                <c:pt idx="5">
                  <c:v>64.599999999999994</c:v>
                </c:pt>
                <c:pt idx="6">
                  <c:v>78.599999999999994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双线性插值</c:v>
                </c:pt>
              </c:strCache>
            </c:strRef>
          </c:tx>
          <c:marker>
            <c:symbol val="none"/>
          </c:marker>
          <c:cat>
            <c:strRef>
              <c:f>Sheet1!$B$1:$H$1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15.4</c:v>
                </c:pt>
                <c:pt idx="1">
                  <c:v>21.9</c:v>
                </c:pt>
                <c:pt idx="2">
                  <c:v>30.1</c:v>
                </c:pt>
                <c:pt idx="3">
                  <c:v>41.1</c:v>
                </c:pt>
                <c:pt idx="4">
                  <c:v>49.9</c:v>
                </c:pt>
                <c:pt idx="5">
                  <c:v>62.2</c:v>
                </c:pt>
                <c:pt idx="6">
                  <c:v>76.3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三次卷积插值</c:v>
                </c:pt>
              </c:strCache>
            </c:strRef>
          </c:tx>
          <c:marker>
            <c:symbol val="none"/>
          </c:marker>
          <c:cat>
            <c:strRef>
              <c:f>Sheet1!$B$1:$H$1</c:f>
              <c:strCache>
                <c:ptCount val="7"/>
                <c:pt idx="0">
                  <c:v>300*300</c:v>
                </c:pt>
                <c:pt idx="1">
                  <c:v>400*400</c:v>
                </c:pt>
                <c:pt idx="2">
                  <c:v>500*500</c:v>
                </c:pt>
                <c:pt idx="3">
                  <c:v>600*600</c:v>
                </c:pt>
                <c:pt idx="4">
                  <c:v>700*700</c:v>
                </c:pt>
                <c:pt idx="5">
                  <c:v>800*800</c:v>
                </c:pt>
                <c:pt idx="6">
                  <c:v>900*900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15.3</c:v>
                </c:pt>
                <c:pt idx="1">
                  <c:v>23.6</c:v>
                </c:pt>
                <c:pt idx="2">
                  <c:v>33.6</c:v>
                </c:pt>
                <c:pt idx="3">
                  <c:v>41.6</c:v>
                </c:pt>
                <c:pt idx="4">
                  <c:v>55.8</c:v>
                </c:pt>
                <c:pt idx="5">
                  <c:v>69.400000000000006</c:v>
                </c:pt>
                <c:pt idx="6">
                  <c:v>83.5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95968"/>
        <c:axId val="157401856"/>
      </c:lineChart>
      <c:catAx>
        <c:axId val="157395968"/>
        <c:scaling>
          <c:orientation val="minMax"/>
        </c:scaling>
        <c:delete val="0"/>
        <c:axPos val="b"/>
        <c:majorTickMark val="out"/>
        <c:minorTickMark val="none"/>
        <c:tickLblPos val="nextTo"/>
        <c:crossAx val="157401856"/>
        <c:crosses val="autoZero"/>
        <c:auto val="1"/>
        <c:lblAlgn val="ctr"/>
        <c:lblOffset val="100"/>
        <c:noMultiLvlLbl val="0"/>
      </c:catAx>
      <c:valAx>
        <c:axId val="15740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395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9F697-7B3E-4B61-BA36-BBED2B79610F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919F-01AF-46C7-8CD3-504339242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2DED-A951-47FE-B6BB-60A6F72D23B9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15"/>
            <a:ext cx="12195175" cy="6859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443210" y="2046720"/>
            <a:ext cx="2828034" cy="2828034"/>
            <a:chOff x="1705099" y="2564904"/>
            <a:chExt cx="1800200" cy="1800200"/>
          </a:xfrm>
        </p:grpSpPr>
        <p:sp>
          <p:nvSpPr>
            <p:cNvPr id="57" name="椭圆 56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2DB2A4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453070" y="2714514"/>
            <a:ext cx="2844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rPr>
              <a:t>2017</a:t>
            </a:r>
            <a:endParaRPr lang="zh-CN" altLang="en-US" sz="8800" b="1" dirty="0">
              <a:solidFill>
                <a:srgbClr val="2DB2A4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45059" y="-2259631"/>
            <a:ext cx="3024336" cy="724648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D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flipH="1">
            <a:off x="3951442" y="4302925"/>
            <a:ext cx="417953" cy="417953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 flipH="1">
            <a:off x="1443210" y="4736938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 flipH="1">
            <a:off x="768995" y="3265628"/>
            <a:ext cx="344324" cy="344322"/>
          </a:xfrm>
          <a:prstGeom prst="ellipse">
            <a:avLst/>
          </a:prstGeom>
          <a:solidFill>
            <a:srgbClr val="92D050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 flipH="1">
            <a:off x="2294685" y="5008694"/>
            <a:ext cx="580544" cy="580546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 flipH="1">
            <a:off x="2310341" y="1529033"/>
            <a:ext cx="564888" cy="564890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 flipH="1">
            <a:off x="1777107" y="2105487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 flipH="1">
            <a:off x="3582665" y="1743581"/>
            <a:ext cx="275632" cy="275632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98976" y="2329716"/>
            <a:ext cx="4469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招行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信用卡中心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4837447" y="2867745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837447" y="2924944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081363" y="2924944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图片压缩</a:t>
            </a:r>
            <a:endParaRPr lang="zh-CN" altLang="en-US" sz="5400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4837447" y="3789040"/>
            <a:ext cx="61926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837447" y="3846239"/>
            <a:ext cx="61926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4848084" y="4045827"/>
            <a:ext cx="6171415" cy="338554"/>
            <a:chOff x="2992618" y="3469364"/>
            <a:chExt cx="6358413" cy="338554"/>
          </a:xfrm>
        </p:grpSpPr>
        <p:sp>
          <p:nvSpPr>
            <p:cNvPr id="83" name="矩形 82"/>
            <p:cNvSpPr>
              <a:spLocks noChangeArrowheads="1"/>
            </p:cNvSpPr>
            <p:nvPr/>
          </p:nvSpPr>
          <p:spPr bwMode="auto">
            <a:xfrm>
              <a:off x="3898035" y="3469364"/>
              <a:ext cx="439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endParaRPr lang="zh-CN" altLang="en-US" sz="1600" dirty="0">
                <a:solidFill>
                  <a:srgbClr val="00B050"/>
                </a:solidFill>
                <a:latin typeface="Impact MT Std" pitchFamily="34" charset="0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299261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7581433" y="3609064"/>
              <a:ext cx="1769598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86" name="矩形 85"/>
          <p:cNvSpPr/>
          <p:nvPr/>
        </p:nvSpPr>
        <p:spPr>
          <a:xfrm>
            <a:off x="7134535" y="4011297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77A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Summer     training</a:t>
            </a:r>
            <a:endParaRPr lang="en-US" altLang="zh-CN" sz="1600" dirty="0">
              <a:solidFill>
                <a:srgbClr val="F77A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7141703" y="4672413"/>
            <a:ext cx="1584176" cy="484779"/>
            <a:chOff x="2713211" y="2267658"/>
            <a:chExt cx="1584176" cy="484779"/>
          </a:xfrm>
        </p:grpSpPr>
        <p:sp>
          <p:nvSpPr>
            <p:cNvPr id="88" name="圆角矩形 87"/>
            <p:cNvSpPr/>
            <p:nvPr/>
          </p:nvSpPr>
          <p:spPr>
            <a:xfrm>
              <a:off x="2713211" y="2267658"/>
              <a:ext cx="1584176" cy="484779"/>
            </a:xfrm>
            <a:prstGeom prst="roundRect">
              <a:avLst>
                <a:gd name="adj" fmla="val 50000"/>
              </a:avLst>
            </a:prstGeom>
            <a:solidFill>
              <a:srgbClr val="2DB2A4"/>
            </a:solidFill>
            <a:ln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2781317" y="2306109"/>
              <a:ext cx="1447964" cy="407876"/>
            </a:xfrm>
            <a:prstGeom prst="roundRect">
              <a:avLst>
                <a:gd name="adj" fmla="val 50000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文本框 26"/>
          <p:cNvSpPr txBox="1"/>
          <p:nvPr/>
        </p:nvSpPr>
        <p:spPr>
          <a:xfrm>
            <a:off x="7250273" y="4730136"/>
            <a:ext cx="136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100" dirty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李玲红</a:t>
            </a: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flipH="1">
            <a:off x="-4" y="6525345"/>
            <a:ext cx="12195177" cy="71066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tmFilter="0,0; .5, 1; 1, 1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4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950"/>
                            </p:stCondLst>
                            <p:childTnLst>
                              <p:par>
                                <p:cTn id="7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70" grpId="0"/>
      <p:bldP spid="86" grpId="0"/>
      <p:bldP spid="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79565" y="2402786"/>
            <a:ext cx="5544616" cy="1200507"/>
            <a:chOff x="4838820" y="2375552"/>
            <a:chExt cx="5544616" cy="1200507"/>
          </a:xfrm>
        </p:grpSpPr>
        <p:sp>
          <p:nvSpPr>
            <p:cNvPr id="10" name="矩形 3"/>
            <p:cNvSpPr/>
            <p:nvPr/>
          </p:nvSpPr>
          <p:spPr>
            <a:xfrm>
              <a:off x="4838820" y="2375552"/>
              <a:ext cx="5544616" cy="1200507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2DB2A4"/>
            </a:solidFill>
            <a:ln w="9525"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3"/>
            <p:cNvSpPr/>
            <p:nvPr/>
          </p:nvSpPr>
          <p:spPr>
            <a:xfrm>
              <a:off x="4945460" y="2471749"/>
              <a:ext cx="5328592" cy="1008112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81163" y="2241590"/>
            <a:ext cx="1610824" cy="1452335"/>
            <a:chOff x="2713211" y="1988840"/>
            <a:chExt cx="1610824" cy="1452335"/>
          </a:xfrm>
        </p:grpSpPr>
        <p:sp>
          <p:nvSpPr>
            <p:cNvPr id="3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2DB2A4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52"/>
          <p:cNvSpPr txBox="1"/>
          <p:nvPr/>
        </p:nvSpPr>
        <p:spPr>
          <a:xfrm>
            <a:off x="4297387" y="2649106"/>
            <a:ext cx="501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sz="3600" b="1" dirty="0" smtClean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 smtClean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系统整体和模块设计</a:t>
            </a:r>
            <a:endParaRPr lang="zh-CN" altLang="en-US" sz="3600" b="1" dirty="0">
              <a:solidFill>
                <a:srgbClr val="2DB2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08413" y="3789040"/>
            <a:ext cx="1436675" cy="215444"/>
            <a:chOff x="4369395" y="3284984"/>
            <a:chExt cx="1436675" cy="215444"/>
          </a:xfrm>
        </p:grpSpPr>
        <p:sp>
          <p:nvSpPr>
            <p:cNvPr id="1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181192" y="3789040"/>
            <a:ext cx="1436675" cy="215444"/>
            <a:chOff x="4369395" y="3284984"/>
            <a:chExt cx="1436675" cy="215444"/>
          </a:xfrm>
        </p:grpSpPr>
        <p:sp>
          <p:nvSpPr>
            <p:cNvPr id="22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缩放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处理模块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4801443" y="4149660"/>
            <a:ext cx="1656184" cy="215444"/>
            <a:chOff x="4369395" y="3284984"/>
            <a:chExt cx="1656184" cy="215444"/>
          </a:xfrm>
        </p:grpSpPr>
        <p:sp>
          <p:nvSpPr>
            <p:cNvPr id="62" name="文本框 9"/>
            <p:cNvSpPr txBox="1"/>
            <p:nvPr/>
          </p:nvSpPr>
          <p:spPr>
            <a:xfrm>
              <a:off x="4581935" y="3284984"/>
              <a:ext cx="1443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缩放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服务模块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7181192" y="4149660"/>
            <a:ext cx="1724707" cy="215444"/>
            <a:chOff x="4369395" y="3284984"/>
            <a:chExt cx="1724707" cy="215444"/>
          </a:xfrm>
        </p:grpSpPr>
        <p:sp>
          <p:nvSpPr>
            <p:cNvPr id="67" name="文本框 9"/>
            <p:cNvSpPr txBox="1"/>
            <p:nvPr/>
          </p:nvSpPr>
          <p:spPr>
            <a:xfrm>
              <a:off x="4581935" y="3284984"/>
              <a:ext cx="15121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使用模块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76" name="矩形 7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10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9" name="Group 18"/>
          <p:cNvGrpSpPr>
            <a:grpSpLocks noChangeAspect="1"/>
          </p:cNvGrpSpPr>
          <p:nvPr/>
        </p:nvGrpSpPr>
        <p:grpSpPr bwMode="auto">
          <a:xfrm>
            <a:off x="2718188" y="2610884"/>
            <a:ext cx="765972" cy="713745"/>
            <a:chOff x="3802" y="2858"/>
            <a:chExt cx="616" cy="574"/>
          </a:xfrm>
          <a:solidFill>
            <a:srgbClr val="2DB2A4"/>
          </a:solidFill>
          <a:effectLst/>
        </p:grpSpPr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11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5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649972"/>
              </p:ext>
            </p:extLst>
          </p:nvPr>
        </p:nvGraphicFramePr>
        <p:xfrm>
          <a:off x="8473851" y="980728"/>
          <a:ext cx="2160240" cy="375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Visio" r:id="rId4" imgW="1564577" imgH="2716612" progId="Visio.Drawing.11">
                  <p:embed/>
                </p:oleObj>
              </mc:Choice>
              <mc:Fallback>
                <p:oleObj name="Visio" r:id="rId4" imgW="1564577" imgH="271661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3851" y="980728"/>
                        <a:ext cx="2160240" cy="3758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05899" y="52292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系统架构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85019" y="2564904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在设计系统时，对于系统进行合理的分层，结构清晰，使用更广。</a:t>
            </a:r>
            <a:endParaRPr lang="en-US" altLang="zh-CN" sz="2400" dirty="0" smtClean="0"/>
          </a:p>
        </p:txBody>
      </p:sp>
      <p:grpSp>
        <p:nvGrpSpPr>
          <p:cNvPr id="70" name="组合 69"/>
          <p:cNvGrpSpPr/>
          <p:nvPr/>
        </p:nvGrpSpPr>
        <p:grpSpPr>
          <a:xfrm>
            <a:off x="4725551" y="1124744"/>
            <a:ext cx="1237382" cy="1115636"/>
            <a:chOff x="2713211" y="1988840"/>
            <a:chExt cx="1610824" cy="1452335"/>
          </a:xfrm>
        </p:grpSpPr>
        <p:sp>
          <p:nvSpPr>
            <p:cNvPr id="71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068631" y="1516504"/>
            <a:ext cx="2664296" cy="3296830"/>
            <a:chOff x="865232" y="1286330"/>
            <a:chExt cx="4013321" cy="4966128"/>
          </a:xfrm>
        </p:grpSpPr>
        <p:pic>
          <p:nvPicPr>
            <p:cNvPr id="74" name="Picture 3"/>
            <p:cNvPicPr>
              <a:picLocks noChangeAspect="1"/>
            </p:cNvPicPr>
            <p:nvPr/>
          </p:nvPicPr>
          <p:blipFill rotWithShape="1">
            <a:blip r:embed="rId7" cstate="print"/>
            <a:srcRect l="5354" t="8440" r="6203" b="10137"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75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8"/>
              <a:srcRect/>
              <a:stretch>
                <a:fillRect l="-4200" t="-5259" r="-103674" b="-92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898958" y="4106572"/>
            <a:ext cx="926821" cy="835631"/>
            <a:chOff x="2713211" y="1988840"/>
            <a:chExt cx="1610824" cy="1452335"/>
          </a:xfrm>
        </p:grpSpPr>
        <p:sp>
          <p:nvSpPr>
            <p:cNvPr id="77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12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处理模块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5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1929"/>
              </p:ext>
            </p:extLst>
          </p:nvPr>
        </p:nvGraphicFramePr>
        <p:xfrm>
          <a:off x="9318500" y="754167"/>
          <a:ext cx="1459607" cy="493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4" imgW="1397484" imgH="4808327" progId="Visio.Drawing.11">
                  <p:embed/>
                </p:oleObj>
              </mc:Choice>
              <mc:Fallback>
                <p:oleObj name="Visio" r:id="rId4" imgW="1397484" imgH="48083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500" y="754167"/>
                        <a:ext cx="1459607" cy="4936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33891" y="577564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缩放过程流程图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85019" y="2291388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实现缩放的基本处理类</a:t>
            </a:r>
            <a:r>
              <a:rPr lang="en-US" altLang="zh-CN" sz="2400" dirty="0"/>
              <a:t>PicSca.java</a:t>
            </a:r>
            <a:r>
              <a:rPr lang="zh-CN" altLang="zh-CN" sz="2400" dirty="0"/>
              <a:t>，打包成</a:t>
            </a:r>
            <a:r>
              <a:rPr lang="en-US" altLang="zh-CN" sz="2400" dirty="0"/>
              <a:t>PicSca.jar</a:t>
            </a:r>
            <a:r>
              <a:rPr lang="zh-CN" altLang="zh-CN" sz="2400" dirty="0"/>
              <a:t>的包，这样可以封装提供给需要的</a:t>
            </a:r>
            <a:r>
              <a:rPr lang="zh-CN" altLang="zh-CN" sz="2400" dirty="0" smtClean="0"/>
              <a:t>用户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pSp>
        <p:nvGrpSpPr>
          <p:cNvPr id="83" name="组合 82"/>
          <p:cNvGrpSpPr/>
          <p:nvPr/>
        </p:nvGrpSpPr>
        <p:grpSpPr>
          <a:xfrm>
            <a:off x="4725551" y="1124744"/>
            <a:ext cx="1237382" cy="1115636"/>
            <a:chOff x="2713211" y="1988840"/>
            <a:chExt cx="1610824" cy="1452335"/>
          </a:xfrm>
        </p:grpSpPr>
        <p:sp>
          <p:nvSpPr>
            <p:cNvPr id="84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068631" y="1516504"/>
            <a:ext cx="2664296" cy="3296830"/>
            <a:chOff x="865232" y="1286330"/>
            <a:chExt cx="4013321" cy="4966128"/>
          </a:xfrm>
        </p:grpSpPr>
        <p:pic>
          <p:nvPicPr>
            <p:cNvPr id="93" name="Picture 3"/>
            <p:cNvPicPr>
              <a:picLocks noChangeAspect="1"/>
            </p:cNvPicPr>
            <p:nvPr/>
          </p:nvPicPr>
          <p:blipFill rotWithShape="1">
            <a:blip r:embed="rId7" cstate="print"/>
            <a:srcRect l="5354" t="8440" r="6203" b="10137"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94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8"/>
              <a:srcRect/>
              <a:stretch>
                <a:fillRect l="-4200" t="-5259" r="-103674" b="-92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898958" y="4106572"/>
            <a:ext cx="926821" cy="835631"/>
            <a:chOff x="2713211" y="1988840"/>
            <a:chExt cx="1610824" cy="1452335"/>
          </a:xfrm>
        </p:grpSpPr>
        <p:sp>
          <p:nvSpPr>
            <p:cNvPr id="97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服务模块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5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48976"/>
              </p:ext>
            </p:extLst>
          </p:nvPr>
        </p:nvGraphicFramePr>
        <p:xfrm>
          <a:off x="9049915" y="589904"/>
          <a:ext cx="2160240" cy="524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4" imgW="2560929" imgH="6221429" progId="Visio.Drawing.11">
                  <p:embed/>
                </p:oleObj>
              </mc:Choice>
              <mc:Fallback>
                <p:oleObj name="Visio" r:id="rId4" imgW="2560929" imgH="622142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9915" y="589904"/>
                        <a:ext cx="2160240" cy="5244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77907" y="59492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缩放服务</a:t>
            </a:r>
            <a:r>
              <a:rPr lang="zh-CN" altLang="zh-CN" sz="2400" dirty="0" smtClean="0"/>
              <a:t>流程图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41003" y="1440466"/>
            <a:ext cx="3672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zh-CN" dirty="0"/>
              <a:t>将上述生成的</a:t>
            </a:r>
            <a:r>
              <a:rPr lang="en-US" altLang="zh-CN" dirty="0"/>
              <a:t>jar</a:t>
            </a:r>
            <a:r>
              <a:rPr lang="zh-CN" altLang="zh-CN" dirty="0"/>
              <a:t>包导入</a:t>
            </a:r>
            <a:r>
              <a:rPr lang="en-US" altLang="zh-CN" dirty="0" err="1"/>
              <a:t>ScalleService</a:t>
            </a:r>
            <a:r>
              <a:rPr lang="zh-CN" altLang="zh-CN" dirty="0"/>
              <a:t>的项目，在需要的地方使用</a:t>
            </a:r>
            <a:r>
              <a:rPr lang="en-US" altLang="zh-CN" dirty="0"/>
              <a:t>jar</a:t>
            </a:r>
            <a:r>
              <a:rPr lang="zh-CN" altLang="zh-CN" dirty="0"/>
              <a:t>包进行图片压缩，对外提供压缩服务，只需要调用</a:t>
            </a:r>
            <a:r>
              <a:rPr lang="zh-CN" altLang="zh-CN" dirty="0" smtClean="0"/>
              <a:t>（</a:t>
            </a:r>
            <a:r>
              <a:rPr lang="en-US" altLang="zh-CN" dirty="0"/>
              <a:t>http://localhost:8080/scalle?id=http://</a:t>
            </a:r>
            <a:r>
              <a:rPr lang="en-US" altLang="zh-CN" dirty="0" smtClean="0"/>
              <a:t>localhost:8081/pic/src=</a:t>
            </a:r>
            <a:r>
              <a:rPr lang="zh-CN" altLang="en-US" dirty="0" smtClean="0"/>
              <a:t>图片地址</a:t>
            </a:r>
            <a:r>
              <a:rPr lang="en-US" altLang="zh-CN" dirty="0" smtClean="0"/>
              <a:t>&amp;w=</a:t>
            </a:r>
            <a:r>
              <a:rPr lang="zh-CN" altLang="en-US" dirty="0" smtClean="0"/>
              <a:t>图片宽</a:t>
            </a:r>
            <a:r>
              <a:rPr lang="en-US" altLang="zh-CN" dirty="0" smtClean="0"/>
              <a:t>&amp;h=</a:t>
            </a:r>
            <a:r>
              <a:rPr lang="zh-CN" altLang="en-US" dirty="0" smtClean="0"/>
              <a:t>图片高）</a:t>
            </a:r>
            <a:r>
              <a:rPr lang="zh-CN" altLang="zh-CN" dirty="0"/>
              <a:t>就能够返回压缩后的图片流。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4725551" y="1124744"/>
            <a:ext cx="1237382" cy="1115636"/>
            <a:chOff x="2713211" y="1988840"/>
            <a:chExt cx="1610824" cy="1452335"/>
          </a:xfrm>
        </p:grpSpPr>
        <p:sp>
          <p:nvSpPr>
            <p:cNvPr id="39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68631" y="1516504"/>
            <a:ext cx="2664296" cy="3296830"/>
            <a:chOff x="865232" y="1286330"/>
            <a:chExt cx="4013321" cy="4966128"/>
          </a:xfrm>
        </p:grpSpPr>
        <p:pic>
          <p:nvPicPr>
            <p:cNvPr id="42" name="Picture 3"/>
            <p:cNvPicPr>
              <a:picLocks noChangeAspect="1"/>
            </p:cNvPicPr>
            <p:nvPr/>
          </p:nvPicPr>
          <p:blipFill rotWithShape="1">
            <a:blip r:embed="rId7" cstate="print"/>
            <a:srcRect l="5354" t="8440" r="6203" b="10137"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43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8"/>
              <a:srcRect/>
              <a:stretch>
                <a:fillRect l="-4200" t="-5259" r="-103674" b="-92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898958" y="4106572"/>
            <a:ext cx="926821" cy="835631"/>
            <a:chOff x="2713211" y="1988840"/>
            <a:chExt cx="1610824" cy="1452335"/>
          </a:xfrm>
        </p:grpSpPr>
        <p:sp>
          <p:nvSpPr>
            <p:cNvPr id="45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13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14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使用模块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725551" y="1124744"/>
            <a:ext cx="1237382" cy="1115636"/>
            <a:chOff x="2713211" y="1988840"/>
            <a:chExt cx="1610824" cy="1452335"/>
          </a:xfrm>
        </p:grpSpPr>
        <p:sp>
          <p:nvSpPr>
            <p:cNvPr id="28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4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68631" y="1516504"/>
            <a:ext cx="2664296" cy="3296830"/>
            <a:chOff x="865232" y="1286330"/>
            <a:chExt cx="4013321" cy="4966128"/>
          </a:xfrm>
        </p:grpSpPr>
        <p:pic>
          <p:nvPicPr>
            <p:cNvPr id="31" name="Picture 3"/>
            <p:cNvPicPr>
              <a:picLocks noChangeAspect="1"/>
            </p:cNvPicPr>
            <p:nvPr/>
          </p:nvPicPr>
          <p:blipFill rotWithShape="1">
            <a:blip r:embed="rId5" cstate="print"/>
            <a:srcRect l="5354" t="8440" r="6203" b="10137"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32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6"/>
              <a:srcRect/>
              <a:stretch>
                <a:fillRect l="-4200" t="-5259" r="-103674" b="-92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898958" y="4106572"/>
            <a:ext cx="926821" cy="835631"/>
            <a:chOff x="2713211" y="1988840"/>
            <a:chExt cx="1610824" cy="1452335"/>
          </a:xfrm>
        </p:grpSpPr>
        <p:sp>
          <p:nvSpPr>
            <p:cNvPr id="49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4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5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002326"/>
              </p:ext>
            </p:extLst>
          </p:nvPr>
        </p:nvGraphicFramePr>
        <p:xfrm>
          <a:off x="9456272" y="908720"/>
          <a:ext cx="1378543" cy="452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Visio" r:id="rId7" imgW="1217433" imgH="4016342" progId="Visio.Drawing.11">
                  <p:embed/>
                </p:oleObj>
              </mc:Choice>
              <mc:Fallback>
                <p:oleObj name="Visio" r:id="rId7" imgW="1217433" imgH="40163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272" y="908720"/>
                        <a:ext cx="1378543" cy="4522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05899" y="577564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调用过程流程图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8995" y="1556792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部署</a:t>
            </a:r>
            <a:r>
              <a:rPr lang="en-US" altLang="zh-CN" sz="2400" dirty="0" err="1"/>
              <a:t>PictureScalling</a:t>
            </a:r>
            <a:r>
              <a:rPr lang="zh-CN" altLang="zh-CN" sz="2400" dirty="0"/>
              <a:t>的客户端项目实现图片上传和对图片压缩的</a:t>
            </a:r>
            <a:r>
              <a:rPr lang="zh-CN" altLang="zh-CN" sz="2400" dirty="0" smtClean="0"/>
              <a:t>配置</a:t>
            </a:r>
            <a:r>
              <a:rPr lang="zh-CN" altLang="en-US" sz="2400" dirty="0" smtClean="0"/>
              <a:t>。</a:t>
            </a:r>
            <a:r>
              <a:rPr lang="zh-CN" altLang="zh-CN" sz="2400" dirty="0"/>
              <a:t> </a:t>
            </a:r>
            <a:r>
              <a:rPr lang="zh-CN" altLang="en-US" sz="2400" dirty="0" smtClean="0"/>
              <a:t>调用时</a:t>
            </a:r>
            <a:r>
              <a:rPr lang="zh-CN" altLang="zh-CN" sz="2400" dirty="0" smtClean="0"/>
              <a:t>例如</a:t>
            </a:r>
            <a:r>
              <a:rPr lang="en-US" altLang="zh-CN" sz="2400" dirty="0" smtClean="0"/>
              <a:t>http</a:t>
            </a:r>
            <a:r>
              <a:rPr lang="en-US" altLang="zh-CN" sz="2400" dirty="0"/>
              <a:t>://</a:t>
            </a:r>
            <a:r>
              <a:rPr lang="en-US" altLang="zh-CN" sz="2400" dirty="0" smtClean="0"/>
              <a:t>localhost:8080/scalle?src=http</a:t>
            </a:r>
            <a:r>
              <a:rPr lang="en-US" altLang="zh-CN" sz="2400" dirty="0"/>
              <a:t>://localhost:8081/pic/481b02a81cb2414093c91f511c342bf9.jpeg&amp;w=1080&amp;h=330</a:t>
            </a:r>
            <a:r>
              <a:rPr lang="zh-CN" altLang="zh-CN" sz="2400" dirty="0"/>
              <a:t>）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79565" y="2402786"/>
            <a:ext cx="5544616" cy="1200507"/>
            <a:chOff x="4838820" y="2375552"/>
            <a:chExt cx="5544616" cy="1200507"/>
          </a:xfrm>
        </p:grpSpPr>
        <p:sp>
          <p:nvSpPr>
            <p:cNvPr id="10" name="矩形 3"/>
            <p:cNvSpPr/>
            <p:nvPr/>
          </p:nvSpPr>
          <p:spPr>
            <a:xfrm>
              <a:off x="4838820" y="2375552"/>
              <a:ext cx="5544616" cy="1200507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F77A08"/>
            </a:solidFill>
            <a:ln w="9525"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3"/>
            <p:cNvSpPr/>
            <p:nvPr/>
          </p:nvSpPr>
          <p:spPr>
            <a:xfrm>
              <a:off x="4945460" y="2471749"/>
              <a:ext cx="5328592" cy="1008112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81163" y="2241590"/>
            <a:ext cx="1610824" cy="1452335"/>
            <a:chOff x="2713211" y="1988840"/>
            <a:chExt cx="1610824" cy="1452335"/>
          </a:xfrm>
        </p:grpSpPr>
        <p:sp>
          <p:nvSpPr>
            <p:cNvPr id="3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77A08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52"/>
          <p:cNvSpPr txBox="1"/>
          <p:nvPr/>
        </p:nvSpPr>
        <p:spPr>
          <a:xfrm>
            <a:off x="4513411" y="2649106"/>
            <a:ext cx="458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7A08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3600" b="1" dirty="0" smtClean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 smtClean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zh-CN" altLang="en-US" sz="3600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92960" y="3789040"/>
            <a:ext cx="1436675" cy="215444"/>
            <a:chOff x="4369395" y="3284984"/>
            <a:chExt cx="1436675" cy="215444"/>
          </a:xfrm>
        </p:grpSpPr>
        <p:sp>
          <p:nvSpPr>
            <p:cNvPr id="1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讲解代码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F77A08"/>
              </a:solidFill>
              <a:ln>
                <a:solidFill>
                  <a:srgbClr val="F77A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253200" y="3789040"/>
            <a:ext cx="1436675" cy="215444"/>
            <a:chOff x="4369395" y="3284984"/>
            <a:chExt cx="1436675" cy="215444"/>
          </a:xfrm>
        </p:grpSpPr>
        <p:sp>
          <p:nvSpPr>
            <p:cNvPr id="22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演示项目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F77A08"/>
              </a:solidFill>
              <a:ln>
                <a:solidFill>
                  <a:srgbClr val="F77A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76" name="矩形 7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15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9" name="Group 13"/>
          <p:cNvGrpSpPr>
            <a:grpSpLocks noChangeAspect="1"/>
          </p:cNvGrpSpPr>
          <p:nvPr/>
        </p:nvGrpSpPr>
        <p:grpSpPr bwMode="auto">
          <a:xfrm>
            <a:off x="2700521" y="2575766"/>
            <a:ext cx="772108" cy="781226"/>
            <a:chOff x="2426" y="2781"/>
            <a:chExt cx="593" cy="600"/>
          </a:xfrm>
          <a:solidFill>
            <a:srgbClr val="F77A08"/>
          </a:solidFill>
          <a:effectLst/>
        </p:grpSpPr>
        <p:sp>
          <p:nvSpPr>
            <p:cNvPr id="50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16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29435" y="192995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代码讲解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654734" y="1628800"/>
            <a:ext cx="1585543" cy="1585543"/>
            <a:chOff x="1705099" y="2564904"/>
            <a:chExt cx="1800200" cy="1800200"/>
          </a:xfrm>
        </p:grpSpPr>
        <p:sp>
          <p:nvSpPr>
            <p:cNvPr id="43" name="椭圆 42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0E647C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94177" y="2247255"/>
            <a:ext cx="144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讲解代码</a:t>
            </a:r>
            <a:endParaRPr lang="en-US" altLang="zh-CN" sz="2400" b="1" dirty="0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7147" y="3395622"/>
            <a:ext cx="2520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4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代码说明</a:t>
            </a:r>
            <a:endParaRPr lang="en-US" altLang="zh-CN" sz="2400" b="1" dirty="0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741161" y="1572234"/>
            <a:ext cx="4176464" cy="662235"/>
            <a:chOff x="5737547" y="1428218"/>
            <a:chExt cx="4176464" cy="662235"/>
          </a:xfrm>
        </p:grpSpPr>
        <p:sp>
          <p:nvSpPr>
            <p:cNvPr id="53" name="圆角矩形 52"/>
            <p:cNvSpPr/>
            <p:nvPr/>
          </p:nvSpPr>
          <p:spPr>
            <a:xfrm>
              <a:off x="5737547" y="1428218"/>
              <a:ext cx="4176464" cy="662235"/>
            </a:xfrm>
            <a:prstGeom prst="roundRect">
              <a:avLst>
                <a:gd name="adj" fmla="val 30951"/>
              </a:avLst>
            </a:prstGeom>
            <a:solidFill>
              <a:srgbClr val="0E647C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5809555" y="1491609"/>
              <a:ext cx="4032448" cy="535452"/>
            </a:xfrm>
            <a:prstGeom prst="roundRect">
              <a:avLst>
                <a:gd name="adj" fmla="val 30951"/>
              </a:avLst>
            </a:prstGeom>
            <a:blipFill>
              <a:blip r:embed="rId3"/>
              <a:stretch>
                <a:fillRect l="-167158" t="-31921" r="-198372" b="-151558"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741161" y="3228418"/>
            <a:ext cx="4176464" cy="662235"/>
            <a:chOff x="5737547" y="1428218"/>
            <a:chExt cx="4176464" cy="662235"/>
          </a:xfrm>
        </p:grpSpPr>
        <p:sp>
          <p:nvSpPr>
            <p:cNvPr id="61" name="圆角矩形 60"/>
            <p:cNvSpPr/>
            <p:nvPr/>
          </p:nvSpPr>
          <p:spPr>
            <a:xfrm>
              <a:off x="5737547" y="1428218"/>
              <a:ext cx="4176464" cy="662235"/>
            </a:xfrm>
            <a:prstGeom prst="roundRect">
              <a:avLst>
                <a:gd name="adj" fmla="val 30951"/>
              </a:avLst>
            </a:prstGeom>
            <a:solidFill>
              <a:srgbClr val="F77A08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809555" y="1491609"/>
              <a:ext cx="4032448" cy="535452"/>
            </a:xfrm>
            <a:prstGeom prst="roundRect">
              <a:avLst>
                <a:gd name="adj" fmla="val 30951"/>
              </a:avLst>
            </a:prstGeom>
            <a:blipFill>
              <a:blip r:embed="rId3"/>
              <a:stretch>
                <a:fillRect l="-167158" t="-31921" r="-198372" b="-151558"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944393" y="3442242"/>
            <a:ext cx="3681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PicHanController.java </a:t>
            </a:r>
            <a:r>
              <a:rPr lang="zh-CN" altLang="en-US" b="1" dirty="0" smtClean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服务类讲解</a:t>
            </a:r>
            <a:endParaRPr lang="en-US" altLang="zh-CN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741161" y="4927005"/>
            <a:ext cx="4176464" cy="662235"/>
            <a:chOff x="5737547" y="1428218"/>
            <a:chExt cx="4176464" cy="662235"/>
          </a:xfrm>
        </p:grpSpPr>
        <p:sp>
          <p:nvSpPr>
            <p:cNvPr id="65" name="圆角矩形 64"/>
            <p:cNvSpPr/>
            <p:nvPr/>
          </p:nvSpPr>
          <p:spPr>
            <a:xfrm>
              <a:off x="5737547" y="1428218"/>
              <a:ext cx="4176464" cy="662235"/>
            </a:xfrm>
            <a:prstGeom prst="roundRect">
              <a:avLst>
                <a:gd name="adj" fmla="val 30951"/>
              </a:avLst>
            </a:prstGeom>
            <a:solidFill>
              <a:srgbClr val="92D050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809555" y="1491609"/>
              <a:ext cx="4032448" cy="535452"/>
            </a:xfrm>
            <a:prstGeom prst="roundRect">
              <a:avLst>
                <a:gd name="adj" fmla="val 30951"/>
              </a:avLst>
            </a:prstGeom>
            <a:blipFill>
              <a:blip r:embed="rId3"/>
              <a:stretch>
                <a:fillRect l="-167158" t="-31921" r="-198372" b="-151558"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040976" y="5013176"/>
            <a:ext cx="37326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PicController.java</a:t>
            </a:r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图片上传和缩放配置</a:t>
            </a:r>
            <a:r>
              <a:rPr lang="zh-CN" altLang="en-US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en-US" altLang="zh-CN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 rot="16200000">
            <a:off x="3413896" y="3290901"/>
            <a:ext cx="3354773" cy="579679"/>
            <a:chOff x="7967269" y="3151651"/>
            <a:chExt cx="3354773" cy="579679"/>
          </a:xfrm>
        </p:grpSpPr>
        <p:sp>
          <p:nvSpPr>
            <p:cNvPr id="73" name="Line 128"/>
            <p:cNvSpPr>
              <a:spLocks noChangeShapeType="1"/>
            </p:cNvSpPr>
            <p:nvPr/>
          </p:nvSpPr>
          <p:spPr bwMode="auto">
            <a:xfrm>
              <a:off x="9702801" y="3151651"/>
              <a:ext cx="0" cy="579678"/>
            </a:xfrm>
            <a:prstGeom prst="line">
              <a:avLst/>
            </a:pr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129"/>
            <p:cNvSpPr>
              <a:spLocks noChangeShapeType="1"/>
            </p:cNvSpPr>
            <p:nvPr/>
          </p:nvSpPr>
          <p:spPr bwMode="auto">
            <a:xfrm flipH="1">
              <a:off x="7967269" y="3492499"/>
              <a:ext cx="3354771" cy="0"/>
            </a:xfrm>
            <a:prstGeom prst="line">
              <a:avLst/>
            </a:pr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130"/>
            <p:cNvSpPr>
              <a:spLocks noChangeShapeType="1"/>
            </p:cNvSpPr>
            <p:nvPr/>
          </p:nvSpPr>
          <p:spPr bwMode="auto">
            <a:xfrm>
              <a:off x="7971393" y="3486151"/>
              <a:ext cx="0" cy="209550"/>
            </a:xfrm>
            <a:prstGeom prst="line">
              <a:avLst/>
            </a:pr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131"/>
            <p:cNvSpPr>
              <a:spLocks noChangeShapeType="1"/>
            </p:cNvSpPr>
            <p:nvPr/>
          </p:nvSpPr>
          <p:spPr bwMode="auto">
            <a:xfrm>
              <a:off x="11322042" y="3492500"/>
              <a:ext cx="0" cy="238830"/>
            </a:xfrm>
            <a:prstGeom prst="line">
              <a:avLst/>
            </a:pr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25579" y="1772816"/>
            <a:ext cx="3681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PicHanController.java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服务类讲解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6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1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45" grpId="0"/>
      <p:bldP spid="47" grpId="0"/>
      <p:bldP spid="63" grpId="0"/>
      <p:bldP spid="67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17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79565" y="2402786"/>
            <a:ext cx="5544616" cy="1200507"/>
            <a:chOff x="4838820" y="2375552"/>
            <a:chExt cx="5544616" cy="1200507"/>
          </a:xfrm>
        </p:grpSpPr>
        <p:sp>
          <p:nvSpPr>
            <p:cNvPr id="10" name="矩形 3"/>
            <p:cNvSpPr/>
            <p:nvPr/>
          </p:nvSpPr>
          <p:spPr>
            <a:xfrm>
              <a:off x="4838820" y="2375552"/>
              <a:ext cx="5544616" cy="1200507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92D050"/>
            </a:solidFill>
            <a:ln w="9525"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3"/>
            <p:cNvSpPr/>
            <p:nvPr/>
          </p:nvSpPr>
          <p:spPr>
            <a:xfrm>
              <a:off x="4945460" y="2471749"/>
              <a:ext cx="5328592" cy="1008112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81163" y="2241590"/>
            <a:ext cx="1610824" cy="1452335"/>
            <a:chOff x="2713211" y="1988840"/>
            <a:chExt cx="1610824" cy="1452335"/>
          </a:xfrm>
        </p:grpSpPr>
        <p:sp>
          <p:nvSpPr>
            <p:cNvPr id="3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文本框 52"/>
          <p:cNvSpPr txBox="1"/>
          <p:nvPr/>
        </p:nvSpPr>
        <p:spPr>
          <a:xfrm>
            <a:off x="4513411" y="2649106"/>
            <a:ext cx="458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92D050"/>
                </a:solidFill>
                <a:latin typeface="Impact MT Std" pitchFamily="34" charset="0"/>
                <a:ea typeface="微软雅黑" panose="020B0503020204020204" pitchFamily="34" charset="-122"/>
              </a:rPr>
              <a:t>04</a:t>
            </a:r>
            <a:r>
              <a:rPr lang="en-US" altLang="zh-CN" sz="3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总结与感谢</a:t>
            </a:r>
            <a:endParaRPr lang="zh-CN" altLang="en-US" sz="3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80992" y="3789040"/>
            <a:ext cx="1436675" cy="215444"/>
            <a:chOff x="4369395" y="3284984"/>
            <a:chExt cx="1436675" cy="215444"/>
          </a:xfrm>
        </p:grpSpPr>
        <p:sp>
          <p:nvSpPr>
            <p:cNvPr id="1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249715" y="3789040"/>
            <a:ext cx="1436675" cy="215444"/>
            <a:chOff x="4369395" y="3284984"/>
            <a:chExt cx="1436675" cy="215444"/>
          </a:xfrm>
        </p:grpSpPr>
        <p:sp>
          <p:nvSpPr>
            <p:cNvPr id="22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76" name="矩形 7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17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702655" y="2585267"/>
            <a:ext cx="767839" cy="835564"/>
            <a:chOff x="4873620" y="1965325"/>
            <a:chExt cx="269882" cy="293688"/>
          </a:xfrm>
          <a:solidFill>
            <a:srgbClr val="92D050"/>
          </a:solidFill>
          <a:effectLst/>
        </p:grpSpPr>
        <p:sp>
          <p:nvSpPr>
            <p:cNvPr id="48" name="Freeform 502"/>
            <p:cNvSpPr/>
            <p:nvPr/>
          </p:nvSpPr>
          <p:spPr bwMode="auto">
            <a:xfrm>
              <a:off x="4873620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03"/>
            <p:cNvSpPr/>
            <p:nvPr/>
          </p:nvSpPr>
          <p:spPr bwMode="auto">
            <a:xfrm>
              <a:off x="4884737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4"/>
            <p:cNvSpPr/>
            <p:nvPr/>
          </p:nvSpPr>
          <p:spPr bwMode="auto">
            <a:xfrm>
              <a:off x="4940303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05"/>
            <p:cNvSpPr/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98971" y="371792"/>
            <a:ext cx="1610824" cy="1452335"/>
            <a:chOff x="2713211" y="1988840"/>
            <a:chExt cx="1610824" cy="1452335"/>
          </a:xfrm>
        </p:grpSpPr>
        <p:sp>
          <p:nvSpPr>
            <p:cNvPr id="13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2DB2A4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16937" y="842913"/>
            <a:ext cx="117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rPr>
              <a:t>结束语</a:t>
            </a:r>
          </a:p>
        </p:txBody>
      </p:sp>
      <p:sp>
        <p:nvSpPr>
          <p:cNvPr id="16" name="椭圆 15"/>
          <p:cNvSpPr/>
          <p:nvPr/>
        </p:nvSpPr>
        <p:spPr>
          <a:xfrm flipH="1">
            <a:off x="459611" y="1448406"/>
            <a:ext cx="564888" cy="564890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444728" y="742276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2293563" y="332656"/>
            <a:ext cx="275632" cy="275632"/>
          </a:xfrm>
          <a:prstGeom prst="ellipse">
            <a:avLst/>
          </a:prstGeom>
          <a:solidFill>
            <a:srgbClr val="92D050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428124" y="4418851"/>
            <a:ext cx="1379845" cy="1244082"/>
            <a:chOff x="2713211" y="1988840"/>
            <a:chExt cx="1610824" cy="1452335"/>
          </a:xfrm>
        </p:grpSpPr>
        <p:sp>
          <p:nvSpPr>
            <p:cNvPr id="22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77A08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51993" t="-35459" r="-2541" b="-8649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409955" y="5017814"/>
            <a:ext cx="1198706" cy="1080766"/>
            <a:chOff x="2713211" y="1988840"/>
            <a:chExt cx="1610824" cy="1452335"/>
          </a:xfrm>
        </p:grpSpPr>
        <p:sp>
          <p:nvSpPr>
            <p:cNvPr id="25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rcRect/>
              <a:stretch>
                <a:fillRect l="-5921" t="-28757" r="-48613" b="-15351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 flipH="1">
            <a:off x="8917490" y="5602911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10798526" y="5726400"/>
            <a:ext cx="290272" cy="290273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11424808" y="3912747"/>
            <a:ext cx="275632" cy="275632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5139" y="2013296"/>
            <a:ext cx="8311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 smtClean="0"/>
              <a:t>本项目最终测试的覆盖率</a:t>
            </a:r>
            <a:r>
              <a:rPr lang="en-US" altLang="zh-CN" sz="2400" dirty="0" err="1" smtClean="0"/>
              <a:t>ScalleService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91%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PictureScalle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85%</a:t>
            </a:r>
            <a:r>
              <a:rPr lang="zh-CN" altLang="en-US" sz="2400" dirty="0" smtClean="0"/>
              <a:t>，并且满足需求的规定，第一阶段顺利完成。</a:t>
            </a:r>
            <a:endParaRPr lang="en-US" altLang="zh-CN" sz="2400" dirty="0" smtClean="0"/>
          </a:p>
          <a:p>
            <a:pPr indent="457200"/>
            <a:r>
              <a:rPr lang="zh-CN" altLang="en-US" sz="2400" dirty="0" smtClean="0"/>
              <a:t>从研究到设计再到实现，在整个项目过程中对于图片压缩的相关知识有了基本的了解，在项目实现过程中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等相关的技术水平得到提升。交付的所有内容项如下：</a:t>
            </a:r>
            <a:endParaRPr lang="en-US" altLang="zh-CN" sz="2400" dirty="0" smtClean="0"/>
          </a:p>
          <a:p>
            <a:pPr indent="457200"/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圆角矩形 160"/>
          <p:cNvSpPr/>
          <p:nvPr/>
        </p:nvSpPr>
        <p:spPr>
          <a:xfrm>
            <a:off x="1633091" y="1590351"/>
            <a:ext cx="8928992" cy="3945388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2281163" y="2427861"/>
            <a:ext cx="7632848" cy="230831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由于互联网技术突飞猛进，图片资源在使用中越来越关键，因此对于图片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影响一个网站的使用。本项目致力于提供对图片进行缩放服务，生成不同场景下适用的图片，节省传输的流量，加快页面加载速度。</a:t>
            </a: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1012190" y="797639"/>
            <a:ext cx="1610824" cy="1452335"/>
            <a:chOff x="2713211" y="1988840"/>
            <a:chExt cx="1610824" cy="1452335"/>
          </a:xfrm>
        </p:grpSpPr>
        <p:sp>
          <p:nvSpPr>
            <p:cNvPr id="155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2DB2A4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230156" y="1200641"/>
            <a:ext cx="117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rPr>
              <a:t>序言</a:t>
            </a:r>
          </a:p>
        </p:txBody>
      </p:sp>
      <p:sp>
        <p:nvSpPr>
          <p:cNvPr id="158" name="椭圆 157"/>
          <p:cNvSpPr/>
          <p:nvPr/>
        </p:nvSpPr>
        <p:spPr>
          <a:xfrm flipH="1">
            <a:off x="572830" y="1874253"/>
            <a:ext cx="564888" cy="564890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 flipH="1">
            <a:off x="557947" y="1168123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0" name="椭圆 159"/>
          <p:cNvSpPr/>
          <p:nvPr/>
        </p:nvSpPr>
        <p:spPr>
          <a:xfrm flipH="1">
            <a:off x="2406782" y="758503"/>
            <a:ext cx="275632" cy="275632"/>
          </a:xfrm>
          <a:prstGeom prst="ellipse">
            <a:avLst/>
          </a:prstGeom>
          <a:solidFill>
            <a:srgbClr val="92D050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3" name="组合 162"/>
          <p:cNvGrpSpPr/>
          <p:nvPr/>
        </p:nvGrpSpPr>
        <p:grpSpPr>
          <a:xfrm>
            <a:off x="10162246" y="4291657"/>
            <a:ext cx="1379845" cy="1244082"/>
            <a:chOff x="2713211" y="1988840"/>
            <a:chExt cx="1610824" cy="1452335"/>
          </a:xfrm>
        </p:grpSpPr>
        <p:sp>
          <p:nvSpPr>
            <p:cNvPr id="164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77A08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51993" t="-35459" r="-2541" b="-8649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9227978" y="4932815"/>
            <a:ext cx="1107862" cy="998859"/>
            <a:chOff x="2713211" y="1988840"/>
            <a:chExt cx="1610824" cy="1452335"/>
          </a:xfrm>
        </p:grpSpPr>
        <p:sp>
          <p:nvSpPr>
            <p:cNvPr id="167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6"/>
              <a:srcRect/>
              <a:stretch>
                <a:fillRect l="-321" t="-28757" r="-54213" b="-15351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9" name="椭圆 168"/>
          <p:cNvSpPr/>
          <p:nvPr/>
        </p:nvSpPr>
        <p:spPr>
          <a:xfrm flipH="1">
            <a:off x="8651612" y="5475717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0" name="椭圆 169"/>
          <p:cNvSpPr/>
          <p:nvPr/>
        </p:nvSpPr>
        <p:spPr>
          <a:xfrm flipH="1">
            <a:off x="10242376" y="5599206"/>
            <a:ext cx="580544" cy="580546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 flipH="1">
            <a:off x="11158930" y="3785553"/>
            <a:ext cx="275632" cy="275632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02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77" name="TextBox 7"/>
          <p:cNvSpPr>
            <a:spLocks noChangeArrowheads="1"/>
          </p:cNvSpPr>
          <p:nvPr/>
        </p:nvSpPr>
        <p:spPr bwMode="auto">
          <a:xfrm>
            <a:off x="12146259" y="7265548"/>
            <a:ext cx="1800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2DB2A4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anose="020B0503020204020204" pitchFamily="34" charset="-122"/>
              </a:rPr>
              <a:t>延时符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" tmFilter="0,0; .5, 1; 1, 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/>
      <p:bldP spid="157" grpId="0"/>
      <p:bldP spid="158" grpId="0" animBg="1"/>
      <p:bldP spid="159" grpId="0" animBg="1"/>
      <p:bldP spid="160" grpId="0" animBg="1"/>
      <p:bldP spid="169" grpId="0" animBg="1"/>
      <p:bldP spid="170" grpId="0" animBg="1"/>
      <p:bldP spid="171" grpId="0" animBg="1"/>
      <p:bldP spid="1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667410" y="3340066"/>
            <a:ext cx="6814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谢谢您的聆听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966078" y="4302340"/>
            <a:ext cx="6099407" cy="338554"/>
            <a:chOff x="2992618" y="3469364"/>
            <a:chExt cx="6284223" cy="338554"/>
          </a:xfrm>
        </p:grpSpPr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3898035" y="3469364"/>
              <a:ext cx="439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endParaRPr lang="zh-CN" altLang="en-US" sz="1600" dirty="0">
                <a:solidFill>
                  <a:srgbClr val="00B050"/>
                </a:solidFill>
                <a:latin typeface="Impact MT Std" pitchFamily="34" charset="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299261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7507243" y="3609064"/>
              <a:ext cx="1769598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</p:cxnSp>
      </p:grpSp>
      <p:sp>
        <p:nvSpPr>
          <p:cNvPr id="35" name="矩形 34"/>
          <p:cNvSpPr/>
          <p:nvPr/>
        </p:nvSpPr>
        <p:spPr>
          <a:xfrm>
            <a:off x="5286403" y="4267810"/>
            <a:ext cx="1412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Summer training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186103" y="4744421"/>
            <a:ext cx="1584176" cy="484779"/>
            <a:chOff x="2713211" y="2267658"/>
            <a:chExt cx="1584176" cy="484779"/>
          </a:xfrm>
        </p:grpSpPr>
        <p:sp>
          <p:nvSpPr>
            <p:cNvPr id="37" name="圆角矩形 36"/>
            <p:cNvSpPr/>
            <p:nvPr/>
          </p:nvSpPr>
          <p:spPr>
            <a:xfrm>
              <a:off x="2713211" y="2267658"/>
              <a:ext cx="1584176" cy="48477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2781317" y="2306109"/>
              <a:ext cx="1447964" cy="407876"/>
            </a:xfrm>
            <a:prstGeom prst="roundRect">
              <a:avLst>
                <a:gd name="adj" fmla="val 50000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26"/>
          <p:cNvSpPr txBox="1"/>
          <p:nvPr/>
        </p:nvSpPr>
        <p:spPr>
          <a:xfrm>
            <a:off x="5017467" y="4787860"/>
            <a:ext cx="190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00" dirty="0" smtClean="0">
                <a:solidFill>
                  <a:schemeClr val="accent1">
                    <a:lumMod val="7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2017.8.21</a:t>
            </a:r>
            <a:endParaRPr lang="zh-CN" altLang="en-US" b="1" spc="100" dirty="0">
              <a:solidFill>
                <a:schemeClr val="accent1">
                  <a:lumMod val="7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361283" y="1459359"/>
            <a:ext cx="1610824" cy="1452335"/>
            <a:chOff x="2713211" y="1988840"/>
            <a:chExt cx="1610824" cy="1452335"/>
          </a:xfrm>
        </p:grpSpPr>
        <p:sp>
          <p:nvSpPr>
            <p:cNvPr id="41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612590" y="1459359"/>
            <a:ext cx="1610824" cy="1452335"/>
            <a:chOff x="2713211" y="1988840"/>
            <a:chExt cx="1610824" cy="1452335"/>
          </a:xfrm>
        </p:grpSpPr>
        <p:sp>
          <p:nvSpPr>
            <p:cNvPr id="44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2DB2A4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35382" y="1459359"/>
            <a:ext cx="1610824" cy="1452335"/>
            <a:chOff x="2713211" y="1988840"/>
            <a:chExt cx="1610824" cy="1452335"/>
          </a:xfrm>
        </p:grpSpPr>
        <p:sp>
          <p:nvSpPr>
            <p:cNvPr id="47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77A08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276886" y="1459359"/>
            <a:ext cx="1610824" cy="1452335"/>
            <a:chOff x="2713211" y="1988840"/>
            <a:chExt cx="1610824" cy="1452335"/>
          </a:xfrm>
        </p:grpSpPr>
        <p:sp>
          <p:nvSpPr>
            <p:cNvPr id="50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77307" y="1518465"/>
            <a:ext cx="117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E647C"/>
                </a:solidFill>
                <a:latin typeface="Impact MT Std" pitchFamily="34" charset="0"/>
                <a:ea typeface="微软雅黑" panose="020B0503020204020204" pitchFamily="34" charset="-122"/>
              </a:rPr>
              <a:t>2</a:t>
            </a:r>
            <a:endParaRPr lang="zh-CN" altLang="en-US" sz="8000" b="1" dirty="0">
              <a:solidFill>
                <a:srgbClr val="0E647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01443" y="1484784"/>
            <a:ext cx="117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rPr>
              <a:t>0</a:t>
            </a:r>
            <a:endParaRPr lang="zh-CN" altLang="en-US" sz="8000" b="1" dirty="0">
              <a:solidFill>
                <a:srgbClr val="2DB2A4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46831" y="1484784"/>
            <a:ext cx="117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77A08"/>
                </a:solidFill>
                <a:latin typeface="Impact MT Std" pitchFamily="34" charset="0"/>
                <a:ea typeface="微软雅黑" panose="020B0503020204020204" pitchFamily="34" charset="-122"/>
              </a:rPr>
              <a:t>1</a:t>
            </a:r>
            <a:endParaRPr lang="zh-CN" altLang="en-US" sz="8000" b="1" dirty="0">
              <a:solidFill>
                <a:srgbClr val="F77A08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14983" y="1490243"/>
            <a:ext cx="117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92D050"/>
                </a:solidFill>
                <a:latin typeface="Impact MT Std" pitchFamily="34" charset="0"/>
                <a:ea typeface="微软雅黑" panose="020B0503020204020204" pitchFamily="34" charset="-122"/>
              </a:rPr>
              <a:t>7</a:t>
            </a:r>
            <a:endParaRPr lang="zh-CN" altLang="en-US" sz="8000" b="1" dirty="0">
              <a:solidFill>
                <a:srgbClr val="92D05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5178307" y="836712"/>
            <a:ext cx="417953" cy="417953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 flipH="1">
            <a:off x="5698258" y="2476956"/>
            <a:ext cx="525156" cy="525154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 flipH="1">
            <a:off x="8596731" y="1518465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 flipH="1">
            <a:off x="4497709" y="2739533"/>
            <a:ext cx="344324" cy="344322"/>
          </a:xfrm>
          <a:prstGeom prst="ellipse">
            <a:avLst/>
          </a:prstGeom>
          <a:solidFill>
            <a:srgbClr val="92D050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 flipH="1">
            <a:off x="9167689" y="2049102"/>
            <a:ext cx="580544" cy="580546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 flipH="1">
            <a:off x="2569195" y="1805661"/>
            <a:ext cx="564888" cy="564890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 flipH="1">
            <a:off x="10111274" y="1911286"/>
            <a:ext cx="275632" cy="275632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 flipH="1">
            <a:off x="1777107" y="1667845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 flipH="1">
            <a:off x="3582665" y="1305939"/>
            <a:ext cx="275632" cy="275632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00"/>
                            </p:stCondLst>
                            <p:childTnLst>
                              <p:par>
                                <p:cTn id="8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9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50"/>
                            </p:stCondLst>
                            <p:childTnLst>
                              <p:par>
                                <p:cTn id="9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9" grpId="0"/>
      <p:bldP spid="52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7693898" y="2877855"/>
            <a:ext cx="1144185" cy="3678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25" idx="3"/>
          </p:cNvCxnSpPr>
          <p:nvPr/>
        </p:nvCxnSpPr>
        <p:spPr>
          <a:xfrm flipV="1">
            <a:off x="5115779" y="3792054"/>
            <a:ext cx="1435958" cy="7357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66897" y="4643524"/>
            <a:ext cx="1487974" cy="1536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85795" y="4048834"/>
            <a:ext cx="1178093" cy="1178093"/>
            <a:chOff x="1705099" y="2564904"/>
            <a:chExt cx="1800200" cy="1800200"/>
          </a:xfrm>
        </p:grpSpPr>
        <p:sp>
          <p:nvSpPr>
            <p:cNvPr id="16" name="椭圆 15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0E647C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62627" y="4407495"/>
            <a:ext cx="144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2400" b="1" dirty="0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44491" y="3859410"/>
            <a:ext cx="1340725" cy="1340725"/>
            <a:chOff x="1705099" y="2564904"/>
            <a:chExt cx="1800200" cy="1800200"/>
          </a:xfrm>
        </p:grpSpPr>
        <p:sp>
          <p:nvSpPr>
            <p:cNvPr id="20" name="椭圆 19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2DB2A4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90194" y="4335487"/>
            <a:ext cx="144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en-US" altLang="zh-CN" sz="2400" b="1" dirty="0">
              <a:solidFill>
                <a:srgbClr val="2DB2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223892" y="2518012"/>
            <a:ext cx="1601887" cy="1601887"/>
            <a:chOff x="1705099" y="2564904"/>
            <a:chExt cx="1800200" cy="1800200"/>
          </a:xfrm>
        </p:grpSpPr>
        <p:sp>
          <p:nvSpPr>
            <p:cNvPr id="24" name="椭圆 23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F77A08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169595" y="3068960"/>
            <a:ext cx="172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689875" y="1610078"/>
            <a:ext cx="1800200" cy="1800200"/>
            <a:chOff x="1705099" y="2564904"/>
            <a:chExt cx="1800200" cy="1800200"/>
          </a:xfrm>
        </p:grpSpPr>
        <p:sp>
          <p:nvSpPr>
            <p:cNvPr id="28" name="椭圆 27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635578" y="2319263"/>
            <a:ext cx="193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测试与总结</a:t>
            </a:r>
            <a:endParaRPr lang="en-US" altLang="zh-CN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0" y="4980077"/>
            <a:ext cx="1482786" cy="18779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4613" y="3286725"/>
            <a:ext cx="186462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压缩原理的了解，缩放算法的对比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12885" y="3068960"/>
            <a:ext cx="186462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项目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方案的确定，环境的搭建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69595" y="4221088"/>
            <a:ext cx="186462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预定义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缩放和按配置缩放的实现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89875" y="3502749"/>
            <a:ext cx="1864622" cy="285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测试，补充文档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solidFill>
                  <a:prstClr val="white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03</a:t>
            </a:r>
            <a:endParaRPr lang="zh-CN" altLang="en-US" dirty="0">
              <a:solidFill>
                <a:prstClr val="white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计划实施</a:t>
            </a:r>
            <a:r>
              <a:rPr lang="zh-CN" altLang="en-US" sz="28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28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4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6" grpId="0"/>
      <p:bldP spid="30" grpId="0"/>
      <p:bldP spid="32" grpId="0"/>
      <p:bldP spid="33" grpId="0"/>
      <p:bldP spid="34" grpId="0"/>
      <p:bldP spid="35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555084" y="2506688"/>
            <a:ext cx="4735418" cy="1159817"/>
            <a:chOff x="4555084" y="2506688"/>
            <a:chExt cx="4735418" cy="1159817"/>
          </a:xfrm>
        </p:grpSpPr>
        <p:sp>
          <p:nvSpPr>
            <p:cNvPr id="86" name="圆角矩形 85"/>
            <p:cNvSpPr/>
            <p:nvPr/>
          </p:nvSpPr>
          <p:spPr>
            <a:xfrm>
              <a:off x="4555084" y="2506688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38244" y="2830336"/>
              <a:ext cx="958122" cy="346394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465198"/>
              <a:ext cx="3646270" cy="201307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04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55084" y="1340770"/>
            <a:ext cx="4697323" cy="1015929"/>
            <a:chOff x="4555084" y="1340770"/>
            <a:chExt cx="4697323" cy="1015929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49" y="1662963"/>
              <a:ext cx="958122" cy="346394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155392"/>
              <a:ext cx="3646270" cy="201307"/>
            </a:xfrm>
            <a:prstGeom prst="rect">
              <a:avLst/>
            </a:prstGeom>
          </p:spPr>
        </p:pic>
        <p:sp>
          <p:nvSpPr>
            <p:cNvPr id="85" name="圆角矩形 84"/>
            <p:cNvSpPr/>
            <p:nvPr/>
          </p:nvSpPr>
          <p:spPr>
            <a:xfrm>
              <a:off x="4555084" y="1340770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55084" y="3648619"/>
            <a:ext cx="4697325" cy="1150703"/>
            <a:chOff x="4555084" y="3648619"/>
            <a:chExt cx="4697325" cy="1150703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51" y="3970811"/>
              <a:ext cx="958122" cy="346394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98015"/>
              <a:ext cx="3646270" cy="201307"/>
            </a:xfrm>
            <a:prstGeom prst="rect">
              <a:avLst/>
            </a:prstGeom>
          </p:spPr>
        </p:pic>
        <p:sp>
          <p:nvSpPr>
            <p:cNvPr id="87" name="圆角矩形 86"/>
            <p:cNvSpPr/>
            <p:nvPr/>
          </p:nvSpPr>
          <p:spPr>
            <a:xfrm>
              <a:off x="4555084" y="3648619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5084" y="4797154"/>
            <a:ext cx="4697323" cy="1152126"/>
            <a:chOff x="4555084" y="4797154"/>
            <a:chExt cx="4697323" cy="1152126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600150" y="5119346"/>
              <a:ext cx="958122" cy="346393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7973"/>
              <a:ext cx="3646270" cy="201307"/>
            </a:xfrm>
            <a:prstGeom prst="rect">
              <a:avLst/>
            </a:prstGeom>
          </p:spPr>
        </p:pic>
        <p:sp>
          <p:nvSpPr>
            <p:cNvPr id="91" name="圆角矩形 90"/>
            <p:cNvSpPr/>
            <p:nvPr/>
          </p:nvSpPr>
          <p:spPr>
            <a:xfrm>
              <a:off x="4555084" y="4797154"/>
              <a:ext cx="4389024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3" name="流程图: 手动输入 32"/>
          <p:cNvSpPr/>
          <p:nvPr/>
        </p:nvSpPr>
        <p:spPr>
          <a:xfrm flipH="1" flipV="1">
            <a:off x="4602651" y="1319476"/>
            <a:ext cx="345594" cy="6244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梯形 93"/>
          <p:cNvSpPr/>
          <p:nvPr/>
        </p:nvSpPr>
        <p:spPr>
          <a:xfrm rot="5400000">
            <a:off x="4085362" y="2324824"/>
            <a:ext cx="1396262" cy="34586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梯形 94"/>
          <p:cNvSpPr/>
          <p:nvPr/>
        </p:nvSpPr>
        <p:spPr>
          <a:xfrm rot="5400000">
            <a:off x="4085362" y="3573821"/>
            <a:ext cx="1396262" cy="34586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梯形 95"/>
          <p:cNvSpPr/>
          <p:nvPr/>
        </p:nvSpPr>
        <p:spPr>
          <a:xfrm rot="5400000">
            <a:off x="4085362" y="4800795"/>
            <a:ext cx="1396262" cy="345868"/>
          </a:xfrm>
          <a:prstGeom prst="trapezoid">
            <a:avLst>
              <a:gd name="adj" fmla="val 173951"/>
            </a:avLst>
          </a:prstGeom>
          <a:gradFill>
            <a:gsLst>
              <a:gs pos="100000">
                <a:schemeClr val="tx1">
                  <a:alpha val="21000"/>
                </a:schemeClr>
              </a:gs>
              <a:gs pos="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手动输入 32"/>
          <p:cNvSpPr/>
          <p:nvPr/>
        </p:nvSpPr>
        <p:spPr>
          <a:xfrm flipH="1">
            <a:off x="4614203" y="5485864"/>
            <a:ext cx="345594" cy="3627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6677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6677 h 10000"/>
              <a:gd name="connsiteX0-11" fmla="*/ 0 w 10000"/>
              <a:gd name="connsiteY0-12" fmla="*/ 6875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6875 h 10000"/>
              <a:gd name="connsiteX0-21" fmla="*/ 0 w 10185"/>
              <a:gd name="connsiteY0-22" fmla="*/ 6624 h 10000"/>
              <a:gd name="connsiteX1-23" fmla="*/ 10185 w 10185"/>
              <a:gd name="connsiteY1-24" fmla="*/ 0 h 10000"/>
              <a:gd name="connsiteX2-25" fmla="*/ 10185 w 10185"/>
              <a:gd name="connsiteY2-26" fmla="*/ 10000 h 10000"/>
              <a:gd name="connsiteX3-27" fmla="*/ 185 w 10185"/>
              <a:gd name="connsiteY3-28" fmla="*/ 10000 h 10000"/>
              <a:gd name="connsiteX4-29" fmla="*/ 0 w 10185"/>
              <a:gd name="connsiteY4-30" fmla="*/ 6624 h 10000"/>
              <a:gd name="connsiteX0-31" fmla="*/ 0 w 10092"/>
              <a:gd name="connsiteY0-32" fmla="*/ 8092 h 10000"/>
              <a:gd name="connsiteX1-33" fmla="*/ 10092 w 10092"/>
              <a:gd name="connsiteY1-34" fmla="*/ 0 h 10000"/>
              <a:gd name="connsiteX2-35" fmla="*/ 10092 w 10092"/>
              <a:gd name="connsiteY2-36" fmla="*/ 10000 h 10000"/>
              <a:gd name="connsiteX3-37" fmla="*/ 92 w 10092"/>
              <a:gd name="connsiteY3-38" fmla="*/ 10000 h 10000"/>
              <a:gd name="connsiteX4-39" fmla="*/ 0 w 10092"/>
              <a:gd name="connsiteY4-40" fmla="*/ 8092 h 10000"/>
              <a:gd name="connsiteX0-41" fmla="*/ 0 w 10092"/>
              <a:gd name="connsiteY0-42" fmla="*/ 8736 h 10000"/>
              <a:gd name="connsiteX1-43" fmla="*/ 10092 w 10092"/>
              <a:gd name="connsiteY1-44" fmla="*/ 0 h 10000"/>
              <a:gd name="connsiteX2-45" fmla="*/ 10092 w 10092"/>
              <a:gd name="connsiteY2-46" fmla="*/ 10000 h 10000"/>
              <a:gd name="connsiteX3-47" fmla="*/ 92 w 10092"/>
              <a:gd name="connsiteY3-48" fmla="*/ 10000 h 10000"/>
              <a:gd name="connsiteX4-49" fmla="*/ 0 w 10092"/>
              <a:gd name="connsiteY4-50" fmla="*/ 8736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92" h="10000">
                <a:moveTo>
                  <a:pt x="0" y="8736"/>
                </a:moveTo>
                <a:lnTo>
                  <a:pt x="10092" y="0"/>
                </a:lnTo>
                <a:lnTo>
                  <a:pt x="10092" y="10000"/>
                </a:lnTo>
                <a:lnTo>
                  <a:pt x="92" y="10000"/>
                </a:lnTo>
                <a:cubicBezTo>
                  <a:pt x="30" y="8875"/>
                  <a:pt x="62" y="9861"/>
                  <a:pt x="0" y="8736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21000"/>
                </a:schemeClr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208476" y="1340768"/>
            <a:ext cx="1117236" cy="962801"/>
            <a:chOff x="3208476" y="1556792"/>
            <a:chExt cx="1117236" cy="962801"/>
          </a:xfrm>
        </p:grpSpPr>
        <p:grpSp>
          <p:nvGrpSpPr>
            <p:cNvPr id="88" name="组合 8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99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0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208476" y="2492896"/>
            <a:ext cx="1117236" cy="971914"/>
            <a:chOff x="3208476" y="2708920"/>
            <a:chExt cx="1117236" cy="971914"/>
          </a:xfrm>
        </p:grpSpPr>
        <p:grpSp>
          <p:nvGrpSpPr>
            <p:cNvPr id="68" name="组合 67"/>
            <p:cNvGrpSpPr/>
            <p:nvPr/>
          </p:nvGrpSpPr>
          <p:grpSpPr>
            <a:xfrm>
              <a:off x="3227162" y="2722711"/>
              <a:ext cx="1098550" cy="958123"/>
              <a:chOff x="2857499" y="1149477"/>
              <a:chExt cx="1098550" cy="958123"/>
            </a:xfrm>
            <a:solidFill>
              <a:srgbClr val="2DB2A4"/>
            </a:solidFill>
          </p:grpSpPr>
          <p:sp>
            <p:nvSpPr>
              <p:cNvPr id="69" name="圆角矩形 6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3208476" y="2708920"/>
              <a:ext cx="1039305" cy="912152"/>
              <a:chOff x="2633251" y="1679328"/>
              <a:chExt cx="1039305" cy="912152"/>
            </a:xfrm>
          </p:grpSpPr>
          <p:sp>
            <p:nvSpPr>
              <p:cNvPr id="102" name="文本框 43"/>
              <p:cNvSpPr txBox="1"/>
              <p:nvPr/>
            </p:nvSpPr>
            <p:spPr>
              <a:xfrm>
                <a:off x="2642042" y="1679328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3" name="文本框 44"/>
              <p:cNvSpPr txBox="1"/>
              <p:nvPr/>
            </p:nvSpPr>
            <p:spPr>
              <a:xfrm>
                <a:off x="2633251" y="2283703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3208476" y="3645024"/>
            <a:ext cx="1117236" cy="958123"/>
            <a:chOff x="3208476" y="3861048"/>
            <a:chExt cx="1117236" cy="958123"/>
          </a:xfrm>
        </p:grpSpPr>
        <p:grpSp>
          <p:nvGrpSpPr>
            <p:cNvPr id="71" name="组合 70"/>
            <p:cNvGrpSpPr/>
            <p:nvPr/>
          </p:nvGrpSpPr>
          <p:grpSpPr>
            <a:xfrm>
              <a:off x="3227162" y="3861048"/>
              <a:ext cx="1098550" cy="958123"/>
              <a:chOff x="2857499" y="1149477"/>
              <a:chExt cx="1098550" cy="958123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F77A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77A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3208476" y="3873242"/>
              <a:ext cx="1039305" cy="864306"/>
              <a:chOff x="2633251" y="1704765"/>
              <a:chExt cx="1039305" cy="864306"/>
            </a:xfrm>
          </p:grpSpPr>
          <p:sp>
            <p:nvSpPr>
              <p:cNvPr id="105" name="文本框 46"/>
              <p:cNvSpPr txBox="1"/>
              <p:nvPr/>
            </p:nvSpPr>
            <p:spPr>
              <a:xfrm>
                <a:off x="2642042" y="1704765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6" name="文本框 47"/>
              <p:cNvSpPr txBox="1"/>
              <p:nvPr/>
            </p:nvSpPr>
            <p:spPr>
              <a:xfrm>
                <a:off x="2633251" y="2261294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194865" y="4797152"/>
            <a:ext cx="1130847" cy="958123"/>
            <a:chOff x="3194865" y="5013176"/>
            <a:chExt cx="1130847" cy="958123"/>
          </a:xfrm>
        </p:grpSpPr>
        <p:grpSp>
          <p:nvGrpSpPr>
            <p:cNvPr id="74" name="组合 73"/>
            <p:cNvGrpSpPr/>
            <p:nvPr/>
          </p:nvGrpSpPr>
          <p:grpSpPr>
            <a:xfrm>
              <a:off x="3227162" y="5013176"/>
              <a:ext cx="1098550" cy="958123"/>
              <a:chOff x="2857499" y="1149477"/>
              <a:chExt cx="1098550" cy="958123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194865" y="5013176"/>
              <a:ext cx="1044125" cy="879845"/>
              <a:chOff x="2619640" y="1689226"/>
              <a:chExt cx="1044125" cy="879845"/>
            </a:xfrm>
          </p:grpSpPr>
          <p:sp>
            <p:nvSpPr>
              <p:cNvPr id="108" name="文本框 49"/>
              <p:cNvSpPr txBox="1"/>
              <p:nvPr/>
            </p:nvSpPr>
            <p:spPr>
              <a:xfrm>
                <a:off x="2619640" y="168922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9" name="文本框 50"/>
              <p:cNvSpPr txBox="1"/>
              <p:nvPr/>
            </p:nvSpPr>
            <p:spPr>
              <a:xfrm>
                <a:off x="2633251" y="2261294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0" name="文本框 52"/>
          <p:cNvSpPr txBox="1"/>
          <p:nvPr/>
        </p:nvSpPr>
        <p:spPr>
          <a:xfrm>
            <a:off x="5671696" y="1400881"/>
            <a:ext cx="264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400" b="1" dirty="0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53"/>
          <p:cNvSpPr txBox="1"/>
          <p:nvPr/>
        </p:nvSpPr>
        <p:spPr>
          <a:xfrm>
            <a:off x="5233491" y="1856097"/>
            <a:ext cx="235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图片压缩原理，对比各种图片格式和缩放算法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Group 4"/>
          <p:cNvGrpSpPr>
            <a:grpSpLocks noChangeAspect="1"/>
          </p:cNvGrpSpPr>
          <p:nvPr/>
        </p:nvGrpSpPr>
        <p:grpSpPr bwMode="auto">
          <a:xfrm>
            <a:off x="5339726" y="1413011"/>
            <a:ext cx="299144" cy="350562"/>
            <a:chOff x="1776" y="1776"/>
            <a:chExt cx="64" cy="75"/>
          </a:xfrm>
          <a:solidFill>
            <a:srgbClr val="0E647C"/>
          </a:solidFill>
          <a:effectLst/>
        </p:grpSpPr>
        <p:sp>
          <p:nvSpPr>
            <p:cNvPr id="113" name="Freeform 5"/>
            <p:cNvSpPr/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6"/>
            <p:cNvSpPr/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7"/>
            <p:cNvSpPr/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8"/>
            <p:cNvSpPr/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7" name="Group 18"/>
          <p:cNvGrpSpPr>
            <a:grpSpLocks noChangeAspect="1"/>
          </p:cNvGrpSpPr>
          <p:nvPr/>
        </p:nvGrpSpPr>
        <p:grpSpPr bwMode="auto">
          <a:xfrm>
            <a:off x="5322205" y="2583317"/>
            <a:ext cx="334186" cy="311400"/>
            <a:chOff x="3802" y="2858"/>
            <a:chExt cx="616" cy="574"/>
          </a:xfrm>
          <a:solidFill>
            <a:srgbClr val="2DB2A4"/>
          </a:solidFill>
          <a:effectLst/>
        </p:grpSpPr>
        <p:sp>
          <p:nvSpPr>
            <p:cNvPr id="11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Group 13"/>
          <p:cNvGrpSpPr>
            <a:grpSpLocks noChangeAspect="1"/>
          </p:cNvGrpSpPr>
          <p:nvPr/>
        </p:nvGrpSpPr>
        <p:grpSpPr bwMode="auto">
          <a:xfrm>
            <a:off x="5306900" y="3681204"/>
            <a:ext cx="364796" cy="369104"/>
            <a:chOff x="2426" y="2781"/>
            <a:chExt cx="593" cy="600"/>
          </a:xfrm>
          <a:solidFill>
            <a:srgbClr val="F77A08"/>
          </a:solidFill>
          <a:effectLst/>
        </p:grpSpPr>
        <p:sp>
          <p:nvSpPr>
            <p:cNvPr id="124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316876" y="4997956"/>
            <a:ext cx="344844" cy="375260"/>
            <a:chOff x="4873620" y="1965325"/>
            <a:chExt cx="269882" cy="293688"/>
          </a:xfrm>
          <a:solidFill>
            <a:srgbClr val="92D050"/>
          </a:solidFill>
          <a:effectLst/>
        </p:grpSpPr>
        <p:sp>
          <p:nvSpPr>
            <p:cNvPr id="127" name="Freeform 502"/>
            <p:cNvSpPr/>
            <p:nvPr/>
          </p:nvSpPr>
          <p:spPr bwMode="auto">
            <a:xfrm>
              <a:off x="4873620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503"/>
            <p:cNvSpPr/>
            <p:nvPr/>
          </p:nvSpPr>
          <p:spPr bwMode="auto">
            <a:xfrm>
              <a:off x="4884737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504"/>
            <p:cNvSpPr/>
            <p:nvPr/>
          </p:nvSpPr>
          <p:spPr bwMode="auto">
            <a:xfrm>
              <a:off x="4940303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505"/>
            <p:cNvSpPr/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1" name="文本框 73"/>
          <p:cNvSpPr txBox="1"/>
          <p:nvPr/>
        </p:nvSpPr>
        <p:spPr>
          <a:xfrm>
            <a:off x="5671696" y="2548317"/>
            <a:ext cx="309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系统整体和模块设计</a:t>
            </a:r>
            <a:endParaRPr lang="zh-CN" altLang="en-US" sz="2400" b="1" dirty="0">
              <a:solidFill>
                <a:srgbClr val="2DB2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74"/>
          <p:cNvSpPr txBox="1"/>
          <p:nvPr/>
        </p:nvSpPr>
        <p:spPr>
          <a:xfrm>
            <a:off x="5233491" y="3003533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介绍系统的结构和各模块的详细说明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75"/>
          <p:cNvSpPr txBox="1"/>
          <p:nvPr/>
        </p:nvSpPr>
        <p:spPr>
          <a:xfrm>
            <a:off x="5671696" y="3697001"/>
            <a:ext cx="264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77A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zh-CN" altLang="en-US" sz="2400" b="1" dirty="0">
              <a:solidFill>
                <a:srgbClr val="F77A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76"/>
          <p:cNvSpPr txBox="1"/>
          <p:nvPr/>
        </p:nvSpPr>
        <p:spPr>
          <a:xfrm>
            <a:off x="5233491" y="4152217"/>
            <a:ext cx="2359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运行代码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，讲解并演示项目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77"/>
          <p:cNvSpPr txBox="1"/>
          <p:nvPr/>
        </p:nvSpPr>
        <p:spPr>
          <a:xfrm>
            <a:off x="5671696" y="4941168"/>
            <a:ext cx="264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总结与感谢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178614" y="1340769"/>
            <a:ext cx="452661" cy="443083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4770648" y="18864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  页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7"/>
          <p:cNvSpPr>
            <a:spLocks noChangeArrowheads="1"/>
          </p:cNvSpPr>
          <p:nvPr/>
        </p:nvSpPr>
        <p:spPr bwMode="auto">
          <a:xfrm>
            <a:off x="12146259" y="7265548"/>
            <a:ext cx="1800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2DB2A4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anose="020B0503020204020204" pitchFamily="34" charset="-122"/>
              </a:rPr>
              <a:t>延时符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110" grpId="0"/>
      <p:bldP spid="111" grpId="0"/>
      <p:bldP spid="131" grpId="0"/>
      <p:bldP spid="132" grpId="0"/>
      <p:bldP spid="133" grpId="0"/>
      <p:bldP spid="134" grpId="0"/>
      <p:bldP spid="135" grpId="0"/>
      <p:bldP spid="92" grpId="0" animBg="1"/>
      <p:bldP spid="149" grpId="0"/>
      <p:bldP spid="1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79565" y="2402786"/>
            <a:ext cx="5544616" cy="1200507"/>
            <a:chOff x="4838820" y="2375552"/>
            <a:chExt cx="5544616" cy="1200507"/>
          </a:xfrm>
        </p:grpSpPr>
        <p:sp>
          <p:nvSpPr>
            <p:cNvPr id="10" name="矩形 3"/>
            <p:cNvSpPr/>
            <p:nvPr/>
          </p:nvSpPr>
          <p:spPr>
            <a:xfrm>
              <a:off x="4838820" y="2375552"/>
              <a:ext cx="5544616" cy="1200507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0E647C"/>
            </a:solidFill>
            <a:ln w="9525">
              <a:noFill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3"/>
            <p:cNvSpPr/>
            <p:nvPr/>
          </p:nvSpPr>
          <p:spPr>
            <a:xfrm>
              <a:off x="4945460" y="2471749"/>
              <a:ext cx="5328592" cy="1008112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81163" y="2241590"/>
            <a:ext cx="1610824" cy="1452335"/>
            <a:chOff x="2713211" y="1988840"/>
            <a:chExt cx="1610824" cy="1452335"/>
          </a:xfrm>
        </p:grpSpPr>
        <p:sp>
          <p:nvSpPr>
            <p:cNvPr id="3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764002" y="2564904"/>
            <a:ext cx="645145" cy="756035"/>
            <a:chOff x="1776" y="1776"/>
            <a:chExt cx="64" cy="75"/>
          </a:xfrm>
          <a:solidFill>
            <a:srgbClr val="0E647C"/>
          </a:solidFill>
          <a:effectLst/>
        </p:grpSpPr>
        <p:sp>
          <p:nvSpPr>
            <p:cNvPr id="6" name="Freeform 5"/>
            <p:cNvSpPr/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文本框 52"/>
          <p:cNvSpPr txBox="1"/>
          <p:nvPr/>
        </p:nvSpPr>
        <p:spPr>
          <a:xfrm>
            <a:off x="4513411" y="2649106"/>
            <a:ext cx="4585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E647C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r>
              <a:rPr lang="en-US" altLang="zh-CN" sz="36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 smtClean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600" b="1" dirty="0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808413" y="3789040"/>
            <a:ext cx="1436675" cy="215444"/>
            <a:chOff x="4369395" y="3284984"/>
            <a:chExt cx="1436675" cy="215444"/>
          </a:xfrm>
        </p:grpSpPr>
        <p:sp>
          <p:nvSpPr>
            <p:cNvPr id="1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图片压缩简介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0E647C"/>
              </a:solidFill>
              <a:ln>
                <a:solidFill>
                  <a:srgbClr val="0E64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320581" y="3789040"/>
            <a:ext cx="1436675" cy="215444"/>
            <a:chOff x="4369395" y="3284984"/>
            <a:chExt cx="1436675" cy="215444"/>
          </a:xfrm>
        </p:grpSpPr>
        <p:sp>
          <p:nvSpPr>
            <p:cNvPr id="22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图片格式对比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0E647C"/>
              </a:solidFill>
              <a:ln>
                <a:solidFill>
                  <a:srgbClr val="0E64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29264" y="3789040"/>
            <a:ext cx="1436675" cy="215444"/>
            <a:chOff x="4369395" y="3284984"/>
            <a:chExt cx="1436675" cy="215444"/>
          </a:xfrm>
        </p:grpSpPr>
        <p:sp>
          <p:nvSpPr>
            <p:cNvPr id="5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缩放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算法对比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0E647C"/>
              </a:solidFill>
              <a:ln>
                <a:solidFill>
                  <a:srgbClr val="0E64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76" name="矩形 7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05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06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压缩简介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47"/>
          <p:cNvSpPr>
            <a:spLocks noChangeArrowheads="1"/>
          </p:cNvSpPr>
          <p:nvPr/>
        </p:nvSpPr>
        <p:spPr bwMode="auto">
          <a:xfrm>
            <a:off x="1561083" y="1143419"/>
            <a:ext cx="9121303" cy="32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086631" y="726173"/>
            <a:ext cx="834492" cy="834492"/>
            <a:chOff x="8761883" y="2061853"/>
            <a:chExt cx="834492" cy="83449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8761883" y="2061853"/>
              <a:ext cx="834492" cy="834492"/>
              <a:chOff x="1705099" y="2564904"/>
              <a:chExt cx="1800200" cy="1800200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0E647C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8969180" y="2282033"/>
              <a:ext cx="419897" cy="435380"/>
              <a:chOff x="3602038" y="841375"/>
              <a:chExt cx="4994275" cy="5178426"/>
            </a:xfrm>
            <a:solidFill>
              <a:srgbClr val="0070C0"/>
            </a:solidFill>
          </p:grpSpPr>
          <p:sp>
            <p:nvSpPr>
              <p:cNvPr id="110" name="Freeform 51"/>
              <p:cNvSpPr/>
              <p:nvPr/>
            </p:nvSpPr>
            <p:spPr bwMode="auto">
              <a:xfrm>
                <a:off x="8078788" y="5426075"/>
                <a:ext cx="517525" cy="587375"/>
              </a:xfrm>
              <a:custGeom>
                <a:avLst/>
                <a:gdLst>
                  <a:gd name="T0" fmla="*/ 138 w 138"/>
                  <a:gd name="T1" fmla="*/ 63 h 156"/>
                  <a:gd name="T2" fmla="*/ 138 w 138"/>
                  <a:gd name="T3" fmla="*/ 156 h 156"/>
                  <a:gd name="T4" fmla="*/ 10 w 138"/>
                  <a:gd name="T5" fmla="*/ 156 h 156"/>
                  <a:gd name="T6" fmla="*/ 25 w 138"/>
                  <a:gd name="T7" fmla="*/ 133 h 156"/>
                  <a:gd name="T8" fmla="*/ 0 w 138"/>
                  <a:gd name="T9" fmla="*/ 42 h 156"/>
                  <a:gd name="T10" fmla="*/ 60 w 138"/>
                  <a:gd name="T11" fmla="*/ 0 h 156"/>
                  <a:gd name="T12" fmla="*/ 138 w 138"/>
                  <a:gd name="T13" fmla="*/ 6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63"/>
                    </a:moveTo>
                    <a:cubicBezTo>
                      <a:pt x="138" y="126"/>
                      <a:pt x="138" y="156"/>
                      <a:pt x="138" y="156"/>
                    </a:cubicBezTo>
                    <a:cubicBezTo>
                      <a:pt x="10" y="156"/>
                      <a:pt x="10" y="156"/>
                      <a:pt x="10" y="156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7" y="40"/>
                      <a:pt x="49" y="23"/>
                      <a:pt x="60" y="0"/>
                    </a:cubicBezTo>
                    <a:cubicBezTo>
                      <a:pt x="98" y="11"/>
                      <a:pt x="138" y="29"/>
                      <a:pt x="138" y="63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52"/>
              <p:cNvSpPr/>
              <p:nvPr/>
            </p:nvSpPr>
            <p:spPr bwMode="auto">
              <a:xfrm>
                <a:off x="3892551" y="3751263"/>
                <a:ext cx="4486275" cy="1055688"/>
              </a:xfrm>
              <a:custGeom>
                <a:avLst/>
                <a:gdLst>
                  <a:gd name="T0" fmla="*/ 2826 w 2826"/>
                  <a:gd name="T1" fmla="*/ 516 h 665"/>
                  <a:gd name="T2" fmla="*/ 2826 w 2826"/>
                  <a:gd name="T3" fmla="*/ 665 h 665"/>
                  <a:gd name="T4" fmla="*/ 2748 w 2826"/>
                  <a:gd name="T5" fmla="*/ 665 h 665"/>
                  <a:gd name="T6" fmla="*/ 2748 w 2826"/>
                  <a:gd name="T7" fmla="*/ 568 h 665"/>
                  <a:gd name="T8" fmla="*/ 1524 w 2826"/>
                  <a:gd name="T9" fmla="*/ 78 h 665"/>
                  <a:gd name="T10" fmla="*/ 1451 w 2826"/>
                  <a:gd name="T11" fmla="*/ 78 h 665"/>
                  <a:gd name="T12" fmla="*/ 1451 w 2826"/>
                  <a:gd name="T13" fmla="*/ 665 h 665"/>
                  <a:gd name="T14" fmla="*/ 1373 w 2826"/>
                  <a:gd name="T15" fmla="*/ 665 h 665"/>
                  <a:gd name="T16" fmla="*/ 1373 w 2826"/>
                  <a:gd name="T17" fmla="*/ 78 h 665"/>
                  <a:gd name="T18" fmla="*/ 1302 w 2826"/>
                  <a:gd name="T19" fmla="*/ 78 h 665"/>
                  <a:gd name="T20" fmla="*/ 78 w 2826"/>
                  <a:gd name="T21" fmla="*/ 568 h 665"/>
                  <a:gd name="T22" fmla="*/ 78 w 2826"/>
                  <a:gd name="T23" fmla="*/ 665 h 665"/>
                  <a:gd name="T24" fmla="*/ 0 w 2826"/>
                  <a:gd name="T25" fmla="*/ 665 h 665"/>
                  <a:gd name="T26" fmla="*/ 0 w 2826"/>
                  <a:gd name="T27" fmla="*/ 516 h 665"/>
                  <a:gd name="T28" fmla="*/ 1287 w 2826"/>
                  <a:gd name="T29" fmla="*/ 0 h 665"/>
                  <a:gd name="T30" fmla="*/ 1538 w 2826"/>
                  <a:gd name="T31" fmla="*/ 0 h 665"/>
                  <a:gd name="T32" fmla="*/ 2826 w 2826"/>
                  <a:gd name="T33" fmla="*/ 516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26" h="665">
                    <a:moveTo>
                      <a:pt x="2826" y="516"/>
                    </a:moveTo>
                    <a:lnTo>
                      <a:pt x="2826" y="665"/>
                    </a:lnTo>
                    <a:lnTo>
                      <a:pt x="2748" y="665"/>
                    </a:lnTo>
                    <a:lnTo>
                      <a:pt x="2748" y="568"/>
                    </a:lnTo>
                    <a:lnTo>
                      <a:pt x="1524" y="78"/>
                    </a:lnTo>
                    <a:lnTo>
                      <a:pt x="1451" y="78"/>
                    </a:lnTo>
                    <a:lnTo>
                      <a:pt x="1451" y="665"/>
                    </a:lnTo>
                    <a:lnTo>
                      <a:pt x="1373" y="665"/>
                    </a:lnTo>
                    <a:lnTo>
                      <a:pt x="1373" y="78"/>
                    </a:lnTo>
                    <a:lnTo>
                      <a:pt x="1302" y="78"/>
                    </a:lnTo>
                    <a:lnTo>
                      <a:pt x="78" y="568"/>
                    </a:lnTo>
                    <a:lnTo>
                      <a:pt x="78" y="665"/>
                    </a:lnTo>
                    <a:lnTo>
                      <a:pt x="0" y="665"/>
                    </a:lnTo>
                    <a:lnTo>
                      <a:pt x="0" y="516"/>
                    </a:lnTo>
                    <a:lnTo>
                      <a:pt x="1287" y="0"/>
                    </a:lnTo>
                    <a:lnTo>
                      <a:pt x="1538" y="0"/>
                    </a:lnTo>
                    <a:lnTo>
                      <a:pt x="2826" y="516"/>
                    </a:ln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53"/>
              <p:cNvSpPr>
                <a:spLocks noEditPoints="1"/>
              </p:cNvSpPr>
              <p:nvPr/>
            </p:nvSpPr>
            <p:spPr bwMode="auto">
              <a:xfrm>
                <a:off x="7751763" y="4862513"/>
                <a:ext cx="600075" cy="601663"/>
              </a:xfrm>
              <a:custGeom>
                <a:avLst/>
                <a:gdLst>
                  <a:gd name="T0" fmla="*/ 131 w 160"/>
                  <a:gd name="T1" fmla="*/ 63 h 160"/>
                  <a:gd name="T2" fmla="*/ 95 w 160"/>
                  <a:gd name="T3" fmla="*/ 135 h 160"/>
                  <a:gd name="T4" fmla="*/ 146 w 160"/>
                  <a:gd name="T5" fmla="*/ 77 h 160"/>
                  <a:gd name="T6" fmla="*/ 125 w 160"/>
                  <a:gd name="T7" fmla="*/ 32 h 160"/>
                  <a:gd name="T8" fmla="*/ 125 w 160"/>
                  <a:gd name="T9" fmla="*/ 32 h 160"/>
                  <a:gd name="T10" fmla="*/ 125 w 160"/>
                  <a:gd name="T11" fmla="*/ 32 h 160"/>
                  <a:gd name="T12" fmla="*/ 131 w 160"/>
                  <a:gd name="T13" fmla="*/ 63 h 160"/>
                  <a:gd name="T14" fmla="*/ 80 w 160"/>
                  <a:gd name="T15" fmla="*/ 0 h 160"/>
                  <a:gd name="T16" fmla="*/ 160 w 160"/>
                  <a:gd name="T17" fmla="*/ 80 h 160"/>
                  <a:gd name="T18" fmla="*/ 80 w 160"/>
                  <a:gd name="T19" fmla="*/ 160 h 160"/>
                  <a:gd name="T20" fmla="*/ 0 w 160"/>
                  <a:gd name="T21" fmla="*/ 80 h 160"/>
                  <a:gd name="T22" fmla="*/ 80 w 160"/>
                  <a:gd name="T23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160">
                    <a:moveTo>
                      <a:pt x="131" y="63"/>
                    </a:moveTo>
                    <a:cubicBezTo>
                      <a:pt x="131" y="92"/>
                      <a:pt x="117" y="118"/>
                      <a:pt x="95" y="135"/>
                    </a:cubicBezTo>
                    <a:cubicBezTo>
                      <a:pt x="124" y="131"/>
                      <a:pt x="146" y="107"/>
                      <a:pt x="146" y="77"/>
                    </a:cubicBezTo>
                    <a:cubicBezTo>
                      <a:pt x="146" y="59"/>
                      <a:pt x="138" y="43"/>
                      <a:pt x="125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9" y="42"/>
                      <a:pt x="131" y="52"/>
                      <a:pt x="131" y="63"/>
                    </a:cubicBezTo>
                    <a:close/>
                    <a:moveTo>
                      <a:pt x="80" y="0"/>
                    </a:move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124"/>
                      <a:pt x="124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54"/>
              <p:cNvSpPr/>
              <p:nvPr/>
            </p:nvSpPr>
            <p:spPr bwMode="auto">
              <a:xfrm>
                <a:off x="8221663" y="49831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55"/>
              <p:cNvSpPr/>
              <p:nvPr/>
            </p:nvSpPr>
            <p:spPr bwMode="auto">
              <a:xfrm>
                <a:off x="7521576" y="5426075"/>
                <a:ext cx="519113" cy="587375"/>
              </a:xfrm>
              <a:custGeom>
                <a:avLst/>
                <a:gdLst>
                  <a:gd name="T0" fmla="*/ 138 w 138"/>
                  <a:gd name="T1" fmla="*/ 42 h 156"/>
                  <a:gd name="T2" fmla="*/ 112 w 138"/>
                  <a:gd name="T3" fmla="*/ 133 h 156"/>
                  <a:gd name="T4" fmla="*/ 128 w 138"/>
                  <a:gd name="T5" fmla="*/ 156 h 156"/>
                  <a:gd name="T6" fmla="*/ 0 w 138"/>
                  <a:gd name="T7" fmla="*/ 156 h 156"/>
                  <a:gd name="T8" fmla="*/ 0 w 138"/>
                  <a:gd name="T9" fmla="*/ 63 h 156"/>
                  <a:gd name="T10" fmla="*/ 77 w 138"/>
                  <a:gd name="T11" fmla="*/ 0 h 156"/>
                  <a:gd name="T12" fmla="*/ 138 w 138"/>
                  <a:gd name="T13" fmla="*/ 4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42"/>
                    </a:move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56"/>
                      <a:pt x="0" y="126"/>
                      <a:pt x="0" y="63"/>
                    </a:cubicBezTo>
                    <a:cubicBezTo>
                      <a:pt x="0" y="29"/>
                      <a:pt x="40" y="11"/>
                      <a:pt x="77" y="0"/>
                    </a:cubicBezTo>
                    <a:cubicBezTo>
                      <a:pt x="88" y="23"/>
                      <a:pt x="111" y="40"/>
                      <a:pt x="138" y="42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56"/>
              <p:cNvSpPr/>
              <p:nvPr/>
            </p:nvSpPr>
            <p:spPr bwMode="auto">
              <a:xfrm>
                <a:off x="6199188" y="2232025"/>
                <a:ext cx="1270000" cy="1431925"/>
              </a:xfrm>
              <a:custGeom>
                <a:avLst/>
                <a:gdLst>
                  <a:gd name="T0" fmla="*/ 61 w 338"/>
                  <a:gd name="T1" fmla="*/ 324 h 381"/>
                  <a:gd name="T2" fmla="*/ 0 w 338"/>
                  <a:gd name="T3" fmla="*/ 101 h 381"/>
                  <a:gd name="T4" fmla="*/ 147 w 338"/>
                  <a:gd name="T5" fmla="*/ 0 h 381"/>
                  <a:gd name="T6" fmla="*/ 338 w 338"/>
                  <a:gd name="T7" fmla="*/ 153 h 381"/>
                  <a:gd name="T8" fmla="*/ 338 w 338"/>
                  <a:gd name="T9" fmla="*/ 381 h 381"/>
                  <a:gd name="T10" fmla="*/ 24 w 338"/>
                  <a:gd name="T11" fmla="*/ 381 h 381"/>
                  <a:gd name="T12" fmla="*/ 61 w 338"/>
                  <a:gd name="T13" fmla="*/ 324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381">
                    <a:moveTo>
                      <a:pt x="61" y="324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65" y="96"/>
                      <a:pt x="120" y="56"/>
                      <a:pt x="147" y="0"/>
                    </a:cubicBezTo>
                    <a:cubicBezTo>
                      <a:pt x="240" y="25"/>
                      <a:pt x="338" y="71"/>
                      <a:pt x="338" y="153"/>
                    </a:cubicBezTo>
                    <a:cubicBezTo>
                      <a:pt x="338" y="307"/>
                      <a:pt x="338" y="381"/>
                      <a:pt x="338" y="381"/>
                    </a:cubicBezTo>
                    <a:cubicBezTo>
                      <a:pt x="24" y="381"/>
                      <a:pt x="24" y="381"/>
                      <a:pt x="24" y="381"/>
                    </a:cubicBezTo>
                    <a:lnTo>
                      <a:pt x="61" y="324"/>
                    </a:ln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7"/>
              <p:cNvSpPr/>
              <p:nvPr/>
            </p:nvSpPr>
            <p:spPr bwMode="auto">
              <a:xfrm>
                <a:off x="6154738" y="5426075"/>
                <a:ext cx="517525" cy="582613"/>
              </a:xfrm>
              <a:custGeom>
                <a:avLst/>
                <a:gdLst>
                  <a:gd name="T0" fmla="*/ 138 w 138"/>
                  <a:gd name="T1" fmla="*/ 62 h 155"/>
                  <a:gd name="T2" fmla="*/ 138 w 138"/>
                  <a:gd name="T3" fmla="*/ 155 h 155"/>
                  <a:gd name="T4" fmla="*/ 10 w 138"/>
                  <a:gd name="T5" fmla="*/ 155 h 155"/>
                  <a:gd name="T6" fmla="*/ 25 w 138"/>
                  <a:gd name="T7" fmla="*/ 132 h 155"/>
                  <a:gd name="T8" fmla="*/ 0 w 138"/>
                  <a:gd name="T9" fmla="*/ 41 h 155"/>
                  <a:gd name="T10" fmla="*/ 60 w 138"/>
                  <a:gd name="T11" fmla="*/ 0 h 155"/>
                  <a:gd name="T12" fmla="*/ 138 w 138"/>
                  <a:gd name="T13" fmla="*/ 6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5">
                    <a:moveTo>
                      <a:pt x="138" y="62"/>
                    </a:moveTo>
                    <a:cubicBezTo>
                      <a:pt x="138" y="125"/>
                      <a:pt x="138" y="155"/>
                      <a:pt x="138" y="155"/>
                    </a:cubicBezTo>
                    <a:cubicBezTo>
                      <a:pt x="10" y="155"/>
                      <a:pt x="10" y="155"/>
                      <a:pt x="10" y="155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6" y="39"/>
                      <a:pt x="49" y="23"/>
                      <a:pt x="60" y="0"/>
                    </a:cubicBezTo>
                    <a:cubicBezTo>
                      <a:pt x="98" y="10"/>
                      <a:pt x="138" y="29"/>
                      <a:pt x="138" y="62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8"/>
              <p:cNvSpPr>
                <a:spLocks noEditPoints="1"/>
              </p:cNvSpPr>
              <p:nvPr/>
            </p:nvSpPr>
            <p:spPr bwMode="auto">
              <a:xfrm>
                <a:off x="5395913" y="841375"/>
                <a:ext cx="1479550" cy="1481138"/>
              </a:xfrm>
              <a:custGeom>
                <a:avLst/>
                <a:gdLst>
                  <a:gd name="T0" fmla="*/ 197 w 394"/>
                  <a:gd name="T1" fmla="*/ 0 h 394"/>
                  <a:gd name="T2" fmla="*/ 394 w 394"/>
                  <a:gd name="T3" fmla="*/ 197 h 394"/>
                  <a:gd name="T4" fmla="*/ 197 w 394"/>
                  <a:gd name="T5" fmla="*/ 394 h 394"/>
                  <a:gd name="T6" fmla="*/ 0 w 394"/>
                  <a:gd name="T7" fmla="*/ 197 h 394"/>
                  <a:gd name="T8" fmla="*/ 197 w 394"/>
                  <a:gd name="T9" fmla="*/ 0 h 394"/>
                  <a:gd name="T10" fmla="*/ 359 w 394"/>
                  <a:gd name="T11" fmla="*/ 190 h 394"/>
                  <a:gd name="T12" fmla="*/ 307 w 394"/>
                  <a:gd name="T13" fmla="*/ 79 h 394"/>
                  <a:gd name="T14" fmla="*/ 321 w 394"/>
                  <a:gd name="T15" fmla="*/ 157 h 394"/>
                  <a:gd name="T16" fmla="*/ 235 w 394"/>
                  <a:gd name="T17" fmla="*/ 331 h 394"/>
                  <a:gd name="T18" fmla="*/ 359 w 394"/>
                  <a:gd name="T19" fmla="*/ 19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394">
                    <a:moveTo>
                      <a:pt x="197" y="0"/>
                    </a:moveTo>
                    <a:cubicBezTo>
                      <a:pt x="306" y="0"/>
                      <a:pt x="394" y="88"/>
                      <a:pt x="394" y="197"/>
                    </a:cubicBezTo>
                    <a:cubicBezTo>
                      <a:pt x="394" y="306"/>
                      <a:pt x="306" y="394"/>
                      <a:pt x="197" y="394"/>
                    </a:cubicBezTo>
                    <a:cubicBezTo>
                      <a:pt x="88" y="394"/>
                      <a:pt x="0" y="306"/>
                      <a:pt x="0" y="197"/>
                    </a:cubicBezTo>
                    <a:cubicBezTo>
                      <a:pt x="0" y="88"/>
                      <a:pt x="88" y="0"/>
                      <a:pt x="197" y="0"/>
                    </a:cubicBezTo>
                    <a:close/>
                    <a:moveTo>
                      <a:pt x="359" y="190"/>
                    </a:moveTo>
                    <a:cubicBezTo>
                      <a:pt x="359" y="145"/>
                      <a:pt x="339" y="105"/>
                      <a:pt x="307" y="79"/>
                    </a:cubicBezTo>
                    <a:cubicBezTo>
                      <a:pt x="316" y="103"/>
                      <a:pt x="321" y="130"/>
                      <a:pt x="321" y="157"/>
                    </a:cubicBezTo>
                    <a:cubicBezTo>
                      <a:pt x="321" y="228"/>
                      <a:pt x="287" y="291"/>
                      <a:pt x="235" y="331"/>
                    </a:cubicBezTo>
                    <a:cubicBezTo>
                      <a:pt x="305" y="322"/>
                      <a:pt x="359" y="262"/>
                      <a:pt x="359" y="190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9"/>
              <p:cNvSpPr/>
              <p:nvPr/>
            </p:nvSpPr>
            <p:spPr bwMode="auto">
              <a:xfrm>
                <a:off x="5594351" y="5426075"/>
                <a:ext cx="522288" cy="582613"/>
              </a:xfrm>
              <a:custGeom>
                <a:avLst/>
                <a:gdLst>
                  <a:gd name="T0" fmla="*/ 139 w 139"/>
                  <a:gd name="T1" fmla="*/ 41 h 155"/>
                  <a:gd name="T2" fmla="*/ 113 w 139"/>
                  <a:gd name="T3" fmla="*/ 132 h 155"/>
                  <a:gd name="T4" fmla="*/ 129 w 139"/>
                  <a:gd name="T5" fmla="*/ 155 h 155"/>
                  <a:gd name="T6" fmla="*/ 0 w 139"/>
                  <a:gd name="T7" fmla="*/ 155 h 155"/>
                  <a:gd name="T8" fmla="*/ 0 w 139"/>
                  <a:gd name="T9" fmla="*/ 62 h 155"/>
                  <a:gd name="T10" fmla="*/ 78 w 139"/>
                  <a:gd name="T11" fmla="*/ 0 h 155"/>
                  <a:gd name="T12" fmla="*/ 139 w 139"/>
                  <a:gd name="T13" fmla="*/ 4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55">
                    <a:moveTo>
                      <a:pt x="139" y="41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55"/>
                      <a:pt x="0" y="125"/>
                      <a:pt x="0" y="62"/>
                    </a:cubicBezTo>
                    <a:cubicBezTo>
                      <a:pt x="0" y="29"/>
                      <a:pt x="41" y="10"/>
                      <a:pt x="78" y="0"/>
                    </a:cubicBezTo>
                    <a:cubicBezTo>
                      <a:pt x="89" y="23"/>
                      <a:pt x="112" y="39"/>
                      <a:pt x="139" y="41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60"/>
              <p:cNvSpPr>
                <a:spLocks noEditPoints="1"/>
              </p:cNvSpPr>
              <p:nvPr/>
            </p:nvSpPr>
            <p:spPr bwMode="auto">
              <a:xfrm>
                <a:off x="5827713" y="4859338"/>
                <a:ext cx="601663" cy="601663"/>
              </a:xfrm>
              <a:custGeom>
                <a:avLst/>
                <a:gdLst>
                  <a:gd name="T0" fmla="*/ 95 w 160"/>
                  <a:gd name="T1" fmla="*/ 135 h 160"/>
                  <a:gd name="T2" fmla="*/ 146 w 160"/>
                  <a:gd name="T3" fmla="*/ 77 h 160"/>
                  <a:gd name="T4" fmla="*/ 125 w 160"/>
                  <a:gd name="T5" fmla="*/ 32 h 160"/>
                  <a:gd name="T6" fmla="*/ 130 w 160"/>
                  <a:gd name="T7" fmla="*/ 64 h 160"/>
                  <a:gd name="T8" fmla="*/ 95 w 160"/>
                  <a:gd name="T9" fmla="*/ 135 h 160"/>
                  <a:gd name="T10" fmla="*/ 160 w 160"/>
                  <a:gd name="T11" fmla="*/ 80 h 160"/>
                  <a:gd name="T12" fmla="*/ 80 w 160"/>
                  <a:gd name="T13" fmla="*/ 160 h 160"/>
                  <a:gd name="T14" fmla="*/ 0 w 160"/>
                  <a:gd name="T15" fmla="*/ 80 h 160"/>
                  <a:gd name="T16" fmla="*/ 80 w 160"/>
                  <a:gd name="T17" fmla="*/ 0 h 160"/>
                  <a:gd name="T18" fmla="*/ 160 w 160"/>
                  <a:gd name="T19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60">
                    <a:moveTo>
                      <a:pt x="95" y="135"/>
                    </a:moveTo>
                    <a:cubicBezTo>
                      <a:pt x="124" y="131"/>
                      <a:pt x="146" y="107"/>
                      <a:pt x="146" y="77"/>
                    </a:cubicBezTo>
                    <a:cubicBezTo>
                      <a:pt x="146" y="59"/>
                      <a:pt x="138" y="43"/>
                      <a:pt x="125" y="32"/>
                    </a:cubicBezTo>
                    <a:cubicBezTo>
                      <a:pt x="128" y="42"/>
                      <a:pt x="130" y="53"/>
                      <a:pt x="130" y="64"/>
                    </a:cubicBezTo>
                    <a:cubicBezTo>
                      <a:pt x="130" y="93"/>
                      <a:pt x="117" y="119"/>
                      <a:pt x="95" y="135"/>
                    </a:cubicBezTo>
                    <a:close/>
                    <a:moveTo>
                      <a:pt x="160" y="80"/>
                    </a:moveTo>
                    <a:cubicBezTo>
                      <a:pt x="160" y="124"/>
                      <a:pt x="124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61"/>
              <p:cNvSpPr/>
              <p:nvPr/>
            </p:nvSpPr>
            <p:spPr bwMode="auto">
              <a:xfrm>
                <a:off x="4830763" y="2232025"/>
                <a:ext cx="1274763" cy="1431925"/>
              </a:xfrm>
              <a:custGeom>
                <a:avLst/>
                <a:gdLst>
                  <a:gd name="T0" fmla="*/ 0 w 339"/>
                  <a:gd name="T1" fmla="*/ 381 h 381"/>
                  <a:gd name="T2" fmla="*/ 0 w 339"/>
                  <a:gd name="T3" fmla="*/ 153 h 381"/>
                  <a:gd name="T4" fmla="*/ 191 w 339"/>
                  <a:gd name="T5" fmla="*/ 0 h 381"/>
                  <a:gd name="T6" fmla="*/ 339 w 339"/>
                  <a:gd name="T7" fmla="*/ 101 h 381"/>
                  <a:gd name="T8" fmla="*/ 277 w 339"/>
                  <a:gd name="T9" fmla="*/ 324 h 381"/>
                  <a:gd name="T10" fmla="*/ 314 w 339"/>
                  <a:gd name="T11" fmla="*/ 381 h 381"/>
                  <a:gd name="T12" fmla="*/ 0 w 339"/>
                  <a:gd name="T13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381">
                    <a:moveTo>
                      <a:pt x="0" y="381"/>
                    </a:moveTo>
                    <a:cubicBezTo>
                      <a:pt x="0" y="381"/>
                      <a:pt x="0" y="307"/>
                      <a:pt x="0" y="153"/>
                    </a:cubicBezTo>
                    <a:cubicBezTo>
                      <a:pt x="0" y="71"/>
                      <a:pt x="98" y="25"/>
                      <a:pt x="191" y="0"/>
                    </a:cubicBezTo>
                    <a:cubicBezTo>
                      <a:pt x="218" y="56"/>
                      <a:pt x="273" y="96"/>
                      <a:pt x="339" y="101"/>
                    </a:cubicBezTo>
                    <a:cubicBezTo>
                      <a:pt x="277" y="324"/>
                      <a:pt x="277" y="324"/>
                      <a:pt x="277" y="324"/>
                    </a:cubicBezTo>
                    <a:cubicBezTo>
                      <a:pt x="314" y="381"/>
                      <a:pt x="314" y="381"/>
                      <a:pt x="314" y="381"/>
                    </a:cubicBez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62"/>
              <p:cNvSpPr/>
              <p:nvPr/>
            </p:nvSpPr>
            <p:spPr bwMode="auto">
              <a:xfrm>
                <a:off x="4162426" y="5434013"/>
                <a:ext cx="519113" cy="585788"/>
              </a:xfrm>
              <a:custGeom>
                <a:avLst/>
                <a:gdLst>
                  <a:gd name="T0" fmla="*/ 138 w 138"/>
                  <a:gd name="T1" fmla="*/ 62 h 156"/>
                  <a:gd name="T2" fmla="*/ 138 w 138"/>
                  <a:gd name="T3" fmla="*/ 156 h 156"/>
                  <a:gd name="T4" fmla="*/ 10 w 138"/>
                  <a:gd name="T5" fmla="*/ 156 h 156"/>
                  <a:gd name="T6" fmla="*/ 25 w 138"/>
                  <a:gd name="T7" fmla="*/ 132 h 156"/>
                  <a:gd name="T8" fmla="*/ 0 w 138"/>
                  <a:gd name="T9" fmla="*/ 41 h 156"/>
                  <a:gd name="T10" fmla="*/ 60 w 138"/>
                  <a:gd name="T11" fmla="*/ 0 h 156"/>
                  <a:gd name="T12" fmla="*/ 138 w 138"/>
                  <a:gd name="T13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62"/>
                    </a:moveTo>
                    <a:cubicBezTo>
                      <a:pt x="138" y="125"/>
                      <a:pt x="138" y="156"/>
                      <a:pt x="138" y="156"/>
                    </a:cubicBezTo>
                    <a:cubicBezTo>
                      <a:pt x="10" y="156"/>
                      <a:pt x="10" y="156"/>
                      <a:pt x="10" y="156"/>
                    </a:cubicBezTo>
                    <a:cubicBezTo>
                      <a:pt x="25" y="132"/>
                      <a:pt x="25" y="132"/>
                      <a:pt x="25" y="13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6" y="39"/>
                      <a:pt x="49" y="23"/>
                      <a:pt x="60" y="0"/>
                    </a:cubicBezTo>
                    <a:cubicBezTo>
                      <a:pt x="98" y="10"/>
                      <a:pt x="138" y="29"/>
                      <a:pt x="138" y="62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63"/>
              <p:cNvSpPr>
                <a:spLocks noEditPoints="1"/>
              </p:cNvSpPr>
              <p:nvPr/>
            </p:nvSpPr>
            <p:spPr bwMode="auto">
              <a:xfrm>
                <a:off x="3832226" y="4867275"/>
                <a:ext cx="604838" cy="604838"/>
              </a:xfrm>
              <a:custGeom>
                <a:avLst/>
                <a:gdLst>
                  <a:gd name="T0" fmla="*/ 147 w 161"/>
                  <a:gd name="T1" fmla="*/ 78 h 161"/>
                  <a:gd name="T2" fmla="*/ 126 w 161"/>
                  <a:gd name="T3" fmla="*/ 32 h 161"/>
                  <a:gd name="T4" fmla="*/ 131 w 161"/>
                  <a:gd name="T5" fmla="*/ 64 h 161"/>
                  <a:gd name="T6" fmla="*/ 96 w 161"/>
                  <a:gd name="T7" fmla="*/ 135 h 161"/>
                  <a:gd name="T8" fmla="*/ 147 w 161"/>
                  <a:gd name="T9" fmla="*/ 78 h 161"/>
                  <a:gd name="T10" fmla="*/ 81 w 161"/>
                  <a:gd name="T11" fmla="*/ 0 h 161"/>
                  <a:gd name="T12" fmla="*/ 161 w 161"/>
                  <a:gd name="T13" fmla="*/ 80 h 161"/>
                  <a:gd name="T14" fmla="*/ 81 w 161"/>
                  <a:gd name="T15" fmla="*/ 161 h 161"/>
                  <a:gd name="T16" fmla="*/ 0 w 161"/>
                  <a:gd name="T17" fmla="*/ 80 h 161"/>
                  <a:gd name="T18" fmla="*/ 81 w 161"/>
                  <a:gd name="T1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61">
                    <a:moveTo>
                      <a:pt x="147" y="78"/>
                    </a:moveTo>
                    <a:cubicBezTo>
                      <a:pt x="147" y="59"/>
                      <a:pt x="139" y="43"/>
                      <a:pt x="126" y="32"/>
                    </a:cubicBezTo>
                    <a:cubicBezTo>
                      <a:pt x="129" y="42"/>
                      <a:pt x="131" y="53"/>
                      <a:pt x="131" y="64"/>
                    </a:cubicBezTo>
                    <a:cubicBezTo>
                      <a:pt x="131" y="93"/>
                      <a:pt x="118" y="119"/>
                      <a:pt x="96" y="135"/>
                    </a:cubicBezTo>
                    <a:cubicBezTo>
                      <a:pt x="125" y="132"/>
                      <a:pt x="147" y="107"/>
                      <a:pt x="147" y="78"/>
                    </a:cubicBezTo>
                    <a:close/>
                    <a:moveTo>
                      <a:pt x="81" y="0"/>
                    </a:moveTo>
                    <a:cubicBezTo>
                      <a:pt x="125" y="0"/>
                      <a:pt x="161" y="36"/>
                      <a:pt x="161" y="80"/>
                    </a:cubicBezTo>
                    <a:cubicBezTo>
                      <a:pt x="161" y="125"/>
                      <a:pt x="125" y="161"/>
                      <a:pt x="81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1" y="0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64"/>
              <p:cNvSpPr/>
              <p:nvPr/>
            </p:nvSpPr>
            <p:spPr bwMode="auto">
              <a:xfrm>
                <a:off x="3602038" y="5434013"/>
                <a:ext cx="519113" cy="585788"/>
              </a:xfrm>
              <a:custGeom>
                <a:avLst/>
                <a:gdLst>
                  <a:gd name="T0" fmla="*/ 138 w 138"/>
                  <a:gd name="T1" fmla="*/ 41 h 156"/>
                  <a:gd name="T2" fmla="*/ 113 w 138"/>
                  <a:gd name="T3" fmla="*/ 132 h 156"/>
                  <a:gd name="T4" fmla="*/ 128 w 138"/>
                  <a:gd name="T5" fmla="*/ 156 h 156"/>
                  <a:gd name="T6" fmla="*/ 0 w 138"/>
                  <a:gd name="T7" fmla="*/ 156 h 156"/>
                  <a:gd name="T8" fmla="*/ 0 w 138"/>
                  <a:gd name="T9" fmla="*/ 62 h 156"/>
                  <a:gd name="T10" fmla="*/ 78 w 138"/>
                  <a:gd name="T11" fmla="*/ 0 h 156"/>
                  <a:gd name="T12" fmla="*/ 138 w 138"/>
                  <a:gd name="T13" fmla="*/ 4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56">
                    <a:moveTo>
                      <a:pt x="138" y="41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56"/>
                      <a:pt x="0" y="125"/>
                      <a:pt x="0" y="62"/>
                    </a:cubicBezTo>
                    <a:cubicBezTo>
                      <a:pt x="0" y="29"/>
                      <a:pt x="40" y="10"/>
                      <a:pt x="78" y="0"/>
                    </a:cubicBezTo>
                    <a:cubicBezTo>
                      <a:pt x="89" y="23"/>
                      <a:pt x="112" y="39"/>
                      <a:pt x="138" y="41"/>
                    </a:cubicBezTo>
                    <a:close/>
                  </a:path>
                </a:pathLst>
              </a:custGeom>
              <a:solidFill>
                <a:srgbClr val="0E64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1158639" y="2564904"/>
            <a:ext cx="834492" cy="834492"/>
            <a:chOff x="8522033" y="3429000"/>
            <a:chExt cx="834492" cy="834492"/>
          </a:xfrm>
        </p:grpSpPr>
        <p:grpSp>
          <p:nvGrpSpPr>
            <p:cNvPr id="130" name="组合 129"/>
            <p:cNvGrpSpPr/>
            <p:nvPr/>
          </p:nvGrpSpPr>
          <p:grpSpPr>
            <a:xfrm>
              <a:off x="8522033" y="3429000"/>
              <a:ext cx="834492" cy="834492"/>
              <a:chOff x="1705099" y="2564904"/>
              <a:chExt cx="1800200" cy="1800200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2DB2A4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8751897" y="3624839"/>
              <a:ext cx="444667" cy="442813"/>
              <a:chOff x="3632200" y="998538"/>
              <a:chExt cx="4949826" cy="4929188"/>
            </a:xfrm>
            <a:solidFill>
              <a:srgbClr val="0070C0"/>
            </a:solidFill>
          </p:grpSpPr>
          <p:sp>
            <p:nvSpPr>
              <p:cNvPr id="132" name="Rectangle 94"/>
              <p:cNvSpPr>
                <a:spLocks noChangeArrowheads="1"/>
              </p:cNvSpPr>
              <p:nvPr/>
            </p:nvSpPr>
            <p:spPr bwMode="auto">
              <a:xfrm>
                <a:off x="3632200" y="4795838"/>
                <a:ext cx="615950" cy="1000125"/>
              </a:xfrm>
              <a:prstGeom prst="rect">
                <a:avLst/>
              </a:pr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95"/>
              <p:cNvSpPr>
                <a:spLocks noEditPoints="1"/>
              </p:cNvSpPr>
              <p:nvPr/>
            </p:nvSpPr>
            <p:spPr bwMode="auto">
              <a:xfrm>
                <a:off x="4451350" y="2814638"/>
                <a:ext cx="1409700" cy="1409700"/>
              </a:xfrm>
              <a:custGeom>
                <a:avLst/>
                <a:gdLst>
                  <a:gd name="T0" fmla="*/ 20 w 375"/>
                  <a:gd name="T1" fmla="*/ 187 h 375"/>
                  <a:gd name="T2" fmla="*/ 188 w 375"/>
                  <a:gd name="T3" fmla="*/ 20 h 375"/>
                  <a:gd name="T4" fmla="*/ 356 w 375"/>
                  <a:gd name="T5" fmla="*/ 187 h 375"/>
                  <a:gd name="T6" fmla="*/ 188 w 375"/>
                  <a:gd name="T7" fmla="*/ 355 h 375"/>
                  <a:gd name="T8" fmla="*/ 20 w 375"/>
                  <a:gd name="T9" fmla="*/ 187 h 375"/>
                  <a:gd name="T10" fmla="*/ 188 w 375"/>
                  <a:gd name="T11" fmla="*/ 0 h 375"/>
                  <a:gd name="T12" fmla="*/ 0 w 375"/>
                  <a:gd name="T13" fmla="*/ 187 h 375"/>
                  <a:gd name="T14" fmla="*/ 188 w 375"/>
                  <a:gd name="T15" fmla="*/ 375 h 375"/>
                  <a:gd name="T16" fmla="*/ 375 w 375"/>
                  <a:gd name="T17" fmla="*/ 187 h 375"/>
                  <a:gd name="T18" fmla="*/ 188 w 375"/>
                  <a:gd name="T19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5" h="375">
                    <a:moveTo>
                      <a:pt x="20" y="187"/>
                    </a:moveTo>
                    <a:cubicBezTo>
                      <a:pt x="20" y="95"/>
                      <a:pt x="95" y="20"/>
                      <a:pt x="188" y="20"/>
                    </a:cubicBezTo>
                    <a:cubicBezTo>
                      <a:pt x="280" y="20"/>
                      <a:pt x="356" y="95"/>
                      <a:pt x="356" y="187"/>
                    </a:cubicBezTo>
                    <a:cubicBezTo>
                      <a:pt x="356" y="280"/>
                      <a:pt x="280" y="355"/>
                      <a:pt x="188" y="355"/>
                    </a:cubicBezTo>
                    <a:cubicBezTo>
                      <a:pt x="95" y="355"/>
                      <a:pt x="20" y="280"/>
                      <a:pt x="20" y="187"/>
                    </a:cubicBezTo>
                    <a:close/>
                    <a:moveTo>
                      <a:pt x="188" y="0"/>
                    </a:moveTo>
                    <a:cubicBezTo>
                      <a:pt x="84" y="0"/>
                      <a:pt x="0" y="84"/>
                      <a:pt x="0" y="187"/>
                    </a:cubicBezTo>
                    <a:cubicBezTo>
                      <a:pt x="0" y="291"/>
                      <a:pt x="84" y="375"/>
                      <a:pt x="188" y="375"/>
                    </a:cubicBezTo>
                    <a:cubicBezTo>
                      <a:pt x="291" y="375"/>
                      <a:pt x="375" y="291"/>
                      <a:pt x="375" y="187"/>
                    </a:cubicBezTo>
                    <a:cubicBezTo>
                      <a:pt x="375" y="84"/>
                      <a:pt x="291" y="0"/>
                      <a:pt x="188" y="0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96"/>
              <p:cNvSpPr/>
              <p:nvPr/>
            </p:nvSpPr>
            <p:spPr bwMode="auto">
              <a:xfrm>
                <a:off x="4737100" y="3438526"/>
                <a:ext cx="406400" cy="455613"/>
              </a:xfrm>
              <a:custGeom>
                <a:avLst/>
                <a:gdLst>
                  <a:gd name="T0" fmla="*/ 88 w 108"/>
                  <a:gd name="T1" fmla="*/ 103 h 121"/>
                  <a:gd name="T2" fmla="*/ 108 w 108"/>
                  <a:gd name="T3" fmla="*/ 32 h 121"/>
                  <a:gd name="T4" fmla="*/ 61 w 108"/>
                  <a:gd name="T5" fmla="*/ 0 h 121"/>
                  <a:gd name="T6" fmla="*/ 0 w 108"/>
                  <a:gd name="T7" fmla="*/ 48 h 121"/>
                  <a:gd name="T8" fmla="*/ 0 w 108"/>
                  <a:gd name="T9" fmla="*/ 121 h 121"/>
                  <a:gd name="T10" fmla="*/ 100 w 108"/>
                  <a:gd name="T11" fmla="*/ 121 h 121"/>
                  <a:gd name="T12" fmla="*/ 88 w 108"/>
                  <a:gd name="T13" fmla="*/ 10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121">
                    <a:moveTo>
                      <a:pt x="88" y="103"/>
                    </a:moveTo>
                    <a:cubicBezTo>
                      <a:pt x="108" y="32"/>
                      <a:pt x="108" y="32"/>
                      <a:pt x="108" y="32"/>
                    </a:cubicBezTo>
                    <a:cubicBezTo>
                      <a:pt x="87" y="31"/>
                      <a:pt x="69" y="18"/>
                      <a:pt x="61" y="0"/>
                    </a:cubicBezTo>
                    <a:cubicBezTo>
                      <a:pt x="31" y="8"/>
                      <a:pt x="0" y="23"/>
                      <a:pt x="0" y="48"/>
                    </a:cubicBezTo>
                    <a:cubicBezTo>
                      <a:pt x="0" y="97"/>
                      <a:pt x="0" y="121"/>
                      <a:pt x="0" y="121"/>
                    </a:cubicBezTo>
                    <a:cubicBezTo>
                      <a:pt x="100" y="121"/>
                      <a:pt x="100" y="121"/>
                      <a:pt x="100" y="121"/>
                    </a:cubicBezTo>
                    <a:lnTo>
                      <a:pt x="88" y="103"/>
                    </a:ln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97"/>
              <p:cNvSpPr/>
              <p:nvPr/>
            </p:nvSpPr>
            <p:spPr bwMode="auto">
              <a:xfrm>
                <a:off x="4335463" y="4067176"/>
                <a:ext cx="4246563" cy="1860550"/>
              </a:xfrm>
              <a:custGeom>
                <a:avLst/>
                <a:gdLst>
                  <a:gd name="T0" fmla="*/ 1102 w 1130"/>
                  <a:gd name="T1" fmla="*/ 108 h 495"/>
                  <a:gd name="T2" fmla="*/ 1120 w 1130"/>
                  <a:gd name="T3" fmla="*/ 34 h 495"/>
                  <a:gd name="T4" fmla="*/ 1042 w 1130"/>
                  <a:gd name="T5" fmla="*/ 36 h 495"/>
                  <a:gd name="T6" fmla="*/ 962 w 1130"/>
                  <a:gd name="T7" fmla="*/ 171 h 495"/>
                  <a:gd name="T8" fmla="*/ 775 w 1130"/>
                  <a:gd name="T9" fmla="*/ 275 h 495"/>
                  <a:gd name="T10" fmla="*/ 587 w 1130"/>
                  <a:gd name="T11" fmla="*/ 275 h 495"/>
                  <a:gd name="T12" fmla="*/ 479 w 1130"/>
                  <a:gd name="T13" fmla="*/ 223 h 495"/>
                  <a:gd name="T14" fmla="*/ 611 w 1130"/>
                  <a:gd name="T15" fmla="*/ 223 h 495"/>
                  <a:gd name="T16" fmla="*/ 715 w 1130"/>
                  <a:gd name="T17" fmla="*/ 152 h 495"/>
                  <a:gd name="T18" fmla="*/ 639 w 1130"/>
                  <a:gd name="T19" fmla="*/ 108 h 495"/>
                  <a:gd name="T20" fmla="*/ 575 w 1130"/>
                  <a:gd name="T21" fmla="*/ 108 h 495"/>
                  <a:gd name="T22" fmla="*/ 386 w 1130"/>
                  <a:gd name="T23" fmla="*/ 108 h 495"/>
                  <a:gd name="T24" fmla="*/ 310 w 1130"/>
                  <a:gd name="T25" fmla="*/ 128 h 495"/>
                  <a:gd name="T26" fmla="*/ 159 w 1130"/>
                  <a:gd name="T27" fmla="*/ 195 h 495"/>
                  <a:gd name="T28" fmla="*/ 53 w 1130"/>
                  <a:gd name="T29" fmla="*/ 215 h 495"/>
                  <a:gd name="T30" fmla="*/ 0 w 1130"/>
                  <a:gd name="T31" fmla="*/ 215 h 495"/>
                  <a:gd name="T32" fmla="*/ 0 w 1130"/>
                  <a:gd name="T33" fmla="*/ 435 h 495"/>
                  <a:gd name="T34" fmla="*/ 282 w 1130"/>
                  <a:gd name="T35" fmla="*/ 463 h 495"/>
                  <a:gd name="T36" fmla="*/ 641 w 1130"/>
                  <a:gd name="T37" fmla="*/ 463 h 495"/>
                  <a:gd name="T38" fmla="*/ 858 w 1130"/>
                  <a:gd name="T39" fmla="*/ 379 h 495"/>
                  <a:gd name="T40" fmla="*/ 1030 w 1130"/>
                  <a:gd name="T41" fmla="*/ 247 h 495"/>
                  <a:gd name="T42" fmla="*/ 1102 w 1130"/>
                  <a:gd name="T43" fmla="*/ 108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0" h="495">
                    <a:moveTo>
                      <a:pt x="1102" y="108"/>
                    </a:moveTo>
                    <a:cubicBezTo>
                      <a:pt x="1111" y="89"/>
                      <a:pt x="1130" y="54"/>
                      <a:pt x="1120" y="34"/>
                    </a:cubicBezTo>
                    <a:cubicBezTo>
                      <a:pt x="1105" y="0"/>
                      <a:pt x="1063" y="13"/>
                      <a:pt x="1042" y="36"/>
                    </a:cubicBezTo>
                    <a:cubicBezTo>
                      <a:pt x="962" y="171"/>
                      <a:pt x="962" y="171"/>
                      <a:pt x="962" y="171"/>
                    </a:cubicBezTo>
                    <a:cubicBezTo>
                      <a:pt x="775" y="275"/>
                      <a:pt x="775" y="275"/>
                      <a:pt x="775" y="275"/>
                    </a:cubicBezTo>
                    <a:cubicBezTo>
                      <a:pt x="775" y="275"/>
                      <a:pt x="667" y="275"/>
                      <a:pt x="587" y="275"/>
                    </a:cubicBezTo>
                    <a:cubicBezTo>
                      <a:pt x="507" y="275"/>
                      <a:pt x="479" y="223"/>
                      <a:pt x="479" y="223"/>
                    </a:cubicBezTo>
                    <a:cubicBezTo>
                      <a:pt x="479" y="223"/>
                      <a:pt x="531" y="223"/>
                      <a:pt x="611" y="223"/>
                    </a:cubicBezTo>
                    <a:cubicBezTo>
                      <a:pt x="691" y="223"/>
                      <a:pt x="715" y="207"/>
                      <a:pt x="715" y="152"/>
                    </a:cubicBezTo>
                    <a:cubicBezTo>
                      <a:pt x="715" y="96"/>
                      <a:pt x="639" y="108"/>
                      <a:pt x="639" y="108"/>
                    </a:cubicBezTo>
                    <a:cubicBezTo>
                      <a:pt x="575" y="108"/>
                      <a:pt x="575" y="108"/>
                      <a:pt x="575" y="108"/>
                    </a:cubicBezTo>
                    <a:cubicBezTo>
                      <a:pt x="575" y="108"/>
                      <a:pt x="435" y="108"/>
                      <a:pt x="386" y="108"/>
                    </a:cubicBezTo>
                    <a:cubicBezTo>
                      <a:pt x="338" y="108"/>
                      <a:pt x="310" y="128"/>
                      <a:pt x="310" y="128"/>
                    </a:cubicBezTo>
                    <a:cubicBezTo>
                      <a:pt x="159" y="195"/>
                      <a:pt x="159" y="195"/>
                      <a:pt x="159" y="195"/>
                    </a:cubicBezTo>
                    <a:cubicBezTo>
                      <a:pt x="159" y="195"/>
                      <a:pt x="107" y="215"/>
                      <a:pt x="53" y="215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435"/>
                      <a:pt x="0" y="435"/>
                      <a:pt x="0" y="435"/>
                    </a:cubicBezTo>
                    <a:cubicBezTo>
                      <a:pt x="0" y="435"/>
                      <a:pt x="213" y="443"/>
                      <a:pt x="282" y="463"/>
                    </a:cubicBezTo>
                    <a:cubicBezTo>
                      <a:pt x="282" y="463"/>
                      <a:pt x="448" y="495"/>
                      <a:pt x="641" y="463"/>
                    </a:cubicBezTo>
                    <a:cubicBezTo>
                      <a:pt x="707" y="452"/>
                      <a:pt x="858" y="379"/>
                      <a:pt x="858" y="379"/>
                    </a:cubicBezTo>
                    <a:cubicBezTo>
                      <a:pt x="1030" y="247"/>
                      <a:pt x="1030" y="247"/>
                      <a:pt x="1030" y="247"/>
                    </a:cubicBezTo>
                    <a:cubicBezTo>
                      <a:pt x="1030" y="247"/>
                      <a:pt x="1066" y="184"/>
                      <a:pt x="1102" y="108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98"/>
              <p:cNvSpPr>
                <a:spLocks noEditPoints="1"/>
              </p:cNvSpPr>
              <p:nvPr/>
            </p:nvSpPr>
            <p:spPr bwMode="auto">
              <a:xfrm>
                <a:off x="4924425" y="2998788"/>
                <a:ext cx="469900" cy="469900"/>
              </a:xfrm>
              <a:custGeom>
                <a:avLst/>
                <a:gdLst>
                  <a:gd name="T0" fmla="*/ 24 w 125"/>
                  <a:gd name="T1" fmla="*/ 50 h 125"/>
                  <a:gd name="T2" fmla="*/ 51 w 125"/>
                  <a:gd name="T3" fmla="*/ 105 h 125"/>
                  <a:gd name="T4" fmla="*/ 12 w 125"/>
                  <a:gd name="T5" fmla="*/ 60 h 125"/>
                  <a:gd name="T6" fmla="*/ 28 w 125"/>
                  <a:gd name="T7" fmla="*/ 25 h 125"/>
                  <a:gd name="T8" fmla="*/ 24 w 125"/>
                  <a:gd name="T9" fmla="*/ 50 h 125"/>
                  <a:gd name="T10" fmla="*/ 125 w 125"/>
                  <a:gd name="T11" fmla="*/ 62 h 125"/>
                  <a:gd name="T12" fmla="*/ 63 w 125"/>
                  <a:gd name="T13" fmla="*/ 0 h 125"/>
                  <a:gd name="T14" fmla="*/ 0 w 125"/>
                  <a:gd name="T15" fmla="*/ 62 h 125"/>
                  <a:gd name="T16" fmla="*/ 63 w 125"/>
                  <a:gd name="T17" fmla="*/ 125 h 125"/>
                  <a:gd name="T18" fmla="*/ 125 w 125"/>
                  <a:gd name="T19" fmla="*/ 6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24" y="50"/>
                    </a:moveTo>
                    <a:cubicBezTo>
                      <a:pt x="24" y="72"/>
                      <a:pt x="34" y="92"/>
                      <a:pt x="51" y="105"/>
                    </a:cubicBezTo>
                    <a:cubicBezTo>
                      <a:pt x="29" y="102"/>
                      <a:pt x="12" y="83"/>
                      <a:pt x="12" y="60"/>
                    </a:cubicBezTo>
                    <a:cubicBezTo>
                      <a:pt x="12" y="46"/>
                      <a:pt x="18" y="33"/>
                      <a:pt x="28" y="25"/>
                    </a:cubicBezTo>
                    <a:cubicBezTo>
                      <a:pt x="25" y="33"/>
                      <a:pt x="24" y="41"/>
                      <a:pt x="24" y="50"/>
                    </a:cubicBezTo>
                    <a:close/>
                    <a:moveTo>
                      <a:pt x="125" y="62"/>
                    </a:moveTo>
                    <a:cubicBezTo>
                      <a:pt x="125" y="28"/>
                      <a:pt x="97" y="0"/>
                      <a:pt x="63" y="0"/>
                    </a:cubicBez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2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99"/>
              <p:cNvSpPr/>
              <p:nvPr/>
            </p:nvSpPr>
            <p:spPr bwMode="auto">
              <a:xfrm>
                <a:off x="5173663" y="3438526"/>
                <a:ext cx="401638" cy="455613"/>
              </a:xfrm>
              <a:custGeom>
                <a:avLst/>
                <a:gdLst>
                  <a:gd name="T0" fmla="*/ 46 w 107"/>
                  <a:gd name="T1" fmla="*/ 0 h 121"/>
                  <a:gd name="T2" fmla="*/ 0 w 107"/>
                  <a:gd name="T3" fmla="*/ 32 h 121"/>
                  <a:gd name="T4" fmla="*/ 19 w 107"/>
                  <a:gd name="T5" fmla="*/ 103 h 121"/>
                  <a:gd name="T6" fmla="*/ 7 w 107"/>
                  <a:gd name="T7" fmla="*/ 121 h 121"/>
                  <a:gd name="T8" fmla="*/ 107 w 107"/>
                  <a:gd name="T9" fmla="*/ 121 h 121"/>
                  <a:gd name="T10" fmla="*/ 107 w 107"/>
                  <a:gd name="T11" fmla="*/ 48 h 121"/>
                  <a:gd name="T12" fmla="*/ 46 w 107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21">
                    <a:moveTo>
                      <a:pt x="46" y="0"/>
                    </a:moveTo>
                    <a:cubicBezTo>
                      <a:pt x="38" y="18"/>
                      <a:pt x="20" y="31"/>
                      <a:pt x="0" y="32"/>
                    </a:cubicBezTo>
                    <a:cubicBezTo>
                      <a:pt x="19" y="103"/>
                      <a:pt x="19" y="103"/>
                      <a:pt x="19" y="103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107" y="121"/>
                      <a:pt x="107" y="121"/>
                      <a:pt x="107" y="121"/>
                    </a:cubicBezTo>
                    <a:cubicBezTo>
                      <a:pt x="107" y="121"/>
                      <a:pt x="107" y="97"/>
                      <a:pt x="107" y="48"/>
                    </a:cubicBezTo>
                    <a:cubicBezTo>
                      <a:pt x="107" y="23"/>
                      <a:pt x="76" y="8"/>
                      <a:pt x="46" y="0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00"/>
              <p:cNvSpPr>
                <a:spLocks noEditPoints="1"/>
              </p:cNvSpPr>
              <p:nvPr/>
            </p:nvSpPr>
            <p:spPr bwMode="auto">
              <a:xfrm>
                <a:off x="5751513" y="998538"/>
                <a:ext cx="2093913" cy="2093913"/>
              </a:xfrm>
              <a:custGeom>
                <a:avLst/>
                <a:gdLst>
                  <a:gd name="T0" fmla="*/ 278 w 557"/>
                  <a:gd name="T1" fmla="*/ 557 h 557"/>
                  <a:gd name="T2" fmla="*/ 557 w 557"/>
                  <a:gd name="T3" fmla="*/ 278 h 557"/>
                  <a:gd name="T4" fmla="*/ 278 w 557"/>
                  <a:gd name="T5" fmla="*/ 0 h 557"/>
                  <a:gd name="T6" fmla="*/ 0 w 557"/>
                  <a:gd name="T7" fmla="*/ 278 h 557"/>
                  <a:gd name="T8" fmla="*/ 278 w 557"/>
                  <a:gd name="T9" fmla="*/ 557 h 557"/>
                  <a:gd name="T10" fmla="*/ 278 w 557"/>
                  <a:gd name="T11" fmla="*/ 29 h 557"/>
                  <a:gd name="T12" fmla="*/ 528 w 557"/>
                  <a:gd name="T13" fmla="*/ 278 h 557"/>
                  <a:gd name="T14" fmla="*/ 278 w 557"/>
                  <a:gd name="T15" fmla="*/ 528 h 557"/>
                  <a:gd name="T16" fmla="*/ 29 w 557"/>
                  <a:gd name="T17" fmla="*/ 278 h 557"/>
                  <a:gd name="T18" fmla="*/ 278 w 557"/>
                  <a:gd name="T19" fmla="*/ 29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7" h="557">
                    <a:moveTo>
                      <a:pt x="278" y="557"/>
                    </a:moveTo>
                    <a:cubicBezTo>
                      <a:pt x="432" y="557"/>
                      <a:pt x="557" y="432"/>
                      <a:pt x="557" y="278"/>
                    </a:cubicBezTo>
                    <a:cubicBezTo>
                      <a:pt x="557" y="125"/>
                      <a:pt x="432" y="0"/>
                      <a:pt x="278" y="0"/>
                    </a:cubicBezTo>
                    <a:cubicBezTo>
                      <a:pt x="125" y="0"/>
                      <a:pt x="0" y="125"/>
                      <a:pt x="0" y="278"/>
                    </a:cubicBezTo>
                    <a:cubicBezTo>
                      <a:pt x="0" y="432"/>
                      <a:pt x="125" y="557"/>
                      <a:pt x="278" y="557"/>
                    </a:cubicBezTo>
                    <a:close/>
                    <a:moveTo>
                      <a:pt x="278" y="29"/>
                    </a:moveTo>
                    <a:cubicBezTo>
                      <a:pt x="416" y="29"/>
                      <a:pt x="528" y="141"/>
                      <a:pt x="528" y="278"/>
                    </a:cubicBezTo>
                    <a:cubicBezTo>
                      <a:pt x="528" y="416"/>
                      <a:pt x="416" y="528"/>
                      <a:pt x="278" y="528"/>
                    </a:cubicBezTo>
                    <a:cubicBezTo>
                      <a:pt x="141" y="528"/>
                      <a:pt x="29" y="416"/>
                      <a:pt x="29" y="278"/>
                    </a:cubicBezTo>
                    <a:cubicBezTo>
                      <a:pt x="29" y="141"/>
                      <a:pt x="141" y="29"/>
                      <a:pt x="278" y="29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101"/>
              <p:cNvSpPr/>
              <p:nvPr/>
            </p:nvSpPr>
            <p:spPr bwMode="auto">
              <a:xfrm>
                <a:off x="6180138" y="1938338"/>
                <a:ext cx="598488" cy="673100"/>
              </a:xfrm>
              <a:custGeom>
                <a:avLst/>
                <a:gdLst>
                  <a:gd name="T0" fmla="*/ 0 w 159"/>
                  <a:gd name="T1" fmla="*/ 179 h 179"/>
                  <a:gd name="T2" fmla="*/ 147 w 159"/>
                  <a:gd name="T3" fmla="*/ 179 h 179"/>
                  <a:gd name="T4" fmla="*/ 130 w 159"/>
                  <a:gd name="T5" fmla="*/ 152 h 179"/>
                  <a:gd name="T6" fmla="*/ 159 w 159"/>
                  <a:gd name="T7" fmla="*/ 48 h 179"/>
                  <a:gd name="T8" fmla="*/ 90 w 159"/>
                  <a:gd name="T9" fmla="*/ 0 h 179"/>
                  <a:gd name="T10" fmla="*/ 0 w 159"/>
                  <a:gd name="T11" fmla="*/ 72 h 179"/>
                  <a:gd name="T12" fmla="*/ 0 w 159"/>
                  <a:gd name="T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79">
                    <a:moveTo>
                      <a:pt x="0" y="179"/>
                    </a:moveTo>
                    <a:cubicBezTo>
                      <a:pt x="147" y="179"/>
                      <a:pt x="147" y="179"/>
                      <a:pt x="147" y="179"/>
                    </a:cubicBezTo>
                    <a:cubicBezTo>
                      <a:pt x="130" y="152"/>
                      <a:pt x="130" y="152"/>
                      <a:pt x="130" y="152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28" y="45"/>
                      <a:pt x="102" y="27"/>
                      <a:pt x="90" y="0"/>
                    </a:cubicBezTo>
                    <a:cubicBezTo>
                      <a:pt x="46" y="12"/>
                      <a:pt x="0" y="34"/>
                      <a:pt x="0" y="72"/>
                    </a:cubicBezTo>
                    <a:cubicBezTo>
                      <a:pt x="0" y="144"/>
                      <a:pt x="0" y="179"/>
                      <a:pt x="0" y="179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02"/>
              <p:cNvSpPr>
                <a:spLocks noEditPoints="1"/>
              </p:cNvSpPr>
              <p:nvPr/>
            </p:nvSpPr>
            <p:spPr bwMode="auto">
              <a:xfrm>
                <a:off x="6457950" y="1292226"/>
                <a:ext cx="692150" cy="692150"/>
              </a:xfrm>
              <a:custGeom>
                <a:avLst/>
                <a:gdLst>
                  <a:gd name="T0" fmla="*/ 92 w 184"/>
                  <a:gd name="T1" fmla="*/ 184 h 184"/>
                  <a:gd name="T2" fmla="*/ 184 w 184"/>
                  <a:gd name="T3" fmla="*/ 92 h 184"/>
                  <a:gd name="T4" fmla="*/ 92 w 184"/>
                  <a:gd name="T5" fmla="*/ 0 h 184"/>
                  <a:gd name="T6" fmla="*/ 0 w 184"/>
                  <a:gd name="T7" fmla="*/ 92 h 184"/>
                  <a:gd name="T8" fmla="*/ 92 w 184"/>
                  <a:gd name="T9" fmla="*/ 184 h 184"/>
                  <a:gd name="T10" fmla="*/ 34 w 184"/>
                  <a:gd name="T11" fmla="*/ 73 h 184"/>
                  <a:gd name="T12" fmla="*/ 75 w 184"/>
                  <a:gd name="T13" fmla="*/ 154 h 184"/>
                  <a:gd name="T14" fmla="*/ 17 w 184"/>
                  <a:gd name="T15" fmla="*/ 88 h 184"/>
                  <a:gd name="T16" fmla="*/ 41 w 184"/>
                  <a:gd name="T17" fmla="*/ 37 h 184"/>
                  <a:gd name="T18" fmla="*/ 34 w 184"/>
                  <a:gd name="T19" fmla="*/ 7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184"/>
                    </a:moveTo>
                    <a:cubicBezTo>
                      <a:pt x="143" y="184"/>
                      <a:pt x="184" y="142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2"/>
                      <a:pt x="41" y="184"/>
                      <a:pt x="92" y="184"/>
                    </a:cubicBezTo>
                    <a:close/>
                    <a:moveTo>
                      <a:pt x="34" y="73"/>
                    </a:moveTo>
                    <a:cubicBezTo>
                      <a:pt x="34" y="106"/>
                      <a:pt x="50" y="136"/>
                      <a:pt x="75" y="154"/>
                    </a:cubicBezTo>
                    <a:cubicBezTo>
                      <a:pt x="42" y="150"/>
                      <a:pt x="17" y="122"/>
                      <a:pt x="17" y="88"/>
                    </a:cubicBezTo>
                    <a:cubicBezTo>
                      <a:pt x="17" y="68"/>
                      <a:pt x="26" y="49"/>
                      <a:pt x="41" y="37"/>
                    </a:cubicBezTo>
                    <a:cubicBezTo>
                      <a:pt x="37" y="48"/>
                      <a:pt x="34" y="60"/>
                      <a:pt x="34" y="73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03"/>
              <p:cNvSpPr/>
              <p:nvPr/>
            </p:nvSpPr>
            <p:spPr bwMode="auto">
              <a:xfrm>
                <a:off x="6819900" y="1938338"/>
                <a:ext cx="593725" cy="673100"/>
              </a:xfrm>
              <a:custGeom>
                <a:avLst/>
                <a:gdLst>
                  <a:gd name="T0" fmla="*/ 69 w 158"/>
                  <a:gd name="T1" fmla="*/ 0 h 179"/>
                  <a:gd name="T2" fmla="*/ 0 w 158"/>
                  <a:gd name="T3" fmla="*/ 48 h 179"/>
                  <a:gd name="T4" fmla="*/ 29 w 158"/>
                  <a:gd name="T5" fmla="*/ 152 h 179"/>
                  <a:gd name="T6" fmla="*/ 12 w 158"/>
                  <a:gd name="T7" fmla="*/ 179 h 179"/>
                  <a:gd name="T8" fmla="*/ 158 w 158"/>
                  <a:gd name="T9" fmla="*/ 179 h 179"/>
                  <a:gd name="T10" fmla="*/ 158 w 158"/>
                  <a:gd name="T11" fmla="*/ 72 h 179"/>
                  <a:gd name="T12" fmla="*/ 69 w 158"/>
                  <a:gd name="T1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79">
                    <a:moveTo>
                      <a:pt x="69" y="0"/>
                    </a:moveTo>
                    <a:cubicBezTo>
                      <a:pt x="57" y="27"/>
                      <a:pt x="31" y="45"/>
                      <a:pt x="0" y="48"/>
                    </a:cubicBezTo>
                    <a:cubicBezTo>
                      <a:pt x="29" y="152"/>
                      <a:pt x="29" y="152"/>
                      <a:pt x="29" y="152"/>
                    </a:cubicBezTo>
                    <a:cubicBezTo>
                      <a:pt x="12" y="179"/>
                      <a:pt x="12" y="179"/>
                      <a:pt x="12" y="179"/>
                    </a:cubicBezTo>
                    <a:cubicBezTo>
                      <a:pt x="158" y="179"/>
                      <a:pt x="158" y="179"/>
                      <a:pt x="158" y="179"/>
                    </a:cubicBezTo>
                    <a:cubicBezTo>
                      <a:pt x="158" y="179"/>
                      <a:pt x="158" y="144"/>
                      <a:pt x="158" y="72"/>
                    </a:cubicBezTo>
                    <a:cubicBezTo>
                      <a:pt x="158" y="34"/>
                      <a:pt x="112" y="12"/>
                      <a:pt x="69" y="0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04"/>
              <p:cNvSpPr/>
              <p:nvPr/>
            </p:nvSpPr>
            <p:spPr bwMode="auto">
              <a:xfrm>
                <a:off x="7037388" y="3814763"/>
                <a:ext cx="271463" cy="300038"/>
              </a:xfrm>
              <a:custGeom>
                <a:avLst/>
                <a:gdLst>
                  <a:gd name="T0" fmla="*/ 41 w 72"/>
                  <a:gd name="T1" fmla="*/ 0 h 80"/>
                  <a:gd name="T2" fmla="*/ 0 w 72"/>
                  <a:gd name="T3" fmla="*/ 32 h 80"/>
                  <a:gd name="T4" fmla="*/ 0 w 72"/>
                  <a:gd name="T5" fmla="*/ 80 h 80"/>
                  <a:gd name="T6" fmla="*/ 67 w 72"/>
                  <a:gd name="T7" fmla="*/ 80 h 80"/>
                  <a:gd name="T8" fmla="*/ 59 w 72"/>
                  <a:gd name="T9" fmla="*/ 68 h 80"/>
                  <a:gd name="T10" fmla="*/ 72 w 72"/>
                  <a:gd name="T11" fmla="*/ 21 h 80"/>
                  <a:gd name="T12" fmla="*/ 41 w 72"/>
                  <a:gd name="T1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80">
                    <a:moveTo>
                      <a:pt x="41" y="0"/>
                    </a:moveTo>
                    <a:cubicBezTo>
                      <a:pt x="21" y="5"/>
                      <a:pt x="0" y="15"/>
                      <a:pt x="0" y="32"/>
                    </a:cubicBezTo>
                    <a:cubicBezTo>
                      <a:pt x="0" y="65"/>
                      <a:pt x="0" y="80"/>
                      <a:pt x="0" y="80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58" y="20"/>
                      <a:pt x="46" y="12"/>
                      <a:pt x="41" y="0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105"/>
              <p:cNvSpPr>
                <a:spLocks noEditPoints="1"/>
              </p:cNvSpPr>
              <p:nvPr/>
            </p:nvSpPr>
            <p:spPr bwMode="auto">
              <a:xfrm>
                <a:off x="7165975" y="3517901"/>
                <a:ext cx="311150" cy="315913"/>
              </a:xfrm>
              <a:custGeom>
                <a:avLst/>
                <a:gdLst>
                  <a:gd name="T0" fmla="*/ 33 w 83"/>
                  <a:gd name="T1" fmla="*/ 70 h 84"/>
                  <a:gd name="T2" fmla="*/ 7 w 83"/>
                  <a:gd name="T3" fmla="*/ 40 h 84"/>
                  <a:gd name="T4" fmla="*/ 18 w 83"/>
                  <a:gd name="T5" fmla="*/ 17 h 84"/>
                  <a:gd name="T6" fmla="*/ 15 w 83"/>
                  <a:gd name="T7" fmla="*/ 34 h 84"/>
                  <a:gd name="T8" fmla="*/ 33 w 83"/>
                  <a:gd name="T9" fmla="*/ 70 h 84"/>
                  <a:gd name="T10" fmla="*/ 41 w 83"/>
                  <a:gd name="T11" fmla="*/ 84 h 84"/>
                  <a:gd name="T12" fmla="*/ 83 w 83"/>
                  <a:gd name="T13" fmla="*/ 42 h 84"/>
                  <a:gd name="T14" fmla="*/ 41 w 83"/>
                  <a:gd name="T15" fmla="*/ 0 h 84"/>
                  <a:gd name="T16" fmla="*/ 0 w 83"/>
                  <a:gd name="T17" fmla="*/ 42 h 84"/>
                  <a:gd name="T18" fmla="*/ 41 w 83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84">
                    <a:moveTo>
                      <a:pt x="33" y="70"/>
                    </a:moveTo>
                    <a:cubicBezTo>
                      <a:pt x="19" y="69"/>
                      <a:pt x="7" y="56"/>
                      <a:pt x="7" y="40"/>
                    </a:cubicBezTo>
                    <a:cubicBezTo>
                      <a:pt x="7" y="31"/>
                      <a:pt x="11" y="23"/>
                      <a:pt x="18" y="17"/>
                    </a:cubicBezTo>
                    <a:cubicBezTo>
                      <a:pt x="16" y="22"/>
                      <a:pt x="15" y="28"/>
                      <a:pt x="15" y="34"/>
                    </a:cubicBezTo>
                    <a:cubicBezTo>
                      <a:pt x="15" y="49"/>
                      <a:pt x="22" y="62"/>
                      <a:pt x="33" y="70"/>
                    </a:cubicBezTo>
                    <a:close/>
                    <a:moveTo>
                      <a:pt x="41" y="84"/>
                    </a:moveTo>
                    <a:cubicBezTo>
                      <a:pt x="64" y="84"/>
                      <a:pt x="83" y="65"/>
                      <a:pt x="83" y="42"/>
                    </a:cubicBezTo>
                    <a:cubicBezTo>
                      <a:pt x="83" y="19"/>
                      <a:pt x="64" y="0"/>
                      <a:pt x="41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65"/>
                      <a:pt x="18" y="84"/>
                      <a:pt x="41" y="84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106"/>
              <p:cNvSpPr/>
              <p:nvPr/>
            </p:nvSpPr>
            <p:spPr bwMode="auto">
              <a:xfrm>
                <a:off x="7326313" y="3814763"/>
                <a:ext cx="271463" cy="300038"/>
              </a:xfrm>
              <a:custGeom>
                <a:avLst/>
                <a:gdLst>
                  <a:gd name="T0" fmla="*/ 72 w 72"/>
                  <a:gd name="T1" fmla="*/ 80 h 80"/>
                  <a:gd name="T2" fmla="*/ 72 w 72"/>
                  <a:gd name="T3" fmla="*/ 32 h 80"/>
                  <a:gd name="T4" fmla="*/ 31 w 72"/>
                  <a:gd name="T5" fmla="*/ 0 h 80"/>
                  <a:gd name="T6" fmla="*/ 0 w 72"/>
                  <a:gd name="T7" fmla="*/ 21 h 80"/>
                  <a:gd name="T8" fmla="*/ 13 w 72"/>
                  <a:gd name="T9" fmla="*/ 68 h 80"/>
                  <a:gd name="T10" fmla="*/ 5 w 72"/>
                  <a:gd name="T11" fmla="*/ 80 h 80"/>
                  <a:gd name="T12" fmla="*/ 72 w 72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80">
                    <a:moveTo>
                      <a:pt x="72" y="80"/>
                    </a:moveTo>
                    <a:cubicBezTo>
                      <a:pt x="72" y="80"/>
                      <a:pt x="72" y="65"/>
                      <a:pt x="72" y="32"/>
                    </a:cubicBezTo>
                    <a:cubicBezTo>
                      <a:pt x="72" y="15"/>
                      <a:pt x="51" y="5"/>
                      <a:pt x="31" y="0"/>
                    </a:cubicBezTo>
                    <a:cubicBezTo>
                      <a:pt x="26" y="12"/>
                      <a:pt x="14" y="20"/>
                      <a:pt x="0" y="21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5" y="80"/>
                      <a:pt x="5" y="80"/>
                      <a:pt x="5" y="80"/>
                    </a:cubicBezTo>
                    <a:lnTo>
                      <a:pt x="72" y="80"/>
                    </a:ln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107"/>
              <p:cNvSpPr>
                <a:spLocks noEditPoints="1"/>
              </p:cNvSpPr>
              <p:nvPr/>
            </p:nvSpPr>
            <p:spPr bwMode="auto">
              <a:xfrm>
                <a:off x="6834188" y="3394076"/>
                <a:ext cx="1003300" cy="1000125"/>
              </a:xfrm>
              <a:custGeom>
                <a:avLst/>
                <a:gdLst>
                  <a:gd name="T0" fmla="*/ 134 w 267"/>
                  <a:gd name="T1" fmla="*/ 266 h 266"/>
                  <a:gd name="T2" fmla="*/ 267 w 267"/>
                  <a:gd name="T3" fmla="*/ 133 h 266"/>
                  <a:gd name="T4" fmla="*/ 134 w 267"/>
                  <a:gd name="T5" fmla="*/ 0 h 266"/>
                  <a:gd name="T6" fmla="*/ 0 w 267"/>
                  <a:gd name="T7" fmla="*/ 133 h 266"/>
                  <a:gd name="T8" fmla="*/ 134 w 267"/>
                  <a:gd name="T9" fmla="*/ 266 h 266"/>
                  <a:gd name="T10" fmla="*/ 134 w 267"/>
                  <a:gd name="T11" fmla="*/ 14 h 266"/>
                  <a:gd name="T12" fmla="*/ 253 w 267"/>
                  <a:gd name="T13" fmla="*/ 133 h 266"/>
                  <a:gd name="T14" fmla="*/ 134 w 267"/>
                  <a:gd name="T15" fmla="*/ 253 h 266"/>
                  <a:gd name="T16" fmla="*/ 14 w 267"/>
                  <a:gd name="T17" fmla="*/ 133 h 266"/>
                  <a:gd name="T18" fmla="*/ 134 w 267"/>
                  <a:gd name="T19" fmla="*/ 1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7" h="266">
                    <a:moveTo>
                      <a:pt x="134" y="266"/>
                    </a:moveTo>
                    <a:cubicBezTo>
                      <a:pt x="207" y="266"/>
                      <a:pt x="267" y="207"/>
                      <a:pt x="267" y="133"/>
                    </a:cubicBezTo>
                    <a:cubicBezTo>
                      <a:pt x="267" y="60"/>
                      <a:pt x="207" y="0"/>
                      <a:pt x="134" y="0"/>
                    </a:cubicBezTo>
                    <a:cubicBezTo>
                      <a:pt x="60" y="0"/>
                      <a:pt x="0" y="60"/>
                      <a:pt x="0" y="133"/>
                    </a:cubicBezTo>
                    <a:cubicBezTo>
                      <a:pt x="0" y="207"/>
                      <a:pt x="60" y="266"/>
                      <a:pt x="134" y="266"/>
                    </a:cubicBezTo>
                    <a:close/>
                    <a:moveTo>
                      <a:pt x="134" y="14"/>
                    </a:moveTo>
                    <a:cubicBezTo>
                      <a:pt x="199" y="14"/>
                      <a:pt x="253" y="67"/>
                      <a:pt x="253" y="133"/>
                    </a:cubicBezTo>
                    <a:cubicBezTo>
                      <a:pt x="253" y="199"/>
                      <a:pt x="199" y="253"/>
                      <a:pt x="134" y="253"/>
                    </a:cubicBezTo>
                    <a:cubicBezTo>
                      <a:pt x="68" y="253"/>
                      <a:pt x="14" y="199"/>
                      <a:pt x="14" y="133"/>
                    </a:cubicBezTo>
                    <a:cubicBezTo>
                      <a:pt x="14" y="67"/>
                      <a:pt x="68" y="14"/>
                      <a:pt x="134" y="14"/>
                    </a:cubicBezTo>
                    <a:close/>
                  </a:path>
                </a:pathLst>
              </a:custGeom>
              <a:solidFill>
                <a:srgbClr val="2DB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1230647" y="4437112"/>
            <a:ext cx="834492" cy="834492"/>
            <a:chOff x="8500277" y="4725144"/>
            <a:chExt cx="834492" cy="834492"/>
          </a:xfrm>
        </p:grpSpPr>
        <p:grpSp>
          <p:nvGrpSpPr>
            <p:cNvPr id="152" name="组合 151"/>
            <p:cNvGrpSpPr/>
            <p:nvPr/>
          </p:nvGrpSpPr>
          <p:grpSpPr>
            <a:xfrm>
              <a:off x="8500277" y="4725144"/>
              <a:ext cx="834492" cy="834492"/>
              <a:chOff x="1705099" y="2564904"/>
              <a:chExt cx="1800200" cy="1800200"/>
            </a:xfrm>
          </p:grpSpPr>
          <p:sp>
            <p:nvSpPr>
              <p:cNvPr id="166" name="椭圆 165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F77A08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8666169" y="4928068"/>
              <a:ext cx="502709" cy="429419"/>
              <a:chOff x="5322888" y="2767013"/>
              <a:chExt cx="1546225" cy="1320801"/>
            </a:xfrm>
            <a:solidFill>
              <a:srgbClr val="0070C0"/>
            </a:solidFill>
          </p:grpSpPr>
          <p:sp>
            <p:nvSpPr>
              <p:cNvPr id="154" name="Rectangle 85"/>
              <p:cNvSpPr>
                <a:spLocks noChangeArrowheads="1"/>
              </p:cNvSpPr>
              <p:nvPr/>
            </p:nvSpPr>
            <p:spPr bwMode="auto">
              <a:xfrm>
                <a:off x="6092825" y="3098801"/>
                <a:ext cx="71438" cy="390526"/>
              </a:xfrm>
              <a:prstGeom prst="rect">
                <a:avLst/>
              </a:pr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ectangle 86"/>
              <p:cNvSpPr>
                <a:spLocks noChangeArrowheads="1"/>
              </p:cNvSpPr>
              <p:nvPr/>
            </p:nvSpPr>
            <p:spPr bwMode="auto">
              <a:xfrm>
                <a:off x="5899151" y="4041776"/>
                <a:ext cx="457200" cy="46038"/>
              </a:xfrm>
              <a:prstGeom prst="rect">
                <a:avLst/>
              </a:pr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87"/>
              <p:cNvSpPr>
                <a:spLocks noEditPoints="1"/>
              </p:cNvSpPr>
              <p:nvPr/>
            </p:nvSpPr>
            <p:spPr bwMode="auto">
              <a:xfrm>
                <a:off x="5322888" y="2871788"/>
                <a:ext cx="739775" cy="723900"/>
              </a:xfrm>
              <a:custGeom>
                <a:avLst/>
                <a:gdLst>
                  <a:gd name="T0" fmla="*/ 125 w 196"/>
                  <a:gd name="T1" fmla="*/ 165 h 191"/>
                  <a:gd name="T2" fmla="*/ 125 w 196"/>
                  <a:gd name="T3" fmla="*/ 165 h 191"/>
                  <a:gd name="T4" fmla="*/ 125 w 196"/>
                  <a:gd name="T5" fmla="*/ 163 h 191"/>
                  <a:gd name="T6" fmla="*/ 68 w 196"/>
                  <a:gd name="T7" fmla="*/ 24 h 191"/>
                  <a:gd name="T8" fmla="*/ 68 w 196"/>
                  <a:gd name="T9" fmla="*/ 22 h 191"/>
                  <a:gd name="T10" fmla="*/ 80 w 196"/>
                  <a:gd name="T11" fmla="*/ 17 h 191"/>
                  <a:gd name="T12" fmla="*/ 196 w 196"/>
                  <a:gd name="T13" fmla="*/ 37 h 191"/>
                  <a:gd name="T14" fmla="*/ 196 w 196"/>
                  <a:gd name="T15" fmla="*/ 14 h 191"/>
                  <a:gd name="T16" fmla="*/ 78 w 196"/>
                  <a:gd name="T17" fmla="*/ 8 h 191"/>
                  <a:gd name="T18" fmla="*/ 68 w 196"/>
                  <a:gd name="T19" fmla="*/ 15 h 191"/>
                  <a:gd name="T20" fmla="*/ 68 w 196"/>
                  <a:gd name="T21" fmla="*/ 14 h 191"/>
                  <a:gd name="T22" fmla="*/ 64 w 196"/>
                  <a:gd name="T23" fmla="*/ 11 h 191"/>
                  <a:gd name="T24" fmla="*/ 61 w 196"/>
                  <a:gd name="T25" fmla="*/ 14 h 191"/>
                  <a:gd name="T26" fmla="*/ 55 w 196"/>
                  <a:gd name="T27" fmla="*/ 3 h 191"/>
                  <a:gd name="T28" fmla="*/ 51 w 196"/>
                  <a:gd name="T29" fmla="*/ 3 h 191"/>
                  <a:gd name="T30" fmla="*/ 61 w 196"/>
                  <a:gd name="T31" fmla="*/ 21 h 191"/>
                  <a:gd name="T32" fmla="*/ 61 w 196"/>
                  <a:gd name="T33" fmla="*/ 24 h 191"/>
                  <a:gd name="T34" fmla="*/ 4 w 196"/>
                  <a:gd name="T35" fmla="*/ 163 h 191"/>
                  <a:gd name="T36" fmla="*/ 4 w 196"/>
                  <a:gd name="T37" fmla="*/ 165 h 191"/>
                  <a:gd name="T38" fmla="*/ 4 w 196"/>
                  <a:gd name="T39" fmla="*/ 165 h 191"/>
                  <a:gd name="T40" fmla="*/ 2 w 196"/>
                  <a:gd name="T41" fmla="*/ 168 h 191"/>
                  <a:gd name="T42" fmla="*/ 20 w 196"/>
                  <a:gd name="T43" fmla="*/ 186 h 191"/>
                  <a:gd name="T44" fmla="*/ 65 w 196"/>
                  <a:gd name="T45" fmla="*/ 191 h 191"/>
                  <a:gd name="T46" fmla="*/ 109 w 196"/>
                  <a:gd name="T47" fmla="*/ 186 h 191"/>
                  <a:gd name="T48" fmla="*/ 127 w 196"/>
                  <a:gd name="T49" fmla="*/ 168 h 191"/>
                  <a:gd name="T50" fmla="*/ 125 w 196"/>
                  <a:gd name="T51" fmla="*/ 165 h 191"/>
                  <a:gd name="T52" fmla="*/ 71 w 196"/>
                  <a:gd name="T53" fmla="*/ 165 h 191"/>
                  <a:gd name="T54" fmla="*/ 64 w 196"/>
                  <a:gd name="T55" fmla="*/ 165 h 191"/>
                  <a:gd name="T56" fmla="*/ 58 w 196"/>
                  <a:gd name="T57" fmla="*/ 165 h 191"/>
                  <a:gd name="T58" fmla="*/ 11 w 196"/>
                  <a:gd name="T59" fmla="*/ 165 h 191"/>
                  <a:gd name="T60" fmla="*/ 64 w 196"/>
                  <a:gd name="T61" fmla="*/ 36 h 191"/>
                  <a:gd name="T62" fmla="*/ 64 w 196"/>
                  <a:gd name="T63" fmla="*/ 36 h 191"/>
                  <a:gd name="T64" fmla="*/ 65 w 196"/>
                  <a:gd name="T65" fmla="*/ 36 h 191"/>
                  <a:gd name="T66" fmla="*/ 118 w 196"/>
                  <a:gd name="T67" fmla="*/ 165 h 191"/>
                  <a:gd name="T68" fmla="*/ 71 w 196"/>
                  <a:gd name="T69" fmla="*/ 16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6" h="191">
                    <a:moveTo>
                      <a:pt x="125" y="165"/>
                    </a:moveTo>
                    <a:cubicBezTo>
                      <a:pt x="125" y="165"/>
                      <a:pt x="125" y="165"/>
                      <a:pt x="125" y="165"/>
                    </a:cubicBezTo>
                    <a:cubicBezTo>
                      <a:pt x="125" y="164"/>
                      <a:pt x="125" y="163"/>
                      <a:pt x="125" y="1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76" y="22"/>
                      <a:pt x="80" y="17"/>
                      <a:pt x="80" y="17"/>
                    </a:cubicBezTo>
                    <a:cubicBezTo>
                      <a:pt x="80" y="17"/>
                      <a:pt x="94" y="6"/>
                      <a:pt x="196" y="37"/>
                    </a:cubicBezTo>
                    <a:cubicBezTo>
                      <a:pt x="196" y="14"/>
                      <a:pt x="196" y="14"/>
                      <a:pt x="196" y="14"/>
                    </a:cubicBezTo>
                    <a:cubicBezTo>
                      <a:pt x="172" y="8"/>
                      <a:pt x="127" y="1"/>
                      <a:pt x="78" y="8"/>
                    </a:cubicBezTo>
                    <a:cubicBezTo>
                      <a:pt x="78" y="8"/>
                      <a:pt x="74" y="14"/>
                      <a:pt x="68" y="15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2"/>
                      <a:pt x="66" y="11"/>
                      <a:pt x="64" y="11"/>
                    </a:cubicBezTo>
                    <a:cubicBezTo>
                      <a:pt x="62" y="11"/>
                      <a:pt x="61" y="12"/>
                      <a:pt x="61" y="14"/>
                    </a:cubicBezTo>
                    <a:cubicBezTo>
                      <a:pt x="52" y="11"/>
                      <a:pt x="55" y="3"/>
                      <a:pt x="55" y="3"/>
                    </a:cubicBezTo>
                    <a:cubicBezTo>
                      <a:pt x="55" y="3"/>
                      <a:pt x="52" y="0"/>
                      <a:pt x="51" y="3"/>
                    </a:cubicBezTo>
                    <a:cubicBezTo>
                      <a:pt x="50" y="5"/>
                      <a:pt x="49" y="17"/>
                      <a:pt x="61" y="21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4" y="163"/>
                      <a:pt x="4" y="163"/>
                      <a:pt x="4" y="163"/>
                    </a:cubicBezTo>
                    <a:cubicBezTo>
                      <a:pt x="4" y="163"/>
                      <a:pt x="4" y="164"/>
                      <a:pt x="4" y="16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1" y="165"/>
                      <a:pt x="0" y="167"/>
                      <a:pt x="2" y="168"/>
                    </a:cubicBezTo>
                    <a:cubicBezTo>
                      <a:pt x="2" y="168"/>
                      <a:pt x="18" y="184"/>
                      <a:pt x="20" y="186"/>
                    </a:cubicBezTo>
                    <a:cubicBezTo>
                      <a:pt x="20" y="186"/>
                      <a:pt x="25" y="191"/>
                      <a:pt x="65" y="191"/>
                    </a:cubicBezTo>
                    <a:cubicBezTo>
                      <a:pt x="104" y="191"/>
                      <a:pt x="109" y="186"/>
                      <a:pt x="109" y="186"/>
                    </a:cubicBezTo>
                    <a:cubicBezTo>
                      <a:pt x="111" y="184"/>
                      <a:pt x="127" y="168"/>
                      <a:pt x="127" y="168"/>
                    </a:cubicBezTo>
                    <a:cubicBezTo>
                      <a:pt x="129" y="167"/>
                      <a:pt x="128" y="165"/>
                      <a:pt x="125" y="165"/>
                    </a:cubicBezTo>
                    <a:close/>
                    <a:moveTo>
                      <a:pt x="71" y="165"/>
                    </a:moveTo>
                    <a:cubicBezTo>
                      <a:pt x="68" y="165"/>
                      <a:pt x="65" y="165"/>
                      <a:pt x="64" y="165"/>
                    </a:cubicBezTo>
                    <a:cubicBezTo>
                      <a:pt x="64" y="165"/>
                      <a:pt x="61" y="165"/>
                      <a:pt x="58" y="165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118" y="165"/>
                      <a:pt x="118" y="165"/>
                      <a:pt x="118" y="165"/>
                    </a:cubicBezTo>
                    <a:lnTo>
                      <a:pt x="71" y="165"/>
                    </a:ln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88"/>
              <p:cNvSpPr>
                <a:spLocks noEditPoints="1"/>
              </p:cNvSpPr>
              <p:nvPr/>
            </p:nvSpPr>
            <p:spPr bwMode="auto">
              <a:xfrm>
                <a:off x="6073776" y="2906713"/>
                <a:ext cx="109538" cy="177800"/>
              </a:xfrm>
              <a:custGeom>
                <a:avLst/>
                <a:gdLst>
                  <a:gd name="T0" fmla="*/ 29 w 29"/>
                  <a:gd name="T1" fmla="*/ 0 h 47"/>
                  <a:gd name="T2" fmla="*/ 0 w 29"/>
                  <a:gd name="T3" fmla="*/ 0 h 47"/>
                  <a:gd name="T4" fmla="*/ 0 w 29"/>
                  <a:gd name="T5" fmla="*/ 47 h 47"/>
                  <a:gd name="T6" fmla="*/ 29 w 29"/>
                  <a:gd name="T7" fmla="*/ 47 h 47"/>
                  <a:gd name="T8" fmla="*/ 29 w 29"/>
                  <a:gd name="T9" fmla="*/ 0 h 47"/>
                  <a:gd name="T10" fmla="*/ 14 w 29"/>
                  <a:gd name="T11" fmla="*/ 28 h 47"/>
                  <a:gd name="T12" fmla="*/ 8 w 29"/>
                  <a:gd name="T13" fmla="*/ 21 h 47"/>
                  <a:gd name="T14" fmla="*/ 14 w 29"/>
                  <a:gd name="T15" fmla="*/ 14 h 47"/>
                  <a:gd name="T16" fmla="*/ 21 w 29"/>
                  <a:gd name="T17" fmla="*/ 21 h 47"/>
                  <a:gd name="T18" fmla="*/ 14 w 29"/>
                  <a:gd name="T1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47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9" y="47"/>
                      <a:pt x="29" y="47"/>
                      <a:pt x="29" y="47"/>
                    </a:cubicBezTo>
                    <a:lnTo>
                      <a:pt x="29" y="0"/>
                    </a:lnTo>
                    <a:close/>
                    <a:moveTo>
                      <a:pt x="14" y="28"/>
                    </a:moveTo>
                    <a:cubicBezTo>
                      <a:pt x="11" y="28"/>
                      <a:pt x="8" y="25"/>
                      <a:pt x="8" y="21"/>
                    </a:cubicBezTo>
                    <a:cubicBezTo>
                      <a:pt x="8" y="17"/>
                      <a:pt x="11" y="14"/>
                      <a:pt x="14" y="14"/>
                    </a:cubicBezTo>
                    <a:cubicBezTo>
                      <a:pt x="18" y="14"/>
                      <a:pt x="21" y="17"/>
                      <a:pt x="21" y="21"/>
                    </a:cubicBezTo>
                    <a:cubicBezTo>
                      <a:pt x="21" y="25"/>
                      <a:pt x="18" y="28"/>
                      <a:pt x="14" y="28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89"/>
              <p:cNvSpPr/>
              <p:nvPr/>
            </p:nvSpPr>
            <p:spPr bwMode="auto">
              <a:xfrm>
                <a:off x="5959476" y="3917951"/>
                <a:ext cx="336550" cy="101600"/>
              </a:xfrm>
              <a:custGeom>
                <a:avLst/>
                <a:gdLst>
                  <a:gd name="T0" fmla="*/ 0 w 89"/>
                  <a:gd name="T1" fmla="*/ 27 h 27"/>
                  <a:gd name="T2" fmla="*/ 89 w 89"/>
                  <a:gd name="T3" fmla="*/ 27 h 27"/>
                  <a:gd name="T4" fmla="*/ 89 w 89"/>
                  <a:gd name="T5" fmla="*/ 19 h 27"/>
                  <a:gd name="T6" fmla="*/ 58 w 89"/>
                  <a:gd name="T7" fmla="*/ 0 h 27"/>
                  <a:gd name="T8" fmla="*/ 31 w 89"/>
                  <a:gd name="T9" fmla="*/ 0 h 27"/>
                  <a:gd name="T10" fmla="*/ 0 w 89"/>
                  <a:gd name="T11" fmla="*/ 19 h 27"/>
                  <a:gd name="T12" fmla="*/ 0 w 89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0" y="27"/>
                    </a:moveTo>
                    <a:cubicBezTo>
                      <a:pt x="89" y="27"/>
                      <a:pt x="89" y="27"/>
                      <a:pt x="89" y="27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73" y="12"/>
                      <a:pt x="5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6" y="12"/>
                      <a:pt x="0" y="19"/>
                      <a:pt x="0" y="19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90"/>
              <p:cNvSpPr/>
              <p:nvPr/>
            </p:nvSpPr>
            <p:spPr bwMode="auto">
              <a:xfrm>
                <a:off x="6076951" y="3508376"/>
                <a:ext cx="101599" cy="390526"/>
              </a:xfrm>
              <a:custGeom>
                <a:avLst/>
                <a:gdLst>
                  <a:gd name="T0" fmla="*/ 0 w 27"/>
                  <a:gd name="T1" fmla="*/ 9 h 103"/>
                  <a:gd name="T2" fmla="*/ 0 w 27"/>
                  <a:gd name="T3" fmla="*/ 11 h 103"/>
                  <a:gd name="T4" fmla="*/ 0 w 27"/>
                  <a:gd name="T5" fmla="*/ 11 h 103"/>
                  <a:gd name="T6" fmla="*/ 2 w 27"/>
                  <a:gd name="T7" fmla="*/ 103 h 103"/>
                  <a:gd name="T8" fmla="*/ 25 w 27"/>
                  <a:gd name="T9" fmla="*/ 103 h 103"/>
                  <a:gd name="T10" fmla="*/ 27 w 27"/>
                  <a:gd name="T11" fmla="*/ 11 h 103"/>
                  <a:gd name="T12" fmla="*/ 27 w 27"/>
                  <a:gd name="T13" fmla="*/ 11 h 103"/>
                  <a:gd name="T14" fmla="*/ 27 w 27"/>
                  <a:gd name="T15" fmla="*/ 9 h 103"/>
                  <a:gd name="T16" fmla="*/ 24 w 27"/>
                  <a:gd name="T17" fmla="*/ 0 h 103"/>
                  <a:gd name="T18" fmla="*/ 3 w 27"/>
                  <a:gd name="T19" fmla="*/ 0 h 103"/>
                  <a:gd name="T20" fmla="*/ 0 w 27"/>
                  <a:gd name="T21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03">
                    <a:moveTo>
                      <a:pt x="0" y="9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5"/>
                      <a:pt x="2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91"/>
              <p:cNvSpPr/>
              <p:nvPr/>
            </p:nvSpPr>
            <p:spPr bwMode="auto">
              <a:xfrm>
                <a:off x="6076951" y="2767013"/>
                <a:ext cx="98425" cy="120650"/>
              </a:xfrm>
              <a:custGeom>
                <a:avLst/>
                <a:gdLst>
                  <a:gd name="T0" fmla="*/ 5 w 26"/>
                  <a:gd name="T1" fmla="*/ 32 h 32"/>
                  <a:gd name="T2" fmla="*/ 12 w 26"/>
                  <a:gd name="T3" fmla="*/ 32 h 32"/>
                  <a:gd name="T4" fmla="*/ 13 w 26"/>
                  <a:gd name="T5" fmla="*/ 32 h 32"/>
                  <a:gd name="T6" fmla="*/ 21 w 26"/>
                  <a:gd name="T7" fmla="*/ 32 h 32"/>
                  <a:gd name="T8" fmla="*/ 26 w 26"/>
                  <a:gd name="T9" fmla="*/ 10 h 32"/>
                  <a:gd name="T10" fmla="*/ 26 w 26"/>
                  <a:gd name="T11" fmla="*/ 4 h 32"/>
                  <a:gd name="T12" fmla="*/ 26 w 26"/>
                  <a:gd name="T13" fmla="*/ 4 h 32"/>
                  <a:gd name="T14" fmla="*/ 19 w 26"/>
                  <a:gd name="T15" fmla="*/ 0 h 32"/>
                  <a:gd name="T16" fmla="*/ 13 w 26"/>
                  <a:gd name="T17" fmla="*/ 0 h 32"/>
                  <a:gd name="T18" fmla="*/ 12 w 26"/>
                  <a:gd name="T19" fmla="*/ 0 h 32"/>
                  <a:gd name="T20" fmla="*/ 7 w 26"/>
                  <a:gd name="T21" fmla="*/ 0 h 32"/>
                  <a:gd name="T22" fmla="*/ 0 w 26"/>
                  <a:gd name="T23" fmla="*/ 4 h 32"/>
                  <a:gd name="T24" fmla="*/ 0 w 26"/>
                  <a:gd name="T25" fmla="*/ 4 h 32"/>
                  <a:gd name="T26" fmla="*/ 0 w 26"/>
                  <a:gd name="T27" fmla="*/ 10 h 32"/>
                  <a:gd name="T28" fmla="*/ 5 w 26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2">
                    <a:moveTo>
                      <a:pt x="5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13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5" y="13"/>
                      <a:pt x="5" y="32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92"/>
              <p:cNvSpPr/>
              <p:nvPr/>
            </p:nvSpPr>
            <p:spPr bwMode="auto">
              <a:xfrm>
                <a:off x="6556376" y="3538538"/>
                <a:ext cx="142875" cy="30163"/>
              </a:xfrm>
              <a:custGeom>
                <a:avLst/>
                <a:gdLst>
                  <a:gd name="T0" fmla="*/ 35 w 38"/>
                  <a:gd name="T1" fmla="*/ 8 h 8"/>
                  <a:gd name="T2" fmla="*/ 38 w 38"/>
                  <a:gd name="T3" fmla="*/ 4 h 8"/>
                  <a:gd name="T4" fmla="*/ 35 w 38"/>
                  <a:gd name="T5" fmla="*/ 0 h 8"/>
                  <a:gd name="T6" fmla="*/ 4 w 38"/>
                  <a:gd name="T7" fmla="*/ 0 h 8"/>
                  <a:gd name="T8" fmla="*/ 0 w 38"/>
                  <a:gd name="T9" fmla="*/ 4 h 8"/>
                  <a:gd name="T10" fmla="*/ 4 w 38"/>
                  <a:gd name="T11" fmla="*/ 8 h 8"/>
                  <a:gd name="T12" fmla="*/ 35 w 3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8">
                    <a:moveTo>
                      <a:pt x="35" y="8"/>
                    </a:moveTo>
                    <a:cubicBezTo>
                      <a:pt x="36" y="8"/>
                      <a:pt x="38" y="6"/>
                      <a:pt x="38" y="4"/>
                    </a:cubicBezTo>
                    <a:cubicBezTo>
                      <a:pt x="38" y="2"/>
                      <a:pt x="36" y="0"/>
                      <a:pt x="3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lnTo>
                      <a:pt x="35" y="8"/>
                    </a:ln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93"/>
              <p:cNvSpPr/>
              <p:nvPr/>
            </p:nvSpPr>
            <p:spPr bwMode="auto">
              <a:xfrm>
                <a:off x="6503988" y="3417888"/>
                <a:ext cx="260350" cy="106363"/>
              </a:xfrm>
              <a:custGeom>
                <a:avLst/>
                <a:gdLst>
                  <a:gd name="T0" fmla="*/ 40 w 69"/>
                  <a:gd name="T1" fmla="*/ 18 h 28"/>
                  <a:gd name="T2" fmla="*/ 44 w 69"/>
                  <a:gd name="T3" fmla="*/ 3 h 28"/>
                  <a:gd name="T4" fmla="*/ 33 w 69"/>
                  <a:gd name="T5" fmla="*/ 0 h 28"/>
                  <a:gd name="T6" fmla="*/ 23 w 69"/>
                  <a:gd name="T7" fmla="*/ 3 h 28"/>
                  <a:gd name="T8" fmla="*/ 27 w 69"/>
                  <a:gd name="T9" fmla="*/ 18 h 28"/>
                  <a:gd name="T10" fmla="*/ 18 w 69"/>
                  <a:gd name="T11" fmla="*/ 5 h 28"/>
                  <a:gd name="T12" fmla="*/ 7 w 69"/>
                  <a:gd name="T13" fmla="*/ 7 h 28"/>
                  <a:gd name="T14" fmla="*/ 16 w 69"/>
                  <a:gd name="T15" fmla="*/ 28 h 28"/>
                  <a:gd name="T16" fmla="*/ 33 w 69"/>
                  <a:gd name="T17" fmla="*/ 28 h 28"/>
                  <a:gd name="T18" fmla="*/ 34 w 69"/>
                  <a:gd name="T19" fmla="*/ 28 h 28"/>
                  <a:gd name="T20" fmla="*/ 51 w 69"/>
                  <a:gd name="T21" fmla="*/ 28 h 28"/>
                  <a:gd name="T22" fmla="*/ 59 w 69"/>
                  <a:gd name="T23" fmla="*/ 7 h 28"/>
                  <a:gd name="T24" fmla="*/ 49 w 69"/>
                  <a:gd name="T25" fmla="*/ 5 h 28"/>
                  <a:gd name="T26" fmla="*/ 40 w 69"/>
                  <a:gd name="T2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28">
                    <a:moveTo>
                      <a:pt x="40" y="18"/>
                    </a:moveTo>
                    <a:cubicBezTo>
                      <a:pt x="40" y="15"/>
                      <a:pt x="46" y="6"/>
                      <a:pt x="44" y="3"/>
                    </a:cubicBezTo>
                    <a:cubicBezTo>
                      <a:pt x="42" y="0"/>
                      <a:pt x="35" y="0"/>
                      <a:pt x="33" y="0"/>
                    </a:cubicBezTo>
                    <a:cubicBezTo>
                      <a:pt x="32" y="0"/>
                      <a:pt x="24" y="0"/>
                      <a:pt x="23" y="3"/>
                    </a:cubicBezTo>
                    <a:cubicBezTo>
                      <a:pt x="21" y="6"/>
                      <a:pt x="27" y="15"/>
                      <a:pt x="27" y="18"/>
                    </a:cubicBezTo>
                    <a:cubicBezTo>
                      <a:pt x="22" y="17"/>
                      <a:pt x="20" y="7"/>
                      <a:pt x="18" y="5"/>
                    </a:cubicBezTo>
                    <a:cubicBezTo>
                      <a:pt x="16" y="3"/>
                      <a:pt x="10" y="5"/>
                      <a:pt x="7" y="7"/>
                    </a:cubicBezTo>
                    <a:cubicBezTo>
                      <a:pt x="0" y="16"/>
                      <a:pt x="11" y="10"/>
                      <a:pt x="16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6" y="10"/>
                      <a:pt x="69" y="12"/>
                      <a:pt x="59" y="7"/>
                    </a:cubicBezTo>
                    <a:cubicBezTo>
                      <a:pt x="57" y="6"/>
                      <a:pt x="51" y="3"/>
                      <a:pt x="49" y="5"/>
                    </a:cubicBezTo>
                    <a:cubicBezTo>
                      <a:pt x="47" y="7"/>
                      <a:pt x="45" y="17"/>
                      <a:pt x="40" y="18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94"/>
              <p:cNvSpPr>
                <a:spLocks noEditPoints="1"/>
              </p:cNvSpPr>
              <p:nvPr/>
            </p:nvSpPr>
            <p:spPr bwMode="auto">
              <a:xfrm>
                <a:off x="6432551" y="3579814"/>
                <a:ext cx="395288" cy="250824"/>
              </a:xfrm>
              <a:custGeom>
                <a:avLst/>
                <a:gdLst>
                  <a:gd name="T0" fmla="*/ 0 w 105"/>
                  <a:gd name="T1" fmla="*/ 66 h 66"/>
                  <a:gd name="T2" fmla="*/ 44 w 105"/>
                  <a:gd name="T3" fmla="*/ 66 h 66"/>
                  <a:gd name="T4" fmla="*/ 52 w 105"/>
                  <a:gd name="T5" fmla="*/ 66 h 66"/>
                  <a:gd name="T6" fmla="*/ 60 w 105"/>
                  <a:gd name="T7" fmla="*/ 66 h 66"/>
                  <a:gd name="T8" fmla="*/ 104 w 105"/>
                  <a:gd name="T9" fmla="*/ 66 h 66"/>
                  <a:gd name="T10" fmla="*/ 104 w 105"/>
                  <a:gd name="T11" fmla="*/ 62 h 66"/>
                  <a:gd name="T12" fmla="*/ 70 w 105"/>
                  <a:gd name="T13" fmla="*/ 0 h 66"/>
                  <a:gd name="T14" fmla="*/ 53 w 105"/>
                  <a:gd name="T15" fmla="*/ 0 h 66"/>
                  <a:gd name="T16" fmla="*/ 51 w 105"/>
                  <a:gd name="T17" fmla="*/ 0 h 66"/>
                  <a:gd name="T18" fmla="*/ 34 w 105"/>
                  <a:gd name="T19" fmla="*/ 0 h 66"/>
                  <a:gd name="T20" fmla="*/ 0 w 105"/>
                  <a:gd name="T21" fmla="*/ 62 h 66"/>
                  <a:gd name="T22" fmla="*/ 0 w 105"/>
                  <a:gd name="T23" fmla="*/ 66 h 66"/>
                  <a:gd name="T24" fmla="*/ 60 w 105"/>
                  <a:gd name="T25" fmla="*/ 44 h 66"/>
                  <a:gd name="T26" fmla="*/ 56 w 105"/>
                  <a:gd name="T27" fmla="*/ 41 h 66"/>
                  <a:gd name="T28" fmla="*/ 54 w 105"/>
                  <a:gd name="T29" fmla="*/ 41 h 66"/>
                  <a:gd name="T30" fmla="*/ 40 w 105"/>
                  <a:gd name="T31" fmla="*/ 35 h 66"/>
                  <a:gd name="T32" fmla="*/ 35 w 105"/>
                  <a:gd name="T33" fmla="*/ 30 h 66"/>
                  <a:gd name="T34" fmla="*/ 38 w 105"/>
                  <a:gd name="T35" fmla="*/ 17 h 66"/>
                  <a:gd name="T36" fmla="*/ 47 w 105"/>
                  <a:gd name="T37" fmla="*/ 13 h 66"/>
                  <a:gd name="T38" fmla="*/ 47 w 105"/>
                  <a:gd name="T39" fmla="*/ 9 h 66"/>
                  <a:gd name="T40" fmla="*/ 49 w 105"/>
                  <a:gd name="T41" fmla="*/ 8 h 66"/>
                  <a:gd name="T42" fmla="*/ 54 w 105"/>
                  <a:gd name="T43" fmla="*/ 8 h 66"/>
                  <a:gd name="T44" fmla="*/ 55 w 105"/>
                  <a:gd name="T45" fmla="*/ 9 h 66"/>
                  <a:gd name="T46" fmla="*/ 55 w 105"/>
                  <a:gd name="T47" fmla="*/ 13 h 66"/>
                  <a:gd name="T48" fmla="*/ 58 w 105"/>
                  <a:gd name="T49" fmla="*/ 13 h 66"/>
                  <a:gd name="T50" fmla="*/ 69 w 105"/>
                  <a:gd name="T51" fmla="*/ 19 h 66"/>
                  <a:gd name="T52" fmla="*/ 68 w 105"/>
                  <a:gd name="T53" fmla="*/ 22 h 66"/>
                  <a:gd name="T54" fmla="*/ 64 w 105"/>
                  <a:gd name="T55" fmla="*/ 25 h 66"/>
                  <a:gd name="T56" fmla="*/ 61 w 105"/>
                  <a:gd name="T57" fmla="*/ 24 h 66"/>
                  <a:gd name="T58" fmla="*/ 61 w 105"/>
                  <a:gd name="T59" fmla="*/ 23 h 66"/>
                  <a:gd name="T60" fmla="*/ 61 w 105"/>
                  <a:gd name="T61" fmla="*/ 23 h 66"/>
                  <a:gd name="T62" fmla="*/ 60 w 105"/>
                  <a:gd name="T63" fmla="*/ 23 h 66"/>
                  <a:gd name="T64" fmla="*/ 56 w 105"/>
                  <a:gd name="T65" fmla="*/ 20 h 66"/>
                  <a:gd name="T66" fmla="*/ 51 w 105"/>
                  <a:gd name="T67" fmla="*/ 20 h 66"/>
                  <a:gd name="T68" fmla="*/ 45 w 105"/>
                  <a:gd name="T69" fmla="*/ 22 h 66"/>
                  <a:gd name="T70" fmla="*/ 44 w 105"/>
                  <a:gd name="T71" fmla="*/ 27 h 66"/>
                  <a:gd name="T72" fmla="*/ 48 w 105"/>
                  <a:gd name="T73" fmla="*/ 30 h 66"/>
                  <a:gd name="T74" fmla="*/ 48 w 105"/>
                  <a:gd name="T75" fmla="*/ 30 h 66"/>
                  <a:gd name="T76" fmla="*/ 54 w 105"/>
                  <a:gd name="T77" fmla="*/ 32 h 66"/>
                  <a:gd name="T78" fmla="*/ 55 w 105"/>
                  <a:gd name="T79" fmla="*/ 32 h 66"/>
                  <a:gd name="T80" fmla="*/ 70 w 105"/>
                  <a:gd name="T81" fmla="*/ 42 h 66"/>
                  <a:gd name="T82" fmla="*/ 66 w 105"/>
                  <a:gd name="T83" fmla="*/ 54 h 66"/>
                  <a:gd name="T84" fmla="*/ 55 w 105"/>
                  <a:gd name="T85" fmla="*/ 58 h 66"/>
                  <a:gd name="T86" fmla="*/ 55 w 105"/>
                  <a:gd name="T87" fmla="*/ 62 h 66"/>
                  <a:gd name="T88" fmla="*/ 54 w 105"/>
                  <a:gd name="T89" fmla="*/ 63 h 66"/>
                  <a:gd name="T90" fmla="*/ 49 w 105"/>
                  <a:gd name="T91" fmla="*/ 63 h 66"/>
                  <a:gd name="T92" fmla="*/ 47 w 105"/>
                  <a:gd name="T93" fmla="*/ 62 h 66"/>
                  <a:gd name="T94" fmla="*/ 47 w 105"/>
                  <a:gd name="T95" fmla="*/ 57 h 66"/>
                  <a:gd name="T96" fmla="*/ 33 w 105"/>
                  <a:gd name="T97" fmla="*/ 51 h 66"/>
                  <a:gd name="T98" fmla="*/ 33 w 105"/>
                  <a:gd name="T99" fmla="*/ 48 h 66"/>
                  <a:gd name="T100" fmla="*/ 38 w 105"/>
                  <a:gd name="T101" fmla="*/ 45 h 66"/>
                  <a:gd name="T102" fmla="*/ 41 w 105"/>
                  <a:gd name="T103" fmla="*/ 46 h 66"/>
                  <a:gd name="T104" fmla="*/ 41 w 105"/>
                  <a:gd name="T105" fmla="*/ 47 h 66"/>
                  <a:gd name="T106" fmla="*/ 41 w 105"/>
                  <a:gd name="T107" fmla="*/ 47 h 66"/>
                  <a:gd name="T108" fmla="*/ 41 w 105"/>
                  <a:gd name="T109" fmla="*/ 47 h 66"/>
                  <a:gd name="T110" fmla="*/ 42 w 105"/>
                  <a:gd name="T111" fmla="*/ 47 h 66"/>
                  <a:gd name="T112" fmla="*/ 46 w 105"/>
                  <a:gd name="T113" fmla="*/ 49 h 66"/>
                  <a:gd name="T114" fmla="*/ 53 w 105"/>
                  <a:gd name="T115" fmla="*/ 51 h 66"/>
                  <a:gd name="T116" fmla="*/ 59 w 105"/>
                  <a:gd name="T117" fmla="*/ 49 h 66"/>
                  <a:gd name="T118" fmla="*/ 60 w 105"/>
                  <a:gd name="T119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5" h="66">
                    <a:moveTo>
                      <a:pt x="0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8" y="66"/>
                      <a:pt x="51" y="66"/>
                      <a:pt x="52" y="66"/>
                    </a:cubicBezTo>
                    <a:cubicBezTo>
                      <a:pt x="53" y="66"/>
                      <a:pt x="57" y="66"/>
                      <a:pt x="60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5"/>
                      <a:pt x="104" y="63"/>
                      <a:pt x="104" y="62"/>
                    </a:cubicBezTo>
                    <a:cubicBezTo>
                      <a:pt x="105" y="27"/>
                      <a:pt x="75" y="12"/>
                      <a:pt x="7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12"/>
                      <a:pt x="0" y="27"/>
                      <a:pt x="0" y="62"/>
                    </a:cubicBezTo>
                    <a:cubicBezTo>
                      <a:pt x="0" y="63"/>
                      <a:pt x="0" y="65"/>
                      <a:pt x="0" y="66"/>
                    </a:cubicBezTo>
                    <a:close/>
                    <a:moveTo>
                      <a:pt x="60" y="44"/>
                    </a:moveTo>
                    <a:cubicBezTo>
                      <a:pt x="59" y="43"/>
                      <a:pt x="58" y="42"/>
                      <a:pt x="56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0" y="39"/>
                      <a:pt x="42" y="36"/>
                      <a:pt x="40" y="35"/>
                    </a:cubicBezTo>
                    <a:cubicBezTo>
                      <a:pt x="38" y="34"/>
                      <a:pt x="36" y="32"/>
                      <a:pt x="35" y="30"/>
                    </a:cubicBezTo>
                    <a:cubicBezTo>
                      <a:pt x="32" y="26"/>
                      <a:pt x="33" y="20"/>
                      <a:pt x="38" y="17"/>
                    </a:cubicBezTo>
                    <a:cubicBezTo>
                      <a:pt x="40" y="15"/>
                      <a:pt x="43" y="13"/>
                      <a:pt x="47" y="13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8"/>
                      <a:pt x="48" y="8"/>
                      <a:pt x="49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5" y="8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6" y="13"/>
                      <a:pt x="57" y="13"/>
                      <a:pt x="58" y="13"/>
                    </a:cubicBezTo>
                    <a:cubicBezTo>
                      <a:pt x="62" y="14"/>
                      <a:pt x="66" y="16"/>
                      <a:pt x="69" y="19"/>
                    </a:cubicBezTo>
                    <a:cubicBezTo>
                      <a:pt x="69" y="20"/>
                      <a:pt x="69" y="21"/>
                      <a:pt x="68" y="22"/>
                    </a:cubicBezTo>
                    <a:cubicBezTo>
                      <a:pt x="68" y="24"/>
                      <a:pt x="66" y="25"/>
                      <a:pt x="64" y="25"/>
                    </a:cubicBezTo>
                    <a:cubicBezTo>
                      <a:pt x="63" y="25"/>
                      <a:pt x="62" y="25"/>
                      <a:pt x="61" y="24"/>
                    </a:cubicBezTo>
                    <a:cubicBezTo>
                      <a:pt x="61" y="24"/>
                      <a:pt x="61" y="24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3"/>
                      <a:pt x="60" y="23"/>
                      <a:pt x="60" y="23"/>
                    </a:cubicBezTo>
                    <a:cubicBezTo>
                      <a:pt x="59" y="22"/>
                      <a:pt x="57" y="21"/>
                      <a:pt x="56" y="20"/>
                    </a:cubicBezTo>
                    <a:cubicBezTo>
                      <a:pt x="54" y="20"/>
                      <a:pt x="53" y="20"/>
                      <a:pt x="51" y="20"/>
                    </a:cubicBezTo>
                    <a:cubicBezTo>
                      <a:pt x="49" y="20"/>
                      <a:pt x="47" y="20"/>
                      <a:pt x="45" y="22"/>
                    </a:cubicBezTo>
                    <a:cubicBezTo>
                      <a:pt x="43" y="23"/>
                      <a:pt x="43" y="25"/>
                      <a:pt x="44" y="27"/>
                    </a:cubicBezTo>
                    <a:cubicBezTo>
                      <a:pt x="45" y="28"/>
                      <a:pt x="46" y="29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0"/>
                      <a:pt x="52" y="31"/>
                      <a:pt x="54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60" y="34"/>
                      <a:pt x="68" y="37"/>
                      <a:pt x="70" y="42"/>
                    </a:cubicBezTo>
                    <a:cubicBezTo>
                      <a:pt x="72" y="46"/>
                      <a:pt x="70" y="51"/>
                      <a:pt x="66" y="54"/>
                    </a:cubicBezTo>
                    <a:cubicBezTo>
                      <a:pt x="63" y="56"/>
                      <a:pt x="59" y="57"/>
                      <a:pt x="55" y="58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4" y="63"/>
                      <a:pt x="54" y="63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63"/>
                      <a:pt x="47" y="62"/>
                      <a:pt x="47" y="62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2" y="57"/>
                      <a:pt x="36" y="55"/>
                      <a:pt x="33" y="51"/>
                    </a:cubicBezTo>
                    <a:cubicBezTo>
                      <a:pt x="33" y="50"/>
                      <a:pt x="33" y="49"/>
                      <a:pt x="33" y="48"/>
                    </a:cubicBezTo>
                    <a:cubicBezTo>
                      <a:pt x="34" y="46"/>
                      <a:pt x="36" y="45"/>
                      <a:pt x="38" y="45"/>
                    </a:cubicBezTo>
                    <a:cubicBezTo>
                      <a:pt x="39" y="45"/>
                      <a:pt x="40" y="46"/>
                      <a:pt x="41" y="46"/>
                    </a:cubicBezTo>
                    <a:cubicBezTo>
                      <a:pt x="41" y="46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2" y="47"/>
                    </a:cubicBezTo>
                    <a:cubicBezTo>
                      <a:pt x="43" y="48"/>
                      <a:pt x="45" y="49"/>
                      <a:pt x="46" y="49"/>
                    </a:cubicBezTo>
                    <a:cubicBezTo>
                      <a:pt x="48" y="50"/>
                      <a:pt x="51" y="51"/>
                      <a:pt x="53" y="51"/>
                    </a:cubicBezTo>
                    <a:cubicBezTo>
                      <a:pt x="55" y="51"/>
                      <a:pt x="57" y="50"/>
                      <a:pt x="59" y="49"/>
                    </a:cubicBezTo>
                    <a:cubicBezTo>
                      <a:pt x="60" y="48"/>
                      <a:pt x="61" y="46"/>
                      <a:pt x="60" y="44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95"/>
              <p:cNvSpPr/>
              <p:nvPr/>
            </p:nvSpPr>
            <p:spPr bwMode="auto">
              <a:xfrm>
                <a:off x="6386513" y="3841751"/>
                <a:ext cx="482600" cy="101600"/>
              </a:xfrm>
              <a:custGeom>
                <a:avLst/>
                <a:gdLst>
                  <a:gd name="T0" fmla="*/ 125 w 128"/>
                  <a:gd name="T1" fmla="*/ 0 h 27"/>
                  <a:gd name="T2" fmla="*/ 70 w 128"/>
                  <a:gd name="T3" fmla="*/ 0 h 27"/>
                  <a:gd name="T4" fmla="*/ 64 w 128"/>
                  <a:gd name="T5" fmla="*/ 0 h 27"/>
                  <a:gd name="T6" fmla="*/ 58 w 128"/>
                  <a:gd name="T7" fmla="*/ 0 h 27"/>
                  <a:gd name="T8" fmla="*/ 3 w 128"/>
                  <a:gd name="T9" fmla="*/ 0 h 27"/>
                  <a:gd name="T10" fmla="*/ 2 w 128"/>
                  <a:gd name="T11" fmla="*/ 4 h 27"/>
                  <a:gd name="T12" fmla="*/ 19 w 128"/>
                  <a:gd name="T13" fmla="*/ 21 h 27"/>
                  <a:gd name="T14" fmla="*/ 64 w 128"/>
                  <a:gd name="T15" fmla="*/ 27 h 27"/>
                  <a:gd name="T16" fmla="*/ 109 w 128"/>
                  <a:gd name="T17" fmla="*/ 21 h 27"/>
                  <a:gd name="T18" fmla="*/ 126 w 128"/>
                  <a:gd name="T19" fmla="*/ 4 h 27"/>
                  <a:gd name="T20" fmla="*/ 125 w 128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27">
                    <a:moveTo>
                      <a:pt x="125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68" y="0"/>
                      <a:pt x="65" y="0"/>
                      <a:pt x="64" y="0"/>
                    </a:cubicBezTo>
                    <a:cubicBezTo>
                      <a:pt x="63" y="0"/>
                      <a:pt x="61" y="0"/>
                      <a:pt x="5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2" y="4"/>
                    </a:cubicBezTo>
                    <a:cubicBezTo>
                      <a:pt x="2" y="4"/>
                      <a:pt x="17" y="19"/>
                      <a:pt x="19" y="21"/>
                    </a:cubicBezTo>
                    <a:cubicBezTo>
                      <a:pt x="19" y="21"/>
                      <a:pt x="24" y="27"/>
                      <a:pt x="64" y="27"/>
                    </a:cubicBezTo>
                    <a:cubicBezTo>
                      <a:pt x="103" y="27"/>
                      <a:pt x="109" y="21"/>
                      <a:pt x="109" y="21"/>
                    </a:cubicBezTo>
                    <a:cubicBezTo>
                      <a:pt x="111" y="19"/>
                      <a:pt x="126" y="4"/>
                      <a:pt x="126" y="4"/>
                    </a:cubicBezTo>
                    <a:cubicBezTo>
                      <a:pt x="128" y="2"/>
                      <a:pt x="127" y="0"/>
                      <a:pt x="125" y="0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96"/>
              <p:cNvSpPr/>
              <p:nvPr/>
            </p:nvSpPr>
            <p:spPr bwMode="auto">
              <a:xfrm>
                <a:off x="6194426" y="2967038"/>
                <a:ext cx="498475" cy="458788"/>
              </a:xfrm>
              <a:custGeom>
                <a:avLst/>
                <a:gdLst>
                  <a:gd name="T0" fmla="*/ 99 w 132"/>
                  <a:gd name="T1" fmla="*/ 72 h 121"/>
                  <a:gd name="T2" fmla="*/ 110 w 132"/>
                  <a:gd name="T3" fmla="*/ 86 h 121"/>
                  <a:gd name="T4" fmla="*/ 111 w 132"/>
                  <a:gd name="T5" fmla="*/ 87 h 121"/>
                  <a:gd name="T6" fmla="*/ 111 w 132"/>
                  <a:gd name="T7" fmla="*/ 90 h 121"/>
                  <a:gd name="T8" fmla="*/ 99 w 132"/>
                  <a:gd name="T9" fmla="*/ 120 h 121"/>
                  <a:gd name="T10" fmla="*/ 100 w 132"/>
                  <a:gd name="T11" fmla="*/ 120 h 121"/>
                  <a:gd name="T12" fmla="*/ 101 w 132"/>
                  <a:gd name="T13" fmla="*/ 121 h 121"/>
                  <a:gd name="T14" fmla="*/ 102 w 132"/>
                  <a:gd name="T15" fmla="*/ 120 h 121"/>
                  <a:gd name="T16" fmla="*/ 108 w 132"/>
                  <a:gd name="T17" fmla="*/ 117 h 121"/>
                  <a:gd name="T18" fmla="*/ 114 w 132"/>
                  <a:gd name="T19" fmla="*/ 102 h 121"/>
                  <a:gd name="T20" fmla="*/ 115 w 132"/>
                  <a:gd name="T21" fmla="*/ 102 h 121"/>
                  <a:gd name="T22" fmla="*/ 116 w 132"/>
                  <a:gd name="T23" fmla="*/ 102 h 121"/>
                  <a:gd name="T24" fmla="*/ 121 w 132"/>
                  <a:gd name="T25" fmla="*/ 114 h 121"/>
                  <a:gd name="T26" fmla="*/ 123 w 132"/>
                  <a:gd name="T27" fmla="*/ 117 h 121"/>
                  <a:gd name="T28" fmla="*/ 128 w 132"/>
                  <a:gd name="T29" fmla="*/ 120 h 121"/>
                  <a:gd name="T30" fmla="*/ 130 w 132"/>
                  <a:gd name="T31" fmla="*/ 121 h 121"/>
                  <a:gd name="T32" fmla="*/ 131 w 132"/>
                  <a:gd name="T33" fmla="*/ 121 h 121"/>
                  <a:gd name="T34" fmla="*/ 132 w 132"/>
                  <a:gd name="T35" fmla="*/ 120 h 121"/>
                  <a:gd name="T36" fmla="*/ 128 w 132"/>
                  <a:gd name="T37" fmla="*/ 111 h 121"/>
                  <a:gd name="T38" fmla="*/ 119 w 132"/>
                  <a:gd name="T39" fmla="*/ 90 h 121"/>
                  <a:gd name="T40" fmla="*/ 119 w 132"/>
                  <a:gd name="T41" fmla="*/ 88 h 121"/>
                  <a:gd name="T42" fmla="*/ 131 w 132"/>
                  <a:gd name="T43" fmla="*/ 78 h 121"/>
                  <a:gd name="T44" fmla="*/ 128 w 132"/>
                  <a:gd name="T45" fmla="*/ 76 h 121"/>
                  <a:gd name="T46" fmla="*/ 119 w 132"/>
                  <a:gd name="T47" fmla="*/ 82 h 121"/>
                  <a:gd name="T48" fmla="*/ 119 w 132"/>
                  <a:gd name="T49" fmla="*/ 81 h 121"/>
                  <a:gd name="T50" fmla="*/ 115 w 132"/>
                  <a:gd name="T51" fmla="*/ 77 h 121"/>
                  <a:gd name="T52" fmla="*/ 112 w 132"/>
                  <a:gd name="T53" fmla="*/ 80 h 121"/>
                  <a:gd name="T54" fmla="*/ 106 w 132"/>
                  <a:gd name="T55" fmla="*/ 66 h 121"/>
                  <a:gd name="T56" fmla="*/ 0 w 132"/>
                  <a:gd name="T57" fmla="*/ 0 h 121"/>
                  <a:gd name="T58" fmla="*/ 0 w 132"/>
                  <a:gd name="T59" fmla="*/ 23 h 121"/>
                  <a:gd name="T60" fmla="*/ 99 w 132"/>
                  <a:gd name="T61" fmla="*/ 7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2" h="121">
                    <a:moveTo>
                      <a:pt x="99" y="72"/>
                    </a:moveTo>
                    <a:cubicBezTo>
                      <a:pt x="99" y="72"/>
                      <a:pt x="100" y="81"/>
                      <a:pt x="110" y="86"/>
                    </a:cubicBezTo>
                    <a:cubicBezTo>
                      <a:pt x="110" y="86"/>
                      <a:pt x="111" y="86"/>
                      <a:pt x="111" y="87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07" y="100"/>
                      <a:pt x="103" y="110"/>
                      <a:pt x="99" y="120"/>
                    </a:cubicBezTo>
                    <a:cubicBezTo>
                      <a:pt x="99" y="120"/>
                      <a:pt x="100" y="120"/>
                      <a:pt x="100" y="120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01" y="121"/>
                      <a:pt x="102" y="120"/>
                      <a:pt x="102" y="120"/>
                    </a:cubicBezTo>
                    <a:cubicBezTo>
                      <a:pt x="103" y="119"/>
                      <a:pt x="104" y="117"/>
                      <a:pt x="108" y="117"/>
                    </a:cubicBezTo>
                    <a:cubicBezTo>
                      <a:pt x="110" y="112"/>
                      <a:pt x="112" y="107"/>
                      <a:pt x="114" y="102"/>
                    </a:cubicBezTo>
                    <a:cubicBezTo>
                      <a:pt x="114" y="102"/>
                      <a:pt x="115" y="102"/>
                      <a:pt x="115" y="102"/>
                    </a:cubicBezTo>
                    <a:cubicBezTo>
                      <a:pt x="115" y="102"/>
                      <a:pt x="116" y="102"/>
                      <a:pt x="116" y="102"/>
                    </a:cubicBezTo>
                    <a:cubicBezTo>
                      <a:pt x="118" y="106"/>
                      <a:pt x="120" y="110"/>
                      <a:pt x="121" y="114"/>
                    </a:cubicBezTo>
                    <a:cubicBezTo>
                      <a:pt x="122" y="115"/>
                      <a:pt x="122" y="116"/>
                      <a:pt x="123" y="117"/>
                    </a:cubicBezTo>
                    <a:cubicBezTo>
                      <a:pt x="127" y="117"/>
                      <a:pt x="128" y="119"/>
                      <a:pt x="128" y="120"/>
                    </a:cubicBezTo>
                    <a:cubicBezTo>
                      <a:pt x="129" y="120"/>
                      <a:pt x="129" y="121"/>
                      <a:pt x="130" y="121"/>
                    </a:cubicBezTo>
                    <a:cubicBezTo>
                      <a:pt x="130" y="121"/>
                      <a:pt x="130" y="121"/>
                      <a:pt x="131" y="121"/>
                    </a:cubicBezTo>
                    <a:cubicBezTo>
                      <a:pt x="131" y="120"/>
                      <a:pt x="132" y="120"/>
                      <a:pt x="132" y="120"/>
                    </a:cubicBezTo>
                    <a:cubicBezTo>
                      <a:pt x="131" y="117"/>
                      <a:pt x="129" y="114"/>
                      <a:pt x="128" y="111"/>
                    </a:cubicBezTo>
                    <a:cubicBezTo>
                      <a:pt x="124" y="102"/>
                      <a:pt x="120" y="94"/>
                      <a:pt x="119" y="90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7" y="87"/>
                      <a:pt x="131" y="80"/>
                      <a:pt x="131" y="78"/>
                    </a:cubicBezTo>
                    <a:cubicBezTo>
                      <a:pt x="132" y="75"/>
                      <a:pt x="128" y="76"/>
                      <a:pt x="128" y="76"/>
                    </a:cubicBezTo>
                    <a:cubicBezTo>
                      <a:pt x="128" y="76"/>
                      <a:pt x="126" y="82"/>
                      <a:pt x="119" y="82"/>
                    </a:cubicBezTo>
                    <a:cubicBezTo>
                      <a:pt x="119" y="81"/>
                      <a:pt x="119" y="81"/>
                      <a:pt x="119" y="81"/>
                    </a:cubicBezTo>
                    <a:cubicBezTo>
                      <a:pt x="119" y="79"/>
                      <a:pt x="117" y="77"/>
                      <a:pt x="115" y="77"/>
                    </a:cubicBezTo>
                    <a:cubicBezTo>
                      <a:pt x="113" y="77"/>
                      <a:pt x="112" y="78"/>
                      <a:pt x="112" y="80"/>
                    </a:cubicBezTo>
                    <a:cubicBezTo>
                      <a:pt x="105" y="75"/>
                      <a:pt x="106" y="66"/>
                      <a:pt x="106" y="66"/>
                    </a:cubicBezTo>
                    <a:cubicBezTo>
                      <a:pt x="67" y="28"/>
                      <a:pt x="21" y="8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94" y="56"/>
                      <a:pt x="99" y="72"/>
                      <a:pt x="99" y="72"/>
                    </a:cubicBezTo>
                    <a:close/>
                  </a:path>
                </a:pathLst>
              </a:custGeom>
              <a:solidFill>
                <a:srgbClr val="F77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281163" y="838453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图片压缩简而言之减少记录图片的数据量，减少图像数据中的冗余信息从而用更加高效的格式存储和传输数据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25179" y="2760743"/>
            <a:ext cx="755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图片压缩</a:t>
            </a:r>
            <a:r>
              <a:rPr lang="zh-CN" altLang="en-US" sz="2400" dirty="0"/>
              <a:t>分为有损和无损两种，本项目主要是从改变图片的尺寸方面，对于图片就行</a:t>
            </a:r>
            <a:r>
              <a:rPr lang="zh-CN" altLang="en-US" sz="2400" dirty="0" smtClean="0"/>
              <a:t>压缩。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97187" y="4398203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缩放图片的主要算法，包括最近邻插值法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双</a:t>
            </a:r>
            <a:r>
              <a:rPr lang="zh-CN" altLang="en-US" sz="2400" dirty="0" smtClean="0"/>
              <a:t>线性插值</a:t>
            </a:r>
            <a:r>
              <a:rPr lang="zh-CN" altLang="en-US" sz="2400" dirty="0"/>
              <a:t>，和三次卷积</a:t>
            </a:r>
            <a:r>
              <a:rPr lang="zh-CN" altLang="en-US" sz="2400" dirty="0" smtClean="0"/>
              <a:t>插值。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07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图片格式对比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06963" y="1196015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057027" y="836712"/>
            <a:ext cx="711242" cy="701976"/>
            <a:chOff x="6217935" y="1158425"/>
            <a:chExt cx="527724" cy="520849"/>
          </a:xfrm>
        </p:grpSpPr>
        <p:grpSp>
          <p:nvGrpSpPr>
            <p:cNvPr id="22" name="组合 21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0E647C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E647C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E647C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E647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0E647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2641203" y="885286"/>
            <a:ext cx="590465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/>
              <a:t>GIF:</a:t>
            </a:r>
            <a:r>
              <a:rPr lang="zh-CN" altLang="zh-CN" sz="2000" dirty="0"/>
              <a:t>无损压缩，支持动图和透明，仅支持</a:t>
            </a:r>
            <a:r>
              <a:rPr lang="en-US" altLang="zh-CN" sz="2000" dirty="0"/>
              <a:t>256</a:t>
            </a:r>
            <a:r>
              <a:rPr lang="zh-CN" altLang="zh-CN" sz="2000" dirty="0"/>
              <a:t>色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706963" y="2036677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057027" y="1677374"/>
            <a:ext cx="711242" cy="701976"/>
            <a:chOff x="6217935" y="1158425"/>
            <a:chExt cx="527724" cy="520849"/>
          </a:xfrm>
        </p:grpSpPr>
        <p:grpSp>
          <p:nvGrpSpPr>
            <p:cNvPr id="29" name="组合 28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2DB2A4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DB2A4"/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2641203" y="1725948"/>
            <a:ext cx="7488832" cy="49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2000" dirty="0"/>
              <a:t>JPEG:</a:t>
            </a:r>
            <a:r>
              <a:rPr lang="zh-CN" altLang="zh-CN" sz="2000" dirty="0"/>
              <a:t>有损压缩，压缩比例高，图片小，适用于颜色丰富的图</a:t>
            </a:r>
            <a:r>
              <a:rPr lang="zh-CN" altLang="en-US" sz="2000" dirty="0">
                <a:sym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1706963" y="2888407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1057027" y="2529104"/>
            <a:ext cx="711242" cy="701976"/>
            <a:chOff x="6217935" y="1158425"/>
            <a:chExt cx="527724" cy="520849"/>
          </a:xfrm>
        </p:grpSpPr>
        <p:grpSp>
          <p:nvGrpSpPr>
            <p:cNvPr id="36" name="组合 35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F77A08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77A08"/>
                  </a:solidFill>
                  <a:latin typeface="Impact MT Std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F77A08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2641203" y="2577678"/>
            <a:ext cx="720080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/>
              <a:t>PNG:</a:t>
            </a:r>
            <a:r>
              <a:rPr lang="zh-CN" altLang="zh-CN" sz="2000" dirty="0"/>
              <a:t>无损压缩，支持透明，压缩比高于</a:t>
            </a:r>
            <a:r>
              <a:rPr lang="en-US" altLang="zh-CN" sz="2000" dirty="0"/>
              <a:t>GIF</a:t>
            </a:r>
            <a:endParaRPr lang="zh-CN" altLang="zh-CN" sz="2000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1706963" y="3710965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57027" y="3351662"/>
            <a:ext cx="711242" cy="701976"/>
            <a:chOff x="6217935" y="1158425"/>
            <a:chExt cx="527724" cy="520849"/>
          </a:xfrm>
        </p:grpSpPr>
        <p:grpSp>
          <p:nvGrpSpPr>
            <p:cNvPr id="43" name="组合 42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92D050"/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92D050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2641203" y="3400236"/>
            <a:ext cx="7200800" cy="49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2000" dirty="0"/>
              <a:t>WEBP:</a:t>
            </a:r>
            <a:r>
              <a:rPr lang="zh-CN" altLang="zh-CN" sz="2000" dirty="0"/>
              <a:t>支持有损无损透明，压缩算法优，图片更小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706963" y="5157192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1057027" y="4743248"/>
            <a:ext cx="711242" cy="701976"/>
            <a:chOff x="6217935" y="1158425"/>
            <a:chExt cx="527724" cy="520849"/>
          </a:xfrm>
        </p:grpSpPr>
        <p:grpSp>
          <p:nvGrpSpPr>
            <p:cNvPr id="50" name="组合 49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总结</a:t>
              </a:r>
            </a:p>
          </p:txBody>
        </p:sp>
      </p:grp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2641203" y="4277422"/>
            <a:ext cx="9073008" cy="181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zh-CN" sz="2000" dirty="0" smtClean="0"/>
              <a:t>压缩率</a:t>
            </a:r>
            <a:r>
              <a:rPr lang="zh-CN" altLang="zh-CN" sz="2000" dirty="0"/>
              <a:t>（</a:t>
            </a:r>
            <a:r>
              <a:rPr lang="en-US" altLang="zh-CN" sz="2000" dirty="0"/>
              <a:t>JPEG&gt;PNG&gt;GIF</a:t>
            </a:r>
            <a:r>
              <a:rPr lang="zh-CN" altLang="zh-CN" sz="2000" dirty="0"/>
              <a:t>）</a:t>
            </a:r>
          </a:p>
          <a:p>
            <a:pPr>
              <a:buNone/>
            </a:pPr>
            <a:r>
              <a:rPr lang="zh-CN" altLang="zh-CN" sz="2000" dirty="0" smtClean="0"/>
              <a:t>失真</a:t>
            </a:r>
            <a:r>
              <a:rPr lang="zh-CN" altLang="en-US" sz="2000" dirty="0" smtClean="0"/>
              <a:t>方面</a:t>
            </a:r>
            <a:r>
              <a:rPr lang="zh-CN" altLang="zh-CN" sz="2000" dirty="0" smtClean="0"/>
              <a:t>，</a:t>
            </a:r>
            <a:r>
              <a:rPr lang="en-US" altLang="zh-CN" sz="2000" dirty="0"/>
              <a:t>jpeg</a:t>
            </a:r>
            <a:r>
              <a:rPr lang="zh-CN" altLang="zh-CN" sz="2000" dirty="0"/>
              <a:t>和有损的</a:t>
            </a:r>
            <a:r>
              <a:rPr lang="en-US" altLang="zh-CN" sz="2000" dirty="0"/>
              <a:t>WEBP</a:t>
            </a:r>
            <a:r>
              <a:rPr lang="zh-CN" altLang="zh-CN" sz="2000" dirty="0"/>
              <a:t>会失真率较大</a:t>
            </a:r>
          </a:p>
          <a:p>
            <a:pPr>
              <a:buNone/>
            </a:pPr>
            <a:r>
              <a:rPr lang="zh-CN" altLang="zh-CN" sz="2000" dirty="0"/>
              <a:t>图片</a:t>
            </a:r>
            <a:r>
              <a:rPr lang="zh-CN" altLang="zh-CN" sz="2000" dirty="0" smtClean="0"/>
              <a:t>大小</a:t>
            </a:r>
            <a:r>
              <a:rPr lang="zh-CN" altLang="en-US" sz="2000" dirty="0" smtClean="0"/>
              <a:t>方面</a:t>
            </a:r>
            <a:r>
              <a:rPr lang="zh-CN" altLang="zh-CN" sz="2000" dirty="0" smtClean="0"/>
              <a:t>，</a:t>
            </a:r>
            <a:r>
              <a:rPr lang="en-US" altLang="zh-CN" sz="2000" dirty="0"/>
              <a:t>WEBP</a:t>
            </a:r>
            <a:r>
              <a:rPr lang="zh-CN" altLang="zh-CN" sz="2000" dirty="0"/>
              <a:t>最小，颜色丰富时，</a:t>
            </a:r>
            <a:r>
              <a:rPr lang="en-US" altLang="zh-CN" sz="2000" dirty="0"/>
              <a:t>jpeg</a:t>
            </a:r>
            <a:r>
              <a:rPr lang="zh-CN" altLang="zh-CN" sz="2000" dirty="0"/>
              <a:t>次小，颜色较少时，</a:t>
            </a:r>
            <a:r>
              <a:rPr lang="en-US" altLang="zh-CN" sz="2000" dirty="0" err="1"/>
              <a:t>png</a:t>
            </a:r>
            <a:r>
              <a:rPr lang="zh-CN" altLang="zh-CN" sz="2000" dirty="0"/>
              <a:t>次小。</a:t>
            </a:r>
          </a:p>
          <a:p>
            <a:pPr>
              <a:buNone/>
            </a:pPr>
            <a:r>
              <a:rPr lang="zh-CN" altLang="zh-CN" sz="2000" dirty="0"/>
              <a:t>颜色少的小图标用</a:t>
            </a:r>
            <a:r>
              <a:rPr lang="en-US" altLang="zh-CN" sz="2000" dirty="0" err="1"/>
              <a:t>png</a:t>
            </a:r>
            <a:r>
              <a:rPr lang="en-US" altLang="zh-CN" sz="2000" dirty="0"/>
              <a:t>,</a:t>
            </a:r>
            <a:r>
              <a:rPr lang="zh-CN" altLang="zh-CN" sz="2000" dirty="0"/>
              <a:t>色彩丰富的大图片用</a:t>
            </a:r>
            <a:r>
              <a:rPr lang="en-US" altLang="zh-CN" sz="2000" dirty="0"/>
              <a:t>jpeg,</a:t>
            </a:r>
            <a:r>
              <a:rPr lang="zh-CN" altLang="zh-CN" sz="2000" dirty="0"/>
              <a:t>动图用</a:t>
            </a:r>
            <a:r>
              <a:rPr lang="en-US" altLang="zh-CN" sz="2000" dirty="0"/>
              <a:t>gif</a:t>
            </a:r>
            <a:r>
              <a:rPr lang="zh-CN" altLang="zh-CN" sz="2000" dirty="0"/>
              <a:t>，</a:t>
            </a:r>
            <a:r>
              <a:rPr lang="en-US" altLang="zh-CN" sz="2000" dirty="0"/>
              <a:t>WEBP</a:t>
            </a:r>
            <a:r>
              <a:rPr lang="zh-CN" altLang="zh-CN" sz="2000" dirty="0"/>
              <a:t>各方面表现最好（但目前不是所有浏览器都兼容），会是未来的发展方向。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6" grpId="0"/>
      <p:bldP spid="33" grpId="0"/>
      <p:bldP spid="40" grpId="0"/>
      <p:bldP spid="47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08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算法对比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图表 61"/>
          <p:cNvGraphicFramePr/>
          <p:nvPr>
            <p:extLst>
              <p:ext uri="{D42A27DB-BD31-4B8C-83A1-F6EECF244321}">
                <p14:modId xmlns:p14="http://schemas.microsoft.com/office/powerpoint/2010/main" val="2370175280"/>
              </p:ext>
            </p:extLst>
          </p:nvPr>
        </p:nvGraphicFramePr>
        <p:xfrm>
          <a:off x="1057027" y="17728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4" name="图表 63"/>
          <p:cNvGraphicFramePr/>
          <p:nvPr>
            <p:extLst>
              <p:ext uri="{D42A27DB-BD31-4B8C-83A1-F6EECF244321}">
                <p14:modId xmlns:p14="http://schemas.microsoft.com/office/powerpoint/2010/main" val="3135378853"/>
              </p:ext>
            </p:extLst>
          </p:nvPr>
        </p:nvGraphicFramePr>
        <p:xfrm>
          <a:off x="6745659" y="17728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21123" y="47971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花费</a:t>
            </a:r>
            <a:r>
              <a:rPr lang="zh-CN" altLang="zh-CN" dirty="0" smtClean="0"/>
              <a:t>时间</a:t>
            </a:r>
            <a:r>
              <a:rPr lang="zh-CN" altLang="zh-CN" dirty="0"/>
              <a:t>对比图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753771" y="47971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图片大小</a:t>
            </a:r>
            <a:r>
              <a:rPr lang="zh-CN" altLang="zh-CN" dirty="0" smtClean="0"/>
              <a:t>对比</a:t>
            </a:r>
            <a:r>
              <a:rPr lang="zh-CN" altLang="zh-CN" dirty="0"/>
              <a:t>图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1043" y="908720"/>
            <a:ext cx="979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/>
              <a:t>将</a:t>
            </a:r>
            <a:r>
              <a:rPr lang="zh-CN" altLang="en-US" sz="2400" dirty="0" smtClean="0"/>
              <a:t>大小</a:t>
            </a:r>
            <a:r>
              <a:rPr lang="en-US" altLang="zh-CN" sz="2400" dirty="0" smtClean="0"/>
              <a:t>120KB</a:t>
            </a:r>
            <a:r>
              <a:rPr lang="zh-CN" altLang="en-US" sz="2400" dirty="0" smtClean="0"/>
              <a:t>，分辨率</a:t>
            </a:r>
            <a:r>
              <a:rPr lang="en-US" altLang="zh-CN" sz="2400" dirty="0" smtClean="0"/>
              <a:t>600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600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图片</a:t>
            </a:r>
            <a:r>
              <a:rPr lang="zh-CN" altLang="en-US" sz="2400" dirty="0" smtClean="0"/>
              <a:t>运用不同的缩放算法</a:t>
            </a:r>
            <a:r>
              <a:rPr lang="zh-CN" altLang="zh-CN" sz="2400" dirty="0" smtClean="0"/>
              <a:t>生成</a:t>
            </a:r>
            <a:r>
              <a:rPr lang="en-US" altLang="zh-CN" sz="2400" dirty="0"/>
              <a:t>100</a:t>
            </a:r>
            <a:r>
              <a:rPr lang="zh-CN" altLang="zh-CN" sz="2400" dirty="0" smtClean="0"/>
              <a:t>次，</a:t>
            </a:r>
            <a:r>
              <a:rPr lang="zh-CN" altLang="en-US" sz="2400" dirty="0" smtClean="0"/>
              <a:t>结果如下（</a:t>
            </a:r>
            <a:r>
              <a:rPr lang="zh-CN" altLang="zh-CN" sz="2400" dirty="0" smtClean="0"/>
              <a:t>减少</a:t>
            </a:r>
            <a:r>
              <a:rPr lang="zh-CN" altLang="zh-CN" sz="2400" dirty="0"/>
              <a:t>单次误差对结果的</a:t>
            </a:r>
            <a:r>
              <a:rPr lang="zh-CN" altLang="zh-CN" sz="2400" dirty="0" smtClean="0"/>
              <a:t>影响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 flipH="1">
            <a:off x="-3" y="6525344"/>
            <a:ext cx="12195177" cy="360511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-4" y="6596410"/>
            <a:ext cx="12195177" cy="288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5"/>
          <p:cNvSpPr/>
          <p:nvPr/>
        </p:nvSpPr>
        <p:spPr>
          <a:xfrm>
            <a:off x="9976569" y="6493142"/>
            <a:ext cx="1018294" cy="11181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0067547" y="6493142"/>
            <a:ext cx="1070600" cy="392242"/>
          </a:xfrm>
          <a:prstGeom prst="rect">
            <a:avLst/>
          </a:prstGeom>
          <a:solidFill>
            <a:srgbClr val="0E6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10202043" y="6493142"/>
            <a:ext cx="792820" cy="3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09</a:t>
            </a:r>
            <a:endParaRPr 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648" y="188640"/>
            <a:ext cx="2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算法对比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 descr="D:\study\IMAGE\test0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51" y="2344812"/>
            <a:ext cx="15240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图片 44" descr="D:\study\IMAGE\test1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51" y="1912764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图片 45" descr="D:\study\IMAGE\test2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47" y="1896368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图片 46" descr="D:\study\IMAGE\test3.GI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31" y="1912764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209155" y="3568948"/>
            <a:ext cx="9649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/>
              <a:t>压缩</a:t>
            </a:r>
            <a:r>
              <a:rPr lang="zh-CN" altLang="zh-CN" sz="2400" dirty="0"/>
              <a:t>到的尺寸越小所需时间越少，效率上最邻近插值优于双线性插值优于三次卷积插值；且三次卷积插值花费的时间要大很多。图片大小来看，三种算法大小压缩都比较显著</a:t>
            </a:r>
            <a:r>
              <a:rPr lang="zh-CN" altLang="zh-CN" sz="2400" dirty="0" smtClean="0"/>
              <a:t>，</a:t>
            </a:r>
            <a:r>
              <a:rPr lang="zh-CN" altLang="en-US" sz="2400" dirty="0"/>
              <a:t>差距不大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r>
              <a:rPr lang="zh-CN" altLang="zh-CN" sz="2400" dirty="0"/>
              <a:t>最邻近插值法简单速度快，有锯齿现象（适合速度要求高的情况）</a:t>
            </a:r>
          </a:p>
          <a:p>
            <a:r>
              <a:rPr lang="zh-CN" altLang="zh-CN" sz="2400" dirty="0"/>
              <a:t>双线性插值速度居中，图像连贯，有点模糊现象（速度和图片质量适中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r>
              <a:rPr lang="zh-CN" altLang="zh-CN" sz="2400" dirty="0"/>
              <a:t>三次卷积插值速度慢，图像较清晰（适合对图像质量要求高的情况）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68995" y="4505052"/>
            <a:ext cx="711242" cy="701976"/>
            <a:chOff x="6217935" y="1158425"/>
            <a:chExt cx="527724" cy="520849"/>
          </a:xfrm>
        </p:grpSpPr>
        <p:grpSp>
          <p:nvGrpSpPr>
            <p:cNvPr id="50" name="组合 49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总结</a:t>
              </a: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1345059" y="4865092"/>
            <a:ext cx="792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09154" y="1192684"/>
            <a:ext cx="827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将下面最左边的图，在三种算法下放大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倍进行观察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904</Words>
  <Application>Microsoft Office PowerPoint</Application>
  <PresentationFormat>自定义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lenovo</cp:lastModifiedBy>
  <cp:revision>137</cp:revision>
  <dcterms:created xsi:type="dcterms:W3CDTF">2016-01-25T08:08:00Z</dcterms:created>
  <dcterms:modified xsi:type="dcterms:W3CDTF">2017-08-20T14:36:25Z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