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8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207" autoAdjust="0"/>
    <p:restoredTop sz="94643"/>
  </p:normalViewPr>
  <p:slideViewPr>
    <p:cSldViewPr snapToGrid="0" snapToObjects="1">
      <p:cViewPr varScale="1">
        <p:scale>
          <a:sx n="87" d="100"/>
          <a:sy n="87"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Teams with </a:t>
            </a:r>
          </a:p>
          <a:p>
            <a:pPr>
              <a:defRPr/>
            </a:pPr>
            <a:r>
              <a:rPr lang="en-US" baseline="0" dirty="0"/>
              <a:t>Record Attendance by Decade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Sheet2!$A$1:$A$5</c:f>
              <c:strCache>
                <c:ptCount val="5"/>
                <c:pt idx="0">
                  <c:v>1970s</c:v>
                </c:pt>
                <c:pt idx="1">
                  <c:v>1980s</c:v>
                </c:pt>
                <c:pt idx="2">
                  <c:v>1990s</c:v>
                </c:pt>
                <c:pt idx="3">
                  <c:v>2000s</c:v>
                </c:pt>
                <c:pt idx="4">
                  <c:v>2010s</c:v>
                </c:pt>
              </c:strCache>
            </c:strRef>
          </c:cat>
          <c:val>
            <c:numRef>
              <c:f>Sheet2!$B$1:$B$5</c:f>
              <c:numCache>
                <c:formatCode>General</c:formatCode>
                <c:ptCount val="5"/>
                <c:pt idx="0">
                  <c:v>1</c:v>
                </c:pt>
                <c:pt idx="1">
                  <c:v>0</c:v>
                </c:pt>
                <c:pt idx="2">
                  <c:v>9</c:v>
                </c:pt>
                <c:pt idx="3">
                  <c:v>13</c:v>
                </c:pt>
                <c:pt idx="4">
                  <c:v>7</c:v>
                </c:pt>
              </c:numCache>
            </c:numRef>
          </c:val>
          <c:extLst xmlns:c16r2="http://schemas.microsoft.com/office/drawing/2015/06/chart">
            <c:ext xmlns:c16="http://schemas.microsoft.com/office/drawing/2014/chart" uri="{C3380CC4-5D6E-409C-BE32-E72D297353CC}">
              <c16:uniqueId val="{00000000-FC8E-475C-B3E7-A57B0EB217F7}"/>
            </c:ext>
          </c:extLst>
        </c:ser>
        <c:dLbls>
          <c:dLblPos val="ctr"/>
          <c:showLegendKey val="0"/>
          <c:showVal val="1"/>
          <c:showCatName val="0"/>
          <c:showSerName val="0"/>
          <c:showPercent val="0"/>
          <c:showBubbleSize val="0"/>
        </c:dLbls>
        <c:gapWidth val="150"/>
        <c:overlap val="100"/>
        <c:axId val="686171616"/>
        <c:axId val="686166176"/>
      </c:barChart>
      <c:catAx>
        <c:axId val="68617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166176"/>
        <c:crosses val="autoZero"/>
        <c:auto val="1"/>
        <c:lblAlgn val="ctr"/>
        <c:lblOffset val="100"/>
        <c:noMultiLvlLbl val="0"/>
      </c:catAx>
      <c:valAx>
        <c:axId val="6861661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86171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Teams with </a:t>
            </a:r>
          </a:p>
          <a:p>
            <a:pPr>
              <a:defRPr/>
            </a:pPr>
            <a:r>
              <a:rPr lang="en-US" dirty="0"/>
              <a:t>Record Attendance by Year</a:t>
            </a:r>
          </a:p>
        </c:rich>
      </c:tx>
      <c:layout>
        <c:manualLayout>
          <c:xMode val="edge"/>
          <c:yMode val="edge"/>
          <c:x val="0.12893744531933499"/>
          <c:y val="2.77777777777778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Teams with Record Attendance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1976</c:v>
                </c:pt>
                <c:pt idx="1">
                  <c:v>1990</c:v>
                </c:pt>
                <c:pt idx="2">
                  <c:v>1993</c:v>
                </c:pt>
                <c:pt idx="3">
                  <c:v>1997</c:v>
                </c:pt>
                <c:pt idx="4">
                  <c:v>1998</c:v>
                </c:pt>
                <c:pt idx="5">
                  <c:v>1999</c:v>
                </c:pt>
                <c:pt idx="6">
                  <c:v>2002</c:v>
                </c:pt>
                <c:pt idx="7">
                  <c:v>2004</c:v>
                </c:pt>
                <c:pt idx="8">
                  <c:v>2005</c:v>
                </c:pt>
                <c:pt idx="9">
                  <c:v>2006</c:v>
                </c:pt>
                <c:pt idx="10">
                  <c:v>2007</c:v>
                </c:pt>
                <c:pt idx="11">
                  <c:v>2008</c:v>
                </c:pt>
                <c:pt idx="12">
                  <c:v>2009</c:v>
                </c:pt>
                <c:pt idx="13">
                  <c:v>2010</c:v>
                </c:pt>
                <c:pt idx="14">
                  <c:v>2011</c:v>
                </c:pt>
                <c:pt idx="15">
                  <c:v>2012</c:v>
                </c:pt>
                <c:pt idx="16">
                  <c:v>2015</c:v>
                </c:pt>
              </c:numCache>
            </c:numRef>
          </c:cat>
          <c:val>
            <c:numRef>
              <c:f>Sheet1!$B$2:$B$18</c:f>
              <c:numCache>
                <c:formatCode>General</c:formatCode>
                <c:ptCount val="17"/>
                <c:pt idx="0">
                  <c:v>1</c:v>
                </c:pt>
                <c:pt idx="1">
                  <c:v>1</c:v>
                </c:pt>
                <c:pt idx="2">
                  <c:v>4</c:v>
                </c:pt>
                <c:pt idx="3">
                  <c:v>1</c:v>
                </c:pt>
                <c:pt idx="4">
                  <c:v>2</c:v>
                </c:pt>
                <c:pt idx="5">
                  <c:v>1</c:v>
                </c:pt>
                <c:pt idx="6">
                  <c:v>1</c:v>
                </c:pt>
                <c:pt idx="7">
                  <c:v>2</c:v>
                </c:pt>
                <c:pt idx="8">
                  <c:v>1</c:v>
                </c:pt>
                <c:pt idx="9">
                  <c:v>2</c:v>
                </c:pt>
                <c:pt idx="10">
                  <c:v>2</c:v>
                </c:pt>
                <c:pt idx="11">
                  <c:v>4</c:v>
                </c:pt>
                <c:pt idx="12">
                  <c:v>1</c:v>
                </c:pt>
                <c:pt idx="13">
                  <c:v>1</c:v>
                </c:pt>
                <c:pt idx="14">
                  <c:v>3</c:v>
                </c:pt>
                <c:pt idx="15">
                  <c:v>1</c:v>
                </c:pt>
                <c:pt idx="16">
                  <c:v>2</c:v>
                </c:pt>
              </c:numCache>
            </c:numRef>
          </c:val>
          <c:extLst xmlns:c16r2="http://schemas.microsoft.com/office/drawing/2015/06/chart">
            <c:ext xmlns:c16="http://schemas.microsoft.com/office/drawing/2014/chart" uri="{C3380CC4-5D6E-409C-BE32-E72D297353CC}">
              <c16:uniqueId val="{00000000-6AB7-4063-8A5D-9DF185DF5514}"/>
            </c:ext>
          </c:extLst>
        </c:ser>
        <c:dLbls>
          <c:dLblPos val="outEnd"/>
          <c:showLegendKey val="0"/>
          <c:showVal val="1"/>
          <c:showCatName val="0"/>
          <c:showSerName val="0"/>
          <c:showPercent val="0"/>
          <c:showBubbleSize val="0"/>
        </c:dLbls>
        <c:gapWidth val="219"/>
        <c:overlap val="-27"/>
        <c:axId val="686170528"/>
        <c:axId val="686169984"/>
      </c:barChart>
      <c:catAx>
        <c:axId val="686170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169984"/>
        <c:crosses val="autoZero"/>
        <c:auto val="1"/>
        <c:lblAlgn val="ctr"/>
        <c:lblOffset val="100"/>
        <c:noMultiLvlLbl val="0"/>
      </c:catAx>
      <c:valAx>
        <c:axId val="6861699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8617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lb.com/" TargetMode="External"/><Relationship Id="rId2" Type="http://schemas.openxmlformats.org/officeDocument/2006/relationships/hyperlink" Target="http://www.ballparksofbaseball.com/" TargetMode="External"/><Relationship Id="rId1" Type="http://schemas.openxmlformats.org/officeDocument/2006/relationships/slideLayout" Target="../slideLayouts/slideLayout2.xml"/><Relationship Id="rId5" Type="http://schemas.openxmlformats.org/officeDocument/2006/relationships/hyperlink" Target="https://github.com/llh1000/MSDS7330" TargetMode="External"/><Relationship Id="rId4" Type="http://schemas.openxmlformats.org/officeDocument/2006/relationships/hyperlink" Target="https://www2.census.gov/programs-surveys/popest/datase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516" y="2519339"/>
            <a:ext cx="9622896" cy="993311"/>
          </a:xfrm>
        </p:spPr>
        <p:txBody>
          <a:bodyPr/>
          <a:lstStyle/>
          <a:p>
            <a:pPr algn="l"/>
            <a:r>
              <a:rPr lang="en-US" sz="4800" dirty="0"/>
              <a:t>Drivers of Major League Baseball Game Attendance</a:t>
            </a:r>
          </a:p>
        </p:txBody>
      </p:sp>
      <p:sp>
        <p:nvSpPr>
          <p:cNvPr id="3" name="Subtitle 2"/>
          <p:cNvSpPr>
            <a:spLocks noGrp="1"/>
          </p:cNvSpPr>
          <p:nvPr>
            <p:ph type="subTitle" idx="1"/>
          </p:nvPr>
        </p:nvSpPr>
        <p:spPr>
          <a:xfrm>
            <a:off x="1473496" y="3558742"/>
            <a:ext cx="7766936" cy="741705"/>
          </a:xfrm>
        </p:spPr>
        <p:txBody>
          <a:bodyPr>
            <a:noAutofit/>
          </a:bodyPr>
          <a:lstStyle/>
          <a:p>
            <a:pPr algn="ctr"/>
            <a:r>
              <a:rPr lang="en-US" sz="2000" i="1" dirty="0"/>
              <a:t>An Examination of the Association between Seasonal Attendance Totals with Team Performance Measures and Market Size</a:t>
            </a:r>
          </a:p>
        </p:txBody>
      </p:sp>
      <p:sp>
        <p:nvSpPr>
          <p:cNvPr id="4" name="Subtitle 2"/>
          <p:cNvSpPr txBox="1">
            <a:spLocks/>
          </p:cNvSpPr>
          <p:nvPr/>
        </p:nvSpPr>
        <p:spPr>
          <a:xfrm>
            <a:off x="1473496" y="4774736"/>
            <a:ext cx="7766936" cy="152605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MSDS 7330 File Organization and </a:t>
            </a:r>
            <a:r>
              <a:rPr lang="en-US"/>
              <a:t>Database Management – Section </a:t>
            </a:r>
            <a:r>
              <a:rPr lang="en-US" dirty="0"/>
              <a:t>403</a:t>
            </a:r>
          </a:p>
          <a:p>
            <a:pPr algn="ctr"/>
            <a:r>
              <a:rPr lang="en-US" dirty="0"/>
              <a:t>Daniel Freeman, Laurie Harris and Timothy McWilliams</a:t>
            </a:r>
          </a:p>
          <a:p>
            <a:pPr algn="ctr"/>
            <a:r>
              <a:rPr lang="en-US" dirty="0"/>
              <a:t>August 16, 2017</a:t>
            </a:r>
          </a:p>
        </p:txBody>
      </p:sp>
    </p:spTree>
    <p:extLst>
      <p:ext uri="{BB962C8B-B14F-4D97-AF65-F5344CB8AC3E}">
        <p14:creationId xmlns:p14="http://schemas.microsoft.com/office/powerpoint/2010/main" val="160882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Five teams saw maximum attendance records during their first season in the MLB</a:t>
            </a:r>
          </a:p>
          <a:p>
            <a:pPr lvl="1"/>
            <a:r>
              <a:rPr lang="en-US" dirty="0"/>
              <a:t>Six teams saw maximum attendance records outside of their top 10 seasons but still had winning records for that year</a:t>
            </a:r>
          </a:p>
          <a:p>
            <a:pPr lvl="1"/>
            <a:r>
              <a:rPr lang="en-US" dirty="0"/>
              <a:t>The two remaining teams were the 2007 St. Louis Cardinals and the 2008 Detroit Tigers</a:t>
            </a:r>
          </a:p>
          <a:p>
            <a:pPr lvl="2"/>
            <a:r>
              <a:rPr lang="en-US" dirty="0"/>
              <a:t>It is possible that the maximum attendance record for the St. Louis Cardinals was a residual effect of the team’s 2006 World Series Win</a:t>
            </a:r>
          </a:p>
          <a:p>
            <a:pPr lvl="2"/>
            <a:r>
              <a:rPr lang="en-US" dirty="0"/>
              <a:t>The 2008 Detroit Tigers had a winning record of 45% which was the 35</a:t>
            </a:r>
            <a:r>
              <a:rPr lang="en-US" baseline="30000" dirty="0"/>
              <a:t>th</a:t>
            </a:r>
            <a:r>
              <a:rPr lang="en-US" dirty="0"/>
              <a:t> best season out of the 48 seasons examined, and they finished last in their division standings that year.  Despite their performance, they set a maximum attendance record of 3,202,654 during this season</a:t>
            </a:r>
          </a:p>
        </p:txBody>
      </p:sp>
    </p:spTree>
    <p:extLst>
      <p:ext uri="{BB962C8B-B14F-4D97-AF65-F5344CB8AC3E}">
        <p14:creationId xmlns:p14="http://schemas.microsoft.com/office/powerpoint/2010/main" val="172328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Runs Scored, Runs Allowed, &amp; Homeruns</a:t>
            </a:r>
          </a:p>
        </p:txBody>
      </p:sp>
      <p:sp>
        <p:nvSpPr>
          <p:cNvPr id="3" name="Content Placeholder 2"/>
          <p:cNvSpPr>
            <a:spLocks noGrp="1"/>
          </p:cNvSpPr>
          <p:nvPr>
            <p:ph idx="1"/>
          </p:nvPr>
        </p:nvSpPr>
        <p:spPr>
          <a:xfrm>
            <a:off x="677334" y="1925305"/>
            <a:ext cx="8596668" cy="3880773"/>
          </a:xfrm>
        </p:spPr>
        <p:txBody>
          <a:bodyPr/>
          <a:lstStyle/>
          <a:p>
            <a:r>
              <a:rPr lang="en-US" dirty="0"/>
              <a:t>For all 30 teams, three main variables were </a:t>
            </a:r>
            <a:r>
              <a:rPr lang="en-US" dirty="0" smtClean="0"/>
              <a:t>observed </a:t>
            </a:r>
            <a:r>
              <a:rPr lang="en-US" dirty="0"/>
              <a:t>for each season from 1969 through </a:t>
            </a:r>
            <a:r>
              <a:rPr lang="en-US" dirty="0" smtClean="0"/>
              <a:t>2016:</a:t>
            </a:r>
            <a:endParaRPr lang="en-US" dirty="0"/>
          </a:p>
          <a:p>
            <a:pPr lvl="1"/>
            <a:r>
              <a:rPr lang="en-US" dirty="0"/>
              <a:t>Runs Scored </a:t>
            </a:r>
          </a:p>
          <a:p>
            <a:pPr lvl="1"/>
            <a:r>
              <a:rPr lang="en-US" dirty="0"/>
              <a:t>Runs Allowed</a:t>
            </a:r>
          </a:p>
          <a:p>
            <a:pPr lvl="1"/>
            <a:r>
              <a:rPr lang="en-US" dirty="0" smtClean="0"/>
              <a:t>Home runs</a:t>
            </a:r>
            <a:endParaRPr lang="en-US" dirty="0"/>
          </a:p>
          <a:p>
            <a:r>
              <a:rPr lang="en-US" dirty="0"/>
              <a:t>For each of the 30 teams, the season with the highest attendance record was </a:t>
            </a:r>
            <a:r>
              <a:rPr lang="en-US" dirty="0" smtClean="0"/>
              <a:t>identified</a:t>
            </a:r>
            <a:endParaRPr lang="en-US" dirty="0"/>
          </a:p>
          <a:p>
            <a:r>
              <a:rPr lang="en-US" dirty="0"/>
              <a:t>Then for each </a:t>
            </a:r>
            <a:r>
              <a:rPr lang="en-US" dirty="0" smtClean="0"/>
              <a:t>team, the </a:t>
            </a:r>
            <a:r>
              <a:rPr lang="en-US" dirty="0"/>
              <a:t>seasons were </a:t>
            </a:r>
            <a:r>
              <a:rPr lang="en-US" dirty="0" smtClean="0"/>
              <a:t>ranked in descending order by runs </a:t>
            </a:r>
            <a:r>
              <a:rPr lang="en-US" dirty="0"/>
              <a:t>scored, runs </a:t>
            </a:r>
            <a:r>
              <a:rPr lang="en-US" dirty="0" smtClean="0"/>
              <a:t>allowed </a:t>
            </a:r>
            <a:r>
              <a:rPr lang="en-US" dirty="0"/>
              <a:t>and </a:t>
            </a:r>
            <a:r>
              <a:rPr lang="en-US" dirty="0" smtClean="0"/>
              <a:t>home runs</a:t>
            </a:r>
            <a:endParaRPr lang="en-US" dirty="0"/>
          </a:p>
          <a:p>
            <a:pPr lvl="1"/>
            <a:endParaRPr lang="en-US" dirty="0"/>
          </a:p>
        </p:txBody>
      </p:sp>
    </p:spTree>
    <p:extLst>
      <p:ext uri="{BB962C8B-B14F-4D97-AF65-F5344CB8AC3E}">
        <p14:creationId xmlns:p14="http://schemas.microsoft.com/office/powerpoint/2010/main" val="295414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Scored Seasons</a:t>
            </a:r>
          </a:p>
        </p:txBody>
      </p:sp>
      <p:sp>
        <p:nvSpPr>
          <p:cNvPr id="3" name="Content Placeholder 2"/>
          <p:cNvSpPr>
            <a:spLocks noGrp="1"/>
          </p:cNvSpPr>
          <p:nvPr>
            <p:ph idx="1"/>
          </p:nvPr>
        </p:nvSpPr>
        <p:spPr/>
        <p:txBody>
          <a:bodyPr/>
          <a:lstStyle/>
          <a:p>
            <a:r>
              <a:rPr lang="en-US" dirty="0"/>
              <a:t>Runs Scored records for each season and each team were reviewed to determine the maximum attendance year for each team and compare that to the runs scored for that maximum year per </a:t>
            </a:r>
            <a:r>
              <a:rPr lang="en-US" dirty="0" smtClean="0"/>
              <a:t>team</a:t>
            </a:r>
            <a:endParaRPr lang="en-US" dirty="0"/>
          </a:p>
          <a:p>
            <a:r>
              <a:rPr lang="en-US" dirty="0"/>
              <a:t>Of the 30 MLB teams, the maximum attendance record was associated with one of their top ten most successful runs scored seasons for 13 teams (43</a:t>
            </a:r>
            <a:r>
              <a:rPr lang="en-US" dirty="0" smtClean="0"/>
              <a:t>%)</a:t>
            </a:r>
            <a:endParaRPr lang="en-US" dirty="0"/>
          </a:p>
          <a:p>
            <a:r>
              <a:rPr lang="en-US" dirty="0"/>
              <a:t>Seventeen of the 30 MLB teams (56%) had maximum attendance records during a year that was not considered one of their top ten seasons for runs </a:t>
            </a:r>
            <a:r>
              <a:rPr lang="en-US" dirty="0" smtClean="0"/>
              <a:t>scored</a:t>
            </a:r>
            <a:endParaRPr lang="en-US" dirty="0"/>
          </a:p>
          <a:p>
            <a:endParaRPr lang="en-US" dirty="0"/>
          </a:p>
          <a:p>
            <a:endParaRPr lang="en-US" dirty="0"/>
          </a:p>
        </p:txBody>
      </p:sp>
    </p:spTree>
    <p:extLst>
      <p:ext uri="{BB962C8B-B14F-4D97-AF65-F5344CB8AC3E}">
        <p14:creationId xmlns:p14="http://schemas.microsoft.com/office/powerpoint/2010/main" val="143548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Runs </a:t>
            </a:r>
            <a:r>
              <a:rPr lang="en-US" dirty="0"/>
              <a:t>Scored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5893974"/>
              </p:ext>
            </p:extLst>
          </p:nvPr>
        </p:nvGraphicFramePr>
        <p:xfrm>
          <a:off x="677692" y="1784703"/>
          <a:ext cx="8596310" cy="3832789"/>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xmlns="" val="20000"/>
                    </a:ext>
                  </a:extLst>
                </a:gridCol>
                <a:gridCol w="1719262">
                  <a:extLst>
                    <a:ext uri="{9D8B030D-6E8A-4147-A177-3AD203B41FA5}">
                      <a16:colId xmlns:a16="http://schemas.microsoft.com/office/drawing/2014/main" xmlns="" val="20001"/>
                    </a:ext>
                  </a:extLst>
                </a:gridCol>
                <a:gridCol w="1719262">
                  <a:extLst>
                    <a:ext uri="{9D8B030D-6E8A-4147-A177-3AD203B41FA5}">
                      <a16:colId xmlns:a16="http://schemas.microsoft.com/office/drawing/2014/main" xmlns="" val="20002"/>
                    </a:ext>
                  </a:extLst>
                </a:gridCol>
                <a:gridCol w="1719262">
                  <a:extLst>
                    <a:ext uri="{9D8B030D-6E8A-4147-A177-3AD203B41FA5}">
                      <a16:colId xmlns:a16="http://schemas.microsoft.com/office/drawing/2014/main" xmlns="" val="20003"/>
                    </a:ext>
                  </a:extLst>
                </a:gridCol>
                <a:gridCol w="1719262">
                  <a:extLst>
                    <a:ext uri="{9D8B030D-6E8A-4147-A177-3AD203B41FA5}">
                      <a16:colId xmlns:a16="http://schemas.microsoft.com/office/drawing/2014/main" xmlns="" val="20004"/>
                    </a:ext>
                  </a:extLst>
                </a:gridCol>
              </a:tblGrid>
              <a:tr h="423901">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smtClean="0"/>
                        <a:t>Runs Scored Rank</a:t>
                      </a:r>
                      <a:endParaRPr lang="en-US" dirty="0"/>
                    </a:p>
                  </a:txBody>
                  <a:tcPr anchor="b"/>
                </a:tc>
                <a:extLst>
                  <a:ext uri="{0D108BD9-81ED-4DB2-BD59-A6C34878D82A}">
                    <a16:rowId xmlns:a16="http://schemas.microsoft.com/office/drawing/2014/main" xmlns="" val="10000"/>
                  </a:ext>
                </a:extLst>
              </a:tr>
              <a:tr h="245593">
                <a:tc>
                  <a:txBody>
                    <a:bodyPr/>
                    <a:lstStyle/>
                    <a:p>
                      <a:pPr algn="l" rtl="0" fontAlgn="b"/>
                      <a:r>
                        <a:rPr lang="en-US" sz="1200" b="0" i="0" u="none" strike="noStrike" dirty="0">
                          <a:solidFill>
                            <a:srgbClr val="000000"/>
                          </a:solidFill>
                          <a:effectLst/>
                          <a:latin typeface="Times New Roman" panose="02020603050405020304" pitchFamily="18" charset="0"/>
                        </a:rPr>
                        <a:t>Chicago Cubs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855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xmlns="" val="10001"/>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3,468,436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1,009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xmlns="" val="10002"/>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2,629,708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857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a:t>
                      </a:r>
                    </a:p>
                  </a:txBody>
                  <a:tcPr marL="9525" marR="9525" marT="9525" marB="0" anchor="b"/>
                </a:tc>
                <a:extLst>
                  <a:ext uri="{0D108BD9-81ED-4DB2-BD59-A6C34878D82A}">
                    <a16:rowId xmlns:a16="http://schemas.microsoft.com/office/drawing/2014/main" xmlns="" val="10003"/>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Chicago White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2,957,414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868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a:t>
                      </a:r>
                    </a:p>
                  </a:txBody>
                  <a:tcPr marL="9525" marR="9525" marT="9525" marB="0" anchor="b"/>
                </a:tc>
                <a:extLst>
                  <a:ext uri="{0D108BD9-81ED-4DB2-BD59-A6C34878D82A}">
                    <a16:rowId xmlns:a16="http://schemas.microsoft.com/office/drawing/2014/main" xmlns="" val="10004"/>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768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a:t>
                      </a:r>
                    </a:p>
                  </a:txBody>
                  <a:tcPr marL="9525" marR="9525" marT="9525" marB="0" anchor="b"/>
                </a:tc>
                <a:extLst>
                  <a:ext uri="{0D108BD9-81ED-4DB2-BD59-A6C34878D82A}">
                    <a16:rowId xmlns:a16="http://schemas.microsoft.com/office/drawing/2014/main" xmlns="" val="10005"/>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4,057,947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xmlns="" val="10006"/>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3,087,872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a16="http://schemas.microsoft.com/office/drawing/2014/main" xmlns="" val="10007"/>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Baltimore Orioles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3,711,132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a16="http://schemas.microsoft.com/office/drawing/2014/main" xmlns="" val="10008"/>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New York Mets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a16="http://schemas.microsoft.com/office/drawing/2014/main" xmlns="" val="10009"/>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3,542,938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xmlns="" val="10010"/>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3,223,640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781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a:t>
                      </a:r>
                    </a:p>
                  </a:txBody>
                  <a:tcPr marL="9525" marR="9525" marT="9525" marB="0" anchor="b"/>
                </a:tc>
                <a:extLst>
                  <a:ext uri="{0D108BD9-81ED-4DB2-BD59-A6C34878D82A}">
                    <a16:rowId xmlns:a16="http://schemas.microsoft.com/office/drawing/2014/main" xmlns="" val="10011"/>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Boston Red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a:t>
                      </a:r>
                    </a:p>
                  </a:txBody>
                  <a:tcPr marL="9525" marR="9525" marT="9525" marB="0" anchor="b"/>
                </a:tc>
                <a:extLst>
                  <a:ext uri="{0D108BD9-81ED-4DB2-BD59-A6C34878D82A}">
                    <a16:rowId xmlns:a16="http://schemas.microsoft.com/office/drawing/2014/main" xmlns="" val="10012"/>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3,202,654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821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9</a:t>
                      </a:r>
                    </a:p>
                  </a:txBody>
                  <a:tcPr marL="9525" marR="9525" marT="9525" marB="0" anchor="b"/>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2951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35" y="243069"/>
            <a:ext cx="8596668" cy="1320800"/>
          </a:xfrm>
        </p:spPr>
        <p:txBody>
          <a:bodyPr/>
          <a:lstStyle/>
          <a:p>
            <a:r>
              <a:rPr lang="en-US" dirty="0" smtClean="0"/>
              <a:t>Teams Ranked outside of Top 10 </a:t>
            </a:r>
            <a:br>
              <a:rPr lang="en-US" dirty="0" smtClean="0"/>
            </a:br>
            <a:r>
              <a:rPr lang="en-US" dirty="0" smtClean="0"/>
              <a:t>by Runs Scored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8667784"/>
              </p:ext>
            </p:extLst>
          </p:nvPr>
        </p:nvGraphicFramePr>
        <p:xfrm>
          <a:off x="677334" y="1485936"/>
          <a:ext cx="8485383" cy="4771407"/>
        </p:xfrm>
        <a:graphic>
          <a:graphicData uri="http://schemas.openxmlformats.org/drawingml/2006/table">
            <a:tbl>
              <a:tblPr firstRow="1" bandRow="1">
                <a:tableStyleId>{5C22544A-7EE6-4342-B048-85BDC9FD1C3A}</a:tableStyleId>
              </a:tblPr>
              <a:tblGrid>
                <a:gridCol w="1503363">
                  <a:extLst>
                    <a:ext uri="{9D8B030D-6E8A-4147-A177-3AD203B41FA5}">
                      <a16:colId xmlns:a16="http://schemas.microsoft.com/office/drawing/2014/main" xmlns="" val="20000"/>
                    </a:ext>
                  </a:extLst>
                </a:gridCol>
                <a:gridCol w="1745505">
                  <a:extLst>
                    <a:ext uri="{9D8B030D-6E8A-4147-A177-3AD203B41FA5}">
                      <a16:colId xmlns:a16="http://schemas.microsoft.com/office/drawing/2014/main" xmlns="" val="20001"/>
                    </a:ext>
                  </a:extLst>
                </a:gridCol>
                <a:gridCol w="1745505">
                  <a:extLst>
                    <a:ext uri="{9D8B030D-6E8A-4147-A177-3AD203B41FA5}">
                      <a16:colId xmlns:a16="http://schemas.microsoft.com/office/drawing/2014/main" xmlns="" val="20002"/>
                    </a:ext>
                  </a:extLst>
                </a:gridCol>
                <a:gridCol w="1745505">
                  <a:extLst>
                    <a:ext uri="{9D8B030D-6E8A-4147-A177-3AD203B41FA5}">
                      <a16:colId xmlns:a16="http://schemas.microsoft.com/office/drawing/2014/main" xmlns="" val="20003"/>
                    </a:ext>
                  </a:extLst>
                </a:gridCol>
                <a:gridCol w="1745505">
                  <a:extLst>
                    <a:ext uri="{9D8B030D-6E8A-4147-A177-3AD203B41FA5}">
                      <a16:colId xmlns:a16="http://schemas.microsoft.com/office/drawing/2014/main" xmlns="" val="20004"/>
                    </a:ext>
                  </a:extLst>
                </a:gridCol>
              </a:tblGrid>
              <a:tr h="592776">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Runs Scored Rank</a:t>
                      </a:r>
                    </a:p>
                  </a:txBody>
                  <a:tcPr anchor="b"/>
                </a:tc>
                <a:extLst>
                  <a:ext uri="{0D108BD9-81ED-4DB2-BD59-A6C34878D82A}">
                    <a16:rowId xmlns:a16="http://schemas.microsoft.com/office/drawing/2014/main" xmlns="" val="10000"/>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767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a16="http://schemas.microsoft.com/office/drawing/2014/main" xmlns="" val="10001"/>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a16="http://schemas.microsoft.com/office/drawing/2014/main" xmlns="" val="10002"/>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3,406,790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766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a16="http://schemas.microsoft.com/office/drawing/2014/main" xmlns="" val="10003"/>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3,610,290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665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4"/>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724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5"/>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808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6"/>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7"/>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a16="http://schemas.microsoft.com/office/drawing/2014/main" xmlns="" val="10008"/>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a16="http://schemas.microsoft.com/office/drawing/2014/main" xmlns="" val="10009"/>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4,298,655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789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a16="http://schemas.microsoft.com/office/drawing/2014/main" xmlns="" val="4173343063"/>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581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a16="http://schemas.microsoft.com/office/drawing/2014/main" xmlns="" val="1886522132"/>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2,498,596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697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a16="http://schemas.microsoft.com/office/drawing/2014/main" xmlns="" val="3040176439"/>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a16="http://schemas.microsoft.com/office/drawing/2014/main" xmlns="" val="365358477"/>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721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a16="http://schemas.microsoft.com/office/drawing/2014/main" xmlns="" val="635241635"/>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3,552,150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extLst>
                  <a:ext uri="{0D108BD9-81ED-4DB2-BD59-A6C34878D82A}">
                    <a16:rowId xmlns:a16="http://schemas.microsoft.com/office/drawing/2014/main" xmlns="" val="2709912798"/>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a:t>
                      </a:r>
                    </a:p>
                  </a:txBody>
                  <a:tcPr marL="9525" marR="9525" marT="9525" marB="0" anchor="b"/>
                </a:tc>
                <a:extLst>
                  <a:ext uri="{0D108BD9-81ED-4DB2-BD59-A6C34878D82A}">
                    <a16:rowId xmlns:a16="http://schemas.microsoft.com/office/drawing/2014/main" xmlns="" val="205316558"/>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570 </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44</a:t>
                      </a:r>
                    </a:p>
                  </a:txBody>
                  <a:tcPr marL="9525" marR="9525" marT="9525" marB="0" anchor="b"/>
                </a:tc>
                <a:extLst>
                  <a:ext uri="{0D108BD9-81ED-4DB2-BD59-A6C34878D82A}">
                    <a16:rowId xmlns:a16="http://schemas.microsoft.com/office/drawing/2014/main" xmlns="" val="3749409406"/>
                  </a:ext>
                </a:extLst>
              </a:tr>
            </a:tbl>
          </a:graphicData>
        </a:graphic>
      </p:graphicFrame>
      <p:sp>
        <p:nvSpPr>
          <p:cNvPr id="6" name="Content Placeholder 2"/>
          <p:cNvSpPr txBox="1">
            <a:spLocks/>
          </p:cNvSpPr>
          <p:nvPr/>
        </p:nvSpPr>
        <p:spPr>
          <a:xfrm>
            <a:off x="677334" y="903469"/>
            <a:ext cx="8113740" cy="174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16323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Allowed Seasons</a:t>
            </a:r>
          </a:p>
        </p:txBody>
      </p:sp>
      <p:sp>
        <p:nvSpPr>
          <p:cNvPr id="5" name="Content Placeholder 2"/>
          <p:cNvSpPr>
            <a:spLocks noGrp="1"/>
          </p:cNvSpPr>
          <p:nvPr>
            <p:ph idx="1"/>
          </p:nvPr>
        </p:nvSpPr>
        <p:spPr>
          <a:xfrm>
            <a:off x="677334" y="2160589"/>
            <a:ext cx="8596668" cy="3880773"/>
          </a:xfrm>
        </p:spPr>
        <p:txBody>
          <a:bodyPr/>
          <a:lstStyle/>
          <a:p>
            <a:r>
              <a:rPr lang="en-US" dirty="0"/>
              <a:t>Runs Allowed records for each season and each team were reviewed to determine the maximum attendance year for each team and compare that to the runs allowed for that maximum year per </a:t>
            </a:r>
            <a:r>
              <a:rPr lang="en-US" dirty="0" smtClean="0"/>
              <a:t>team</a:t>
            </a:r>
            <a:endParaRPr lang="en-US" dirty="0"/>
          </a:p>
          <a:p>
            <a:r>
              <a:rPr lang="en-US" dirty="0"/>
              <a:t>Of the 30 MLB teams, the maximum attendance record was associated with one of their top ten most successful runs allowed seasons for 7 teams (23</a:t>
            </a:r>
            <a:r>
              <a:rPr lang="en-US" dirty="0" smtClean="0"/>
              <a:t>%)</a:t>
            </a:r>
            <a:endParaRPr lang="en-US" dirty="0"/>
          </a:p>
          <a:p>
            <a:r>
              <a:rPr lang="en-US" dirty="0"/>
              <a:t>Twenty-three of the 30 MLB teams (76%) had maximum attendance records during a year that was not considered one of their top ten seasons for runs </a:t>
            </a:r>
            <a:r>
              <a:rPr lang="en-US" dirty="0" smtClean="0"/>
              <a:t>allowed</a:t>
            </a:r>
            <a:endParaRPr lang="en-US" dirty="0"/>
          </a:p>
          <a:p>
            <a:endParaRPr lang="en-US" dirty="0"/>
          </a:p>
        </p:txBody>
      </p:sp>
    </p:spTree>
    <p:extLst>
      <p:ext uri="{BB962C8B-B14F-4D97-AF65-F5344CB8AC3E}">
        <p14:creationId xmlns:p14="http://schemas.microsoft.com/office/powerpoint/2010/main" val="238400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1320800"/>
          </a:xfrm>
        </p:spPr>
        <p:txBody>
          <a:bodyPr/>
          <a:lstStyle/>
          <a:p>
            <a:r>
              <a:rPr lang="en-US" dirty="0"/>
              <a:t>Relationship between Attendance and High Runs Allowed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0393276"/>
              </p:ext>
            </p:extLst>
          </p:nvPr>
        </p:nvGraphicFramePr>
        <p:xfrm>
          <a:off x="853025" y="2069435"/>
          <a:ext cx="8612951" cy="3024491"/>
        </p:xfrm>
        <a:graphic>
          <a:graphicData uri="http://schemas.openxmlformats.org/drawingml/2006/table">
            <a:tbl>
              <a:tblPr firstRow="1" bandRow="1">
                <a:tableStyleId>{5C22544A-7EE6-4342-B048-85BDC9FD1C3A}</a:tableStyleId>
              </a:tblPr>
              <a:tblGrid>
                <a:gridCol w="1503363">
                  <a:extLst>
                    <a:ext uri="{9D8B030D-6E8A-4147-A177-3AD203B41FA5}">
                      <a16:colId xmlns:a16="http://schemas.microsoft.com/office/drawing/2014/main" xmlns="" val="20000"/>
                    </a:ext>
                  </a:extLst>
                </a:gridCol>
                <a:gridCol w="1777397">
                  <a:extLst>
                    <a:ext uri="{9D8B030D-6E8A-4147-A177-3AD203B41FA5}">
                      <a16:colId xmlns:a16="http://schemas.microsoft.com/office/drawing/2014/main" xmlns="" val="20001"/>
                    </a:ext>
                  </a:extLst>
                </a:gridCol>
                <a:gridCol w="1777397">
                  <a:extLst>
                    <a:ext uri="{9D8B030D-6E8A-4147-A177-3AD203B41FA5}">
                      <a16:colId xmlns:a16="http://schemas.microsoft.com/office/drawing/2014/main" xmlns="" val="20002"/>
                    </a:ext>
                  </a:extLst>
                </a:gridCol>
                <a:gridCol w="1777397">
                  <a:extLst>
                    <a:ext uri="{9D8B030D-6E8A-4147-A177-3AD203B41FA5}">
                      <a16:colId xmlns:a16="http://schemas.microsoft.com/office/drawing/2014/main" xmlns="" val="20003"/>
                    </a:ext>
                  </a:extLst>
                </a:gridCol>
                <a:gridCol w="1777397">
                  <a:extLst>
                    <a:ext uri="{9D8B030D-6E8A-4147-A177-3AD203B41FA5}">
                      <a16:colId xmlns:a16="http://schemas.microsoft.com/office/drawing/2014/main" xmlns="" val="20004"/>
                    </a:ext>
                  </a:extLst>
                </a:gridCol>
              </a:tblGrid>
              <a:tr h="813762">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a:t>
                      </a:r>
                      <a:r>
                        <a:rPr lang="en-US" baseline="0" dirty="0" smtClean="0"/>
                        <a:t>Allowed</a:t>
                      </a:r>
                      <a:endParaRPr lang="en-US" dirty="0"/>
                    </a:p>
                  </a:txBody>
                  <a:tcPr anchor="b"/>
                </a:tc>
                <a:tc>
                  <a:txBody>
                    <a:bodyPr/>
                    <a:lstStyle/>
                    <a:p>
                      <a:pPr algn="ctr"/>
                      <a:r>
                        <a:rPr lang="en-US" dirty="0" smtClean="0"/>
                        <a:t>Runs Allowed</a:t>
                      </a:r>
                      <a:r>
                        <a:rPr lang="en-US" baseline="0" dirty="0" smtClean="0"/>
                        <a:t> Rank</a:t>
                      </a:r>
                      <a:endParaRPr lang="en-US" dirty="0"/>
                    </a:p>
                  </a:txBody>
                  <a:tcPr anchor="b"/>
                </a:tc>
                <a:extLst>
                  <a:ext uri="{0D108BD9-81ED-4DB2-BD59-A6C34878D82A}">
                    <a16:rowId xmlns:a16="http://schemas.microsoft.com/office/drawing/2014/main" xmlns="" val="10000"/>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967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a16="http://schemas.microsoft.com/office/drawing/2014/main" xmlns="" val="10001"/>
                  </a:ext>
                </a:extLst>
              </a:tr>
              <a:tr h="30980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3,552,150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829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a16="http://schemas.microsoft.com/office/drawing/2014/main" xmlns="" val="10002"/>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3,468,436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860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extLst>
                  <a:ext uri="{0D108BD9-81ED-4DB2-BD59-A6C34878D82A}">
                    <a16:rowId xmlns:a16="http://schemas.microsoft.com/office/drawing/2014/main" xmlns="" val="10003"/>
                  </a:ext>
                </a:extLst>
              </a:tr>
              <a:tr h="43836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3,610,290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extLst>
                  <a:ext uri="{0D108BD9-81ED-4DB2-BD59-A6C34878D82A}">
                    <a16:rowId xmlns:a16="http://schemas.microsoft.com/office/drawing/2014/main" xmlns="" val="10004"/>
                  </a:ext>
                </a:extLst>
              </a:tr>
              <a:tr h="43836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727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extLst>
                  <a:ext uri="{0D108BD9-81ED-4DB2-BD59-A6C34878D82A}">
                    <a16:rowId xmlns:a16="http://schemas.microsoft.com/office/drawing/2014/main" xmlns="" val="10005"/>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3,202,654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extLst>
                  <a:ext uri="{0D108BD9-81ED-4DB2-BD59-A6C34878D82A}">
                    <a16:rowId xmlns:a16="http://schemas.microsoft.com/office/drawing/2014/main" xmlns="" val="10006"/>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2,957,414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794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0042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44379"/>
            <a:ext cx="8596668" cy="1320800"/>
          </a:xfrm>
        </p:spPr>
        <p:txBody>
          <a:bodyPr/>
          <a:lstStyle/>
          <a:p>
            <a:r>
              <a:rPr lang="en-US" dirty="0"/>
              <a:t>Teams Ranked outside of Top 10 </a:t>
            </a:r>
            <a:br>
              <a:rPr lang="en-US" dirty="0"/>
            </a:br>
            <a:r>
              <a:rPr lang="en-US" dirty="0"/>
              <a:t>by Runs </a:t>
            </a:r>
            <a:r>
              <a:rPr lang="en-US" dirty="0" smtClean="0"/>
              <a:t>Allowed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171652"/>
              </p:ext>
            </p:extLst>
          </p:nvPr>
        </p:nvGraphicFramePr>
        <p:xfrm>
          <a:off x="614177" y="1216043"/>
          <a:ext cx="8402885" cy="5636065"/>
        </p:xfrm>
        <a:graphic>
          <a:graphicData uri="http://schemas.openxmlformats.org/drawingml/2006/table">
            <a:tbl>
              <a:tblPr firstRow="1" bandRow="1">
                <a:tableStyleId>{5C22544A-7EE6-4342-B048-85BDC9FD1C3A}</a:tableStyleId>
              </a:tblPr>
              <a:tblGrid>
                <a:gridCol w="1407033">
                  <a:extLst>
                    <a:ext uri="{9D8B030D-6E8A-4147-A177-3AD203B41FA5}">
                      <a16:colId xmlns:a16="http://schemas.microsoft.com/office/drawing/2014/main" xmlns="" val="20000"/>
                    </a:ext>
                  </a:extLst>
                </a:gridCol>
                <a:gridCol w="1748963">
                  <a:extLst>
                    <a:ext uri="{9D8B030D-6E8A-4147-A177-3AD203B41FA5}">
                      <a16:colId xmlns:a16="http://schemas.microsoft.com/office/drawing/2014/main" xmlns="" val="20001"/>
                    </a:ext>
                  </a:extLst>
                </a:gridCol>
                <a:gridCol w="1748963">
                  <a:extLst>
                    <a:ext uri="{9D8B030D-6E8A-4147-A177-3AD203B41FA5}">
                      <a16:colId xmlns:a16="http://schemas.microsoft.com/office/drawing/2014/main" xmlns="" val="20002"/>
                    </a:ext>
                  </a:extLst>
                </a:gridCol>
                <a:gridCol w="1748963">
                  <a:extLst>
                    <a:ext uri="{9D8B030D-6E8A-4147-A177-3AD203B41FA5}">
                      <a16:colId xmlns:a16="http://schemas.microsoft.com/office/drawing/2014/main" xmlns="" val="20003"/>
                    </a:ext>
                  </a:extLst>
                </a:gridCol>
                <a:gridCol w="1748963">
                  <a:extLst>
                    <a:ext uri="{9D8B030D-6E8A-4147-A177-3AD203B41FA5}">
                      <a16:colId xmlns:a16="http://schemas.microsoft.com/office/drawing/2014/main" xmlns=""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a:t>
                      </a:r>
                      <a:r>
                        <a:rPr lang="en-US" baseline="0" dirty="0" smtClean="0"/>
                        <a:t>Allowed</a:t>
                      </a:r>
                      <a:endParaRPr lang="en-US" dirty="0"/>
                    </a:p>
                  </a:txBody>
                  <a:tcPr anchor="b"/>
                </a:tc>
                <a:tc>
                  <a:txBody>
                    <a:bodyPr/>
                    <a:lstStyle/>
                    <a:p>
                      <a:pPr algn="ctr"/>
                      <a:r>
                        <a:rPr lang="en-US" dirty="0" smtClean="0"/>
                        <a:t>Runs Allowed Rank</a:t>
                      </a:r>
                      <a:endParaRPr lang="en-US" dirty="0"/>
                    </a:p>
                  </a:txBody>
                  <a:tcPr anchor="b"/>
                </a:tc>
                <a:extLst>
                  <a:ext uri="{0D108BD9-81ED-4DB2-BD59-A6C34878D82A}">
                    <a16:rowId xmlns:a16="http://schemas.microsoft.com/office/drawing/2014/main" xmlns="" val="10000"/>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a16="http://schemas.microsoft.com/office/drawing/2014/main" xmlns="" val="10001"/>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a16="http://schemas.microsoft.com/office/drawing/2014/main" xmlns="" val="1000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a16="http://schemas.microsoft.com/office/drawing/2014/main" xmlns="" val="10003"/>
                  </a:ext>
                </a:extLst>
              </a:tr>
              <a:tr h="248290">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3,406,790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extLst>
                  <a:ext uri="{0D108BD9-81ED-4DB2-BD59-A6C34878D82A}">
                    <a16:rowId xmlns:a16="http://schemas.microsoft.com/office/drawing/2014/main" xmlns="" val="10004"/>
                  </a:ext>
                </a:extLst>
              </a:tr>
              <a:tr h="2245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4,298,655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5"/>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6"/>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3,087,872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4,057,947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extLst>
                  <a:ext uri="{0D108BD9-81ED-4DB2-BD59-A6C34878D82A}">
                    <a16:rowId xmlns:a16="http://schemas.microsoft.com/office/drawing/2014/main" xmlns="" val="10008"/>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extLst>
                  <a:ext uri="{0D108BD9-81ED-4DB2-BD59-A6C34878D82A}">
                    <a16:rowId xmlns:a16="http://schemas.microsoft.com/office/drawing/2014/main" xmlns="" val="1000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extLst>
                  <a:ext uri="{0D108BD9-81ED-4DB2-BD59-A6C34878D82A}">
                    <a16:rowId xmlns:a16="http://schemas.microsoft.com/office/drawing/2014/main" xmlns="" val="4173343063"/>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3,711,132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681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extLst>
                  <a:ext uri="{0D108BD9-81ED-4DB2-BD59-A6C34878D82A}">
                    <a16:rowId xmlns:a16="http://schemas.microsoft.com/office/drawing/2014/main" xmlns="" val="188652213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3,542,938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extLst>
                  <a:ext uri="{0D108BD9-81ED-4DB2-BD59-A6C34878D82A}">
                    <a16:rowId xmlns:a16="http://schemas.microsoft.com/office/drawing/2014/main" xmlns="" val="3040176439"/>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9525" marR="9525" marT="9525" marB="0" anchor="b"/>
                </a:tc>
                <a:extLst>
                  <a:ext uri="{0D108BD9-81ED-4DB2-BD59-A6C34878D82A}">
                    <a16:rowId xmlns:a16="http://schemas.microsoft.com/office/drawing/2014/main" xmlns="" val="36535847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2,629,708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633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a16="http://schemas.microsoft.com/office/drawing/2014/main" xmlns="" val="635241635"/>
                  </a:ext>
                </a:extLst>
              </a:tr>
              <a:tr h="189944">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a:t>
                      </a:r>
                    </a:p>
                  </a:txBody>
                  <a:tcPr marL="9525" marR="9525" marT="9525" marB="0" anchor="b"/>
                </a:tc>
                <a:extLst>
                  <a:ext uri="{0D108BD9-81ED-4DB2-BD59-A6C34878D82A}">
                    <a16:rowId xmlns:a16="http://schemas.microsoft.com/office/drawing/2014/main" xmlns="" val="2709912798"/>
                  </a:ext>
                </a:extLst>
              </a:tr>
              <a:tr h="1649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641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a:t>
                      </a:r>
                    </a:p>
                  </a:txBody>
                  <a:tcPr marL="9525" marR="9525" marT="9525" marB="0" anchor="b"/>
                </a:tc>
                <a:extLst>
                  <a:ext uri="{0D108BD9-81ED-4DB2-BD59-A6C34878D82A}">
                    <a16:rowId xmlns:a16="http://schemas.microsoft.com/office/drawing/2014/main" xmlns="" val="205316558"/>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3,223,640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a:t>
                      </a:r>
                    </a:p>
                  </a:txBody>
                  <a:tcPr marL="9525" marR="9525" marT="9525" marB="0" anchor="b"/>
                </a:tc>
                <a:extLst>
                  <a:ext uri="{0D108BD9-81ED-4DB2-BD59-A6C34878D82A}">
                    <a16:rowId xmlns:a16="http://schemas.microsoft.com/office/drawing/2014/main" xmlns="" val="3749409406"/>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2,498,596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a:t>
                      </a:r>
                    </a:p>
                  </a:txBody>
                  <a:tcPr marL="9525" marR="9525" marT="9525" marB="0" anchor="b"/>
                </a:tc>
                <a:extLst>
                  <a:ext uri="{0D108BD9-81ED-4DB2-BD59-A6C34878D82A}">
                    <a16:rowId xmlns:a16="http://schemas.microsoft.com/office/drawing/2014/main" xmlns="" val="174737045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638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a:t>
                      </a:r>
                    </a:p>
                  </a:txBody>
                  <a:tcPr marL="9525" marR="9525" marT="9525" marB="0" anchor="b"/>
                </a:tc>
                <a:extLst>
                  <a:ext uri="{0D108BD9-81ED-4DB2-BD59-A6C34878D82A}">
                    <a16:rowId xmlns:a16="http://schemas.microsoft.com/office/drawing/2014/main" xmlns="" val="135571575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570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9525" marR="9525" marT="9525" marB="0" anchor="b"/>
                </a:tc>
                <a:extLst>
                  <a:ext uri="{0D108BD9-81ED-4DB2-BD59-A6C34878D82A}">
                    <a16:rowId xmlns:a16="http://schemas.microsoft.com/office/drawing/2014/main" xmlns="" val="13520187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9525" marR="9525" marT="9525" marB="0" anchor="b"/>
                </a:tc>
                <a:extLst>
                  <a:ext uri="{0D108BD9-81ED-4DB2-BD59-A6C34878D82A}">
                    <a16:rowId xmlns:a16="http://schemas.microsoft.com/office/drawing/2014/main" xmlns="" val="332270293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529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b"/>
                </a:tc>
                <a:extLst>
                  <a:ext uri="{0D108BD9-81ED-4DB2-BD59-A6C34878D82A}">
                    <a16:rowId xmlns:a16="http://schemas.microsoft.com/office/drawing/2014/main" xmlns="" val="236119256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b"/>
                </a:tc>
                <a:extLst>
                  <a:ext uri="{0D108BD9-81ED-4DB2-BD59-A6C34878D82A}">
                    <a16:rowId xmlns:a16="http://schemas.microsoft.com/office/drawing/2014/main" xmlns="" val="1868859695"/>
                  </a:ext>
                </a:extLst>
              </a:tr>
            </a:tbl>
          </a:graphicData>
        </a:graphic>
      </p:graphicFrame>
    </p:spTree>
    <p:extLst>
      <p:ext uri="{BB962C8B-B14F-4D97-AF65-F5344CB8AC3E}">
        <p14:creationId xmlns:p14="http://schemas.microsoft.com/office/powerpoint/2010/main" val="228593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Home Runs </a:t>
            </a:r>
            <a:r>
              <a:rPr lang="en-US" dirty="0"/>
              <a:t>Seasons</a:t>
            </a:r>
          </a:p>
        </p:txBody>
      </p:sp>
      <p:sp>
        <p:nvSpPr>
          <p:cNvPr id="5" name="Content Placeholder 2"/>
          <p:cNvSpPr>
            <a:spLocks noGrp="1"/>
          </p:cNvSpPr>
          <p:nvPr>
            <p:ph idx="1"/>
          </p:nvPr>
        </p:nvSpPr>
        <p:spPr>
          <a:xfrm>
            <a:off x="677334" y="2160589"/>
            <a:ext cx="8596668" cy="3880773"/>
          </a:xfrm>
        </p:spPr>
        <p:txBody>
          <a:bodyPr/>
          <a:lstStyle/>
          <a:p>
            <a:r>
              <a:rPr lang="en-US" dirty="0" smtClean="0"/>
              <a:t>Home run </a:t>
            </a:r>
            <a:r>
              <a:rPr lang="en-US" dirty="0"/>
              <a:t>records for each season and each team were reviewed to determine the maximum attendance year for each team and compare that to the homeruns for that maximum year per </a:t>
            </a:r>
            <a:r>
              <a:rPr lang="en-US" dirty="0" smtClean="0"/>
              <a:t>team</a:t>
            </a:r>
            <a:endParaRPr lang="en-US" dirty="0"/>
          </a:p>
          <a:p>
            <a:r>
              <a:rPr lang="en-US" dirty="0"/>
              <a:t>Of the 30 MLB teams, the maximum attendance record was associated with one of their top ten most successful </a:t>
            </a:r>
            <a:r>
              <a:rPr lang="en-US" dirty="0" smtClean="0"/>
              <a:t>home run </a:t>
            </a:r>
            <a:r>
              <a:rPr lang="en-US" dirty="0"/>
              <a:t>seasons for 8 teams (26</a:t>
            </a:r>
            <a:r>
              <a:rPr lang="en-US" dirty="0" smtClean="0"/>
              <a:t>%)</a:t>
            </a:r>
            <a:endParaRPr lang="en-US" dirty="0"/>
          </a:p>
          <a:p>
            <a:r>
              <a:rPr lang="en-US" dirty="0"/>
              <a:t>Twenty-two of the 30 MLB teams (73%) had maximum attendance records during a year that was not considered one of their top ten seasons for </a:t>
            </a:r>
            <a:r>
              <a:rPr lang="en-US" dirty="0" smtClean="0"/>
              <a:t>homeruns</a:t>
            </a:r>
            <a:endParaRPr lang="en-US" dirty="0"/>
          </a:p>
          <a:p>
            <a:endParaRPr lang="en-US" dirty="0"/>
          </a:p>
        </p:txBody>
      </p:sp>
    </p:spTree>
    <p:extLst>
      <p:ext uri="{BB962C8B-B14F-4D97-AF65-F5344CB8AC3E}">
        <p14:creationId xmlns:p14="http://schemas.microsoft.com/office/powerpoint/2010/main" val="86174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Home Runs </a:t>
            </a:r>
            <a:r>
              <a:rPr lang="en-US" dirty="0"/>
              <a:t>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2902162"/>
              </p:ext>
            </p:extLst>
          </p:nvPr>
        </p:nvGraphicFramePr>
        <p:xfrm>
          <a:off x="765179" y="2277983"/>
          <a:ext cx="8551718" cy="3136023"/>
        </p:xfrm>
        <a:graphic>
          <a:graphicData uri="http://schemas.openxmlformats.org/drawingml/2006/table">
            <a:tbl>
              <a:tblPr firstRow="1" bandRow="1">
                <a:tableStyleId>{5C22544A-7EE6-4342-B048-85BDC9FD1C3A}</a:tableStyleId>
              </a:tblPr>
              <a:tblGrid>
                <a:gridCol w="1290638">
                  <a:extLst>
                    <a:ext uri="{9D8B030D-6E8A-4147-A177-3AD203B41FA5}">
                      <a16:colId xmlns:a16="http://schemas.microsoft.com/office/drawing/2014/main" xmlns="" val="20000"/>
                    </a:ext>
                  </a:extLst>
                </a:gridCol>
                <a:gridCol w="1815270">
                  <a:extLst>
                    <a:ext uri="{9D8B030D-6E8A-4147-A177-3AD203B41FA5}">
                      <a16:colId xmlns:a16="http://schemas.microsoft.com/office/drawing/2014/main" xmlns="" val="20001"/>
                    </a:ext>
                  </a:extLst>
                </a:gridCol>
                <a:gridCol w="1815270">
                  <a:extLst>
                    <a:ext uri="{9D8B030D-6E8A-4147-A177-3AD203B41FA5}">
                      <a16:colId xmlns:a16="http://schemas.microsoft.com/office/drawing/2014/main" xmlns="" val="20002"/>
                    </a:ext>
                  </a:extLst>
                </a:gridCol>
                <a:gridCol w="1815270">
                  <a:extLst>
                    <a:ext uri="{9D8B030D-6E8A-4147-A177-3AD203B41FA5}">
                      <a16:colId xmlns:a16="http://schemas.microsoft.com/office/drawing/2014/main" xmlns="" val="20003"/>
                    </a:ext>
                  </a:extLst>
                </a:gridCol>
                <a:gridCol w="1815270">
                  <a:extLst>
                    <a:ext uri="{9D8B030D-6E8A-4147-A177-3AD203B41FA5}">
                      <a16:colId xmlns:a16="http://schemas.microsoft.com/office/drawing/2014/main" xmlns="" val="20004"/>
                    </a:ext>
                  </a:extLst>
                </a:gridCol>
              </a:tblGrid>
              <a:tr h="904653">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smtClean="0"/>
                        <a:t>Home Runs</a:t>
                      </a:r>
                      <a:r>
                        <a:rPr lang="en-US" baseline="0" dirty="0" smtClean="0"/>
                        <a:t> </a:t>
                      </a:r>
                      <a:r>
                        <a:rPr lang="en-US" baseline="0" dirty="0"/>
                        <a:t>Scored</a:t>
                      </a:r>
                      <a:endParaRPr lang="en-US" dirty="0"/>
                    </a:p>
                  </a:txBody>
                  <a:tcPr anchor="b"/>
                </a:tc>
                <a:tc>
                  <a:txBody>
                    <a:bodyPr/>
                    <a:lstStyle/>
                    <a:p>
                      <a:pPr algn="ctr"/>
                      <a:r>
                        <a:rPr lang="en-US" dirty="0" smtClean="0"/>
                        <a:t>Home Runs Rank</a:t>
                      </a:r>
                      <a:endParaRPr lang="en-US" dirty="0"/>
                    </a:p>
                  </a:txBody>
                  <a:tcPr anchor="b"/>
                </a:tc>
                <a:extLst>
                  <a:ext uri="{0D108BD9-81ED-4DB2-BD59-A6C34878D82A}">
                    <a16:rowId xmlns:a16="http://schemas.microsoft.com/office/drawing/2014/main" xmlns="" val="10000"/>
                  </a:ext>
                </a:extLst>
              </a:tr>
              <a:tr h="284645">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2,957,414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a16="http://schemas.microsoft.com/office/drawing/2014/main" xmlns="" val="10001"/>
                  </a:ext>
                </a:extLst>
              </a:tr>
              <a:tr h="284645">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extLst>
                  <a:ext uri="{0D108BD9-81ED-4DB2-BD59-A6C34878D82A}">
                    <a16:rowId xmlns:a16="http://schemas.microsoft.com/office/drawing/2014/main" xmlns="" val="3866019868"/>
                  </a:ext>
                </a:extLst>
              </a:tr>
              <a:tr h="29068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3,468,436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extLst>
                  <a:ext uri="{0D108BD9-81ED-4DB2-BD59-A6C34878D82A}">
                    <a16:rowId xmlns:a16="http://schemas.microsoft.com/office/drawing/2014/main" xmlns="" val="10002"/>
                  </a:ext>
                </a:extLst>
              </a:tr>
              <a:tr h="288758">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3,087,872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extLst>
                  <a:ext uri="{0D108BD9-81ED-4DB2-BD59-A6C34878D82A}">
                    <a16:rowId xmlns:a16="http://schemas.microsoft.com/office/drawing/2014/main" xmlns="" val="10003"/>
                  </a:ext>
                </a:extLst>
              </a:tr>
              <a:tr h="27271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3,202,654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a16="http://schemas.microsoft.com/office/drawing/2014/main" xmlns="" val="10004"/>
                  </a:ext>
                </a:extLst>
              </a:tr>
              <a:tr h="24063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a16="http://schemas.microsoft.com/office/drawing/2014/main" xmlns="" val="10005"/>
                  </a:ext>
                </a:extLst>
              </a:tr>
              <a:tr h="2846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a16="http://schemas.microsoft.com/office/drawing/2014/main" xmlns="" val="10006"/>
                  </a:ext>
                </a:extLst>
              </a:tr>
              <a:tr h="2846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8759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Analysis	</a:t>
            </a:r>
            <a:r>
              <a:rPr lang="en-US" dirty="0" smtClean="0"/>
              <a:t>/ Sources Cited</a:t>
            </a:r>
            <a:endParaRPr lang="en-US" dirty="0"/>
          </a:p>
        </p:txBody>
      </p:sp>
      <p:sp>
        <p:nvSpPr>
          <p:cNvPr id="3" name="Content Placeholder 2"/>
          <p:cNvSpPr>
            <a:spLocks noGrp="1"/>
          </p:cNvSpPr>
          <p:nvPr>
            <p:ph idx="1"/>
          </p:nvPr>
        </p:nvSpPr>
        <p:spPr>
          <a:xfrm>
            <a:off x="677334" y="1270000"/>
            <a:ext cx="8596668" cy="4778260"/>
          </a:xfrm>
        </p:spPr>
        <p:txBody>
          <a:bodyPr>
            <a:normAutofit fontScale="92500" lnSpcReduction="10000"/>
          </a:bodyPr>
          <a:lstStyle/>
          <a:p>
            <a:r>
              <a:rPr lang="en-US" dirty="0"/>
              <a:t>30 Major League Baseball (MLB) teams</a:t>
            </a:r>
          </a:p>
          <a:p>
            <a:r>
              <a:rPr lang="en-US" dirty="0"/>
              <a:t>Data collected beginning with 1969 season through most recently completed season in </a:t>
            </a:r>
            <a:r>
              <a:rPr lang="en-US" dirty="0" smtClean="0"/>
              <a:t>2016</a:t>
            </a:r>
            <a:endParaRPr lang="en-US" dirty="0"/>
          </a:p>
          <a:p>
            <a:r>
              <a:rPr lang="en-US" dirty="0" smtClean="0"/>
              <a:t>Using a local MySQL database on a Windows 10 operating system, we compared annual attendance data to the following variables:</a:t>
            </a:r>
            <a:endParaRPr lang="en-US" dirty="0"/>
          </a:p>
          <a:p>
            <a:pPr lvl="1"/>
            <a:r>
              <a:rPr lang="en-US" dirty="0" smtClean="0"/>
              <a:t>Win-loss </a:t>
            </a:r>
            <a:r>
              <a:rPr lang="en-US" dirty="0"/>
              <a:t>r</a:t>
            </a:r>
            <a:r>
              <a:rPr lang="en-US" dirty="0" smtClean="0"/>
              <a:t>ecords</a:t>
            </a:r>
            <a:endParaRPr lang="en-US" dirty="0"/>
          </a:p>
          <a:p>
            <a:pPr lvl="1"/>
            <a:r>
              <a:rPr lang="en-US" dirty="0" smtClean="0"/>
              <a:t>Runs scored, runs allowed and home runs</a:t>
            </a:r>
          </a:p>
          <a:p>
            <a:pPr lvl="1"/>
            <a:r>
              <a:rPr lang="en-US" dirty="0" smtClean="0"/>
              <a:t>Metropolitan statistical area population counts</a:t>
            </a:r>
            <a:endParaRPr lang="en-US" dirty="0"/>
          </a:p>
          <a:p>
            <a:r>
              <a:rPr lang="en-US" dirty="0"/>
              <a:t>Data Sources</a:t>
            </a:r>
          </a:p>
          <a:p>
            <a:pPr lvl="1"/>
            <a:r>
              <a:rPr lang="en-US" dirty="0"/>
              <a:t>Attendance data collected from </a:t>
            </a:r>
            <a:r>
              <a:rPr lang="en-US" dirty="0">
                <a:hlinkClick r:id="rId2"/>
              </a:rPr>
              <a:t>www.ballparksofbaseball.com</a:t>
            </a:r>
            <a:endParaRPr lang="en-US" dirty="0"/>
          </a:p>
          <a:p>
            <a:pPr lvl="1"/>
            <a:r>
              <a:rPr lang="en-US" dirty="0"/>
              <a:t>Team Performance data collected from </a:t>
            </a:r>
            <a:r>
              <a:rPr lang="en-US" dirty="0">
                <a:hlinkClick r:id="rId3"/>
              </a:rPr>
              <a:t>www.mlb.com</a:t>
            </a:r>
            <a:endParaRPr lang="en-US" dirty="0"/>
          </a:p>
          <a:p>
            <a:pPr lvl="1"/>
            <a:r>
              <a:rPr lang="en-US" dirty="0"/>
              <a:t>Metropolitan </a:t>
            </a:r>
            <a:r>
              <a:rPr lang="en-US" dirty="0" smtClean="0"/>
              <a:t>area population </a:t>
            </a:r>
            <a:r>
              <a:rPr lang="en-US" dirty="0"/>
              <a:t>data collected from </a:t>
            </a:r>
            <a:r>
              <a:rPr lang="en-US" dirty="0">
                <a:hlinkClick r:id="rId4"/>
              </a:rPr>
              <a:t>https://www2.census.gov/programs-surveys/popest/datasets</a:t>
            </a:r>
            <a:r>
              <a:rPr lang="en-US" dirty="0" smtClean="0">
                <a:hlinkClick r:id="rId4"/>
              </a:rPr>
              <a:t>/</a:t>
            </a:r>
            <a:endParaRPr lang="en-US" dirty="0" smtClean="0"/>
          </a:p>
          <a:p>
            <a:r>
              <a:rPr lang="en-US" dirty="0" smtClean="0"/>
              <a:t>This presentation along with our code and data files can be accessed at our team’s GitHub page</a:t>
            </a:r>
            <a:r>
              <a:rPr lang="en-US" dirty="0"/>
              <a:t>: </a:t>
            </a:r>
            <a:r>
              <a:rPr lang="en-US" dirty="0">
                <a:hlinkClick r:id="rId5"/>
              </a:rPr>
              <a:t>https://</a:t>
            </a:r>
            <a:r>
              <a:rPr lang="en-US" dirty="0" smtClean="0">
                <a:hlinkClick r:id="rId5"/>
              </a:rPr>
              <a:t>github.com/llh1000/MSDS7330</a:t>
            </a:r>
            <a:endParaRPr lang="en-US" dirty="0" smtClean="0"/>
          </a:p>
        </p:txBody>
      </p:sp>
    </p:spTree>
    <p:extLst>
      <p:ext uri="{BB962C8B-B14F-4D97-AF65-F5344CB8AC3E}">
        <p14:creationId xmlns:p14="http://schemas.microsoft.com/office/powerpoint/2010/main" val="3139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18" y="104273"/>
            <a:ext cx="8482708" cy="1010653"/>
          </a:xfrm>
        </p:spPr>
        <p:txBody>
          <a:bodyPr>
            <a:normAutofit fontScale="90000"/>
          </a:bodyPr>
          <a:lstStyle/>
          <a:p>
            <a:r>
              <a:rPr lang="en-US" dirty="0"/>
              <a:t>Teams Ranked outside of Top 10 </a:t>
            </a:r>
            <a:br>
              <a:rPr lang="en-US" dirty="0"/>
            </a:br>
            <a:r>
              <a:rPr lang="en-US" dirty="0"/>
              <a:t>by </a:t>
            </a:r>
            <a:r>
              <a:rPr lang="en-US" dirty="0" smtClean="0"/>
              <a:t>Home Runs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8224404"/>
              </p:ext>
            </p:extLst>
          </p:nvPr>
        </p:nvGraphicFramePr>
        <p:xfrm>
          <a:off x="614177" y="1099476"/>
          <a:ext cx="8499215" cy="5323010"/>
        </p:xfrm>
        <a:graphic>
          <a:graphicData uri="http://schemas.openxmlformats.org/drawingml/2006/table">
            <a:tbl>
              <a:tblPr firstRow="1" bandRow="1">
                <a:tableStyleId>{5C22544A-7EE6-4342-B048-85BDC9FD1C3A}</a:tableStyleId>
              </a:tblPr>
              <a:tblGrid>
                <a:gridCol w="1503363">
                  <a:extLst>
                    <a:ext uri="{9D8B030D-6E8A-4147-A177-3AD203B41FA5}">
                      <a16:colId xmlns:a16="http://schemas.microsoft.com/office/drawing/2014/main" xmlns="" val="20000"/>
                    </a:ext>
                  </a:extLst>
                </a:gridCol>
                <a:gridCol w="1748963">
                  <a:extLst>
                    <a:ext uri="{9D8B030D-6E8A-4147-A177-3AD203B41FA5}">
                      <a16:colId xmlns:a16="http://schemas.microsoft.com/office/drawing/2014/main" xmlns="" val="20001"/>
                    </a:ext>
                  </a:extLst>
                </a:gridCol>
                <a:gridCol w="1748963">
                  <a:extLst>
                    <a:ext uri="{9D8B030D-6E8A-4147-A177-3AD203B41FA5}">
                      <a16:colId xmlns:a16="http://schemas.microsoft.com/office/drawing/2014/main" xmlns="" val="20002"/>
                    </a:ext>
                  </a:extLst>
                </a:gridCol>
                <a:gridCol w="1748963">
                  <a:extLst>
                    <a:ext uri="{9D8B030D-6E8A-4147-A177-3AD203B41FA5}">
                      <a16:colId xmlns:a16="http://schemas.microsoft.com/office/drawing/2014/main" xmlns="" val="20003"/>
                    </a:ext>
                  </a:extLst>
                </a:gridCol>
                <a:gridCol w="1748963">
                  <a:extLst>
                    <a:ext uri="{9D8B030D-6E8A-4147-A177-3AD203B41FA5}">
                      <a16:colId xmlns:a16="http://schemas.microsoft.com/office/drawing/2014/main" xmlns=""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xmlns="" val="10000"/>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3,711,132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a16="http://schemas.microsoft.com/office/drawing/2014/main" xmlns="" val="10001"/>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a16="http://schemas.microsoft.com/office/drawing/2014/main" xmlns="" val="1000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extLst>
                  <a:ext uri="{0D108BD9-81ED-4DB2-BD59-A6C34878D82A}">
                    <a16:rowId xmlns:a16="http://schemas.microsoft.com/office/drawing/2014/main" xmlns="" val="10003"/>
                  </a:ext>
                </a:extLst>
              </a:tr>
              <a:tr h="2482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3,610,290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extLst>
                  <a:ext uri="{0D108BD9-81ED-4DB2-BD59-A6C34878D82A}">
                    <a16:rowId xmlns:a16="http://schemas.microsoft.com/office/drawing/2014/main" xmlns="" val="10004"/>
                  </a:ext>
                </a:extLst>
              </a:tr>
              <a:tr h="2245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3,406,790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a16="http://schemas.microsoft.com/office/drawing/2014/main" xmlns="" val="10005"/>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a16="http://schemas.microsoft.com/office/drawing/2014/main" xmlns="" val="10006"/>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3,223,640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a16="http://schemas.microsoft.com/office/drawing/2014/main" xmlns="" val="1000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extLst>
                  <a:ext uri="{0D108BD9-81ED-4DB2-BD59-A6C34878D82A}">
                    <a16:rowId xmlns:a16="http://schemas.microsoft.com/office/drawing/2014/main" xmlns="" val="10008"/>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1000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2,498,596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a16="http://schemas.microsoft.com/office/drawing/2014/main" xmlns="" val="4173343063"/>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3,552,150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a16="http://schemas.microsoft.com/office/drawing/2014/main" xmlns="" val="188652213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a16="http://schemas.microsoft.com/office/drawing/2014/main" xmlns="" val="3040176439"/>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3,542,938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extLst>
                  <a:ext uri="{0D108BD9-81ED-4DB2-BD59-A6C34878D82A}">
                    <a16:rowId xmlns:a16="http://schemas.microsoft.com/office/drawing/2014/main" xmlns="" val="36535847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extLst>
                  <a:ext uri="{0D108BD9-81ED-4DB2-BD59-A6C34878D82A}">
                    <a16:rowId xmlns:a16="http://schemas.microsoft.com/office/drawing/2014/main" xmlns="" val="635241635"/>
                  </a:ext>
                </a:extLst>
              </a:tr>
              <a:tr h="189944">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4,298,655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extLst>
                  <a:ext uri="{0D108BD9-81ED-4DB2-BD59-A6C34878D82A}">
                    <a16:rowId xmlns:a16="http://schemas.microsoft.com/office/drawing/2014/main" xmlns="" val="2709912798"/>
                  </a:ext>
                </a:extLst>
              </a:tr>
              <a:tr h="1649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a16="http://schemas.microsoft.com/office/drawing/2014/main" xmlns="" val="205316558"/>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4,057,947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a16="http://schemas.microsoft.com/office/drawing/2014/main" xmlns="" val="3749409406"/>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extLst>
                  <a:ext uri="{0D108BD9-81ED-4DB2-BD59-A6C34878D82A}">
                    <a16:rowId xmlns:a16="http://schemas.microsoft.com/office/drawing/2014/main" xmlns="" val="174737045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2,629,708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extLst>
                  <a:ext uri="{0D108BD9-81ED-4DB2-BD59-A6C34878D82A}">
                    <a16:rowId xmlns:a16="http://schemas.microsoft.com/office/drawing/2014/main" xmlns="" val="135571575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extLst>
                  <a:ext uri="{0D108BD9-81ED-4DB2-BD59-A6C34878D82A}">
                    <a16:rowId xmlns:a16="http://schemas.microsoft.com/office/drawing/2014/main" xmlns="" val="13520187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a16="http://schemas.microsoft.com/office/drawing/2014/main" xmlns="" val="332270293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a16="http://schemas.microsoft.com/office/drawing/2014/main" xmlns="" val="2361192561"/>
                  </a:ext>
                </a:extLst>
              </a:tr>
            </a:tbl>
          </a:graphicData>
        </a:graphic>
      </p:graphicFrame>
    </p:spTree>
    <p:extLst>
      <p:ext uri="{BB962C8B-B14F-4D97-AF65-F5344CB8AC3E}">
        <p14:creationId xmlns:p14="http://schemas.microsoft.com/office/powerpoint/2010/main" val="3526717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vs. Metro Area Population</a:t>
            </a:r>
            <a:endParaRPr lang="en-US" dirty="0"/>
          </a:p>
        </p:txBody>
      </p:sp>
      <p:sp>
        <p:nvSpPr>
          <p:cNvPr id="3" name="Content Placeholder 2"/>
          <p:cNvSpPr>
            <a:spLocks noGrp="1"/>
          </p:cNvSpPr>
          <p:nvPr>
            <p:ph idx="1"/>
          </p:nvPr>
        </p:nvSpPr>
        <p:spPr>
          <a:xfrm>
            <a:off x="677334" y="1925305"/>
            <a:ext cx="8596668" cy="3880773"/>
          </a:xfrm>
        </p:spPr>
        <p:txBody>
          <a:bodyPr>
            <a:normAutofit lnSpcReduction="10000"/>
          </a:bodyPr>
          <a:lstStyle/>
          <a:p>
            <a:r>
              <a:rPr lang="en-US" dirty="0" smtClean="0"/>
              <a:t>We collected population data for the years 2000-2016 from the </a:t>
            </a:r>
            <a:r>
              <a:rPr lang="en-US" dirty="0" smtClean="0"/>
              <a:t>U.S. Census Bureau for all metropolitan statistical areas in which an MLB team is located</a:t>
            </a:r>
          </a:p>
          <a:p>
            <a:pPr lvl="1"/>
            <a:r>
              <a:rPr lang="en-US" dirty="0" smtClean="0"/>
              <a:t>This analysis excludes the Toronto Blue Jays since we were unable to find historical metropolitan area population data earlier than 2013</a:t>
            </a:r>
          </a:p>
          <a:p>
            <a:pPr lvl="1"/>
            <a:r>
              <a:rPr lang="en-US" dirty="0" smtClean="0"/>
              <a:t>We were unable to find comparable data prior to the 2000 Census</a:t>
            </a:r>
            <a:endParaRPr lang="en-US" dirty="0"/>
          </a:p>
          <a:p>
            <a:r>
              <a:rPr lang="en-US" dirty="0"/>
              <a:t>For each of the </a:t>
            </a:r>
            <a:r>
              <a:rPr lang="en-US" dirty="0" smtClean="0"/>
              <a:t>29 U.S.-based teams</a:t>
            </a:r>
            <a:r>
              <a:rPr lang="en-US" dirty="0"/>
              <a:t>, </a:t>
            </a:r>
            <a:r>
              <a:rPr lang="en-US" dirty="0" smtClean="0"/>
              <a:t>we compared their average attendance ranks with their average metropolitan area population ranks for the following time periods:</a:t>
            </a:r>
            <a:endParaRPr lang="en-US" dirty="0"/>
          </a:p>
          <a:p>
            <a:pPr lvl="1"/>
            <a:r>
              <a:rPr lang="en-US" dirty="0" smtClean="0"/>
              <a:t>2000-2016 (entire period for which we have data)</a:t>
            </a:r>
          </a:p>
          <a:p>
            <a:pPr lvl="1"/>
            <a:r>
              <a:rPr lang="en-US" dirty="0" smtClean="0"/>
              <a:t>2000-2004 (first half </a:t>
            </a:r>
            <a:r>
              <a:rPr lang="en-US" dirty="0"/>
              <a:t>of 2000’s decade)</a:t>
            </a:r>
            <a:endParaRPr lang="en-US" dirty="0" smtClean="0"/>
          </a:p>
          <a:p>
            <a:pPr lvl="1"/>
            <a:r>
              <a:rPr lang="en-US" dirty="0" smtClean="0"/>
              <a:t>2005-2009 (second half of 2000’s decade)</a:t>
            </a:r>
          </a:p>
          <a:p>
            <a:pPr lvl="1"/>
            <a:r>
              <a:rPr lang="en-US" dirty="0" smtClean="0"/>
              <a:t>2010-2016 (2010’s decade)</a:t>
            </a:r>
            <a:endParaRPr lang="en-US" dirty="0" smtClean="0"/>
          </a:p>
        </p:txBody>
      </p:sp>
    </p:spTree>
    <p:extLst>
      <p:ext uri="{BB962C8B-B14F-4D97-AF65-F5344CB8AC3E}">
        <p14:creationId xmlns:p14="http://schemas.microsoft.com/office/powerpoint/2010/main" val="3055400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smtClean="0"/>
              <a:t>Attendance vs. Population: </a:t>
            </a:r>
            <a:br>
              <a:rPr lang="en-US" dirty="0" smtClean="0"/>
            </a:br>
            <a:r>
              <a:rPr lang="en-US" dirty="0" smtClean="0"/>
              <a:t>2000-2016 </a:t>
            </a:r>
            <a:r>
              <a:rPr lang="en-US" dirty="0" smtClean="0"/>
              <a:t>(Top 15 Teams)</a:t>
            </a:r>
            <a:endParaRPr lang="en-US" dirty="0"/>
          </a:p>
        </p:txBody>
      </p:sp>
      <p:graphicFrame>
        <p:nvGraphicFramePr>
          <p:cNvPr id="4" name="Content Placeholder 3"/>
          <p:cNvGraphicFramePr>
            <a:graphicFrameLocks noGrp="1"/>
          </p:cNvGraphicFramePr>
          <p:nvPr>
            <p:ph idx="1"/>
            <p:extLst/>
          </p:nvPr>
        </p:nvGraphicFramePr>
        <p:xfrm>
          <a:off x="677692" y="2308073"/>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Yankees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3,628,315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19,230,824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Dodgers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3,488,991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12,857,919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St. Louis Cardinals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3,304,380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2,781,046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San Francisco Giants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3,229,663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4,323,666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Chicago Cubs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2,987,666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9,417,069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Angels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2,959,033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12,857,919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Boston Red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2,883,434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4,565,165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Mets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2,745,858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19,230,824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Philadelphia Phillies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2,709,097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5,914,293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Colorado Rockies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2,619,104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2,500,438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Texas Rangers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2,584,385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6,225,320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Seattle Mariners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2,522,140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3,376,919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Atlanta Braves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2,490,058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5,157,773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Milwaukee Brewers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2,489,435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1,547,380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Detroit Tigers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2,472,539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4,396,406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a:t>
                      </a:r>
                    </a:p>
                  </a:txBody>
                  <a:tcPr marL="9525" marR="9525" marT="9525" marB="0" anchor="b"/>
                </a:tc>
              </a:tr>
            </a:tbl>
          </a:graphicData>
        </a:graphic>
      </p:graphicFrame>
      <p:sp>
        <p:nvSpPr>
          <p:cNvPr id="5" name="Content Placeholder 2"/>
          <p:cNvSpPr txBox="1">
            <a:spLocks/>
          </p:cNvSpPr>
          <p:nvPr/>
        </p:nvSpPr>
        <p:spPr>
          <a:xfrm>
            <a:off x="677691" y="1503038"/>
            <a:ext cx="9116304" cy="8050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Cardinals (3</a:t>
            </a:r>
            <a:r>
              <a:rPr lang="en-US" baseline="30000" dirty="0" smtClean="0"/>
              <a:t>rd</a:t>
            </a:r>
            <a:r>
              <a:rPr lang="en-US" dirty="0" smtClean="0"/>
              <a:t>), Giants (4</a:t>
            </a:r>
            <a:r>
              <a:rPr lang="en-US" baseline="30000" dirty="0" smtClean="0"/>
              <a:t>th</a:t>
            </a:r>
            <a:r>
              <a:rPr lang="en-US" dirty="0" smtClean="0"/>
              <a:t>), Red Sox (7</a:t>
            </a:r>
            <a:r>
              <a:rPr lang="en-US" baseline="30000" dirty="0" smtClean="0"/>
              <a:t>th</a:t>
            </a:r>
            <a:r>
              <a:rPr lang="en-US" dirty="0" smtClean="0"/>
              <a:t>) and Rockies (10</a:t>
            </a:r>
            <a:r>
              <a:rPr lang="en-US" baseline="30000" dirty="0" smtClean="0"/>
              <a:t>th</a:t>
            </a:r>
            <a:r>
              <a:rPr lang="en-US" dirty="0" smtClean="0"/>
              <a:t>) all rank in the top 10 by attendance, despite ranking no higher than 13</a:t>
            </a:r>
            <a:r>
              <a:rPr lang="en-US" baseline="30000" dirty="0" smtClean="0"/>
              <a:t>th</a:t>
            </a:r>
            <a:r>
              <a:rPr lang="en-US" dirty="0" smtClean="0"/>
              <a:t> in metro area population</a:t>
            </a:r>
          </a:p>
        </p:txBody>
      </p:sp>
    </p:spTree>
    <p:extLst>
      <p:ext uri="{BB962C8B-B14F-4D97-AF65-F5344CB8AC3E}">
        <p14:creationId xmlns:p14="http://schemas.microsoft.com/office/powerpoint/2010/main" val="1634697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a:t>
            </a:r>
            <a:r>
              <a:rPr lang="en-US" dirty="0"/>
              <a:t/>
            </a:r>
            <a:br>
              <a:rPr lang="en-US" dirty="0"/>
            </a:br>
            <a:r>
              <a:rPr lang="en-US" dirty="0" smtClean="0"/>
              <a:t>2000-2016 (Bottom 14 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3889800"/>
              </p:ext>
            </p:extLst>
          </p:nvPr>
        </p:nvGraphicFramePr>
        <p:xfrm>
          <a:off x="677692" y="2330108"/>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Houston Astros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2,470,368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5,719,916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San Diego Padres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2,370,338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3,053,255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Baltimore Orioles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2,351,620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2,688,296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Arizona Diamondbacks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2,351,379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4,066,491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Minnesota Twins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2,234,492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3,261,371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Cincinnati Reds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2,166,159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2,113,360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Chicago White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2,063,134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9,417,069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Cleveland Indians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1,988,369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2,097,618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Pittsburgh Pirates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1,931,012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2,372,768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Washington Nationals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1,857,215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5,480,694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Oakland Athletics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1,835,961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4,323,666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Kansas City Royals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1,751,129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1,994,412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Miami Marlins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1,501,492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5,549,558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Tampa Bay Rays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1,427,117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2,717,585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22</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Conversely, the Astros (16</a:t>
            </a:r>
            <a:r>
              <a:rPr lang="en-US" baseline="30000" dirty="0" smtClean="0"/>
              <a:t>th</a:t>
            </a:r>
            <a:r>
              <a:rPr lang="en-US" dirty="0" smtClean="0"/>
              <a:t>), White Sox (22</a:t>
            </a:r>
            <a:r>
              <a:rPr lang="en-US" baseline="30000" dirty="0" smtClean="0"/>
              <a:t>nd</a:t>
            </a:r>
            <a:r>
              <a:rPr lang="en-US" dirty="0" smtClean="0"/>
              <a:t>) and Marlins (28</a:t>
            </a:r>
            <a:r>
              <a:rPr lang="en-US" baseline="30000" dirty="0" smtClean="0"/>
              <a:t>th</a:t>
            </a:r>
            <a:r>
              <a:rPr lang="en-US" dirty="0" smtClean="0"/>
              <a:t>) fall in the bottom half by attendance yet rank in the top 10 by population</a:t>
            </a:r>
          </a:p>
        </p:txBody>
      </p:sp>
    </p:spTree>
    <p:extLst>
      <p:ext uri="{BB962C8B-B14F-4D97-AF65-F5344CB8AC3E}">
        <p14:creationId xmlns:p14="http://schemas.microsoft.com/office/powerpoint/2010/main" val="498667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2000-2004 (Top </a:t>
            </a:r>
            <a:r>
              <a:rPr lang="en-US" dirty="0"/>
              <a:t>15 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47151"/>
              </p:ext>
            </p:extLst>
          </p:nvPr>
        </p:nvGraphicFramePr>
        <p:xfrm>
          <a:off x="677692" y="2264009"/>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Yankees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3,440,053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18,570,322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Seattle Mariners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3,281,564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3,114,259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San Francisco Giants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3,280,851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4,155,726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Los Angeles Dodgers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3,157,214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12,608,337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St. Louis Cardinals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3,083,328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2,731,549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Chicago Cubs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2,878,977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9,234,724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Baltimore Orioles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2,854,369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2,599,173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Arizona Diamondbacks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2,840,609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3,497,517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Houston Astros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2,803,977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4,968,740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Colorado Rockies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2,772,505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2,267,242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Boston Red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2,684,712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4,443,920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Atlanta Braves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2,675,949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4,549,158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Angels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2,562,043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12,608,337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Cleveland Indians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2,558,629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2,139,602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Mets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2,539,550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18,570,322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first half of the 2000s decade, seven teams – including the 2</a:t>
            </a:r>
            <a:r>
              <a:rPr lang="en-US" baseline="30000" dirty="0" smtClean="0"/>
              <a:t>nd</a:t>
            </a:r>
            <a:r>
              <a:rPr lang="en-US" dirty="0" smtClean="0"/>
              <a:t> ranked Seattle Mariners - in the top 10 by attendance ranked outside of the top 10 by population</a:t>
            </a:r>
          </a:p>
        </p:txBody>
      </p:sp>
    </p:spTree>
    <p:extLst>
      <p:ext uri="{BB962C8B-B14F-4D97-AF65-F5344CB8AC3E}">
        <p14:creationId xmlns:p14="http://schemas.microsoft.com/office/powerpoint/2010/main" val="2699115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a:t>2000-2004 </a:t>
            </a:r>
            <a:r>
              <a:rPr lang="en-US" dirty="0" smtClean="0"/>
              <a:t>(Bottom 14 </a:t>
            </a:r>
            <a:r>
              <a:rPr lang="en-US" dirty="0"/>
              <a:t>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9364383"/>
              </p:ext>
            </p:extLst>
          </p:nvPr>
        </p:nvGraphicFramePr>
        <p:xfrm>
          <a:off x="677692" y="2286039"/>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Texas Rangers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2,518,329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5,459,881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San Diego Padres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2,418,402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2,891,160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Cincinnati Reds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2,195,474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2,050,107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Philadelphia Phillies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2,095,954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5,756,471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Oakland Athletics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2,094,261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4,155,726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Milwaukee Brewers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2,023,310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1,519,411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Chicago White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1,852,189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9,234,724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Detroit Tigers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1,848,786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4,482,767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Pittsburgh Pirates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1,828,510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2,408,846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Minnesota Twins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1,718,469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3,048,770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Kansas City Royals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1,595,739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1,889,359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Miami Marlins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1,263,798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5,200,403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Tampa Bay Rays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1,249,451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2,486,184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Washington Nationals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831,038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5,001,555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10</a:t>
                      </a:r>
                    </a:p>
                  </a:txBody>
                  <a:tcPr marL="9525" marR="9525" marT="9525" marB="0" anchor="b"/>
                </a:tc>
              </a:tr>
            </a:tbl>
          </a:graphicData>
        </a:graphic>
      </p:graphicFrame>
      <p:sp>
        <p:nvSpPr>
          <p:cNvPr id="5" name="Content Placeholder 2"/>
          <p:cNvSpPr txBox="1">
            <a:spLocks/>
          </p:cNvSpPr>
          <p:nvPr/>
        </p:nvSpPr>
        <p:spPr>
          <a:xfrm>
            <a:off x="677691" y="1503038"/>
            <a:ext cx="920443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Rangers (16</a:t>
            </a:r>
            <a:r>
              <a:rPr lang="en-US" baseline="30000" dirty="0" smtClean="0"/>
              <a:t>th</a:t>
            </a:r>
            <a:r>
              <a:rPr lang="en-US" dirty="0" smtClean="0"/>
              <a:t>), Phillies (19</a:t>
            </a:r>
            <a:r>
              <a:rPr lang="en-US" baseline="30000" dirty="0" smtClean="0"/>
              <a:t>th</a:t>
            </a:r>
            <a:r>
              <a:rPr lang="en-US" dirty="0" smtClean="0"/>
              <a:t>), White Sox (22</a:t>
            </a:r>
            <a:r>
              <a:rPr lang="en-US" baseline="30000" dirty="0" smtClean="0"/>
              <a:t>nd</a:t>
            </a:r>
            <a:r>
              <a:rPr lang="en-US" dirty="0" smtClean="0"/>
              <a:t>) and Marlins (27</a:t>
            </a:r>
            <a:r>
              <a:rPr lang="en-US" baseline="30000" dirty="0" smtClean="0"/>
              <a:t>th</a:t>
            </a:r>
            <a:r>
              <a:rPr lang="en-US" dirty="0" smtClean="0"/>
              <a:t>) were </a:t>
            </a:r>
            <a:r>
              <a:rPr lang="en-US" dirty="0"/>
              <a:t>in the bottom half by attendance yet </a:t>
            </a:r>
            <a:r>
              <a:rPr lang="en-US" dirty="0" smtClean="0"/>
              <a:t>ranked </a:t>
            </a:r>
            <a:r>
              <a:rPr lang="en-US" dirty="0"/>
              <a:t>in the top 10 by </a:t>
            </a:r>
            <a:r>
              <a:rPr lang="en-US" dirty="0" smtClean="0"/>
              <a:t>population during 2000-2004 </a:t>
            </a:r>
          </a:p>
        </p:txBody>
      </p:sp>
    </p:spTree>
    <p:extLst>
      <p:ext uri="{BB962C8B-B14F-4D97-AF65-F5344CB8AC3E}">
        <p14:creationId xmlns:p14="http://schemas.microsoft.com/office/powerpoint/2010/main" val="1347904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2005-2009 (Top </a:t>
            </a:r>
            <a:r>
              <a:rPr lang="en-US" dirty="0"/>
              <a:t>15 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407839"/>
              </p:ext>
            </p:extLst>
          </p:nvPr>
        </p:nvGraphicFramePr>
        <p:xfrm>
          <a:off x="677692" y="2219941"/>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4,116,158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18,912,642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3,742,215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12,762,126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3,444,949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2,803,777</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3,436,056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18,912,642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3,350,848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12,762,126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3,188,944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9,461,815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3,099,745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5,910,592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3,043,791</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4,218,533</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r>
              <a:tr h="245593">
                <a:tc>
                  <a:txBody>
                    <a:bodyPr/>
                    <a:lstStyle/>
                    <a:p>
                      <a:pPr algn="l"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2,965,165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4,513,935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2,821,241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5,595,264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2,704,380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1,546,311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2,687,481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4,452,548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2,545,911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9,461,815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2,544,545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5,238,996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2,526,397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2,987,543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second half of the 2000s decade, the St. Louis Cardinals ranked 3</a:t>
            </a:r>
            <a:r>
              <a:rPr lang="en-US" baseline="30000" dirty="0" smtClean="0"/>
              <a:t>rd</a:t>
            </a:r>
            <a:r>
              <a:rPr lang="en-US" dirty="0" smtClean="0"/>
              <a:t> in attendance despite ranking only 21</a:t>
            </a:r>
            <a:r>
              <a:rPr lang="en-US" baseline="30000" dirty="0" smtClean="0"/>
              <a:t>st</a:t>
            </a:r>
            <a:r>
              <a:rPr lang="en-US" dirty="0"/>
              <a:t> </a:t>
            </a:r>
            <a:r>
              <a:rPr lang="en-US" dirty="0" smtClean="0"/>
              <a:t>in metro area population</a:t>
            </a:r>
          </a:p>
        </p:txBody>
      </p:sp>
    </p:spTree>
    <p:extLst>
      <p:ext uri="{BB962C8B-B14F-4D97-AF65-F5344CB8AC3E}">
        <p14:creationId xmlns:p14="http://schemas.microsoft.com/office/powerpoint/2010/main" val="2516971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smtClean="0"/>
              <a:t>2005-2009 (Bottom 14 </a:t>
            </a:r>
            <a:r>
              <a:rPr lang="en-US" dirty="0"/>
              <a:t>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5832432"/>
              </p:ext>
            </p:extLst>
          </p:nvPr>
        </p:nvGraphicFramePr>
        <p:xfrm>
          <a:off x="677692" y="2407224"/>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2,473,528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3,306,836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2,332,658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2,451,039</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2,266,243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6,144,234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2,262,740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3,202,412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2,221,190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4,151,634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2,188,906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5,332,298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2,160,003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2,669,987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2,036,434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2,101,821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1,988,744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2,140,797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1,812,646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4,218,533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1,718,371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2,360,260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1,547,474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2,013,797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1,513,855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2,702,391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1,431,643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5,484,778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r>
            </a:tbl>
          </a:graphicData>
        </a:graphic>
      </p:graphicFrame>
      <p:sp>
        <p:nvSpPr>
          <p:cNvPr id="5" name="Content Placeholder 2"/>
          <p:cNvSpPr txBox="1">
            <a:spLocks/>
          </p:cNvSpPr>
          <p:nvPr/>
        </p:nvSpPr>
        <p:spPr>
          <a:xfrm>
            <a:off x="677335" y="1503038"/>
            <a:ext cx="8929373"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with 2000-2004, the </a:t>
            </a:r>
            <a:r>
              <a:rPr lang="en-US" dirty="0"/>
              <a:t>Rangers (</a:t>
            </a:r>
            <a:r>
              <a:rPr lang="en-US" dirty="0" smtClean="0"/>
              <a:t>18</a:t>
            </a:r>
            <a:r>
              <a:rPr lang="en-US" baseline="30000" dirty="0" smtClean="0"/>
              <a:t>th</a:t>
            </a:r>
            <a:r>
              <a:rPr lang="en-US" dirty="0" smtClean="0"/>
              <a:t>) and Marlins (29</a:t>
            </a:r>
            <a:r>
              <a:rPr lang="en-US" baseline="30000" dirty="0" smtClean="0"/>
              <a:t>th</a:t>
            </a:r>
            <a:r>
              <a:rPr lang="en-US" dirty="0" smtClean="0"/>
              <a:t>) were </a:t>
            </a:r>
            <a:r>
              <a:rPr lang="en-US" dirty="0"/>
              <a:t>in the bottom half by attendance yet ranked in the top 10 by population during </a:t>
            </a:r>
            <a:r>
              <a:rPr lang="en-US" dirty="0" smtClean="0"/>
              <a:t>2005-2009 </a:t>
            </a:r>
            <a:endParaRPr lang="en-US" dirty="0"/>
          </a:p>
        </p:txBody>
      </p:sp>
    </p:spTree>
    <p:extLst>
      <p:ext uri="{BB962C8B-B14F-4D97-AF65-F5344CB8AC3E}">
        <p14:creationId xmlns:p14="http://schemas.microsoft.com/office/powerpoint/2010/main" val="3562196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2010-2016 (Top </a:t>
            </a:r>
            <a:r>
              <a:rPr lang="en-US" dirty="0"/>
              <a:t>15 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1395777"/>
              </p:ext>
            </p:extLst>
          </p:nvPr>
        </p:nvGraphicFramePr>
        <p:xfrm>
          <a:off x="677692" y="2418247"/>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3,545,099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13,104,616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3,414,329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19,929,884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3,361,868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2,800,165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3,325,865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4,518,718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2,967,000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4,688,362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2,962,728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13,104,616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2,921,532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9,515,354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2,868,023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6,029,668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2,858,812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6,829,982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2,764,547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4,294,617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2,714,136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2,702,292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2,668,850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1,568,122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2,582,902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3,455,342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2,400,222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19,929,884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2,353,276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5,928,932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r>
            </a:tbl>
          </a:graphicData>
        </a:graphic>
      </p:graphicFrame>
      <p:sp>
        <p:nvSpPr>
          <p:cNvPr id="5" name="Content Placeholder 2"/>
          <p:cNvSpPr txBox="1">
            <a:spLocks/>
          </p:cNvSpPr>
          <p:nvPr/>
        </p:nvSpPr>
        <p:spPr>
          <a:xfrm>
            <a:off x="677692" y="1469987"/>
            <a:ext cx="8730714" cy="8050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2010s decade thus far, the Dodgers overtook the Yankees as the team to draw the most fans while the Tigers enter the top 10 in attendance being ranked 17</a:t>
            </a:r>
            <a:r>
              <a:rPr lang="en-US" baseline="30000" dirty="0" smtClean="0"/>
              <a:t>th</a:t>
            </a:r>
            <a:r>
              <a:rPr lang="en-US" dirty="0" smtClean="0"/>
              <a:t> in population</a:t>
            </a:r>
          </a:p>
        </p:txBody>
      </p:sp>
    </p:spTree>
    <p:extLst>
      <p:ext uri="{BB962C8B-B14F-4D97-AF65-F5344CB8AC3E}">
        <p14:creationId xmlns:p14="http://schemas.microsoft.com/office/powerpoint/2010/main" val="47480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smtClean="0"/>
              <a:t>2010-2016 (Bottom 14 </a:t>
            </a:r>
            <a:r>
              <a:rPr lang="en-US" dirty="0"/>
              <a:t>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1682024"/>
              </p:ext>
            </p:extLst>
          </p:nvPr>
        </p:nvGraphicFramePr>
        <p:xfrm>
          <a:off x="677692" y="2418238"/>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endParaRPr lang="en-US" dirty="0" smtClean="0"/>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2,318,360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5,534,482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2,271,945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2,138,943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2,224,536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3,215,974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2,156,113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2,355,932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2,129,384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2,765,034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2,094,922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4,412,085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2,014,416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3,614,592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2,007,590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2,055,604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1,981,451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6,345,507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1,868,970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9,515,354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1,721,165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5,845,226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1,668,115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4,518,718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1,546,710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2,064,626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1,492,066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2,893,725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r>
            </a:tbl>
          </a:graphicData>
        </a:graphic>
      </p:graphicFrame>
      <p:sp>
        <p:nvSpPr>
          <p:cNvPr id="5" name="Content Placeholder 2"/>
          <p:cNvSpPr txBox="1">
            <a:spLocks/>
          </p:cNvSpPr>
          <p:nvPr/>
        </p:nvSpPr>
        <p:spPr>
          <a:xfrm>
            <a:off x="677335" y="1503038"/>
            <a:ext cx="8929373"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Astros (24</a:t>
            </a:r>
            <a:r>
              <a:rPr lang="en-US" baseline="30000" dirty="0" smtClean="0"/>
              <a:t>th</a:t>
            </a:r>
            <a:r>
              <a:rPr lang="en-US" dirty="0" smtClean="0"/>
              <a:t>) and White Sox (25</a:t>
            </a:r>
            <a:r>
              <a:rPr lang="en-US" baseline="30000" dirty="0" smtClean="0"/>
              <a:t>th</a:t>
            </a:r>
            <a:r>
              <a:rPr lang="en-US" dirty="0" smtClean="0"/>
              <a:t>) continue to struggle to draw fans to their games despite their large markets</a:t>
            </a:r>
            <a:endParaRPr lang="en-US" dirty="0"/>
          </a:p>
        </p:txBody>
      </p:sp>
    </p:spTree>
    <p:extLst>
      <p:ext uri="{BB962C8B-B14F-4D97-AF65-F5344CB8AC3E}">
        <p14:creationId xmlns:p14="http://schemas.microsoft.com/office/powerpoint/2010/main" val="336257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MLB Seasons and Teams</a:t>
            </a:r>
          </a:p>
        </p:txBody>
      </p:sp>
      <p:sp>
        <p:nvSpPr>
          <p:cNvPr id="3" name="Content Placeholder 2"/>
          <p:cNvSpPr>
            <a:spLocks noGrp="1"/>
          </p:cNvSpPr>
          <p:nvPr>
            <p:ph idx="1"/>
          </p:nvPr>
        </p:nvSpPr>
        <p:spPr>
          <a:xfrm>
            <a:off x="677334" y="1285875"/>
            <a:ext cx="8596668" cy="3880773"/>
          </a:xfrm>
        </p:spPr>
        <p:txBody>
          <a:bodyPr/>
          <a:lstStyle/>
          <a:p>
            <a:r>
              <a:rPr lang="en-US" dirty="0"/>
              <a:t>Data for the 1969 season through the 2016 season was collected</a:t>
            </a:r>
          </a:p>
          <a:p>
            <a:r>
              <a:rPr lang="en-US" dirty="0"/>
              <a:t>Represents 48 seasons for 24 of the 30 current MLB teams</a:t>
            </a:r>
          </a:p>
          <a:p>
            <a:r>
              <a:rPr lang="en-US" dirty="0"/>
              <a:t>Six teams were added to the MLB during the period of review.  Seasonal data for these teams was reviewed from their inaugural season through 2016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1802701"/>
              </p:ext>
            </p:extLst>
          </p:nvPr>
        </p:nvGraphicFramePr>
        <p:xfrm>
          <a:off x="955736" y="2977803"/>
          <a:ext cx="7108612"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1689946">
                  <a:extLst>
                    <a:ext uri="{9D8B030D-6E8A-4147-A177-3AD203B41FA5}">
                      <a16:colId xmlns:a16="http://schemas.microsoft.com/office/drawing/2014/main" xmlns="" val="20002"/>
                    </a:ext>
                  </a:extLst>
                </a:gridCol>
              </a:tblGrid>
              <a:tr h="0">
                <a:tc>
                  <a:txBody>
                    <a:bodyPr/>
                    <a:lstStyle/>
                    <a:p>
                      <a:endParaRPr lang="en-US" dirty="0"/>
                    </a:p>
                    <a:p>
                      <a:r>
                        <a:rPr lang="en-US" dirty="0"/>
                        <a:t>First Year in MLB</a:t>
                      </a:r>
                    </a:p>
                  </a:txBody>
                  <a:tcPr/>
                </a:tc>
                <a:tc>
                  <a:txBody>
                    <a:bodyPr/>
                    <a:lstStyle/>
                    <a:p>
                      <a:endParaRPr lang="en-US" dirty="0"/>
                    </a:p>
                    <a:p>
                      <a:r>
                        <a:rPr lang="en-US" dirty="0"/>
                        <a:t>Team</a:t>
                      </a:r>
                    </a:p>
                  </a:txBody>
                  <a:tcPr/>
                </a:tc>
                <a:tc>
                  <a:txBody>
                    <a:bodyPr/>
                    <a:lstStyle/>
                    <a:p>
                      <a:pPr algn="ctr"/>
                      <a:r>
                        <a:rPr lang="en-US" dirty="0"/>
                        <a:t>Number of </a:t>
                      </a:r>
                    </a:p>
                    <a:p>
                      <a:pPr algn="ctr"/>
                      <a:r>
                        <a:rPr lang="en-US" dirty="0"/>
                        <a:t>Seasons</a:t>
                      </a:r>
                    </a:p>
                  </a:txBody>
                  <a:tcPr/>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Seattle Mariners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1"/>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Toronto Blue Jays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2"/>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Colorado Rockies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3"/>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Miami Marlins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4"/>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1998</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Arizona Diamondbacks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5"/>
                  </a:ext>
                </a:extLst>
              </a:tr>
              <a:tr h="370840">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1998</a:t>
                      </a:r>
                      <a:endParaRPr lang="en-US" sz="180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Tampa Bay Rays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2179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Questions?</a:t>
            </a:r>
            <a:endParaRPr lang="en-US" sz="7200" dirty="0"/>
          </a:p>
        </p:txBody>
      </p:sp>
      <p:sp>
        <p:nvSpPr>
          <p:cNvPr id="3" name="Content Placeholder 2"/>
          <p:cNvSpPr>
            <a:spLocks noGrp="1"/>
          </p:cNvSpPr>
          <p:nvPr>
            <p:ph idx="1"/>
          </p:nvPr>
        </p:nvSpPr>
        <p:spPr/>
        <p:txBody>
          <a:bodyPr>
            <a:normAutofit/>
          </a:bodyPr>
          <a:lstStyle/>
          <a:p>
            <a:endParaRPr lang="en-US" sz="7200" dirty="0"/>
          </a:p>
        </p:txBody>
      </p:sp>
    </p:spTree>
    <p:extLst>
      <p:ext uri="{BB962C8B-B14F-4D97-AF65-F5344CB8AC3E}">
        <p14:creationId xmlns:p14="http://schemas.microsoft.com/office/powerpoint/2010/main" val="302899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3413"/>
          </a:xfrm>
        </p:spPr>
        <p:txBody>
          <a:bodyPr>
            <a:normAutofit fontScale="90000"/>
          </a:bodyPr>
          <a:lstStyle/>
          <a:p>
            <a:r>
              <a:rPr lang="en-US"/>
              <a:t>Franchise Changes</a:t>
            </a:r>
            <a:endParaRPr lang="en-US" dirty="0"/>
          </a:p>
        </p:txBody>
      </p:sp>
      <p:sp>
        <p:nvSpPr>
          <p:cNvPr id="3" name="Content Placeholder 2"/>
          <p:cNvSpPr>
            <a:spLocks noGrp="1"/>
          </p:cNvSpPr>
          <p:nvPr>
            <p:ph idx="1"/>
          </p:nvPr>
        </p:nvSpPr>
        <p:spPr>
          <a:xfrm>
            <a:off x="677334" y="1474789"/>
            <a:ext cx="8596668" cy="3880773"/>
          </a:xfrm>
        </p:spPr>
        <p:txBody>
          <a:bodyPr/>
          <a:lstStyle/>
          <a:p>
            <a:r>
              <a:rPr lang="en-US" dirty="0"/>
              <a:t>For this analysis, each of the 30 teams is defined by using the most current franchise name</a:t>
            </a:r>
          </a:p>
          <a:p>
            <a:r>
              <a:rPr lang="en-US" dirty="0"/>
              <a:t>During the period of review, three franchises relocated from one city to another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4998160"/>
              </p:ext>
            </p:extLst>
          </p:nvPr>
        </p:nvGraphicFramePr>
        <p:xfrm>
          <a:off x="911668" y="2977803"/>
          <a:ext cx="7527252"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108586">
                  <a:extLst>
                    <a:ext uri="{9D8B030D-6E8A-4147-A177-3AD203B41FA5}">
                      <a16:colId xmlns:a16="http://schemas.microsoft.com/office/drawing/2014/main" xmlns="" val="20002"/>
                    </a:ext>
                  </a:extLst>
                </a:gridCol>
              </a:tblGrid>
              <a:tr h="0">
                <a:tc>
                  <a:txBody>
                    <a:bodyPr/>
                    <a:lstStyle/>
                    <a:p>
                      <a:endParaRPr lang="en-US" dirty="0"/>
                    </a:p>
                    <a:p>
                      <a:r>
                        <a:rPr lang="en-US" dirty="0"/>
                        <a:t>Franchise</a:t>
                      </a:r>
                    </a:p>
                  </a:txBody>
                  <a:tcPr/>
                </a:tc>
                <a:tc>
                  <a:txBody>
                    <a:bodyPr/>
                    <a:lstStyle/>
                    <a:p>
                      <a:endParaRPr lang="en-US" dirty="0"/>
                    </a:p>
                    <a:p>
                      <a:r>
                        <a:rPr lang="en-US" dirty="0"/>
                        <a:t>Team</a:t>
                      </a:r>
                      <a:r>
                        <a:rPr lang="en-US" baseline="0" dirty="0"/>
                        <a:t> Name</a:t>
                      </a:r>
                      <a:endParaRPr lang="en-US" dirty="0"/>
                    </a:p>
                  </a:txBody>
                  <a:tcPr/>
                </a:tc>
                <a:tc>
                  <a:txBody>
                    <a:bodyPr/>
                    <a:lstStyle/>
                    <a:p>
                      <a:pPr algn="ctr"/>
                      <a:endParaRPr lang="en-US" dirty="0"/>
                    </a:p>
                    <a:p>
                      <a:pPr algn="ctr"/>
                      <a:r>
                        <a:rPr lang="en-US" dirty="0"/>
                        <a:t>Years</a:t>
                      </a:r>
                    </a:p>
                  </a:txBody>
                  <a:tcPr/>
                </a:tc>
                <a:extLst>
                  <a:ext uri="{0D108BD9-81ED-4DB2-BD59-A6C34878D82A}">
                    <a16:rowId xmlns:a16="http://schemas.microsoft.com/office/drawing/2014/main" xmlns="" val="10000"/>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Milwaukee Brewers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Seattle Pilots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1"/>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Milwaukee Brewers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1970-2016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2"/>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Senators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1969-1971</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3"/>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1972-2016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4"/>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Washington Nationals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Montreal Expos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1969-2004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5"/>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Nationals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2005-2016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47924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Highest Attendance Records</a:t>
            </a:r>
          </a:p>
        </p:txBody>
      </p:sp>
      <p:sp>
        <p:nvSpPr>
          <p:cNvPr id="3" name="Content Placeholder 2"/>
          <p:cNvSpPr>
            <a:spLocks noGrp="1"/>
          </p:cNvSpPr>
          <p:nvPr>
            <p:ph idx="1"/>
          </p:nvPr>
        </p:nvSpPr>
        <p:spPr>
          <a:xfrm>
            <a:off x="677334" y="1417639"/>
            <a:ext cx="8709554" cy="3880773"/>
          </a:xfrm>
        </p:spPr>
        <p:txBody>
          <a:bodyPr/>
          <a:lstStyle/>
          <a:p>
            <a:r>
              <a:rPr lang="en-US" dirty="0"/>
              <a:t>For each of the 30 teams, the season with the highest attendance record was identified.  This will be references as the team’s maximum attendance record</a:t>
            </a:r>
          </a:p>
          <a:p>
            <a:r>
              <a:rPr lang="en-US" dirty="0"/>
              <a:t>The period from the 1990s through 2010s seem to contain most of the maximum attendance records</a:t>
            </a:r>
          </a:p>
          <a:p>
            <a:r>
              <a:rPr lang="en-US" dirty="0"/>
              <a:t>Beyond the observation of attendance records in the later decades, maximum attendance records do not appear to be associated with any particular season</a:t>
            </a:r>
          </a:p>
        </p:txBody>
      </p:sp>
      <p:graphicFrame>
        <p:nvGraphicFramePr>
          <p:cNvPr id="4" name="Chart 3">
            <a:extLst>
              <a:ext uri="{FF2B5EF4-FFF2-40B4-BE49-F238E27FC236}">
                <a16:creationId xmlns:a16="http://schemas.microsoft.com/office/drawing/2014/main" xmlns="" id="{97630B27-AEBF-4319-A045-BD42FD572BAF}"/>
              </a:ext>
            </a:extLst>
          </p:cNvPr>
          <p:cNvGraphicFramePr/>
          <p:nvPr>
            <p:extLst>
              <p:ext uri="{D42A27DB-BD31-4B8C-83A1-F6EECF244321}">
                <p14:modId xmlns:p14="http://schemas.microsoft.com/office/powerpoint/2010/main" val="450389488"/>
              </p:ext>
            </p:extLst>
          </p:nvPr>
        </p:nvGraphicFramePr>
        <p:xfrm>
          <a:off x="677334" y="3671887"/>
          <a:ext cx="3794654" cy="241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xmlns="" id="{16E9962A-9A19-4B51-B193-67BCA69C936D}"/>
              </a:ext>
            </a:extLst>
          </p:cNvPr>
          <p:cNvGraphicFramePr/>
          <p:nvPr>
            <p:extLst>
              <p:ext uri="{D42A27DB-BD31-4B8C-83A1-F6EECF244321}">
                <p14:modId xmlns:p14="http://schemas.microsoft.com/office/powerpoint/2010/main" val="2559461254"/>
              </p:ext>
            </p:extLst>
          </p:nvPr>
        </p:nvGraphicFramePr>
        <p:xfrm>
          <a:off x="4810125" y="3600450"/>
          <a:ext cx="4463877" cy="2486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578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sp>
        <p:nvSpPr>
          <p:cNvPr id="3" name="Content Placeholder 2"/>
          <p:cNvSpPr>
            <a:spLocks noGrp="1"/>
          </p:cNvSpPr>
          <p:nvPr>
            <p:ph idx="1"/>
          </p:nvPr>
        </p:nvSpPr>
        <p:spPr>
          <a:xfrm>
            <a:off x="677334" y="1930400"/>
            <a:ext cx="8596668" cy="3880773"/>
          </a:xfrm>
        </p:spPr>
        <p:txBody>
          <a:bodyPr/>
          <a:lstStyle/>
          <a:p>
            <a:r>
              <a:rPr lang="en-US" dirty="0"/>
              <a:t>Win/Loss records for each season and each team were reviewed to determine the overall percentage of wins during a given season</a:t>
            </a:r>
          </a:p>
          <a:p>
            <a:r>
              <a:rPr lang="en-US" dirty="0"/>
              <a:t>For each team, the seasons were ranked, beginning with 1, for the season with the highest percentage of wins.  Seasons with the lower number rankings represent the team’s most successful seasons, based on it’s win/loss record</a:t>
            </a:r>
          </a:p>
          <a:p>
            <a:r>
              <a:rPr lang="en-US" dirty="0"/>
              <a:t>Of the 30 MLB teams, the maximum attendance record was associated with one of their top ten most successful seasons for 17 teams (57%)</a:t>
            </a:r>
          </a:p>
          <a:p>
            <a:endParaRPr lang="en-US" dirty="0"/>
          </a:p>
        </p:txBody>
      </p:sp>
    </p:spTree>
    <p:extLst>
      <p:ext uri="{BB962C8B-B14F-4D97-AF65-F5344CB8AC3E}">
        <p14:creationId xmlns:p14="http://schemas.microsoft.com/office/powerpoint/2010/main" val="19461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6443397"/>
              </p:ext>
            </p:extLst>
          </p:nvPr>
        </p:nvGraphicFramePr>
        <p:xfrm>
          <a:off x="677692" y="1558925"/>
          <a:ext cx="8596310" cy="4815161"/>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xmlns="" val="20000"/>
                    </a:ext>
                  </a:extLst>
                </a:gridCol>
                <a:gridCol w="1719262">
                  <a:extLst>
                    <a:ext uri="{9D8B030D-6E8A-4147-A177-3AD203B41FA5}">
                      <a16:colId xmlns:a16="http://schemas.microsoft.com/office/drawing/2014/main" xmlns="" val="20001"/>
                    </a:ext>
                  </a:extLst>
                </a:gridCol>
                <a:gridCol w="1719262">
                  <a:extLst>
                    <a:ext uri="{9D8B030D-6E8A-4147-A177-3AD203B41FA5}">
                      <a16:colId xmlns:a16="http://schemas.microsoft.com/office/drawing/2014/main" xmlns="" val="20002"/>
                    </a:ext>
                  </a:extLst>
                </a:gridCol>
                <a:gridCol w="1719262">
                  <a:extLst>
                    <a:ext uri="{9D8B030D-6E8A-4147-A177-3AD203B41FA5}">
                      <a16:colId xmlns:a16="http://schemas.microsoft.com/office/drawing/2014/main" xmlns="" val="20003"/>
                    </a:ext>
                  </a:extLst>
                </a:gridCol>
                <a:gridCol w="1719262">
                  <a:extLst>
                    <a:ext uri="{9D8B030D-6E8A-4147-A177-3AD203B41FA5}">
                      <a16:colId xmlns:a16="http://schemas.microsoft.com/office/drawing/2014/main" xmlns="" val="20004"/>
                    </a:ext>
                  </a:extLst>
                </a:gridCol>
              </a:tblGrid>
              <a:tr h="423901">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p>
                    <a:p>
                      <a:pPr algn="ctr"/>
                      <a:r>
                        <a:rPr lang="en-US" dirty="0"/>
                        <a:t>Rank</a:t>
                      </a:r>
                    </a:p>
                  </a:txBody>
                  <a:tcPr/>
                </a:tc>
                <a:extLst>
                  <a:ext uri="{0D108BD9-81ED-4DB2-BD59-A6C34878D82A}">
                    <a16:rowId xmlns:a16="http://schemas.microsoft.com/office/drawing/2014/main" xmlns="" val="1000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Milwaukee Brewers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3,071,373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Philadelphia Phillies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3,680,718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Atlanta Braves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1993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3,884,720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Cincinnati Reds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1976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2,629,708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Pittsburgh Pirates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2,498,596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Cubs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2008</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3,299,840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Cleveland Indians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1999</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3,468,436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7"/>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Kansas City Royals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2,708,549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8"/>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Oakland Athletics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2,900,217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9"/>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Seattle Mariners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3,542,938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Toronto Blue Jays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4,057,947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4</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Minnesota Twins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3,223,640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Texas Rangers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3,460,280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Baltimore Orioles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1997</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3,711,132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Houston Astros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2004</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3,087,872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White Sox</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2,957,414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8</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San Diego Padres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2004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3,040,046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8</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19242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a:t>
            </a:r>
          </a:p>
        </p:txBody>
      </p:sp>
      <p:sp>
        <p:nvSpPr>
          <p:cNvPr id="3" name="Content Placeholder 2"/>
          <p:cNvSpPr>
            <a:spLocks noGrp="1"/>
          </p:cNvSpPr>
          <p:nvPr>
            <p:ph idx="1"/>
          </p:nvPr>
        </p:nvSpPr>
        <p:spPr>
          <a:xfrm>
            <a:off x="677334" y="1270000"/>
            <a:ext cx="8596668" cy="3880773"/>
          </a:xfrm>
        </p:spPr>
        <p:txBody>
          <a:bodyPr/>
          <a:lstStyle/>
          <a:p>
            <a:r>
              <a:rPr lang="en-US" dirty="0"/>
              <a:t>Thirteen of the 30 MLB teams (43%) had maximum attendance records during a year that was not considered one of their top ten seasons</a:t>
            </a:r>
          </a:p>
          <a:p>
            <a:pPr lvl="1"/>
            <a:r>
              <a:rPr lang="en-US" dirty="0"/>
              <a:t>Five of those teams saw maximum attendance records during their first season in MLB or during their first year following re-location, as follows:</a:t>
            </a:r>
          </a:p>
        </p:txBody>
      </p:sp>
      <p:graphicFrame>
        <p:nvGraphicFramePr>
          <p:cNvPr id="4" name="Table 3"/>
          <p:cNvGraphicFramePr>
            <a:graphicFrameLocks noGrp="1"/>
          </p:cNvGraphicFramePr>
          <p:nvPr>
            <p:extLst>
              <p:ext uri="{D42A27DB-BD31-4B8C-83A1-F6EECF244321}">
                <p14:modId xmlns:p14="http://schemas.microsoft.com/office/powerpoint/2010/main" val="258738677"/>
              </p:ext>
            </p:extLst>
          </p:nvPr>
        </p:nvGraphicFramePr>
        <p:xfrm>
          <a:off x="1333500" y="2633304"/>
          <a:ext cx="7070346" cy="2494280"/>
        </p:xfrm>
        <a:graphic>
          <a:graphicData uri="http://schemas.openxmlformats.org/drawingml/2006/table">
            <a:tbl>
              <a:tblPr firstRow="1" bandRow="1">
                <a:tableStyleId>{5C22544A-7EE6-4342-B048-85BDC9FD1C3A}</a:tableStyleId>
              </a:tblPr>
              <a:tblGrid>
                <a:gridCol w="2009060">
                  <a:extLst>
                    <a:ext uri="{9D8B030D-6E8A-4147-A177-3AD203B41FA5}">
                      <a16:colId xmlns:a16="http://schemas.microsoft.com/office/drawing/2014/main" xmlns="" val="20000"/>
                    </a:ext>
                  </a:extLst>
                </a:gridCol>
                <a:gridCol w="965894">
                  <a:extLst>
                    <a:ext uri="{9D8B030D-6E8A-4147-A177-3AD203B41FA5}">
                      <a16:colId xmlns:a16="http://schemas.microsoft.com/office/drawing/2014/main" xmlns="" val="20001"/>
                    </a:ext>
                  </a:extLst>
                </a:gridCol>
                <a:gridCol w="1493917">
                  <a:extLst>
                    <a:ext uri="{9D8B030D-6E8A-4147-A177-3AD203B41FA5}">
                      <a16:colId xmlns:a16="http://schemas.microsoft.com/office/drawing/2014/main" xmlns="" val="20002"/>
                    </a:ext>
                  </a:extLst>
                </a:gridCol>
                <a:gridCol w="1442402">
                  <a:extLst>
                    <a:ext uri="{9D8B030D-6E8A-4147-A177-3AD203B41FA5}">
                      <a16:colId xmlns:a16="http://schemas.microsoft.com/office/drawing/2014/main" xmlns="" val="20003"/>
                    </a:ext>
                  </a:extLst>
                </a:gridCol>
                <a:gridCol w="1159073">
                  <a:extLst>
                    <a:ext uri="{9D8B030D-6E8A-4147-A177-3AD203B41FA5}">
                      <a16:colId xmlns:a16="http://schemas.microsoft.com/office/drawing/2014/main" xmlns="" val="20004"/>
                    </a:ext>
                  </a:extLst>
                </a:gridCol>
              </a:tblGrid>
              <a:tr h="370840">
                <a:tc>
                  <a:txBody>
                    <a:bodyPr/>
                    <a:lstStyle/>
                    <a:p>
                      <a:r>
                        <a:rPr lang="en-US" dirty="0"/>
                        <a:t>Team</a:t>
                      </a:r>
                    </a:p>
                  </a:txBody>
                  <a:tcPr/>
                </a:tc>
                <a:tc>
                  <a:txBody>
                    <a:bodyPr/>
                    <a:lstStyle/>
                    <a:p>
                      <a:pPr algn="ctr"/>
                      <a:r>
                        <a:rPr lang="en-US" dirty="0"/>
                        <a:t>Season</a:t>
                      </a:r>
                    </a:p>
                  </a:txBody>
                  <a:tcPr/>
                </a:tc>
                <a:tc>
                  <a:txBody>
                    <a:bodyPr/>
                    <a:lstStyle/>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Arizona Diamondbacks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3,610,290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17</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Colorado Rockies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1993</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4,483,350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22</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Miami Marlins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1993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3,064,847</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21</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Tampa Bay Rays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2,506,293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16</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4"/>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Washington Nationals*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2005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2,692,123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5"/>
                  </a:ext>
                </a:extLst>
              </a:tr>
            </a:tbl>
          </a:graphicData>
        </a:graphic>
      </p:graphicFrame>
      <p:sp>
        <p:nvSpPr>
          <p:cNvPr id="5" name="TextBox 4"/>
          <p:cNvSpPr txBox="1"/>
          <p:nvPr/>
        </p:nvSpPr>
        <p:spPr>
          <a:xfrm>
            <a:off x="1267397" y="5357295"/>
            <a:ext cx="7468977" cy="276999"/>
          </a:xfrm>
          <a:prstGeom prst="rect">
            <a:avLst/>
          </a:prstGeom>
          <a:noFill/>
        </p:spPr>
        <p:txBody>
          <a:bodyPr wrap="square" rtlCol="0">
            <a:spAutoFit/>
          </a:bodyPr>
          <a:lstStyle/>
          <a:p>
            <a:r>
              <a:rPr lang="en-US" sz="1200" dirty="0"/>
              <a:t>*The Montreal Expos relocated to Washington, D.C. and were re-named the Washington Nationals in 2005.</a:t>
            </a:r>
          </a:p>
        </p:txBody>
      </p:sp>
    </p:spTree>
    <p:extLst>
      <p:ext uri="{BB962C8B-B14F-4D97-AF65-F5344CB8AC3E}">
        <p14:creationId xmlns:p14="http://schemas.microsoft.com/office/powerpoint/2010/main" val="15700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Six of those teams saw maximum attendance records outside of their top 10 seasons but still had winning records for that year</a:t>
            </a:r>
          </a:p>
          <a:p>
            <a:pPr lvl="1"/>
            <a:r>
              <a:rPr lang="en-US" dirty="0"/>
              <a:t>Each of these teams is a long-time, well-established franchise located in a metropolitan area of significant size</a:t>
            </a:r>
          </a:p>
          <a:p>
            <a:pPr lvl="1"/>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378195"/>
              </p:ext>
            </p:extLst>
          </p:nvPr>
        </p:nvGraphicFramePr>
        <p:xfrm>
          <a:off x="1295400" y="3210386"/>
          <a:ext cx="7978602" cy="2865120"/>
        </p:xfrm>
        <a:graphic>
          <a:graphicData uri="http://schemas.openxmlformats.org/drawingml/2006/table">
            <a:tbl>
              <a:tblPr firstRow="1" bandRow="1">
                <a:tableStyleId>{5C22544A-7EE6-4342-B048-85BDC9FD1C3A}</a:tableStyleId>
              </a:tblPr>
              <a:tblGrid>
                <a:gridCol w="2267144">
                  <a:extLst>
                    <a:ext uri="{9D8B030D-6E8A-4147-A177-3AD203B41FA5}">
                      <a16:colId xmlns:a16="http://schemas.microsoft.com/office/drawing/2014/main" xmlns="" val="20000"/>
                    </a:ext>
                  </a:extLst>
                </a:gridCol>
                <a:gridCol w="1089973">
                  <a:extLst>
                    <a:ext uri="{9D8B030D-6E8A-4147-A177-3AD203B41FA5}">
                      <a16:colId xmlns:a16="http://schemas.microsoft.com/office/drawing/2014/main" xmlns="" val="20001"/>
                    </a:ext>
                  </a:extLst>
                </a:gridCol>
                <a:gridCol w="1545083">
                  <a:extLst>
                    <a:ext uri="{9D8B030D-6E8A-4147-A177-3AD203B41FA5}">
                      <a16:colId xmlns:a16="http://schemas.microsoft.com/office/drawing/2014/main" xmlns="" val="20002"/>
                    </a:ext>
                  </a:extLst>
                </a:gridCol>
                <a:gridCol w="1536700">
                  <a:extLst>
                    <a:ext uri="{9D8B030D-6E8A-4147-A177-3AD203B41FA5}">
                      <a16:colId xmlns:a16="http://schemas.microsoft.com/office/drawing/2014/main" xmlns="" val="20003"/>
                    </a:ext>
                  </a:extLst>
                </a:gridCol>
                <a:gridCol w="1539702">
                  <a:extLst>
                    <a:ext uri="{9D8B030D-6E8A-4147-A177-3AD203B41FA5}">
                      <a16:colId xmlns:a16="http://schemas.microsoft.com/office/drawing/2014/main" xmlns="" val="20004"/>
                    </a:ext>
                  </a:extLst>
                </a:gridCol>
              </a:tblGrid>
              <a:tr h="370840">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Boston Red Sox</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2009</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3,062,699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58%</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Angels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2006</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3,406,790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13</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Dodgers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2007</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3,856,753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37</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Mets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4,047,404</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12</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4"/>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Yankees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4,298,655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28</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5"/>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San Francisco Giants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2011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3,387,303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8572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1714</TotalTime>
  <Words>3286</Words>
  <Application>Microsoft Office PowerPoint</Application>
  <PresentationFormat>Widescreen</PresentationFormat>
  <Paragraphs>1460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Trebuchet MS</vt:lpstr>
      <vt:lpstr>Wingdings 3</vt:lpstr>
      <vt:lpstr>Facet</vt:lpstr>
      <vt:lpstr>Drivers of Major League Baseball Game Attendance</vt:lpstr>
      <vt:lpstr>Scope of Analysis / Sources Cited</vt:lpstr>
      <vt:lpstr>MLB Seasons and Teams</vt:lpstr>
      <vt:lpstr>Franchise Changes</vt:lpstr>
      <vt:lpstr>Highest Attendance Records</vt:lpstr>
      <vt:lpstr>Relationship between Attendance and High Performance Seasons</vt:lpstr>
      <vt:lpstr>Relationship between Attendance and High Performance Seasons</vt:lpstr>
      <vt:lpstr>Other Potential Factors</vt:lpstr>
      <vt:lpstr>Other Potential Factors (cont.)</vt:lpstr>
      <vt:lpstr>Other Potential Factors (cont.)</vt:lpstr>
      <vt:lpstr>Runs Scored, Runs Allowed, &amp; Homeruns</vt:lpstr>
      <vt:lpstr>Relationship between Attendance and High Runs Scored Seasons</vt:lpstr>
      <vt:lpstr>Relationship between Attendance and High Runs Scored Seasons</vt:lpstr>
      <vt:lpstr>Teams Ranked outside of Top 10  by Runs Scored</vt:lpstr>
      <vt:lpstr>Relationship between Attendance and High Runs Allowed Seasons</vt:lpstr>
      <vt:lpstr>Relationship between Attendance and High Runs Allowed Seasons</vt:lpstr>
      <vt:lpstr>Teams Ranked outside of Top 10  by Runs Allowed</vt:lpstr>
      <vt:lpstr>Relationship between Attendance and High Home Runs Seasons</vt:lpstr>
      <vt:lpstr>Relationship between Attendance and High Home Runs Seasons</vt:lpstr>
      <vt:lpstr>Teams Ranked outside of Top 10  by Home Runs</vt:lpstr>
      <vt:lpstr>Attendance vs. Metro Area Population</vt:lpstr>
      <vt:lpstr>Attendance vs. Population:  2000-2016 (Top 15 Teams)</vt:lpstr>
      <vt:lpstr>Attendance vs. Population: 2000-2016 (Bottom 14 Teams)</vt:lpstr>
      <vt:lpstr>Attendance vs. Population:  2000-2004 (Top 15 Teams)</vt:lpstr>
      <vt:lpstr>Attendance vs. Population:  2000-2004 (Bottom 14 Teams)</vt:lpstr>
      <vt:lpstr>Attendance vs. Population:  2005-2009 (Top 15 Teams)</vt:lpstr>
      <vt:lpstr>Attendance vs. Population:  2005-2009 (Bottom 14 Teams)</vt:lpstr>
      <vt:lpstr>Attendance vs. Population:  2010-2016 (Top 15 Teams)</vt:lpstr>
      <vt:lpstr>Attendance vs. Population:  2010-2016 (Bottom 14 Teams)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Me Out to the Ballgame</dc:title>
  <dc:creator>Harris, Laurie</dc:creator>
  <cp:lastModifiedBy>Dan Freeman</cp:lastModifiedBy>
  <cp:revision>46</cp:revision>
  <dcterms:created xsi:type="dcterms:W3CDTF">2017-08-13T13:55:51Z</dcterms:created>
  <dcterms:modified xsi:type="dcterms:W3CDTF">2017-08-17T01:28:29Z</dcterms:modified>
</cp:coreProperties>
</file>