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a:t>
            </a:r>
            <a:r>
              <a:rPr lang="en-US" baseline="0" dirty="0"/>
              <a:t> of Teams with </a:t>
            </a:r>
            <a:endParaRPr lang="en-US" baseline="0" dirty="0" smtClean="0"/>
          </a:p>
          <a:p>
            <a:pPr>
              <a:defRPr/>
            </a:pPr>
            <a:r>
              <a:rPr lang="en-US" baseline="0" dirty="0" smtClean="0"/>
              <a:t>Record </a:t>
            </a:r>
            <a:r>
              <a:rPr lang="en-US" baseline="0" dirty="0"/>
              <a:t>Attendance by Decade</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Sheet2!$A$1:$A$5</c:f>
              <c:strCache>
                <c:ptCount val="5"/>
                <c:pt idx="0">
                  <c:v>1970s</c:v>
                </c:pt>
                <c:pt idx="1">
                  <c:v>1980s</c:v>
                </c:pt>
                <c:pt idx="2">
                  <c:v>1990s</c:v>
                </c:pt>
                <c:pt idx="3">
                  <c:v>2000s</c:v>
                </c:pt>
                <c:pt idx="4">
                  <c:v>2010s</c:v>
                </c:pt>
              </c:strCache>
            </c:strRef>
          </c:cat>
          <c:val>
            <c:numRef>
              <c:f>Sheet2!$B$1:$B$5</c:f>
              <c:numCache>
                <c:formatCode>General</c:formatCode>
                <c:ptCount val="5"/>
                <c:pt idx="0">
                  <c:v>1.0</c:v>
                </c:pt>
                <c:pt idx="1">
                  <c:v>0.0</c:v>
                </c:pt>
                <c:pt idx="2">
                  <c:v>9.0</c:v>
                </c:pt>
                <c:pt idx="3">
                  <c:v>13.0</c:v>
                </c:pt>
                <c:pt idx="4">
                  <c:v>7.0</c:v>
                </c:pt>
              </c:numCache>
            </c:numRef>
          </c:val>
          <c:extLst xmlns:c16r2="http://schemas.microsoft.com/office/drawing/2015/06/chart">
            <c:ext xmlns:c16="http://schemas.microsoft.com/office/drawing/2014/chart" uri="{C3380CC4-5D6E-409C-BE32-E72D297353CC}">
              <c16:uniqueId val="{00000000-FC8E-475C-B3E7-A57B0EB217F7}"/>
            </c:ext>
          </c:extLst>
        </c:ser>
        <c:dLbls>
          <c:dLblPos val="ctr"/>
          <c:showLegendKey val="0"/>
          <c:showVal val="1"/>
          <c:showCatName val="0"/>
          <c:showSerName val="0"/>
          <c:showPercent val="0"/>
          <c:showBubbleSize val="0"/>
        </c:dLbls>
        <c:gapWidth val="150"/>
        <c:overlap val="100"/>
        <c:axId val="-878390688"/>
        <c:axId val="-878388368"/>
      </c:barChart>
      <c:catAx>
        <c:axId val="-87839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388368"/>
        <c:crosses val="autoZero"/>
        <c:auto val="1"/>
        <c:lblAlgn val="ctr"/>
        <c:lblOffset val="100"/>
        <c:noMultiLvlLbl val="0"/>
      </c:catAx>
      <c:valAx>
        <c:axId val="-8783883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78390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 of Teams with </a:t>
            </a:r>
            <a:endParaRPr lang="en-US" dirty="0" smtClean="0"/>
          </a:p>
          <a:p>
            <a:pPr>
              <a:defRPr/>
            </a:pPr>
            <a:r>
              <a:rPr lang="en-US" dirty="0" smtClean="0"/>
              <a:t>Record </a:t>
            </a:r>
            <a:r>
              <a:rPr lang="en-US" dirty="0"/>
              <a:t>Attendance by </a:t>
            </a:r>
            <a:r>
              <a:rPr lang="en-US" dirty="0" smtClean="0"/>
              <a:t>Year</a:t>
            </a:r>
            <a:endParaRPr lang="en-US" dirty="0"/>
          </a:p>
        </c:rich>
      </c:tx>
      <c:layout>
        <c:manualLayout>
          <c:xMode val="edge"/>
          <c:yMode val="edge"/>
          <c:x val="0.128937445319335"/>
          <c:y val="0.027777777777777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Teams with Record Attendance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Sheet1!$A$2:$A$18</c:f>
              <c:numCache>
                <c:formatCode>General</c:formatCode>
                <c:ptCount val="17"/>
                <c:pt idx="0">
                  <c:v>1976.0</c:v>
                </c:pt>
                <c:pt idx="1">
                  <c:v>1990.0</c:v>
                </c:pt>
                <c:pt idx="2">
                  <c:v>1993.0</c:v>
                </c:pt>
                <c:pt idx="3">
                  <c:v>1997.0</c:v>
                </c:pt>
                <c:pt idx="4">
                  <c:v>1998.0</c:v>
                </c:pt>
                <c:pt idx="5">
                  <c:v>1999.0</c:v>
                </c:pt>
                <c:pt idx="6">
                  <c:v>2002.0</c:v>
                </c:pt>
                <c:pt idx="7">
                  <c:v>2004.0</c:v>
                </c:pt>
                <c:pt idx="8">
                  <c:v>2005.0</c:v>
                </c:pt>
                <c:pt idx="9">
                  <c:v>2006.0</c:v>
                </c:pt>
                <c:pt idx="10">
                  <c:v>2007.0</c:v>
                </c:pt>
                <c:pt idx="11">
                  <c:v>2008.0</c:v>
                </c:pt>
                <c:pt idx="12">
                  <c:v>2009.0</c:v>
                </c:pt>
                <c:pt idx="13">
                  <c:v>2010.0</c:v>
                </c:pt>
                <c:pt idx="14">
                  <c:v>2011.0</c:v>
                </c:pt>
                <c:pt idx="15">
                  <c:v>2012.0</c:v>
                </c:pt>
                <c:pt idx="16">
                  <c:v>2015.0</c:v>
                </c:pt>
              </c:numCache>
            </c:numRef>
          </c:cat>
          <c:val>
            <c:numRef>
              <c:f>Sheet1!$B$2:$B$18</c:f>
              <c:numCache>
                <c:formatCode>General</c:formatCode>
                <c:ptCount val="17"/>
                <c:pt idx="0">
                  <c:v>1.0</c:v>
                </c:pt>
                <c:pt idx="1">
                  <c:v>1.0</c:v>
                </c:pt>
                <c:pt idx="2">
                  <c:v>4.0</c:v>
                </c:pt>
                <c:pt idx="3">
                  <c:v>1.0</c:v>
                </c:pt>
                <c:pt idx="4">
                  <c:v>2.0</c:v>
                </c:pt>
                <c:pt idx="5">
                  <c:v>1.0</c:v>
                </c:pt>
                <c:pt idx="6">
                  <c:v>1.0</c:v>
                </c:pt>
                <c:pt idx="7">
                  <c:v>2.0</c:v>
                </c:pt>
                <c:pt idx="8">
                  <c:v>1.0</c:v>
                </c:pt>
                <c:pt idx="9">
                  <c:v>2.0</c:v>
                </c:pt>
                <c:pt idx="10">
                  <c:v>2.0</c:v>
                </c:pt>
                <c:pt idx="11">
                  <c:v>4.0</c:v>
                </c:pt>
                <c:pt idx="12">
                  <c:v>1.0</c:v>
                </c:pt>
                <c:pt idx="13">
                  <c:v>1.0</c:v>
                </c:pt>
                <c:pt idx="14">
                  <c:v>3.0</c:v>
                </c:pt>
                <c:pt idx="15">
                  <c:v>1.0</c:v>
                </c:pt>
                <c:pt idx="16">
                  <c:v>2.0</c:v>
                </c:pt>
              </c:numCache>
            </c:numRef>
          </c:val>
          <c:extLst xmlns:c16r2="http://schemas.microsoft.com/office/drawing/2015/06/chart">
            <c:ext xmlns:c16="http://schemas.microsoft.com/office/drawing/2014/chart" uri="{C3380CC4-5D6E-409C-BE32-E72D297353CC}">
              <c16:uniqueId val="{00000000-6AB7-4063-8A5D-9DF185DF5514}"/>
            </c:ext>
          </c:extLst>
        </c:ser>
        <c:dLbls>
          <c:dLblPos val="outEnd"/>
          <c:showLegendKey val="0"/>
          <c:showVal val="1"/>
          <c:showCatName val="0"/>
          <c:showSerName val="0"/>
          <c:showPercent val="0"/>
          <c:showBubbleSize val="0"/>
        </c:dLbls>
        <c:gapWidth val="219"/>
        <c:overlap val="-27"/>
        <c:axId val="-934002320"/>
        <c:axId val="-934000272"/>
      </c:barChart>
      <c:catAx>
        <c:axId val="-9340023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4000272"/>
        <c:crosses val="autoZero"/>
        <c:auto val="1"/>
        <c:lblAlgn val="ctr"/>
        <c:lblOffset val="100"/>
        <c:noMultiLvlLbl val="0"/>
      </c:catAx>
      <c:valAx>
        <c:axId val="-9340002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34002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lb.com/" TargetMode="External"/><Relationship Id="rId4" Type="http://schemas.openxmlformats.org/officeDocument/2006/relationships/hyperlink" Target="http://www.xyz.com/" TargetMode="External"/><Relationship Id="rId1" Type="http://schemas.openxmlformats.org/officeDocument/2006/relationships/slideLayout" Target="../slideLayouts/slideLayout2.xml"/><Relationship Id="rId2" Type="http://schemas.openxmlformats.org/officeDocument/2006/relationships/hyperlink" Target="http://www.ballparksofbasebal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516" y="2519339"/>
            <a:ext cx="9622896" cy="993311"/>
          </a:xfrm>
        </p:spPr>
        <p:txBody>
          <a:bodyPr/>
          <a:lstStyle/>
          <a:p>
            <a:pPr algn="l"/>
            <a:r>
              <a:rPr lang="en-US" sz="4800" dirty="0" smtClean="0"/>
              <a:t>Drivers of Major League Baseball Game Attendance</a:t>
            </a:r>
            <a:endParaRPr lang="en-US" sz="4800" dirty="0"/>
          </a:p>
        </p:txBody>
      </p:sp>
      <p:sp>
        <p:nvSpPr>
          <p:cNvPr id="3" name="Subtitle 2"/>
          <p:cNvSpPr>
            <a:spLocks noGrp="1"/>
          </p:cNvSpPr>
          <p:nvPr>
            <p:ph type="subTitle" idx="1"/>
          </p:nvPr>
        </p:nvSpPr>
        <p:spPr>
          <a:xfrm>
            <a:off x="1473496" y="3558742"/>
            <a:ext cx="7766936" cy="741705"/>
          </a:xfrm>
        </p:spPr>
        <p:txBody>
          <a:bodyPr>
            <a:noAutofit/>
          </a:bodyPr>
          <a:lstStyle/>
          <a:p>
            <a:pPr algn="ctr"/>
            <a:r>
              <a:rPr lang="en-US" sz="2000" i="1" dirty="0" smtClean="0"/>
              <a:t>An Examination of the Association between Seasonal Attendance Totals with Team Performance Measures and Market Size</a:t>
            </a:r>
            <a:endParaRPr lang="en-US" sz="2000" i="1" dirty="0"/>
          </a:p>
        </p:txBody>
      </p:sp>
      <p:sp>
        <p:nvSpPr>
          <p:cNvPr id="4" name="Subtitle 2"/>
          <p:cNvSpPr txBox="1">
            <a:spLocks/>
          </p:cNvSpPr>
          <p:nvPr/>
        </p:nvSpPr>
        <p:spPr>
          <a:xfrm>
            <a:off x="1473496" y="4774736"/>
            <a:ext cx="7766936" cy="152605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smtClean="0"/>
              <a:t>MSDS 7330 File Organization and </a:t>
            </a:r>
            <a:r>
              <a:rPr lang="en-US" smtClean="0"/>
              <a:t>Database Management – Section </a:t>
            </a:r>
            <a:r>
              <a:rPr lang="en-US" dirty="0" smtClean="0"/>
              <a:t>403</a:t>
            </a:r>
          </a:p>
          <a:p>
            <a:pPr algn="ctr"/>
            <a:r>
              <a:rPr lang="en-US" dirty="0" smtClean="0"/>
              <a:t>Daniel Freeman, Laurie Harris and Timothy McWilliams</a:t>
            </a:r>
          </a:p>
          <a:p>
            <a:pPr algn="ctr"/>
            <a:r>
              <a:rPr lang="en-US" dirty="0"/>
              <a:t>August 16, </a:t>
            </a:r>
            <a:r>
              <a:rPr lang="en-US" dirty="0" smtClean="0"/>
              <a:t>2017</a:t>
            </a:r>
            <a:endParaRPr lang="en-US" dirty="0"/>
          </a:p>
        </p:txBody>
      </p:sp>
    </p:spTree>
    <p:extLst>
      <p:ext uri="{BB962C8B-B14F-4D97-AF65-F5344CB8AC3E}">
        <p14:creationId xmlns:p14="http://schemas.microsoft.com/office/powerpoint/2010/main" val="1608825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Potential Factors (cont.)</a:t>
            </a:r>
            <a:endParaRPr lang="en-US" dirty="0"/>
          </a:p>
        </p:txBody>
      </p:sp>
      <p:sp>
        <p:nvSpPr>
          <p:cNvPr id="3" name="Content Placeholder 2"/>
          <p:cNvSpPr>
            <a:spLocks noGrp="1"/>
          </p:cNvSpPr>
          <p:nvPr>
            <p:ph idx="1"/>
          </p:nvPr>
        </p:nvSpPr>
        <p:spPr>
          <a:xfrm>
            <a:off x="677334" y="1282700"/>
            <a:ext cx="8596668" cy="3880773"/>
          </a:xfrm>
        </p:spPr>
        <p:txBody>
          <a:bodyPr/>
          <a:lstStyle/>
          <a:p>
            <a:r>
              <a:rPr lang="en-US" dirty="0" smtClean="0"/>
              <a:t>Thirteen of </a:t>
            </a:r>
            <a:r>
              <a:rPr lang="en-US" dirty="0"/>
              <a:t>the 30 MLB teams (43%) had maximum attendance records during a year that was not considered one of their top ten </a:t>
            </a:r>
            <a:r>
              <a:rPr lang="en-US" dirty="0" smtClean="0"/>
              <a:t>seasons</a:t>
            </a:r>
            <a:endParaRPr lang="en-US" dirty="0"/>
          </a:p>
          <a:p>
            <a:pPr lvl="1"/>
            <a:r>
              <a:rPr lang="en-US" dirty="0" smtClean="0"/>
              <a:t>Five teams </a:t>
            </a:r>
            <a:r>
              <a:rPr lang="en-US" dirty="0"/>
              <a:t>saw </a:t>
            </a:r>
            <a:r>
              <a:rPr lang="en-US" dirty="0" smtClean="0"/>
              <a:t>maximum attendance </a:t>
            </a:r>
            <a:r>
              <a:rPr lang="en-US" dirty="0"/>
              <a:t>records during their first season in the </a:t>
            </a:r>
            <a:r>
              <a:rPr lang="en-US" dirty="0" smtClean="0"/>
              <a:t>MLB</a:t>
            </a:r>
          </a:p>
          <a:p>
            <a:pPr lvl="1"/>
            <a:r>
              <a:rPr lang="en-US" dirty="0" smtClean="0"/>
              <a:t>Six teams saw maximum attendance records outside of their top 10 seasons but still had winning records for that year</a:t>
            </a:r>
          </a:p>
          <a:p>
            <a:pPr lvl="1"/>
            <a:r>
              <a:rPr lang="en-US" dirty="0" smtClean="0"/>
              <a:t>The two remaining teams were the 2007 St. Louis Cardinals and the 2008 Detroit Tigers</a:t>
            </a:r>
          </a:p>
          <a:p>
            <a:pPr lvl="2"/>
            <a:r>
              <a:rPr lang="en-US" dirty="0" smtClean="0"/>
              <a:t>It is possible that the maximum attendance record for the St. Louis Cardinals was a residual effect of the team’s 2006 World Series Win</a:t>
            </a:r>
          </a:p>
          <a:p>
            <a:pPr lvl="2"/>
            <a:r>
              <a:rPr lang="en-US" dirty="0" smtClean="0"/>
              <a:t>The 2008 Detroit Tigers had a winning record of 45% which was the 35</a:t>
            </a:r>
            <a:r>
              <a:rPr lang="en-US" baseline="30000" dirty="0" smtClean="0"/>
              <a:t>th</a:t>
            </a:r>
            <a:r>
              <a:rPr lang="en-US" dirty="0" smtClean="0"/>
              <a:t> best season out of the 48 seasons examined, and they finished last in their division standings that year.  Despite their performance, they set a maximum attendance record of 3,202,654 during this season</a:t>
            </a:r>
          </a:p>
        </p:txBody>
      </p:sp>
    </p:spTree>
    <p:extLst>
      <p:ext uri="{BB962C8B-B14F-4D97-AF65-F5344CB8AC3E}">
        <p14:creationId xmlns:p14="http://schemas.microsoft.com/office/powerpoint/2010/main" val="172328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Analysis	</a:t>
            </a:r>
            <a:endParaRPr lang="en-US" dirty="0"/>
          </a:p>
        </p:txBody>
      </p:sp>
      <p:sp>
        <p:nvSpPr>
          <p:cNvPr id="3" name="Content Placeholder 2"/>
          <p:cNvSpPr>
            <a:spLocks noGrp="1"/>
          </p:cNvSpPr>
          <p:nvPr>
            <p:ph idx="1"/>
          </p:nvPr>
        </p:nvSpPr>
        <p:spPr>
          <a:xfrm>
            <a:off x="677334" y="1270000"/>
            <a:ext cx="8596668" cy="3880773"/>
          </a:xfrm>
        </p:spPr>
        <p:txBody>
          <a:bodyPr/>
          <a:lstStyle/>
          <a:p>
            <a:r>
              <a:rPr lang="en-US" dirty="0" smtClean="0"/>
              <a:t>30 Major League Baseball (MLB) teams</a:t>
            </a:r>
          </a:p>
          <a:p>
            <a:r>
              <a:rPr lang="en-US" dirty="0" smtClean="0"/>
              <a:t>Data collected beginning with 1969 season through most recently completed season in 2016.</a:t>
            </a:r>
          </a:p>
          <a:p>
            <a:r>
              <a:rPr lang="en-US" dirty="0" smtClean="0"/>
              <a:t>Relationships Examined:</a:t>
            </a:r>
          </a:p>
          <a:p>
            <a:pPr lvl="1"/>
            <a:r>
              <a:rPr lang="en-US" dirty="0" smtClean="0"/>
              <a:t>Attendance and Season Win/Loss Records</a:t>
            </a:r>
          </a:p>
          <a:p>
            <a:pPr lvl="1"/>
            <a:endParaRPr lang="en-US" dirty="0" smtClean="0"/>
          </a:p>
          <a:p>
            <a:r>
              <a:rPr lang="en-US" dirty="0" smtClean="0"/>
              <a:t>Data Sources</a:t>
            </a:r>
          </a:p>
          <a:p>
            <a:pPr lvl="1"/>
            <a:r>
              <a:rPr lang="en-US" dirty="0" smtClean="0"/>
              <a:t>Attendance data collected from </a:t>
            </a:r>
            <a:r>
              <a:rPr lang="en-US" dirty="0" smtClean="0">
                <a:hlinkClick r:id="rId2"/>
              </a:rPr>
              <a:t>www.ballparksofbaseball.com</a:t>
            </a:r>
            <a:endParaRPr lang="en-US" dirty="0" smtClean="0"/>
          </a:p>
          <a:p>
            <a:pPr lvl="1"/>
            <a:r>
              <a:rPr lang="en-US" dirty="0" smtClean="0"/>
              <a:t>Team Performance data collected from </a:t>
            </a:r>
            <a:r>
              <a:rPr lang="en-US" dirty="0" smtClean="0">
                <a:hlinkClick r:id="rId3"/>
              </a:rPr>
              <a:t>www.mlb.com</a:t>
            </a:r>
            <a:endParaRPr lang="en-US" dirty="0" smtClean="0"/>
          </a:p>
          <a:p>
            <a:pPr lvl="1"/>
            <a:r>
              <a:rPr lang="en-US" dirty="0" smtClean="0"/>
              <a:t>Metropolitan area data collected from </a:t>
            </a:r>
            <a:r>
              <a:rPr lang="en-US" dirty="0" smtClean="0">
                <a:hlinkClick r:id="rId4"/>
              </a:rPr>
              <a:t>www.xyz.com</a:t>
            </a:r>
            <a:endParaRPr lang="en-US" dirty="0" smtClean="0"/>
          </a:p>
          <a:p>
            <a:endParaRPr lang="en-US" dirty="0" smtClean="0"/>
          </a:p>
        </p:txBody>
      </p:sp>
    </p:spTree>
    <p:extLst>
      <p:ext uri="{BB962C8B-B14F-4D97-AF65-F5344CB8AC3E}">
        <p14:creationId xmlns:p14="http://schemas.microsoft.com/office/powerpoint/2010/main" val="313953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275"/>
          </a:xfrm>
        </p:spPr>
        <p:txBody>
          <a:bodyPr/>
          <a:lstStyle/>
          <a:p>
            <a:r>
              <a:rPr lang="en-US" dirty="0" smtClean="0"/>
              <a:t>MLB Seasons and Teams</a:t>
            </a:r>
            <a:endParaRPr lang="en-US" dirty="0"/>
          </a:p>
        </p:txBody>
      </p:sp>
      <p:sp>
        <p:nvSpPr>
          <p:cNvPr id="3" name="Content Placeholder 2"/>
          <p:cNvSpPr>
            <a:spLocks noGrp="1"/>
          </p:cNvSpPr>
          <p:nvPr>
            <p:ph idx="1"/>
          </p:nvPr>
        </p:nvSpPr>
        <p:spPr>
          <a:xfrm>
            <a:off x="677334" y="1285875"/>
            <a:ext cx="8596668" cy="3880773"/>
          </a:xfrm>
        </p:spPr>
        <p:txBody>
          <a:bodyPr/>
          <a:lstStyle/>
          <a:p>
            <a:r>
              <a:rPr lang="en-US" dirty="0" smtClean="0"/>
              <a:t>Data for the 1969 season through the 2016 season was collected</a:t>
            </a:r>
          </a:p>
          <a:p>
            <a:r>
              <a:rPr lang="en-US" dirty="0" smtClean="0"/>
              <a:t>Represents 48 seasons for 24 of the 30 current MLB teams</a:t>
            </a:r>
          </a:p>
          <a:p>
            <a:r>
              <a:rPr lang="en-US" dirty="0" smtClean="0"/>
              <a:t>Six teams were added to the MLB during the period of review.  Seasonal data for these teams was reviewed from their inaugural season through 2016</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1802701"/>
              </p:ext>
            </p:extLst>
          </p:nvPr>
        </p:nvGraphicFramePr>
        <p:xfrm>
          <a:off x="955736" y="2977803"/>
          <a:ext cx="7108612" cy="2865120"/>
        </p:xfrm>
        <a:graphic>
          <a:graphicData uri="http://schemas.openxmlformats.org/drawingml/2006/table">
            <a:tbl>
              <a:tblPr firstRow="1" bandRow="1">
                <a:tableStyleId>{5C22544A-7EE6-4342-B048-85BDC9FD1C3A}</a:tableStyleId>
              </a:tblPr>
              <a:tblGrid>
                <a:gridCol w="2709333"/>
                <a:gridCol w="2709333"/>
                <a:gridCol w="1689946"/>
              </a:tblGrid>
              <a:tr h="0">
                <a:tc>
                  <a:txBody>
                    <a:bodyPr/>
                    <a:lstStyle/>
                    <a:p>
                      <a:endParaRPr lang="en-US" dirty="0" smtClean="0"/>
                    </a:p>
                    <a:p>
                      <a:r>
                        <a:rPr lang="en-US" dirty="0" smtClean="0"/>
                        <a:t>First Year in MLB</a:t>
                      </a:r>
                      <a:endParaRPr lang="en-US" dirty="0"/>
                    </a:p>
                  </a:txBody>
                  <a:tcPr/>
                </a:tc>
                <a:tc>
                  <a:txBody>
                    <a:bodyPr/>
                    <a:lstStyle/>
                    <a:p>
                      <a:endParaRPr lang="en-US" dirty="0" smtClean="0"/>
                    </a:p>
                    <a:p>
                      <a:r>
                        <a:rPr lang="en-US" dirty="0" smtClean="0"/>
                        <a:t>Team</a:t>
                      </a:r>
                      <a:endParaRPr lang="en-US" dirty="0"/>
                    </a:p>
                  </a:txBody>
                  <a:tcPr/>
                </a:tc>
                <a:tc>
                  <a:txBody>
                    <a:bodyPr/>
                    <a:lstStyle/>
                    <a:p>
                      <a:pPr algn="ctr"/>
                      <a:r>
                        <a:rPr lang="en-US" dirty="0" smtClean="0"/>
                        <a:t>Number of </a:t>
                      </a:r>
                    </a:p>
                    <a:p>
                      <a:pPr algn="ctr"/>
                      <a:r>
                        <a:rPr lang="en-US" dirty="0" smtClean="0"/>
                        <a:t>Seasons</a:t>
                      </a:r>
                      <a:endParaRPr lang="en-US" dirty="0"/>
                    </a:p>
                  </a:txBody>
                  <a:tcPr/>
                </a:tc>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1977</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Seattle Mariners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40</a:t>
                      </a:r>
                      <a:endParaRPr lang="en-US" sz="1800" dirty="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1977</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Toronto Blue Jays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40</a:t>
                      </a:r>
                      <a:endParaRPr lang="en-US" sz="1800" dirty="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1993</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Colorado Rockies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24</a:t>
                      </a:r>
                      <a:endParaRPr lang="en-US" sz="1800" dirty="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1993</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Miami Marlins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24</a:t>
                      </a:r>
                      <a:endParaRPr lang="en-US" sz="1800" dirty="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1998</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Arizona Diamondbacks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a:t>
                      </a:r>
                      <a:endParaRPr lang="en-US" sz="1800" dirty="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1998</a:t>
                      </a:r>
                      <a:endParaRPr lang="en-US" sz="180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Tampa Bay Rays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a:t>
                      </a:r>
                      <a:endParaRPr lang="en-US" sz="1800" dirty="0">
                        <a:effectLst/>
                        <a:latin typeface="Calibri" charset="0"/>
                        <a:ea typeface="Calibri" charset="0"/>
                        <a:cs typeface="Times New Roman" charset="0"/>
                      </a:endParaRPr>
                    </a:p>
                  </a:txBody>
                  <a:tcPr marL="9525" marR="9525" marT="9525" marB="9525" anchor="ctr"/>
                </a:tc>
              </a:tr>
            </a:tbl>
          </a:graphicData>
        </a:graphic>
      </p:graphicFrame>
    </p:spTree>
    <p:extLst>
      <p:ext uri="{BB962C8B-B14F-4D97-AF65-F5344CB8AC3E}">
        <p14:creationId xmlns:p14="http://schemas.microsoft.com/office/powerpoint/2010/main" val="72179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3413"/>
          </a:xfrm>
        </p:spPr>
        <p:txBody>
          <a:bodyPr>
            <a:normAutofit fontScale="90000"/>
          </a:bodyPr>
          <a:lstStyle/>
          <a:p>
            <a:r>
              <a:rPr lang="en-US" smtClean="0"/>
              <a:t>Franchise Changes</a:t>
            </a:r>
            <a:endParaRPr lang="en-US" dirty="0"/>
          </a:p>
        </p:txBody>
      </p:sp>
      <p:sp>
        <p:nvSpPr>
          <p:cNvPr id="3" name="Content Placeholder 2"/>
          <p:cNvSpPr>
            <a:spLocks noGrp="1"/>
          </p:cNvSpPr>
          <p:nvPr>
            <p:ph idx="1"/>
          </p:nvPr>
        </p:nvSpPr>
        <p:spPr>
          <a:xfrm>
            <a:off x="677334" y="1474789"/>
            <a:ext cx="8596668" cy="3880773"/>
          </a:xfrm>
        </p:spPr>
        <p:txBody>
          <a:bodyPr/>
          <a:lstStyle/>
          <a:p>
            <a:r>
              <a:rPr lang="en-US" dirty="0" smtClean="0"/>
              <a:t>For this analysis, each of the 30 teams is defined by using the most current franchise name</a:t>
            </a:r>
          </a:p>
          <a:p>
            <a:r>
              <a:rPr lang="en-US" dirty="0" smtClean="0"/>
              <a:t>During the period of review, three franchises relocated from one city to another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94998160"/>
              </p:ext>
            </p:extLst>
          </p:nvPr>
        </p:nvGraphicFramePr>
        <p:xfrm>
          <a:off x="911668" y="2977803"/>
          <a:ext cx="7527252" cy="2865120"/>
        </p:xfrm>
        <a:graphic>
          <a:graphicData uri="http://schemas.openxmlformats.org/drawingml/2006/table">
            <a:tbl>
              <a:tblPr firstRow="1" bandRow="1">
                <a:tableStyleId>{5C22544A-7EE6-4342-B048-85BDC9FD1C3A}</a:tableStyleId>
              </a:tblPr>
              <a:tblGrid>
                <a:gridCol w="2709333"/>
                <a:gridCol w="2709333"/>
                <a:gridCol w="2108586"/>
              </a:tblGrid>
              <a:tr h="0">
                <a:tc>
                  <a:txBody>
                    <a:bodyPr/>
                    <a:lstStyle/>
                    <a:p>
                      <a:endParaRPr lang="en-US" dirty="0" smtClean="0"/>
                    </a:p>
                    <a:p>
                      <a:r>
                        <a:rPr lang="en-US" dirty="0" smtClean="0"/>
                        <a:t>Franchise</a:t>
                      </a:r>
                      <a:endParaRPr lang="en-US" dirty="0"/>
                    </a:p>
                  </a:txBody>
                  <a:tcPr/>
                </a:tc>
                <a:tc>
                  <a:txBody>
                    <a:bodyPr/>
                    <a:lstStyle/>
                    <a:p>
                      <a:endParaRPr lang="en-US" dirty="0" smtClean="0"/>
                    </a:p>
                    <a:p>
                      <a:r>
                        <a:rPr lang="en-US" dirty="0" smtClean="0"/>
                        <a:t>Team</a:t>
                      </a:r>
                      <a:r>
                        <a:rPr lang="en-US" baseline="0" dirty="0" smtClean="0"/>
                        <a:t> Name</a:t>
                      </a:r>
                      <a:endParaRPr lang="en-US" dirty="0"/>
                    </a:p>
                  </a:txBody>
                  <a:tcPr/>
                </a:tc>
                <a:tc>
                  <a:txBody>
                    <a:bodyPr/>
                    <a:lstStyle/>
                    <a:p>
                      <a:pPr algn="ctr"/>
                      <a:endParaRPr lang="en-US" dirty="0" smtClean="0"/>
                    </a:p>
                    <a:p>
                      <a:pPr algn="ctr"/>
                      <a:r>
                        <a:rPr lang="en-US" dirty="0" smtClean="0"/>
                        <a:t>Years</a:t>
                      </a:r>
                      <a:endParaRPr lang="en-US" dirty="0"/>
                    </a:p>
                  </a:txBody>
                  <a:tcPr/>
                </a:tc>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Milwaukee </a:t>
                      </a:r>
                      <a:r>
                        <a:rPr lang="en-US" sz="1800" dirty="0" smtClean="0">
                          <a:effectLst/>
                          <a:latin typeface="Times New Roman" charset="0"/>
                          <a:ea typeface="Times New Roman" charset="0"/>
                          <a:cs typeface="Times New Roman" charset="0"/>
                        </a:rPr>
                        <a:t>Brewers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Seattle Pilots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1969</a:t>
                      </a:r>
                      <a:endParaRPr lang="en-US" sz="1800" dirty="0">
                        <a:effectLst/>
                        <a:latin typeface="Calibri" charset="0"/>
                        <a:ea typeface="Calibri" charset="0"/>
                        <a:cs typeface="Times New Roman" charset="0"/>
                      </a:endParaRPr>
                    </a:p>
                  </a:txBody>
                  <a:tcPr marL="9525" marR="9525" marT="9525" marB="9525" anchor="ctr"/>
                </a:tc>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Milwaukee Brewers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smtClean="0">
                          <a:effectLst/>
                          <a:latin typeface="Times New Roman" charset="0"/>
                          <a:ea typeface="Times New Roman" charset="0"/>
                          <a:cs typeface="Times New Roman" charset="0"/>
                        </a:rPr>
                        <a:t>1970-2016</a:t>
                      </a:r>
                      <a:endParaRPr lang="en-US" sz="1800" dirty="0">
                        <a:effectLst/>
                        <a:latin typeface="Calibri" charset="0"/>
                        <a:ea typeface="Calibri" charset="0"/>
                        <a:cs typeface="Times New Roman" charset="0"/>
                      </a:endParaRPr>
                    </a:p>
                  </a:txBody>
                  <a:tcPr marL="9525" marR="9525" marT="9525" marB="9525" anchor="ctr"/>
                </a:tc>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Texas </a:t>
                      </a:r>
                      <a:r>
                        <a:rPr lang="en-US" sz="1800" dirty="0" smtClean="0">
                          <a:effectLst/>
                          <a:latin typeface="Times New Roman" charset="0"/>
                          <a:ea typeface="Times New Roman" charset="0"/>
                          <a:cs typeface="Times New Roman" charset="0"/>
                        </a:rPr>
                        <a:t>Rangers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Washington Senators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smtClean="0">
                          <a:effectLst/>
                          <a:latin typeface="Times New Roman" charset="0"/>
                          <a:ea typeface="Times New Roman" charset="0"/>
                          <a:cs typeface="Times New Roman" charset="0"/>
                        </a:rPr>
                        <a:t>1969-1971</a:t>
                      </a:r>
                      <a:endParaRPr lang="en-US" sz="1800" dirty="0">
                        <a:effectLst/>
                        <a:latin typeface="Calibri" charset="0"/>
                        <a:ea typeface="Calibri" charset="0"/>
                        <a:cs typeface="Times New Roman" charset="0"/>
                      </a:endParaRPr>
                    </a:p>
                  </a:txBody>
                  <a:tcPr marL="9525" marR="9525" marT="9525" marB="9525" anchor="ctr"/>
                </a:tc>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Texas Rangers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smtClean="0">
                          <a:effectLst/>
                          <a:latin typeface="Times New Roman" charset="0"/>
                          <a:ea typeface="Times New Roman" charset="0"/>
                          <a:cs typeface="Times New Roman" charset="0"/>
                        </a:rPr>
                        <a:t>1972-2016</a:t>
                      </a:r>
                      <a:endParaRPr lang="en-US" sz="1800" dirty="0">
                        <a:effectLst/>
                        <a:latin typeface="Calibri" charset="0"/>
                        <a:ea typeface="Calibri" charset="0"/>
                        <a:cs typeface="Times New Roman" charset="0"/>
                      </a:endParaRPr>
                    </a:p>
                  </a:txBody>
                  <a:tcPr marL="9525" marR="9525" marT="9525" marB="9525" anchor="ctr"/>
                </a:tc>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Washington </a:t>
                      </a:r>
                      <a:r>
                        <a:rPr lang="en-US" sz="1800" dirty="0" smtClean="0">
                          <a:effectLst/>
                          <a:latin typeface="Times New Roman" charset="0"/>
                          <a:ea typeface="Times New Roman" charset="0"/>
                          <a:cs typeface="Times New Roman" charset="0"/>
                        </a:rPr>
                        <a:t>Nationals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Montreal Expos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smtClean="0">
                          <a:effectLst/>
                          <a:latin typeface="Times New Roman" charset="0"/>
                          <a:ea typeface="Times New Roman" charset="0"/>
                          <a:cs typeface="Times New Roman" charset="0"/>
                        </a:rPr>
                        <a:t>1969-2004</a:t>
                      </a:r>
                      <a:endParaRPr lang="en-US" sz="1800" dirty="0">
                        <a:effectLst/>
                        <a:latin typeface="Calibri" charset="0"/>
                        <a:ea typeface="Calibri" charset="0"/>
                        <a:cs typeface="Times New Roman" charset="0"/>
                      </a:endParaRPr>
                    </a:p>
                  </a:txBody>
                  <a:tcPr marL="9525" marR="9525" marT="9525" marB="9525" anchor="ctr"/>
                </a:tc>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Washington Nationals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smtClean="0">
                          <a:effectLst/>
                          <a:latin typeface="Times New Roman" charset="0"/>
                          <a:ea typeface="Times New Roman" charset="0"/>
                          <a:cs typeface="Times New Roman" charset="0"/>
                        </a:rPr>
                        <a:t>2005-2016</a:t>
                      </a:r>
                      <a:endParaRPr lang="en-US" sz="1800" dirty="0">
                        <a:effectLst/>
                        <a:latin typeface="Calibri" charset="0"/>
                        <a:ea typeface="Calibri" charset="0"/>
                        <a:cs typeface="Times New Roman" charset="0"/>
                      </a:endParaRPr>
                    </a:p>
                  </a:txBody>
                  <a:tcPr marL="9525" marR="9525" marT="9525" marB="9525" anchor="ctr"/>
                </a:tc>
              </a:tr>
            </a:tbl>
          </a:graphicData>
        </a:graphic>
      </p:graphicFrame>
    </p:spTree>
    <p:extLst>
      <p:ext uri="{BB962C8B-B14F-4D97-AF65-F5344CB8AC3E}">
        <p14:creationId xmlns:p14="http://schemas.microsoft.com/office/powerpoint/2010/main" val="147924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275"/>
          </a:xfrm>
        </p:spPr>
        <p:txBody>
          <a:bodyPr/>
          <a:lstStyle/>
          <a:p>
            <a:r>
              <a:rPr lang="en-US" dirty="0" smtClean="0"/>
              <a:t>Highest Attendance Records</a:t>
            </a:r>
            <a:endParaRPr lang="en-US" dirty="0"/>
          </a:p>
        </p:txBody>
      </p:sp>
      <p:sp>
        <p:nvSpPr>
          <p:cNvPr id="3" name="Content Placeholder 2"/>
          <p:cNvSpPr>
            <a:spLocks noGrp="1"/>
          </p:cNvSpPr>
          <p:nvPr>
            <p:ph idx="1"/>
          </p:nvPr>
        </p:nvSpPr>
        <p:spPr>
          <a:xfrm>
            <a:off x="677334" y="1417639"/>
            <a:ext cx="8709554" cy="3880773"/>
          </a:xfrm>
        </p:spPr>
        <p:txBody>
          <a:bodyPr/>
          <a:lstStyle/>
          <a:p>
            <a:r>
              <a:rPr lang="en-US" dirty="0" smtClean="0"/>
              <a:t>For each of the 30 teams, the season with the highest attendance record was identified.  This will be </a:t>
            </a:r>
            <a:r>
              <a:rPr lang="en-US" dirty="0" smtClean="0"/>
              <a:t>referenced </a:t>
            </a:r>
            <a:r>
              <a:rPr lang="en-US" dirty="0" smtClean="0"/>
              <a:t>as the team’s maximum attendance record</a:t>
            </a:r>
          </a:p>
          <a:p>
            <a:r>
              <a:rPr lang="en-US" dirty="0" smtClean="0"/>
              <a:t>The period from the 1990s through 2010s seem to contain most of the maximum attendance records</a:t>
            </a:r>
          </a:p>
          <a:p>
            <a:r>
              <a:rPr lang="en-US" dirty="0" smtClean="0"/>
              <a:t>Beyond the observation of attendance records in the later decades, maximum attendance records do not appear to be associated with any particular season</a:t>
            </a:r>
            <a:endParaRPr lang="en-US" dirty="0"/>
          </a:p>
        </p:txBody>
      </p:sp>
      <p:graphicFrame>
        <p:nvGraphicFramePr>
          <p:cNvPr id="4" name="Chart 3">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97630B27-AEBF-4319-A045-BD42FD572BAF}"/>
              </a:ext>
            </a:extLst>
          </p:cNvPr>
          <p:cNvGraphicFramePr/>
          <p:nvPr>
            <p:extLst>
              <p:ext uri="{D42A27DB-BD31-4B8C-83A1-F6EECF244321}">
                <p14:modId xmlns:p14="http://schemas.microsoft.com/office/powerpoint/2010/main" val="450389488"/>
              </p:ext>
            </p:extLst>
          </p:nvPr>
        </p:nvGraphicFramePr>
        <p:xfrm>
          <a:off x="677334" y="3671887"/>
          <a:ext cx="3794654" cy="241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16E9962A-9A19-4B51-B193-67BCA69C936D}"/>
              </a:ext>
            </a:extLst>
          </p:cNvPr>
          <p:cNvGraphicFramePr/>
          <p:nvPr>
            <p:extLst>
              <p:ext uri="{D42A27DB-BD31-4B8C-83A1-F6EECF244321}">
                <p14:modId xmlns:p14="http://schemas.microsoft.com/office/powerpoint/2010/main" val="2559461254"/>
              </p:ext>
            </p:extLst>
          </p:nvPr>
        </p:nvGraphicFramePr>
        <p:xfrm>
          <a:off x="4810125" y="3600450"/>
          <a:ext cx="4463877" cy="2486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578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smtClean="0"/>
              <a:t>Relationship between Attendance and High Performance Seasons</a:t>
            </a:r>
            <a:endParaRPr lang="en-US" dirty="0"/>
          </a:p>
        </p:txBody>
      </p:sp>
      <p:sp>
        <p:nvSpPr>
          <p:cNvPr id="3" name="Content Placeholder 2"/>
          <p:cNvSpPr>
            <a:spLocks noGrp="1"/>
          </p:cNvSpPr>
          <p:nvPr>
            <p:ph idx="1"/>
          </p:nvPr>
        </p:nvSpPr>
        <p:spPr>
          <a:xfrm>
            <a:off x="677334" y="1930400"/>
            <a:ext cx="8596668" cy="3880773"/>
          </a:xfrm>
        </p:spPr>
        <p:txBody>
          <a:bodyPr/>
          <a:lstStyle/>
          <a:p>
            <a:r>
              <a:rPr lang="en-US" dirty="0" smtClean="0"/>
              <a:t>Win/Loss records for each season and each team were reviewed to determine the overall percentage of wins during a given season</a:t>
            </a:r>
          </a:p>
          <a:p>
            <a:r>
              <a:rPr lang="en-US" dirty="0" smtClean="0"/>
              <a:t>For each team, the seasons were ranked, beginning with 1, for the season with the highest percentage of wins.  Seasons with the lower number rankings represent the team’s most successful seasons, based on it’s win/loss record</a:t>
            </a:r>
          </a:p>
          <a:p>
            <a:r>
              <a:rPr lang="en-US" dirty="0" smtClean="0"/>
              <a:t>Of the 30 MLB teams, the maximum attendance record was associated with one of their top ten most successful seasons for 17 teams (57%)</a:t>
            </a:r>
          </a:p>
          <a:p>
            <a:endParaRPr lang="en-US" dirty="0"/>
          </a:p>
        </p:txBody>
      </p:sp>
    </p:spTree>
    <p:extLst>
      <p:ext uri="{BB962C8B-B14F-4D97-AF65-F5344CB8AC3E}">
        <p14:creationId xmlns:p14="http://schemas.microsoft.com/office/powerpoint/2010/main" val="194615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smtClean="0"/>
              <a:t>Relationship between Attendance and High Performance Seasons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5551363"/>
              </p:ext>
            </p:extLst>
          </p:nvPr>
        </p:nvGraphicFramePr>
        <p:xfrm>
          <a:off x="677692" y="1558925"/>
          <a:ext cx="8596310" cy="4815161"/>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endParaRPr lang="en-US" dirty="0" smtClean="0"/>
                    </a:p>
                    <a:p>
                      <a:pPr algn="ctr"/>
                      <a:r>
                        <a:rPr lang="en-US" dirty="0" smtClean="0"/>
                        <a:t>Season</a:t>
                      </a:r>
                      <a:endParaRPr lang="en-US" dirty="0"/>
                    </a:p>
                  </a:txBody>
                  <a:tcPr/>
                </a:tc>
                <a:tc>
                  <a:txBody>
                    <a:bodyPr/>
                    <a:lstStyle/>
                    <a:p>
                      <a:pPr algn="ctr"/>
                      <a:endParaRPr lang="en-US" dirty="0" smtClean="0"/>
                    </a:p>
                    <a:p>
                      <a:pPr algn="ctr"/>
                      <a:r>
                        <a:rPr lang="en-US" dirty="0" smtClean="0"/>
                        <a:t>Attendance</a:t>
                      </a:r>
                      <a:endParaRPr lang="en-US" dirty="0"/>
                    </a:p>
                  </a:txBody>
                  <a:tcPr/>
                </a:tc>
                <a:tc>
                  <a:txBody>
                    <a:bodyPr/>
                    <a:lstStyle/>
                    <a:p>
                      <a:pPr algn="ctr"/>
                      <a:r>
                        <a:rPr lang="en-US" dirty="0" smtClean="0"/>
                        <a:t>Winning Percentage</a:t>
                      </a:r>
                      <a:endParaRPr lang="en-US" dirty="0"/>
                    </a:p>
                  </a:txBody>
                  <a:tcPr/>
                </a:tc>
                <a:tc>
                  <a:txBody>
                    <a:bodyPr/>
                    <a:lstStyle/>
                    <a:p>
                      <a:pPr algn="ctr"/>
                      <a:r>
                        <a:rPr lang="en-US" dirty="0" smtClean="0"/>
                        <a:t>Win-Loss</a:t>
                      </a:r>
                      <a:r>
                        <a:rPr lang="en-US" baseline="0" dirty="0" smtClean="0"/>
                        <a:t> </a:t>
                      </a:r>
                    </a:p>
                    <a:p>
                      <a:pPr algn="ctr"/>
                      <a:r>
                        <a:rPr lang="en-US" dirty="0" smtClean="0"/>
                        <a:t>Rank</a:t>
                      </a:r>
                      <a:endParaRPr lang="en-US" dirty="0"/>
                    </a:p>
                  </a:txBody>
                  <a:tcP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Milwaukee Brewers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2011</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3,071,373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59%</a:t>
                      </a: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Philadelphia Phillies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2011</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3,680,718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63%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Atlanta Braves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1993</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3,884,720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64%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Cincinnati Reds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1976</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2,629,708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63%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Pittsburgh Pirates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2015</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2,498,596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Chicago Cubs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2008</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3,299,840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a:t>
                      </a:r>
                      <a:endParaRPr lang="en-US" sz="1100" dirty="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Cleveland Indians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1999</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3,468,436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Kansas City Royals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2015</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2,708,549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59%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Oakland Athletics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1990</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2,900,217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64%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Seattle Mariners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2002</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3,542,938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Toronto Blue Jays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1993</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4,057,947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59%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4</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Minnesota Twins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2010</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3,223,640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58%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5</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Texas Rangers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2012</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3,460,280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5</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Baltimore Orioles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1997</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3,711,132</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6</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Houston Astros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2004</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3,087,872</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6</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Chicago White Sox</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2006</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2,957,414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56%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8</a:t>
                      </a:r>
                      <a:endParaRPr lang="en-US" sz="1100">
                        <a:effectLst/>
                        <a:latin typeface="Calibri" charset="0"/>
                        <a:ea typeface="Calibri" charset="0"/>
                        <a:cs typeface="Times New Roman" charset="0"/>
                      </a:endParaRPr>
                    </a:p>
                  </a:txBody>
                  <a:tcPr marL="9525" marR="9525" marT="9525" marB="9525" anchor="ctr"/>
                </a:tc>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San Diego Padres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2004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3,040,046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smtClean="0">
                          <a:effectLst/>
                          <a:latin typeface="Times New Roman" charset="0"/>
                          <a:ea typeface="Times New Roman" charset="0"/>
                          <a:cs typeface="Times New Roman" charset="0"/>
                        </a:rPr>
                        <a:t>54%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8</a:t>
                      </a:r>
                      <a:endParaRPr lang="en-US" sz="1100" dirty="0">
                        <a:effectLst/>
                        <a:latin typeface="Calibri" charset="0"/>
                        <a:ea typeface="Calibri" charset="0"/>
                        <a:cs typeface="Times New Roman" charset="0"/>
                      </a:endParaRPr>
                    </a:p>
                  </a:txBody>
                  <a:tcPr marL="9525" marR="9525" marT="9525" marB="9525" anchor="ctr"/>
                </a:tc>
              </a:tr>
            </a:tbl>
          </a:graphicData>
        </a:graphic>
      </p:graphicFrame>
    </p:spTree>
    <p:extLst>
      <p:ext uri="{BB962C8B-B14F-4D97-AF65-F5344CB8AC3E}">
        <p14:creationId xmlns:p14="http://schemas.microsoft.com/office/powerpoint/2010/main" val="192425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Potential Factors</a:t>
            </a:r>
            <a:endParaRPr lang="en-US" dirty="0"/>
          </a:p>
        </p:txBody>
      </p:sp>
      <p:sp>
        <p:nvSpPr>
          <p:cNvPr id="3" name="Content Placeholder 2"/>
          <p:cNvSpPr>
            <a:spLocks noGrp="1"/>
          </p:cNvSpPr>
          <p:nvPr>
            <p:ph idx="1"/>
          </p:nvPr>
        </p:nvSpPr>
        <p:spPr>
          <a:xfrm>
            <a:off x="677334" y="1270000"/>
            <a:ext cx="8596668" cy="3880773"/>
          </a:xfrm>
        </p:spPr>
        <p:txBody>
          <a:bodyPr/>
          <a:lstStyle/>
          <a:p>
            <a:r>
              <a:rPr lang="en-US" dirty="0" smtClean="0"/>
              <a:t>Thirteen of the 30 MLB teams (43%) had maximum attendance records during a year that was not considered one of their top ten seasons</a:t>
            </a:r>
          </a:p>
          <a:p>
            <a:pPr lvl="1"/>
            <a:r>
              <a:rPr lang="en-US" dirty="0" smtClean="0"/>
              <a:t>Five of those teams saw maximum attendance records during their first season in MLB or during their first year following </a:t>
            </a:r>
            <a:r>
              <a:rPr lang="en-US" dirty="0" smtClean="0"/>
              <a:t>relocation</a:t>
            </a:r>
            <a:r>
              <a:rPr lang="en-US" dirty="0" smtClean="0"/>
              <a:t>, as follows:</a:t>
            </a:r>
          </a:p>
        </p:txBody>
      </p:sp>
      <p:graphicFrame>
        <p:nvGraphicFramePr>
          <p:cNvPr id="4" name="Table 3"/>
          <p:cNvGraphicFramePr>
            <a:graphicFrameLocks noGrp="1"/>
          </p:cNvGraphicFramePr>
          <p:nvPr>
            <p:extLst>
              <p:ext uri="{D42A27DB-BD31-4B8C-83A1-F6EECF244321}">
                <p14:modId xmlns:p14="http://schemas.microsoft.com/office/powerpoint/2010/main" val="258738677"/>
              </p:ext>
            </p:extLst>
          </p:nvPr>
        </p:nvGraphicFramePr>
        <p:xfrm>
          <a:off x="1333500" y="2633304"/>
          <a:ext cx="7070346" cy="2494280"/>
        </p:xfrm>
        <a:graphic>
          <a:graphicData uri="http://schemas.openxmlformats.org/drawingml/2006/table">
            <a:tbl>
              <a:tblPr firstRow="1" bandRow="1">
                <a:tableStyleId>{5C22544A-7EE6-4342-B048-85BDC9FD1C3A}</a:tableStyleId>
              </a:tblPr>
              <a:tblGrid>
                <a:gridCol w="2009060"/>
                <a:gridCol w="965894"/>
                <a:gridCol w="1493917"/>
                <a:gridCol w="1442402"/>
                <a:gridCol w="1159073"/>
              </a:tblGrid>
              <a:tr h="370840">
                <a:tc>
                  <a:txBody>
                    <a:bodyPr/>
                    <a:lstStyle/>
                    <a:p>
                      <a:r>
                        <a:rPr lang="en-US" dirty="0" smtClean="0"/>
                        <a:t>Team</a:t>
                      </a:r>
                      <a:endParaRPr lang="en-US" dirty="0"/>
                    </a:p>
                  </a:txBody>
                  <a:tcPr/>
                </a:tc>
                <a:tc>
                  <a:txBody>
                    <a:bodyPr/>
                    <a:lstStyle/>
                    <a:p>
                      <a:pPr algn="ctr"/>
                      <a:r>
                        <a:rPr lang="en-US" dirty="0" smtClean="0"/>
                        <a:t>Season</a:t>
                      </a:r>
                      <a:endParaRPr lang="en-US" dirty="0"/>
                    </a:p>
                  </a:txBody>
                  <a:tcPr/>
                </a:tc>
                <a:tc>
                  <a:txBody>
                    <a:bodyPr/>
                    <a:lstStyle/>
                    <a:p>
                      <a:pPr algn="ctr"/>
                      <a:r>
                        <a:rPr lang="en-US" dirty="0" smtClean="0"/>
                        <a:t>Attendance</a:t>
                      </a:r>
                      <a:endParaRPr lang="en-US" dirty="0"/>
                    </a:p>
                  </a:txBody>
                  <a:tcPr/>
                </a:tc>
                <a:tc>
                  <a:txBody>
                    <a:bodyPr/>
                    <a:lstStyle/>
                    <a:p>
                      <a:pPr algn="ctr"/>
                      <a:r>
                        <a:rPr lang="en-US" dirty="0" smtClean="0"/>
                        <a:t>Winning Percentage</a:t>
                      </a:r>
                      <a:endParaRPr lang="en-US" dirty="0"/>
                    </a:p>
                  </a:txBody>
                  <a:tcPr/>
                </a:tc>
                <a:tc>
                  <a:txBody>
                    <a:bodyPr/>
                    <a:lstStyle/>
                    <a:p>
                      <a:pPr algn="ctr"/>
                      <a:r>
                        <a:rPr lang="en-US" dirty="0" smtClean="0"/>
                        <a:t>Win-Loss</a:t>
                      </a:r>
                      <a:r>
                        <a:rPr lang="en-US" baseline="0" dirty="0" smtClean="0"/>
                        <a:t> </a:t>
                      </a:r>
                      <a:r>
                        <a:rPr lang="en-US" dirty="0" smtClean="0"/>
                        <a:t>Rank</a:t>
                      </a:r>
                      <a:endParaRPr lang="en-US" dirty="0"/>
                    </a:p>
                  </a:txBody>
                  <a:tcPr/>
                </a:tc>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Arizona Diamondbacks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3,610,290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40%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17</a:t>
                      </a:r>
                      <a:endParaRPr lang="en-US" sz="160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Colorado Rockies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1993</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4,483,350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41%</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22</a:t>
                      </a:r>
                      <a:endParaRPr lang="en-US" sz="160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Miami Marlins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1993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3,064,847</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40%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21</a:t>
                      </a:r>
                      <a:endParaRPr lang="en-US" sz="160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Tampa Bay Rays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2,506,293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39%</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16</a:t>
                      </a:r>
                      <a:endParaRPr lang="en-US" sz="160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Washington </a:t>
                      </a:r>
                      <a:r>
                        <a:rPr lang="en-US" sz="1600" dirty="0" smtClean="0">
                          <a:effectLst/>
                          <a:latin typeface="Times New Roman" charset="0"/>
                          <a:ea typeface="Times New Roman" charset="0"/>
                          <a:cs typeface="Times New Roman" charset="0"/>
                        </a:rPr>
                        <a:t>Nationals*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2005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2,692,123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a:t>
                      </a:r>
                      <a:endParaRPr lang="en-US" sz="1600" dirty="0">
                        <a:effectLst/>
                        <a:latin typeface="Calibri" charset="0"/>
                        <a:ea typeface="Calibri" charset="0"/>
                        <a:cs typeface="Times New Roman" charset="0"/>
                      </a:endParaRPr>
                    </a:p>
                  </a:txBody>
                  <a:tcPr marL="9525" marR="9525" marT="9525" marB="9525" anchor="ctr"/>
                </a:tc>
              </a:tr>
            </a:tbl>
          </a:graphicData>
        </a:graphic>
      </p:graphicFrame>
      <p:sp>
        <p:nvSpPr>
          <p:cNvPr id="5" name="TextBox 4"/>
          <p:cNvSpPr txBox="1"/>
          <p:nvPr/>
        </p:nvSpPr>
        <p:spPr>
          <a:xfrm>
            <a:off x="1267397" y="5357295"/>
            <a:ext cx="7468977" cy="276999"/>
          </a:xfrm>
          <a:prstGeom prst="rect">
            <a:avLst/>
          </a:prstGeom>
          <a:noFill/>
        </p:spPr>
        <p:txBody>
          <a:bodyPr wrap="square" rtlCol="0">
            <a:spAutoFit/>
          </a:bodyPr>
          <a:lstStyle/>
          <a:p>
            <a:r>
              <a:rPr lang="en-US" sz="1200" dirty="0" smtClean="0"/>
              <a:t>*The Montreal Expos relocated to Washington, D.C. and were </a:t>
            </a:r>
            <a:r>
              <a:rPr lang="en-US" sz="1200" dirty="0" smtClean="0"/>
              <a:t>renamed </a:t>
            </a:r>
            <a:r>
              <a:rPr lang="en-US" sz="1200" dirty="0" smtClean="0"/>
              <a:t>the Washington Nationals in 2005.</a:t>
            </a:r>
            <a:endParaRPr lang="en-US" sz="1200" dirty="0"/>
          </a:p>
        </p:txBody>
      </p:sp>
    </p:spTree>
    <p:extLst>
      <p:ext uri="{BB962C8B-B14F-4D97-AF65-F5344CB8AC3E}">
        <p14:creationId xmlns:p14="http://schemas.microsoft.com/office/powerpoint/2010/main" val="15700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Potential Factors (cont.)</a:t>
            </a:r>
            <a:endParaRPr lang="en-US" dirty="0"/>
          </a:p>
        </p:txBody>
      </p:sp>
      <p:sp>
        <p:nvSpPr>
          <p:cNvPr id="3" name="Content Placeholder 2"/>
          <p:cNvSpPr>
            <a:spLocks noGrp="1"/>
          </p:cNvSpPr>
          <p:nvPr>
            <p:ph idx="1"/>
          </p:nvPr>
        </p:nvSpPr>
        <p:spPr>
          <a:xfrm>
            <a:off x="677334" y="1282700"/>
            <a:ext cx="8596668" cy="3880773"/>
          </a:xfrm>
        </p:spPr>
        <p:txBody>
          <a:bodyPr/>
          <a:lstStyle/>
          <a:p>
            <a:r>
              <a:rPr lang="en-US" dirty="0" smtClean="0"/>
              <a:t>Thirteen of </a:t>
            </a:r>
            <a:r>
              <a:rPr lang="en-US" dirty="0"/>
              <a:t>the 30 MLB teams (43%) had maximum attendance records during a year that was not considered one of their top ten </a:t>
            </a:r>
            <a:r>
              <a:rPr lang="en-US" dirty="0" smtClean="0"/>
              <a:t>seasons</a:t>
            </a:r>
            <a:endParaRPr lang="en-US" dirty="0"/>
          </a:p>
          <a:p>
            <a:pPr lvl="1"/>
            <a:r>
              <a:rPr lang="en-US" dirty="0" smtClean="0"/>
              <a:t>Six of those teams saw maximum attendance records outside of their top 10 seasons but still had winning records for that year</a:t>
            </a:r>
          </a:p>
          <a:p>
            <a:pPr lvl="1"/>
            <a:r>
              <a:rPr lang="en-US" dirty="0" smtClean="0"/>
              <a:t>Each of these teams is a long-time, well-established franchise located in a metropolitan area of significant size</a:t>
            </a:r>
          </a:p>
          <a:p>
            <a:pPr lvl="1"/>
            <a:endParaRPr lang="en-US" dirty="0" smtClean="0"/>
          </a:p>
          <a:p>
            <a:pPr lvl="1"/>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3378195"/>
              </p:ext>
            </p:extLst>
          </p:nvPr>
        </p:nvGraphicFramePr>
        <p:xfrm>
          <a:off x="1295400" y="3210386"/>
          <a:ext cx="7978602" cy="2865120"/>
        </p:xfrm>
        <a:graphic>
          <a:graphicData uri="http://schemas.openxmlformats.org/drawingml/2006/table">
            <a:tbl>
              <a:tblPr firstRow="1" bandRow="1">
                <a:tableStyleId>{5C22544A-7EE6-4342-B048-85BDC9FD1C3A}</a:tableStyleId>
              </a:tblPr>
              <a:tblGrid>
                <a:gridCol w="2267144"/>
                <a:gridCol w="1089973"/>
                <a:gridCol w="1545083"/>
                <a:gridCol w="1536700"/>
                <a:gridCol w="1539702"/>
              </a:tblGrid>
              <a:tr h="370840">
                <a:tc>
                  <a:txBody>
                    <a:bodyPr/>
                    <a:lstStyle/>
                    <a:p>
                      <a:endParaRPr lang="en-US" dirty="0" smtClean="0"/>
                    </a:p>
                    <a:p>
                      <a:r>
                        <a:rPr lang="en-US" dirty="0" smtClean="0"/>
                        <a:t>Team</a:t>
                      </a:r>
                      <a:endParaRPr lang="en-US" dirty="0"/>
                    </a:p>
                  </a:txBody>
                  <a:tcPr/>
                </a:tc>
                <a:tc>
                  <a:txBody>
                    <a:bodyPr/>
                    <a:lstStyle/>
                    <a:p>
                      <a:pPr algn="ctr"/>
                      <a:endParaRPr lang="en-US" dirty="0" smtClean="0"/>
                    </a:p>
                    <a:p>
                      <a:pPr algn="ctr"/>
                      <a:r>
                        <a:rPr lang="en-US" dirty="0" smtClean="0"/>
                        <a:t>Season</a:t>
                      </a:r>
                      <a:endParaRPr lang="en-US" dirty="0"/>
                    </a:p>
                  </a:txBody>
                  <a:tcPr/>
                </a:tc>
                <a:tc>
                  <a:txBody>
                    <a:bodyPr/>
                    <a:lstStyle/>
                    <a:p>
                      <a:pPr algn="ctr"/>
                      <a:endParaRPr lang="en-US" dirty="0" smtClean="0"/>
                    </a:p>
                    <a:p>
                      <a:pPr algn="ctr"/>
                      <a:r>
                        <a:rPr lang="en-US" dirty="0" smtClean="0"/>
                        <a:t>Attendance</a:t>
                      </a:r>
                      <a:endParaRPr lang="en-US" dirty="0"/>
                    </a:p>
                  </a:txBody>
                  <a:tcPr/>
                </a:tc>
                <a:tc>
                  <a:txBody>
                    <a:bodyPr/>
                    <a:lstStyle/>
                    <a:p>
                      <a:pPr algn="ctr"/>
                      <a:r>
                        <a:rPr lang="en-US" dirty="0" smtClean="0"/>
                        <a:t>Winning Percentage</a:t>
                      </a:r>
                      <a:endParaRPr lang="en-US" dirty="0"/>
                    </a:p>
                  </a:txBody>
                  <a:tcPr/>
                </a:tc>
                <a:tc>
                  <a:txBody>
                    <a:bodyPr/>
                    <a:lstStyle/>
                    <a:p>
                      <a:pPr algn="ctr"/>
                      <a:r>
                        <a:rPr lang="en-US" dirty="0" smtClean="0"/>
                        <a:t>Win-Loss</a:t>
                      </a:r>
                      <a:r>
                        <a:rPr lang="en-US" baseline="0" dirty="0" smtClean="0"/>
                        <a:t> </a:t>
                      </a:r>
                      <a:r>
                        <a:rPr lang="en-US" dirty="0" smtClean="0"/>
                        <a:t>Rank</a:t>
                      </a:r>
                      <a:endParaRPr lang="en-US" dirty="0"/>
                    </a:p>
                  </a:txBody>
                  <a:tcPr/>
                </a:tc>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Boston Red Sox</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2009</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3,062,699</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58%</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11</a:t>
                      </a:r>
                      <a:endParaRPr lang="en-US" sz="1600" dirty="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Los Angeles Angels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2006</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3,406,790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13</a:t>
                      </a:r>
                      <a:endParaRPr lang="en-US" sz="1600" dirty="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Los Angeles Dodgers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2007</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3,856,753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37</a:t>
                      </a:r>
                      <a:endParaRPr lang="en-US" sz="1600" dirty="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New York Mets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4,047,404</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12</a:t>
                      </a:r>
                      <a:endParaRPr lang="en-US" sz="1600" dirty="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New York Yankees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4,298,655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28</a:t>
                      </a:r>
                      <a:endParaRPr lang="en-US" sz="1600" dirty="0">
                        <a:effectLst/>
                        <a:latin typeface="Calibri" charset="0"/>
                        <a:ea typeface="Calibri" charset="0"/>
                        <a:cs typeface="Times New Roman" charset="0"/>
                      </a:endParaRPr>
                    </a:p>
                  </a:txBody>
                  <a:tcPr marL="9525" marR="9525" marT="9525" marB="9525" anchor="ctr"/>
                </a:tc>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San Francisco Giants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2011</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3,387,303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smtClean="0">
                          <a:effectLst/>
                          <a:latin typeface="Times New Roman" charset="0"/>
                          <a:ea typeface="Times New Roman" charset="0"/>
                          <a:cs typeface="Times New Roman" charset="0"/>
                        </a:rPr>
                        <a:t>53%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21</a:t>
                      </a:r>
                      <a:endParaRPr lang="en-US" sz="1600" dirty="0">
                        <a:effectLst/>
                        <a:latin typeface="Calibri" charset="0"/>
                        <a:ea typeface="Calibri" charset="0"/>
                        <a:cs typeface="Times New Roman" charset="0"/>
                      </a:endParaRPr>
                    </a:p>
                  </a:txBody>
                  <a:tcPr marL="9525" marR="9525" marT="9525" marB="9525" anchor="ctr"/>
                </a:tc>
              </a:tr>
            </a:tbl>
          </a:graphicData>
        </a:graphic>
      </p:graphicFrame>
    </p:spTree>
    <p:extLst>
      <p:ext uri="{BB962C8B-B14F-4D97-AF65-F5344CB8AC3E}">
        <p14:creationId xmlns:p14="http://schemas.microsoft.com/office/powerpoint/2010/main" val="2985727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1299</TotalTime>
  <Words>964</Words>
  <Application>Microsoft Macintosh PowerPoint</Application>
  <PresentationFormat>Widescreen</PresentationFormat>
  <Paragraphs>257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Trebuchet MS</vt:lpstr>
      <vt:lpstr>Wingdings 3</vt:lpstr>
      <vt:lpstr>Arial</vt:lpstr>
      <vt:lpstr>Calibri</vt:lpstr>
      <vt:lpstr>Facet</vt:lpstr>
      <vt:lpstr>Drivers of Major League Baseball Game Attendance</vt:lpstr>
      <vt:lpstr>Scope of Analysis </vt:lpstr>
      <vt:lpstr>MLB Seasons and Teams</vt:lpstr>
      <vt:lpstr>Franchise Changes</vt:lpstr>
      <vt:lpstr>Highest Attendance Records</vt:lpstr>
      <vt:lpstr>Relationship between Attendance and High Performance Seasons</vt:lpstr>
      <vt:lpstr>Relationship between Attendance and High Performance Seasons</vt:lpstr>
      <vt:lpstr>Other Potential Factors</vt:lpstr>
      <vt:lpstr>Other Potential Factors (cont.)</vt:lpstr>
      <vt:lpstr>Other Potential Factors (cont.)</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 Me Out to the Ballgame</dc:title>
  <dc:creator>Harris, Laurie</dc:creator>
  <cp:lastModifiedBy>Harris, Laurie</cp:lastModifiedBy>
  <cp:revision>24</cp:revision>
  <cp:lastPrinted>2017-08-15T23:26:35Z</cp:lastPrinted>
  <dcterms:created xsi:type="dcterms:W3CDTF">2017-08-13T13:55:51Z</dcterms:created>
  <dcterms:modified xsi:type="dcterms:W3CDTF">2017-08-15T23:35:56Z</dcterms:modified>
</cp:coreProperties>
</file>