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8207" autoAdjust="0"/>
    <p:restoredTop sz="94643"/>
  </p:normalViewPr>
  <p:slideViewPr>
    <p:cSldViewPr snapToGrid="0" snapToObjects="1">
      <p:cViewPr>
        <p:scale>
          <a:sx n="60" d="100"/>
          <a:sy n="60" d="100"/>
        </p:scale>
        <p:origin x="42"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Number</a:t>
            </a:r>
            <a:r>
              <a:rPr lang="en-US" baseline="0" dirty="0"/>
              <a:t> of Teams with </a:t>
            </a:r>
          </a:p>
          <a:p>
            <a:pPr>
              <a:defRPr/>
            </a:pPr>
            <a:r>
              <a:rPr lang="en-US" baseline="0" dirty="0"/>
              <a:t>Record Attendance by Decade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Sheet2!$A$1:$A$5</c:f>
              <c:strCache>
                <c:ptCount val="5"/>
                <c:pt idx="0">
                  <c:v>1970s</c:v>
                </c:pt>
                <c:pt idx="1">
                  <c:v>1980s</c:v>
                </c:pt>
                <c:pt idx="2">
                  <c:v>1990s</c:v>
                </c:pt>
                <c:pt idx="3">
                  <c:v>2000s</c:v>
                </c:pt>
                <c:pt idx="4">
                  <c:v>2010s</c:v>
                </c:pt>
              </c:strCache>
            </c:strRef>
          </c:cat>
          <c:val>
            <c:numRef>
              <c:f>Sheet2!$B$1:$B$5</c:f>
              <c:numCache>
                <c:formatCode>General</c:formatCode>
                <c:ptCount val="5"/>
                <c:pt idx="0">
                  <c:v>1</c:v>
                </c:pt>
                <c:pt idx="1">
                  <c:v>0</c:v>
                </c:pt>
                <c:pt idx="2">
                  <c:v>9</c:v>
                </c:pt>
                <c:pt idx="3">
                  <c:v>13</c:v>
                </c:pt>
                <c:pt idx="4">
                  <c:v>7</c:v>
                </c:pt>
              </c:numCache>
            </c:numRef>
          </c:val>
          <c:extLst>
            <c:ext xmlns:c16="http://schemas.microsoft.com/office/drawing/2014/chart" uri="{C3380CC4-5D6E-409C-BE32-E72D297353CC}">
              <c16:uniqueId val="{00000000-FC8E-475C-B3E7-A57B0EB217F7}"/>
            </c:ext>
          </c:extLst>
        </c:ser>
        <c:dLbls>
          <c:dLblPos val="ctr"/>
          <c:showLegendKey val="0"/>
          <c:showVal val="1"/>
          <c:showCatName val="0"/>
          <c:showSerName val="0"/>
          <c:showPercent val="0"/>
          <c:showBubbleSize val="0"/>
        </c:dLbls>
        <c:gapWidth val="150"/>
        <c:overlap val="100"/>
        <c:axId val="-1637010272"/>
        <c:axId val="-1637011360"/>
      </c:barChart>
      <c:catAx>
        <c:axId val="-1637010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7011360"/>
        <c:crosses val="autoZero"/>
        <c:auto val="1"/>
        <c:lblAlgn val="ctr"/>
        <c:lblOffset val="100"/>
        <c:noMultiLvlLbl val="0"/>
      </c:catAx>
      <c:valAx>
        <c:axId val="-163701136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6370102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Number of Teams with </a:t>
            </a:r>
          </a:p>
          <a:p>
            <a:pPr>
              <a:defRPr/>
            </a:pPr>
            <a:r>
              <a:rPr lang="en-US" dirty="0"/>
              <a:t>Record Attendance by Year</a:t>
            </a:r>
          </a:p>
        </c:rich>
      </c:tx>
      <c:layout>
        <c:manualLayout>
          <c:xMode val="edge"/>
          <c:yMode val="edge"/>
          <c:x val="0.12893744531933499"/>
          <c:y val="2.777777777777780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Teams with Record Attendance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Sheet1!$A$2:$A$18</c:f>
              <c:numCache>
                <c:formatCode>General</c:formatCode>
                <c:ptCount val="17"/>
                <c:pt idx="0">
                  <c:v>1976</c:v>
                </c:pt>
                <c:pt idx="1">
                  <c:v>1990</c:v>
                </c:pt>
                <c:pt idx="2">
                  <c:v>1993</c:v>
                </c:pt>
                <c:pt idx="3">
                  <c:v>1997</c:v>
                </c:pt>
                <c:pt idx="4">
                  <c:v>1998</c:v>
                </c:pt>
                <c:pt idx="5">
                  <c:v>1999</c:v>
                </c:pt>
                <c:pt idx="6">
                  <c:v>2002</c:v>
                </c:pt>
                <c:pt idx="7">
                  <c:v>2004</c:v>
                </c:pt>
                <c:pt idx="8">
                  <c:v>2005</c:v>
                </c:pt>
                <c:pt idx="9">
                  <c:v>2006</c:v>
                </c:pt>
                <c:pt idx="10">
                  <c:v>2007</c:v>
                </c:pt>
                <c:pt idx="11">
                  <c:v>2008</c:v>
                </c:pt>
                <c:pt idx="12">
                  <c:v>2009</c:v>
                </c:pt>
                <c:pt idx="13">
                  <c:v>2010</c:v>
                </c:pt>
                <c:pt idx="14">
                  <c:v>2011</c:v>
                </c:pt>
                <c:pt idx="15">
                  <c:v>2012</c:v>
                </c:pt>
                <c:pt idx="16">
                  <c:v>2015</c:v>
                </c:pt>
              </c:numCache>
            </c:numRef>
          </c:cat>
          <c:val>
            <c:numRef>
              <c:f>Sheet1!$B$2:$B$18</c:f>
              <c:numCache>
                <c:formatCode>General</c:formatCode>
                <c:ptCount val="17"/>
                <c:pt idx="0">
                  <c:v>1</c:v>
                </c:pt>
                <c:pt idx="1">
                  <c:v>1</c:v>
                </c:pt>
                <c:pt idx="2">
                  <c:v>4</c:v>
                </c:pt>
                <c:pt idx="3">
                  <c:v>1</c:v>
                </c:pt>
                <c:pt idx="4">
                  <c:v>2</c:v>
                </c:pt>
                <c:pt idx="5">
                  <c:v>1</c:v>
                </c:pt>
                <c:pt idx="6">
                  <c:v>1</c:v>
                </c:pt>
                <c:pt idx="7">
                  <c:v>2</c:v>
                </c:pt>
                <c:pt idx="8">
                  <c:v>1</c:v>
                </c:pt>
                <c:pt idx="9">
                  <c:v>2</c:v>
                </c:pt>
                <c:pt idx="10">
                  <c:v>2</c:v>
                </c:pt>
                <c:pt idx="11">
                  <c:v>4</c:v>
                </c:pt>
                <c:pt idx="12">
                  <c:v>1</c:v>
                </c:pt>
                <c:pt idx="13">
                  <c:v>1</c:v>
                </c:pt>
                <c:pt idx="14">
                  <c:v>3</c:v>
                </c:pt>
                <c:pt idx="15">
                  <c:v>1</c:v>
                </c:pt>
                <c:pt idx="16">
                  <c:v>2</c:v>
                </c:pt>
              </c:numCache>
            </c:numRef>
          </c:val>
          <c:extLst>
            <c:ext xmlns:c16="http://schemas.microsoft.com/office/drawing/2014/chart" uri="{C3380CC4-5D6E-409C-BE32-E72D297353CC}">
              <c16:uniqueId val="{00000000-6AB7-4063-8A5D-9DF185DF5514}"/>
            </c:ext>
          </c:extLst>
        </c:ser>
        <c:dLbls>
          <c:dLblPos val="outEnd"/>
          <c:showLegendKey val="0"/>
          <c:showVal val="1"/>
          <c:showCatName val="0"/>
          <c:showSerName val="0"/>
          <c:showPercent val="0"/>
          <c:showBubbleSize val="0"/>
        </c:dLbls>
        <c:gapWidth val="219"/>
        <c:overlap val="-27"/>
        <c:axId val="-1637011904"/>
        <c:axId val="-1637005376"/>
      </c:barChart>
      <c:catAx>
        <c:axId val="-163701190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7005376"/>
        <c:crosses val="autoZero"/>
        <c:auto val="1"/>
        <c:lblAlgn val="ctr"/>
        <c:lblOffset val="100"/>
        <c:noMultiLvlLbl val="0"/>
      </c:catAx>
      <c:valAx>
        <c:axId val="-163700537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6370119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8/15/2017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mlb.com/" TargetMode="External"/><Relationship Id="rId2" Type="http://schemas.openxmlformats.org/officeDocument/2006/relationships/hyperlink" Target="http://www.ballparksofbaseball.com/" TargetMode="External"/><Relationship Id="rId1" Type="http://schemas.openxmlformats.org/officeDocument/2006/relationships/slideLayout" Target="../slideLayouts/slideLayout2.xml"/><Relationship Id="rId4" Type="http://schemas.openxmlformats.org/officeDocument/2006/relationships/hyperlink" Target="http://www.xyz.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5516" y="2519339"/>
            <a:ext cx="9622896" cy="993311"/>
          </a:xfrm>
        </p:spPr>
        <p:txBody>
          <a:bodyPr/>
          <a:lstStyle/>
          <a:p>
            <a:pPr algn="l"/>
            <a:r>
              <a:rPr lang="en-US" sz="4800" dirty="0"/>
              <a:t>Drivers of Major League Baseball Game Attendance</a:t>
            </a:r>
          </a:p>
        </p:txBody>
      </p:sp>
      <p:sp>
        <p:nvSpPr>
          <p:cNvPr id="3" name="Subtitle 2"/>
          <p:cNvSpPr>
            <a:spLocks noGrp="1"/>
          </p:cNvSpPr>
          <p:nvPr>
            <p:ph type="subTitle" idx="1"/>
          </p:nvPr>
        </p:nvSpPr>
        <p:spPr>
          <a:xfrm>
            <a:off x="1473496" y="3558742"/>
            <a:ext cx="7766936" cy="741705"/>
          </a:xfrm>
        </p:spPr>
        <p:txBody>
          <a:bodyPr>
            <a:noAutofit/>
          </a:bodyPr>
          <a:lstStyle/>
          <a:p>
            <a:pPr algn="ctr"/>
            <a:r>
              <a:rPr lang="en-US" sz="2000" i="1" dirty="0"/>
              <a:t>An Examination of the Association between Seasonal Attendance Totals with Team Performance Measures and Market Size</a:t>
            </a:r>
          </a:p>
        </p:txBody>
      </p:sp>
      <p:sp>
        <p:nvSpPr>
          <p:cNvPr id="4" name="Subtitle 2"/>
          <p:cNvSpPr txBox="1">
            <a:spLocks/>
          </p:cNvSpPr>
          <p:nvPr/>
        </p:nvSpPr>
        <p:spPr>
          <a:xfrm>
            <a:off x="1473496" y="4774736"/>
            <a:ext cx="7766936" cy="1526052"/>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dirty="0"/>
              <a:t>MSDS 7330 File Organization and </a:t>
            </a:r>
            <a:r>
              <a:rPr lang="en-US"/>
              <a:t>Database Management – Section </a:t>
            </a:r>
            <a:r>
              <a:rPr lang="en-US" dirty="0"/>
              <a:t>403</a:t>
            </a:r>
          </a:p>
          <a:p>
            <a:pPr algn="ctr"/>
            <a:r>
              <a:rPr lang="en-US" dirty="0"/>
              <a:t>Daniel Freeman, Laurie Harris and Timothy McWilliams</a:t>
            </a:r>
          </a:p>
          <a:p>
            <a:pPr algn="ctr"/>
            <a:r>
              <a:rPr lang="en-US" dirty="0"/>
              <a:t>August 16, 2017</a:t>
            </a:r>
          </a:p>
        </p:txBody>
      </p:sp>
    </p:spTree>
    <p:extLst>
      <p:ext uri="{BB962C8B-B14F-4D97-AF65-F5344CB8AC3E}">
        <p14:creationId xmlns:p14="http://schemas.microsoft.com/office/powerpoint/2010/main" val="1608825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Potential Factors (cont.)</a:t>
            </a:r>
          </a:p>
        </p:txBody>
      </p:sp>
      <p:sp>
        <p:nvSpPr>
          <p:cNvPr id="3" name="Content Placeholder 2"/>
          <p:cNvSpPr>
            <a:spLocks noGrp="1"/>
          </p:cNvSpPr>
          <p:nvPr>
            <p:ph idx="1"/>
          </p:nvPr>
        </p:nvSpPr>
        <p:spPr>
          <a:xfrm>
            <a:off x="677334" y="1282700"/>
            <a:ext cx="8596668" cy="3880773"/>
          </a:xfrm>
        </p:spPr>
        <p:txBody>
          <a:bodyPr/>
          <a:lstStyle/>
          <a:p>
            <a:r>
              <a:rPr lang="en-US" dirty="0"/>
              <a:t>Thirteen of the 30 MLB teams (43%) had maximum attendance records during a year that was not considered one of their top ten seasons</a:t>
            </a:r>
          </a:p>
          <a:p>
            <a:pPr lvl="1"/>
            <a:r>
              <a:rPr lang="en-US" dirty="0"/>
              <a:t>Five teams saw maximum attendance records during their first season in the MLB</a:t>
            </a:r>
          </a:p>
          <a:p>
            <a:pPr lvl="1"/>
            <a:r>
              <a:rPr lang="en-US" dirty="0"/>
              <a:t>Six teams saw maximum attendance records outside of their top 10 seasons but still had winning records for that year</a:t>
            </a:r>
          </a:p>
          <a:p>
            <a:pPr lvl="1"/>
            <a:r>
              <a:rPr lang="en-US" dirty="0"/>
              <a:t>The two remaining teams were the 2007 St. Louis Cardinals and the 2008 Detroit Tigers</a:t>
            </a:r>
          </a:p>
          <a:p>
            <a:pPr lvl="2"/>
            <a:r>
              <a:rPr lang="en-US" dirty="0"/>
              <a:t>It is possible that the maximum attendance record for the St. Louis Cardinals was a residual effect of the team’s 2006 World Series Win</a:t>
            </a:r>
          </a:p>
          <a:p>
            <a:pPr lvl="2"/>
            <a:r>
              <a:rPr lang="en-US" dirty="0"/>
              <a:t>The 2008 Detroit Tigers had a winning record of 45% which was the 35</a:t>
            </a:r>
            <a:r>
              <a:rPr lang="en-US" baseline="30000" dirty="0"/>
              <a:t>th</a:t>
            </a:r>
            <a:r>
              <a:rPr lang="en-US" dirty="0"/>
              <a:t> best season out of the 48 seasons examined, and they finished last in their division standings that year.  Despite their performance, they set a maximum attendance record of 3,202,654 during this season</a:t>
            </a:r>
          </a:p>
        </p:txBody>
      </p:sp>
    </p:spTree>
    <p:extLst>
      <p:ext uri="{BB962C8B-B14F-4D97-AF65-F5344CB8AC3E}">
        <p14:creationId xmlns:p14="http://schemas.microsoft.com/office/powerpoint/2010/main" val="1723280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Runs Scored, Runs Allowed, &amp; Homeruns</a:t>
            </a:r>
          </a:p>
        </p:txBody>
      </p:sp>
      <p:sp>
        <p:nvSpPr>
          <p:cNvPr id="3" name="Content Placeholder 2"/>
          <p:cNvSpPr>
            <a:spLocks noGrp="1"/>
          </p:cNvSpPr>
          <p:nvPr>
            <p:ph idx="1"/>
          </p:nvPr>
        </p:nvSpPr>
        <p:spPr>
          <a:xfrm>
            <a:off x="677334" y="1925305"/>
            <a:ext cx="8596668" cy="3880773"/>
          </a:xfrm>
        </p:spPr>
        <p:txBody>
          <a:bodyPr/>
          <a:lstStyle/>
          <a:p>
            <a:r>
              <a:rPr lang="en-US" dirty="0"/>
              <a:t>For all 30 teams, three main variables were a observed for each season from 1969 through 2016.</a:t>
            </a:r>
          </a:p>
          <a:p>
            <a:pPr lvl="1"/>
            <a:r>
              <a:rPr lang="en-US" dirty="0"/>
              <a:t>Runs Scored </a:t>
            </a:r>
          </a:p>
          <a:p>
            <a:pPr lvl="1"/>
            <a:r>
              <a:rPr lang="en-US" dirty="0"/>
              <a:t>Runs Allowed</a:t>
            </a:r>
          </a:p>
          <a:p>
            <a:pPr lvl="1"/>
            <a:r>
              <a:rPr lang="en-US" dirty="0"/>
              <a:t>Homeruns</a:t>
            </a:r>
          </a:p>
          <a:p>
            <a:r>
              <a:rPr lang="en-US" dirty="0"/>
              <a:t>For each of the 30 teams, the season with the highest attendance record was identified.</a:t>
            </a:r>
          </a:p>
          <a:p>
            <a:r>
              <a:rPr lang="en-US" dirty="0"/>
              <a:t>Then for each team ,the seasons were ranked, beginning with 1, for the season with the highest runs scored, runs allowed, and homeruns.  Seasons with the lower number rankings represent the team’s most successful runs scored, runs allowed, and homeruns seasons.</a:t>
            </a:r>
          </a:p>
          <a:p>
            <a:endParaRPr lang="en-US" dirty="0"/>
          </a:p>
          <a:p>
            <a:pPr lvl="1"/>
            <a:endParaRPr lang="en-US" dirty="0"/>
          </a:p>
        </p:txBody>
      </p:sp>
    </p:spTree>
    <p:extLst>
      <p:ext uri="{BB962C8B-B14F-4D97-AF65-F5344CB8AC3E}">
        <p14:creationId xmlns:p14="http://schemas.microsoft.com/office/powerpoint/2010/main" val="2954142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between Attendance and High Runs Scored Seasons</a:t>
            </a:r>
          </a:p>
        </p:txBody>
      </p:sp>
      <p:sp>
        <p:nvSpPr>
          <p:cNvPr id="3" name="Content Placeholder 2"/>
          <p:cNvSpPr>
            <a:spLocks noGrp="1"/>
          </p:cNvSpPr>
          <p:nvPr>
            <p:ph idx="1"/>
          </p:nvPr>
        </p:nvSpPr>
        <p:spPr/>
        <p:txBody>
          <a:bodyPr/>
          <a:lstStyle/>
          <a:p>
            <a:r>
              <a:rPr lang="en-US" dirty="0"/>
              <a:t>Runs Scored records for each season and each team were reviewed to determine the maximum attendance year for each team and compare that to the runs scored for that maximum year per team.</a:t>
            </a:r>
          </a:p>
          <a:p>
            <a:r>
              <a:rPr lang="en-US" dirty="0"/>
              <a:t>Of the 30 MLB teams, the maximum attendance record was associated with one of their top ten most successful runs scored seasons for 13 teams (43%).</a:t>
            </a:r>
          </a:p>
          <a:p>
            <a:r>
              <a:rPr lang="en-US" dirty="0"/>
              <a:t>Seventeen of the 30 MLB teams (56%) had maximum attendance records during a year that was not considered one of their top ten seasons for runs scored. </a:t>
            </a:r>
          </a:p>
          <a:p>
            <a:endParaRPr lang="en-US" dirty="0"/>
          </a:p>
          <a:p>
            <a:endParaRPr lang="en-US" dirty="0"/>
          </a:p>
        </p:txBody>
      </p:sp>
    </p:spTree>
    <p:extLst>
      <p:ext uri="{BB962C8B-B14F-4D97-AF65-F5344CB8AC3E}">
        <p14:creationId xmlns:p14="http://schemas.microsoft.com/office/powerpoint/2010/main" val="1435486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between Attendance and High Run Scored Seasons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09764209"/>
              </p:ext>
            </p:extLst>
          </p:nvPr>
        </p:nvGraphicFramePr>
        <p:xfrm>
          <a:off x="677692" y="1784703"/>
          <a:ext cx="8596310" cy="3832789"/>
        </p:xfrm>
        <a:graphic>
          <a:graphicData uri="http://schemas.openxmlformats.org/drawingml/2006/table">
            <a:tbl>
              <a:tblPr firstRow="1" bandRow="1">
                <a:tableStyleId>{5C22544A-7EE6-4342-B048-85BDC9FD1C3A}</a:tableStyleId>
              </a:tblPr>
              <a:tblGrid>
                <a:gridCol w="1719262">
                  <a:extLst>
                    <a:ext uri="{9D8B030D-6E8A-4147-A177-3AD203B41FA5}">
                      <a16:colId xmlns:a16="http://schemas.microsoft.com/office/drawing/2014/main" val="20000"/>
                    </a:ext>
                  </a:extLst>
                </a:gridCol>
                <a:gridCol w="1719262">
                  <a:extLst>
                    <a:ext uri="{9D8B030D-6E8A-4147-A177-3AD203B41FA5}">
                      <a16:colId xmlns:a16="http://schemas.microsoft.com/office/drawing/2014/main" val="20001"/>
                    </a:ext>
                  </a:extLst>
                </a:gridCol>
                <a:gridCol w="1719262">
                  <a:extLst>
                    <a:ext uri="{9D8B030D-6E8A-4147-A177-3AD203B41FA5}">
                      <a16:colId xmlns:a16="http://schemas.microsoft.com/office/drawing/2014/main" val="20002"/>
                    </a:ext>
                  </a:extLst>
                </a:gridCol>
                <a:gridCol w="1719262">
                  <a:extLst>
                    <a:ext uri="{9D8B030D-6E8A-4147-A177-3AD203B41FA5}">
                      <a16:colId xmlns:a16="http://schemas.microsoft.com/office/drawing/2014/main" val="20003"/>
                    </a:ext>
                  </a:extLst>
                </a:gridCol>
                <a:gridCol w="1719262">
                  <a:extLst>
                    <a:ext uri="{9D8B030D-6E8A-4147-A177-3AD203B41FA5}">
                      <a16:colId xmlns:a16="http://schemas.microsoft.com/office/drawing/2014/main" val="20004"/>
                    </a:ext>
                  </a:extLst>
                </a:gridCol>
              </a:tblGrid>
              <a:tr h="423901">
                <a:tc>
                  <a:txBody>
                    <a:bodyPr/>
                    <a:lstStyle/>
                    <a:p>
                      <a:pPr algn="ctr"/>
                      <a:endParaRPr lang="en-US" dirty="0"/>
                    </a:p>
                    <a:p>
                      <a:pPr algn="ctr"/>
                      <a:r>
                        <a:rPr lang="en-US" dirty="0"/>
                        <a:t>Team</a:t>
                      </a:r>
                    </a:p>
                  </a:txBody>
                  <a:tcPr anchor="b"/>
                </a:tc>
                <a:tc>
                  <a:txBody>
                    <a:bodyPr/>
                    <a:lstStyle/>
                    <a:p>
                      <a:pPr algn="ctr"/>
                      <a:endParaRPr lang="en-US" dirty="0"/>
                    </a:p>
                    <a:p>
                      <a:pPr algn="ctr"/>
                      <a:r>
                        <a:rPr lang="en-US" dirty="0"/>
                        <a:t>Season</a:t>
                      </a:r>
                    </a:p>
                  </a:txBody>
                  <a:tcPr anchor="b"/>
                </a:tc>
                <a:tc>
                  <a:txBody>
                    <a:bodyPr/>
                    <a:lstStyle/>
                    <a:p>
                      <a:pPr algn="ctr"/>
                      <a:endParaRPr lang="en-US" dirty="0"/>
                    </a:p>
                    <a:p>
                      <a:pPr algn="ctr"/>
                      <a:r>
                        <a:rPr lang="en-US" dirty="0"/>
                        <a:t>Attendance</a:t>
                      </a:r>
                    </a:p>
                  </a:txBody>
                  <a:tcPr anchor="b"/>
                </a:tc>
                <a:tc>
                  <a:txBody>
                    <a:bodyPr/>
                    <a:lstStyle/>
                    <a:p>
                      <a:pPr algn="ctr"/>
                      <a:r>
                        <a:rPr lang="en-US" dirty="0"/>
                        <a:t>Runs</a:t>
                      </a:r>
                      <a:r>
                        <a:rPr lang="en-US" baseline="0" dirty="0"/>
                        <a:t> Scored</a:t>
                      </a:r>
                      <a:endParaRPr lang="en-US" dirty="0"/>
                    </a:p>
                  </a:txBody>
                  <a:tcPr anchor="b"/>
                </a:tc>
                <a:tc>
                  <a:txBody>
                    <a:bodyPr/>
                    <a:lstStyle/>
                    <a:p>
                      <a:pPr algn="ctr"/>
                      <a:r>
                        <a:rPr lang="en-US" dirty="0"/>
                        <a:t>Rank</a:t>
                      </a:r>
                    </a:p>
                  </a:txBody>
                  <a:tcPr anchor="b"/>
                </a:tc>
                <a:extLst>
                  <a:ext uri="{0D108BD9-81ED-4DB2-BD59-A6C34878D82A}">
                    <a16:rowId xmlns:a16="http://schemas.microsoft.com/office/drawing/2014/main" val="10000"/>
                  </a:ext>
                </a:extLst>
              </a:tr>
              <a:tr h="245593">
                <a:tc>
                  <a:txBody>
                    <a:bodyPr/>
                    <a:lstStyle/>
                    <a:p>
                      <a:pPr algn="l" fontAlgn="b"/>
                      <a:r>
                        <a:rPr lang="en-US" sz="1100" b="0" i="0" u="none" strike="noStrike" dirty="0">
                          <a:solidFill>
                            <a:srgbClr val="000000"/>
                          </a:solidFill>
                          <a:effectLst/>
                          <a:latin typeface="Calibri" panose="020F0502020204030204" pitchFamily="34" charset="0"/>
                        </a:rPr>
                        <a:t>Chicago Cubs</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2008</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3299840</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855</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1</a:t>
                      </a:r>
                    </a:p>
                  </a:txBody>
                  <a:tcPr marL="9525" marR="9525" marT="9525" marB="0" anchor="b"/>
                </a:tc>
                <a:extLst>
                  <a:ext uri="{0D108BD9-81ED-4DB2-BD59-A6C34878D82A}">
                    <a16:rowId xmlns:a16="http://schemas.microsoft.com/office/drawing/2014/main" val="10001"/>
                  </a:ext>
                </a:extLst>
              </a:tr>
              <a:tr h="245593">
                <a:tc>
                  <a:txBody>
                    <a:bodyPr/>
                    <a:lstStyle/>
                    <a:p>
                      <a:pPr algn="l" fontAlgn="b"/>
                      <a:r>
                        <a:rPr lang="en-US" sz="1100" b="0" i="0" u="none" strike="noStrike">
                          <a:solidFill>
                            <a:srgbClr val="000000"/>
                          </a:solidFill>
                          <a:effectLst/>
                          <a:latin typeface="Calibri" panose="020F0502020204030204" pitchFamily="34" charset="0"/>
                        </a:rPr>
                        <a:t>Cleveland Indians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1999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3468436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1009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tc>
                <a:extLst>
                  <a:ext uri="{0D108BD9-81ED-4DB2-BD59-A6C34878D82A}">
                    <a16:rowId xmlns:a16="http://schemas.microsoft.com/office/drawing/2014/main" val="10002"/>
                  </a:ext>
                </a:extLst>
              </a:tr>
              <a:tr h="245593">
                <a:tc>
                  <a:txBody>
                    <a:bodyPr/>
                    <a:lstStyle/>
                    <a:p>
                      <a:pPr algn="l" fontAlgn="b"/>
                      <a:r>
                        <a:rPr lang="en-US" sz="1100" b="0" i="0" u="none" strike="noStrike">
                          <a:solidFill>
                            <a:srgbClr val="000000"/>
                          </a:solidFill>
                          <a:effectLst/>
                          <a:latin typeface="Calibri" panose="020F0502020204030204" pitchFamily="34" charset="0"/>
                        </a:rPr>
                        <a:t>Cincinnati Reds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1976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2629708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857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tc>
                <a:extLst>
                  <a:ext uri="{0D108BD9-81ED-4DB2-BD59-A6C34878D82A}">
                    <a16:rowId xmlns:a16="http://schemas.microsoft.com/office/drawing/2014/main" val="10003"/>
                  </a:ext>
                </a:extLst>
              </a:tr>
              <a:tr h="245593">
                <a:tc>
                  <a:txBody>
                    <a:bodyPr/>
                    <a:lstStyle/>
                    <a:p>
                      <a:pPr algn="l" fontAlgn="b"/>
                      <a:r>
                        <a:rPr lang="en-US" sz="1100" b="0" i="0" u="none" strike="noStrike">
                          <a:solidFill>
                            <a:srgbClr val="000000"/>
                          </a:solidFill>
                          <a:effectLst/>
                          <a:latin typeface="Calibri" panose="020F0502020204030204" pitchFamily="34" charset="0"/>
                        </a:rPr>
                        <a:t>Chicago White Sox</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2006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2957414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868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tc>
                <a:extLst>
                  <a:ext uri="{0D108BD9-81ED-4DB2-BD59-A6C34878D82A}">
                    <a16:rowId xmlns:a16="http://schemas.microsoft.com/office/drawing/2014/main" val="10004"/>
                  </a:ext>
                </a:extLst>
              </a:tr>
              <a:tr h="245593">
                <a:tc>
                  <a:txBody>
                    <a:bodyPr/>
                    <a:lstStyle/>
                    <a:p>
                      <a:pPr algn="l" fontAlgn="b"/>
                      <a:r>
                        <a:rPr lang="en-US" sz="1100" b="0" i="0" u="none" strike="noStrike">
                          <a:solidFill>
                            <a:srgbClr val="000000"/>
                          </a:solidFill>
                          <a:effectLst/>
                          <a:latin typeface="Calibri" panose="020F0502020204030204" pitchFamily="34" charset="0"/>
                        </a:rPr>
                        <a:t>San Diego Padres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2004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3040046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768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tc>
                <a:extLst>
                  <a:ext uri="{0D108BD9-81ED-4DB2-BD59-A6C34878D82A}">
                    <a16:rowId xmlns:a16="http://schemas.microsoft.com/office/drawing/2014/main" val="10005"/>
                  </a:ext>
                </a:extLst>
              </a:tr>
              <a:tr h="245593">
                <a:tc>
                  <a:txBody>
                    <a:bodyPr/>
                    <a:lstStyle/>
                    <a:p>
                      <a:pPr algn="l" fontAlgn="b"/>
                      <a:r>
                        <a:rPr lang="en-US" sz="1100" b="0" i="0" u="none" strike="noStrike">
                          <a:solidFill>
                            <a:srgbClr val="000000"/>
                          </a:solidFill>
                          <a:effectLst/>
                          <a:latin typeface="Calibri" panose="020F0502020204030204" pitchFamily="34" charset="0"/>
                        </a:rPr>
                        <a:t>Toronto Blue Jays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1993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4057947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847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10006"/>
                  </a:ext>
                </a:extLst>
              </a:tr>
              <a:tr h="245593">
                <a:tc>
                  <a:txBody>
                    <a:bodyPr/>
                    <a:lstStyle/>
                    <a:p>
                      <a:pPr algn="l" fontAlgn="b"/>
                      <a:r>
                        <a:rPr lang="en-US" sz="1100" b="0" i="0" u="none" strike="noStrike">
                          <a:solidFill>
                            <a:srgbClr val="000000"/>
                          </a:solidFill>
                          <a:effectLst/>
                          <a:latin typeface="Calibri" panose="020F0502020204030204" pitchFamily="34" charset="0"/>
                        </a:rPr>
                        <a:t>Houston Astros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2004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3087872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803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tc>
                <a:extLst>
                  <a:ext uri="{0D108BD9-81ED-4DB2-BD59-A6C34878D82A}">
                    <a16:rowId xmlns:a16="http://schemas.microsoft.com/office/drawing/2014/main" val="10007"/>
                  </a:ext>
                </a:extLst>
              </a:tr>
              <a:tr h="245593">
                <a:tc>
                  <a:txBody>
                    <a:bodyPr/>
                    <a:lstStyle/>
                    <a:p>
                      <a:pPr algn="l" fontAlgn="b"/>
                      <a:r>
                        <a:rPr lang="en-US" sz="1100" b="0" i="0" u="none" strike="noStrike">
                          <a:solidFill>
                            <a:srgbClr val="000000"/>
                          </a:solidFill>
                          <a:effectLst/>
                          <a:latin typeface="Calibri" panose="020F0502020204030204" pitchFamily="34" charset="0"/>
                        </a:rPr>
                        <a:t>Baltimore Orioles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1997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3711132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812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tc>
                <a:extLst>
                  <a:ext uri="{0D108BD9-81ED-4DB2-BD59-A6C34878D82A}">
                    <a16:rowId xmlns:a16="http://schemas.microsoft.com/office/drawing/2014/main" val="10008"/>
                  </a:ext>
                </a:extLst>
              </a:tr>
              <a:tr h="245593">
                <a:tc>
                  <a:txBody>
                    <a:bodyPr/>
                    <a:lstStyle/>
                    <a:p>
                      <a:pPr algn="l" fontAlgn="b"/>
                      <a:r>
                        <a:rPr lang="en-US" sz="1100" b="0" i="0" u="none" strike="noStrike">
                          <a:solidFill>
                            <a:srgbClr val="000000"/>
                          </a:solidFill>
                          <a:effectLst/>
                          <a:latin typeface="Calibri" panose="020F0502020204030204" pitchFamily="34" charset="0"/>
                        </a:rPr>
                        <a:t>New York Mets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2008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4047404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799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tc>
                <a:extLst>
                  <a:ext uri="{0D108BD9-81ED-4DB2-BD59-A6C34878D82A}">
                    <a16:rowId xmlns:a16="http://schemas.microsoft.com/office/drawing/2014/main" val="10009"/>
                  </a:ext>
                </a:extLst>
              </a:tr>
              <a:tr h="245593">
                <a:tc>
                  <a:txBody>
                    <a:bodyPr/>
                    <a:lstStyle/>
                    <a:p>
                      <a:pPr algn="l" fontAlgn="b"/>
                      <a:r>
                        <a:rPr lang="en-US" sz="1100" b="0" i="0" u="none" strike="noStrike">
                          <a:solidFill>
                            <a:srgbClr val="000000"/>
                          </a:solidFill>
                          <a:effectLst/>
                          <a:latin typeface="Calibri" panose="020F0502020204030204" pitchFamily="34" charset="0"/>
                        </a:rPr>
                        <a:t>Seattle Mariners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2002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3542938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814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7</a:t>
                      </a:r>
                    </a:p>
                  </a:txBody>
                  <a:tcPr marL="9525" marR="9525" marT="9525" marB="0" anchor="b"/>
                </a:tc>
                <a:extLst>
                  <a:ext uri="{0D108BD9-81ED-4DB2-BD59-A6C34878D82A}">
                    <a16:rowId xmlns:a16="http://schemas.microsoft.com/office/drawing/2014/main" val="10010"/>
                  </a:ext>
                </a:extLst>
              </a:tr>
              <a:tr h="245593">
                <a:tc>
                  <a:txBody>
                    <a:bodyPr/>
                    <a:lstStyle/>
                    <a:p>
                      <a:pPr algn="l" fontAlgn="b"/>
                      <a:r>
                        <a:rPr lang="en-US" sz="1100" b="0" i="0" u="none" strike="noStrike">
                          <a:solidFill>
                            <a:srgbClr val="000000"/>
                          </a:solidFill>
                          <a:effectLst/>
                          <a:latin typeface="Calibri" panose="020F0502020204030204" pitchFamily="34" charset="0"/>
                        </a:rPr>
                        <a:t>Minnesota Twins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2010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3223640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781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8</a:t>
                      </a:r>
                    </a:p>
                  </a:txBody>
                  <a:tcPr marL="9525" marR="9525" marT="9525" marB="0" anchor="b"/>
                </a:tc>
                <a:extLst>
                  <a:ext uri="{0D108BD9-81ED-4DB2-BD59-A6C34878D82A}">
                    <a16:rowId xmlns:a16="http://schemas.microsoft.com/office/drawing/2014/main" val="10011"/>
                  </a:ext>
                </a:extLst>
              </a:tr>
              <a:tr h="245593">
                <a:tc>
                  <a:txBody>
                    <a:bodyPr/>
                    <a:lstStyle/>
                    <a:p>
                      <a:pPr algn="l" fontAlgn="b"/>
                      <a:r>
                        <a:rPr lang="en-US" sz="1100" b="0" i="0" u="none" strike="noStrike">
                          <a:solidFill>
                            <a:srgbClr val="000000"/>
                          </a:solidFill>
                          <a:effectLst/>
                          <a:latin typeface="Calibri" panose="020F0502020204030204" pitchFamily="34" charset="0"/>
                        </a:rPr>
                        <a:t>Boston Red Sox</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2009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3062699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872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8</a:t>
                      </a:r>
                    </a:p>
                  </a:txBody>
                  <a:tcPr marL="9525" marR="9525" marT="9525" marB="0" anchor="b"/>
                </a:tc>
                <a:extLst>
                  <a:ext uri="{0D108BD9-81ED-4DB2-BD59-A6C34878D82A}">
                    <a16:rowId xmlns:a16="http://schemas.microsoft.com/office/drawing/2014/main" val="10012"/>
                  </a:ext>
                </a:extLst>
              </a:tr>
              <a:tr h="245593">
                <a:tc>
                  <a:txBody>
                    <a:bodyPr/>
                    <a:lstStyle/>
                    <a:p>
                      <a:pPr algn="l" fontAlgn="b"/>
                      <a:r>
                        <a:rPr lang="en-US" sz="1100" b="0" i="0" u="none" strike="noStrike" dirty="0">
                          <a:solidFill>
                            <a:srgbClr val="000000"/>
                          </a:solidFill>
                          <a:effectLst/>
                          <a:latin typeface="Calibri" panose="020F0502020204030204" pitchFamily="34" charset="0"/>
                        </a:rPr>
                        <a:t>Detroit Tigers</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2008</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3202654</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821</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9</a:t>
                      </a:r>
                    </a:p>
                  </a:txBody>
                  <a:tcPr marL="9525" marR="9525" marT="9525" marB="0" anchor="b"/>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1295130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735" y="243069"/>
            <a:ext cx="8596668" cy="1320800"/>
          </a:xfrm>
        </p:spPr>
        <p:txBody>
          <a:bodyPr/>
          <a:lstStyle/>
          <a:p>
            <a:r>
              <a:rPr lang="en-US" dirty="0"/>
              <a:t>Other Potential Factors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26291985"/>
              </p:ext>
            </p:extLst>
          </p:nvPr>
        </p:nvGraphicFramePr>
        <p:xfrm>
          <a:off x="677334" y="1243562"/>
          <a:ext cx="8097339" cy="4924299"/>
        </p:xfrm>
        <a:graphic>
          <a:graphicData uri="http://schemas.openxmlformats.org/drawingml/2006/table">
            <a:tbl>
              <a:tblPr firstRow="1" bandRow="1">
                <a:tableStyleId>{5C22544A-7EE6-4342-B048-85BDC9FD1C3A}</a:tableStyleId>
              </a:tblPr>
              <a:tblGrid>
                <a:gridCol w="1115319">
                  <a:extLst>
                    <a:ext uri="{9D8B030D-6E8A-4147-A177-3AD203B41FA5}">
                      <a16:colId xmlns:a16="http://schemas.microsoft.com/office/drawing/2014/main" val="20000"/>
                    </a:ext>
                  </a:extLst>
                </a:gridCol>
                <a:gridCol w="1745505">
                  <a:extLst>
                    <a:ext uri="{9D8B030D-6E8A-4147-A177-3AD203B41FA5}">
                      <a16:colId xmlns:a16="http://schemas.microsoft.com/office/drawing/2014/main" val="20001"/>
                    </a:ext>
                  </a:extLst>
                </a:gridCol>
                <a:gridCol w="1745505">
                  <a:extLst>
                    <a:ext uri="{9D8B030D-6E8A-4147-A177-3AD203B41FA5}">
                      <a16:colId xmlns:a16="http://schemas.microsoft.com/office/drawing/2014/main" val="20002"/>
                    </a:ext>
                  </a:extLst>
                </a:gridCol>
                <a:gridCol w="1745505">
                  <a:extLst>
                    <a:ext uri="{9D8B030D-6E8A-4147-A177-3AD203B41FA5}">
                      <a16:colId xmlns:a16="http://schemas.microsoft.com/office/drawing/2014/main" val="20003"/>
                    </a:ext>
                  </a:extLst>
                </a:gridCol>
                <a:gridCol w="1745505">
                  <a:extLst>
                    <a:ext uri="{9D8B030D-6E8A-4147-A177-3AD203B41FA5}">
                      <a16:colId xmlns:a16="http://schemas.microsoft.com/office/drawing/2014/main" val="20004"/>
                    </a:ext>
                  </a:extLst>
                </a:gridCol>
              </a:tblGrid>
              <a:tr h="592776">
                <a:tc>
                  <a:txBody>
                    <a:bodyPr/>
                    <a:lstStyle/>
                    <a:p>
                      <a:pPr algn="ctr"/>
                      <a:endParaRPr lang="en-US" dirty="0"/>
                    </a:p>
                    <a:p>
                      <a:pPr algn="ctr"/>
                      <a:r>
                        <a:rPr lang="en-US" dirty="0"/>
                        <a:t>Team</a:t>
                      </a:r>
                    </a:p>
                  </a:txBody>
                  <a:tcPr anchor="b"/>
                </a:tc>
                <a:tc>
                  <a:txBody>
                    <a:bodyPr/>
                    <a:lstStyle/>
                    <a:p>
                      <a:pPr algn="ctr"/>
                      <a:endParaRPr lang="en-US" dirty="0"/>
                    </a:p>
                    <a:p>
                      <a:pPr algn="ctr"/>
                      <a:r>
                        <a:rPr lang="en-US" dirty="0"/>
                        <a:t>Season</a:t>
                      </a:r>
                    </a:p>
                  </a:txBody>
                  <a:tcPr anchor="b"/>
                </a:tc>
                <a:tc>
                  <a:txBody>
                    <a:bodyPr/>
                    <a:lstStyle/>
                    <a:p>
                      <a:pPr algn="ctr"/>
                      <a:endParaRPr lang="en-US" dirty="0"/>
                    </a:p>
                    <a:p>
                      <a:pPr algn="ctr"/>
                      <a:r>
                        <a:rPr lang="en-US" dirty="0"/>
                        <a:t>Attendance</a:t>
                      </a:r>
                    </a:p>
                  </a:txBody>
                  <a:tcPr anchor="b"/>
                </a:tc>
                <a:tc>
                  <a:txBody>
                    <a:bodyPr/>
                    <a:lstStyle/>
                    <a:p>
                      <a:pPr algn="ctr"/>
                      <a:r>
                        <a:rPr lang="en-US" dirty="0"/>
                        <a:t>Runs</a:t>
                      </a:r>
                      <a:r>
                        <a:rPr lang="en-US" baseline="0" dirty="0"/>
                        <a:t> Scored</a:t>
                      </a:r>
                      <a:endParaRPr lang="en-US" dirty="0"/>
                    </a:p>
                  </a:txBody>
                  <a:tcPr anchor="b"/>
                </a:tc>
                <a:tc>
                  <a:txBody>
                    <a:bodyPr/>
                    <a:lstStyle/>
                    <a:p>
                      <a:pPr algn="ctr"/>
                      <a:r>
                        <a:rPr lang="en-US" dirty="0"/>
                        <a:t>Rank</a:t>
                      </a:r>
                    </a:p>
                  </a:txBody>
                  <a:tcPr anchor="b"/>
                </a:tc>
                <a:extLst>
                  <a:ext uri="{0D108BD9-81ED-4DB2-BD59-A6C34878D82A}">
                    <a16:rowId xmlns:a16="http://schemas.microsoft.com/office/drawing/2014/main" val="10000"/>
                  </a:ext>
                </a:extLst>
              </a:tr>
              <a:tr h="201399">
                <a:tc>
                  <a:txBody>
                    <a:bodyPr/>
                    <a:lstStyle/>
                    <a:p>
                      <a:pPr algn="l" fontAlgn="b"/>
                      <a:r>
                        <a:rPr lang="en-US" sz="1100" b="0" i="0" u="none" strike="noStrike" dirty="0">
                          <a:solidFill>
                            <a:srgbClr val="000000"/>
                          </a:solidFill>
                          <a:effectLst/>
                          <a:latin typeface="Calibri" panose="020F0502020204030204" pitchFamily="34" charset="0"/>
                        </a:rPr>
                        <a:t>Atlanta Braves</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1993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3884720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767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12</a:t>
                      </a:r>
                    </a:p>
                  </a:txBody>
                  <a:tcPr marL="9525" marR="9525" marT="9525" marB="0" anchor="b"/>
                </a:tc>
                <a:extLst>
                  <a:ext uri="{0D108BD9-81ED-4DB2-BD59-A6C34878D82A}">
                    <a16:rowId xmlns:a16="http://schemas.microsoft.com/office/drawing/2014/main" val="10001"/>
                  </a:ext>
                </a:extLst>
              </a:tr>
              <a:tr h="319323">
                <a:tc>
                  <a:txBody>
                    <a:bodyPr/>
                    <a:lstStyle/>
                    <a:p>
                      <a:pPr algn="l" fontAlgn="b"/>
                      <a:r>
                        <a:rPr lang="en-US" sz="1100" b="0" i="0" u="none" strike="noStrike">
                          <a:solidFill>
                            <a:srgbClr val="000000"/>
                          </a:solidFill>
                          <a:effectLst/>
                          <a:latin typeface="Calibri" panose="020F0502020204030204" pitchFamily="34" charset="0"/>
                        </a:rPr>
                        <a:t>Los Angeles Dodgers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2007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3856753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735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12</a:t>
                      </a:r>
                    </a:p>
                  </a:txBody>
                  <a:tcPr marL="9525" marR="9525" marT="9525" marB="0" anchor="b"/>
                </a:tc>
                <a:extLst>
                  <a:ext uri="{0D108BD9-81ED-4DB2-BD59-A6C34878D82A}">
                    <a16:rowId xmlns:a16="http://schemas.microsoft.com/office/drawing/2014/main" val="10002"/>
                  </a:ext>
                </a:extLst>
              </a:tr>
              <a:tr h="201399">
                <a:tc>
                  <a:txBody>
                    <a:bodyPr/>
                    <a:lstStyle/>
                    <a:p>
                      <a:pPr algn="l" fontAlgn="b"/>
                      <a:r>
                        <a:rPr lang="en-US" sz="1100" b="0" i="0" u="none" strike="noStrike">
                          <a:solidFill>
                            <a:srgbClr val="000000"/>
                          </a:solidFill>
                          <a:effectLst/>
                          <a:latin typeface="Calibri" panose="020F0502020204030204" pitchFamily="34" charset="0"/>
                        </a:rPr>
                        <a:t>Los Angeles Angels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2006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3406790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766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15</a:t>
                      </a:r>
                    </a:p>
                  </a:txBody>
                  <a:tcPr marL="9525" marR="9525" marT="9525" marB="0" anchor="b"/>
                </a:tc>
                <a:extLst>
                  <a:ext uri="{0D108BD9-81ED-4DB2-BD59-A6C34878D82A}">
                    <a16:rowId xmlns:a16="http://schemas.microsoft.com/office/drawing/2014/main" val="10003"/>
                  </a:ext>
                </a:extLst>
              </a:tr>
              <a:tr h="319323">
                <a:tc>
                  <a:txBody>
                    <a:bodyPr/>
                    <a:lstStyle/>
                    <a:p>
                      <a:pPr algn="l" fontAlgn="b"/>
                      <a:r>
                        <a:rPr lang="en-US" sz="1100" b="0" i="0" u="none" strike="noStrike">
                          <a:solidFill>
                            <a:srgbClr val="000000"/>
                          </a:solidFill>
                          <a:effectLst/>
                          <a:latin typeface="Calibri" panose="020F0502020204030204" pitchFamily="34" charset="0"/>
                        </a:rPr>
                        <a:t>Arizona Diamondbacks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1998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3610290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665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17</a:t>
                      </a:r>
                    </a:p>
                  </a:txBody>
                  <a:tcPr marL="9525" marR="9525" marT="9525" marB="0" anchor="b"/>
                </a:tc>
                <a:extLst>
                  <a:ext uri="{0D108BD9-81ED-4DB2-BD59-A6C34878D82A}">
                    <a16:rowId xmlns:a16="http://schemas.microsoft.com/office/drawing/2014/main" val="10004"/>
                  </a:ext>
                </a:extLst>
              </a:tr>
              <a:tr h="201399">
                <a:tc>
                  <a:txBody>
                    <a:bodyPr/>
                    <a:lstStyle/>
                    <a:p>
                      <a:pPr algn="l" fontAlgn="b"/>
                      <a:r>
                        <a:rPr lang="en-US" sz="1100" b="0" i="0" u="none" strike="noStrike">
                          <a:solidFill>
                            <a:srgbClr val="000000"/>
                          </a:solidFill>
                          <a:effectLst/>
                          <a:latin typeface="Calibri" panose="020F0502020204030204" pitchFamily="34" charset="0"/>
                        </a:rPr>
                        <a:t>Kansas City Royals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2015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2708549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724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17</a:t>
                      </a:r>
                    </a:p>
                  </a:txBody>
                  <a:tcPr marL="9525" marR="9525" marT="9525" marB="0" anchor="b"/>
                </a:tc>
                <a:extLst>
                  <a:ext uri="{0D108BD9-81ED-4DB2-BD59-A6C34878D82A}">
                    <a16:rowId xmlns:a16="http://schemas.microsoft.com/office/drawing/2014/main" val="10005"/>
                  </a:ext>
                </a:extLst>
              </a:tr>
              <a:tr h="201399">
                <a:tc>
                  <a:txBody>
                    <a:bodyPr/>
                    <a:lstStyle/>
                    <a:p>
                      <a:pPr algn="l" fontAlgn="b"/>
                      <a:r>
                        <a:rPr lang="en-US" sz="1100" b="0" i="0" u="none" strike="noStrike">
                          <a:solidFill>
                            <a:srgbClr val="000000"/>
                          </a:solidFill>
                          <a:effectLst/>
                          <a:latin typeface="Calibri" panose="020F0502020204030204" pitchFamily="34" charset="0"/>
                        </a:rPr>
                        <a:t>Texas Rangers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2012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3460280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808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17</a:t>
                      </a:r>
                    </a:p>
                  </a:txBody>
                  <a:tcPr marL="9525" marR="9525" marT="9525" marB="0" anchor="b"/>
                </a:tc>
                <a:extLst>
                  <a:ext uri="{0D108BD9-81ED-4DB2-BD59-A6C34878D82A}">
                    <a16:rowId xmlns:a16="http://schemas.microsoft.com/office/drawing/2014/main" val="10006"/>
                  </a:ext>
                </a:extLst>
              </a:tr>
              <a:tr h="201399">
                <a:tc>
                  <a:txBody>
                    <a:bodyPr/>
                    <a:lstStyle/>
                    <a:p>
                      <a:pPr algn="l" fontAlgn="b"/>
                      <a:r>
                        <a:rPr lang="en-US" sz="1100" b="0" i="0" u="none" strike="noStrike">
                          <a:solidFill>
                            <a:srgbClr val="000000"/>
                          </a:solidFill>
                          <a:effectLst/>
                          <a:latin typeface="Calibri" panose="020F0502020204030204" pitchFamily="34" charset="0"/>
                        </a:rPr>
                        <a:t>Colorado Rockies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1993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4483350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758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17</a:t>
                      </a:r>
                    </a:p>
                  </a:txBody>
                  <a:tcPr marL="9525" marR="9525" marT="9525" marB="0" anchor="b"/>
                </a:tc>
                <a:extLst>
                  <a:ext uri="{0D108BD9-81ED-4DB2-BD59-A6C34878D82A}">
                    <a16:rowId xmlns:a16="http://schemas.microsoft.com/office/drawing/2014/main" val="10007"/>
                  </a:ext>
                </a:extLst>
              </a:tr>
              <a:tr h="319323">
                <a:tc>
                  <a:txBody>
                    <a:bodyPr/>
                    <a:lstStyle/>
                    <a:p>
                      <a:pPr algn="l" fontAlgn="b"/>
                      <a:r>
                        <a:rPr lang="en-US" sz="1100" b="0" i="0" u="none" strike="noStrike">
                          <a:solidFill>
                            <a:srgbClr val="000000"/>
                          </a:solidFill>
                          <a:effectLst/>
                          <a:latin typeface="Calibri" panose="020F0502020204030204" pitchFamily="34" charset="0"/>
                        </a:rPr>
                        <a:t>Philadelphia Phillies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2011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3680718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713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18</a:t>
                      </a:r>
                    </a:p>
                  </a:txBody>
                  <a:tcPr marL="9525" marR="9525" marT="9525" marB="0" anchor="b"/>
                </a:tc>
                <a:extLst>
                  <a:ext uri="{0D108BD9-81ED-4DB2-BD59-A6C34878D82A}">
                    <a16:rowId xmlns:a16="http://schemas.microsoft.com/office/drawing/2014/main" val="10008"/>
                  </a:ext>
                </a:extLst>
              </a:tr>
              <a:tr h="201399">
                <a:tc>
                  <a:txBody>
                    <a:bodyPr/>
                    <a:lstStyle/>
                    <a:p>
                      <a:pPr algn="l" fontAlgn="b"/>
                      <a:r>
                        <a:rPr lang="en-US" sz="1100" b="0" i="0" u="none" strike="noStrike" dirty="0">
                          <a:solidFill>
                            <a:srgbClr val="000000"/>
                          </a:solidFill>
                          <a:effectLst/>
                          <a:latin typeface="Calibri" panose="020F0502020204030204" pitchFamily="34" charset="0"/>
                        </a:rPr>
                        <a:t>Tampa Bay Rays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1998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2506293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620</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18</a:t>
                      </a:r>
                    </a:p>
                  </a:txBody>
                  <a:tcPr marL="9525" marR="9525" marT="9525" marB="0" anchor="b"/>
                </a:tc>
                <a:extLst>
                  <a:ext uri="{0D108BD9-81ED-4DB2-BD59-A6C34878D82A}">
                    <a16:rowId xmlns:a16="http://schemas.microsoft.com/office/drawing/2014/main" val="10009"/>
                  </a:ext>
                </a:extLst>
              </a:tr>
              <a:tr h="201399">
                <a:tc>
                  <a:txBody>
                    <a:bodyPr/>
                    <a:lstStyle/>
                    <a:p>
                      <a:pPr algn="l" fontAlgn="b"/>
                      <a:r>
                        <a:rPr lang="en-US" sz="1100" b="0" i="0" u="none" strike="noStrike" dirty="0">
                          <a:solidFill>
                            <a:srgbClr val="000000"/>
                          </a:solidFill>
                          <a:effectLst/>
                          <a:latin typeface="Calibri" panose="020F0502020204030204" pitchFamily="34" charset="0"/>
                        </a:rPr>
                        <a:t>New York Yankees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2008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4298655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789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22</a:t>
                      </a:r>
                    </a:p>
                  </a:txBody>
                  <a:tcPr marL="9525" marR="9525" marT="9525" marB="0" anchor="b"/>
                </a:tc>
                <a:extLst>
                  <a:ext uri="{0D108BD9-81ED-4DB2-BD59-A6C34878D82A}">
                    <a16:rowId xmlns:a16="http://schemas.microsoft.com/office/drawing/2014/main" val="4173343063"/>
                  </a:ext>
                </a:extLst>
              </a:tr>
              <a:tr h="201399">
                <a:tc>
                  <a:txBody>
                    <a:bodyPr/>
                    <a:lstStyle/>
                    <a:p>
                      <a:pPr algn="l" fontAlgn="b"/>
                      <a:r>
                        <a:rPr lang="en-US" sz="1100" b="0" i="0" u="none" strike="noStrike">
                          <a:solidFill>
                            <a:srgbClr val="000000"/>
                          </a:solidFill>
                          <a:effectLst/>
                          <a:latin typeface="Calibri" panose="020F0502020204030204" pitchFamily="34" charset="0"/>
                        </a:rPr>
                        <a:t>Miami Marlins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1993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3064847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581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22</a:t>
                      </a:r>
                    </a:p>
                  </a:txBody>
                  <a:tcPr marL="9525" marR="9525" marT="9525" marB="0" anchor="b"/>
                </a:tc>
                <a:extLst>
                  <a:ext uri="{0D108BD9-81ED-4DB2-BD59-A6C34878D82A}">
                    <a16:rowId xmlns:a16="http://schemas.microsoft.com/office/drawing/2014/main" val="1886522132"/>
                  </a:ext>
                </a:extLst>
              </a:tr>
              <a:tr h="201399">
                <a:tc>
                  <a:txBody>
                    <a:bodyPr/>
                    <a:lstStyle/>
                    <a:p>
                      <a:pPr algn="l" fontAlgn="b"/>
                      <a:r>
                        <a:rPr lang="en-US" sz="1100" b="0" i="0" u="none" strike="noStrike">
                          <a:solidFill>
                            <a:srgbClr val="000000"/>
                          </a:solidFill>
                          <a:effectLst/>
                          <a:latin typeface="Calibri" panose="020F0502020204030204" pitchFamily="34" charset="0"/>
                        </a:rPr>
                        <a:t>Pittsburgh Pirates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2015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2498596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697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22</a:t>
                      </a:r>
                    </a:p>
                  </a:txBody>
                  <a:tcPr marL="9525" marR="9525" marT="9525" marB="0" anchor="b"/>
                </a:tc>
                <a:extLst>
                  <a:ext uri="{0D108BD9-81ED-4DB2-BD59-A6C34878D82A}">
                    <a16:rowId xmlns:a16="http://schemas.microsoft.com/office/drawing/2014/main" val="3040176439"/>
                  </a:ext>
                </a:extLst>
              </a:tr>
              <a:tr h="201399">
                <a:tc>
                  <a:txBody>
                    <a:bodyPr/>
                    <a:lstStyle/>
                    <a:p>
                      <a:pPr algn="l" fontAlgn="b"/>
                      <a:r>
                        <a:rPr lang="en-US" sz="1100" b="0" i="0" u="none" strike="noStrike">
                          <a:solidFill>
                            <a:srgbClr val="000000"/>
                          </a:solidFill>
                          <a:effectLst/>
                          <a:latin typeface="Calibri" panose="020F0502020204030204" pitchFamily="34" charset="0"/>
                        </a:rPr>
                        <a:t>Oakland Athletics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1990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2900217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733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23</a:t>
                      </a:r>
                    </a:p>
                  </a:txBody>
                  <a:tcPr marL="9525" marR="9525" marT="9525" marB="0" anchor="b"/>
                </a:tc>
                <a:extLst>
                  <a:ext uri="{0D108BD9-81ED-4DB2-BD59-A6C34878D82A}">
                    <a16:rowId xmlns:a16="http://schemas.microsoft.com/office/drawing/2014/main" val="365358477"/>
                  </a:ext>
                </a:extLst>
              </a:tr>
              <a:tr h="319323">
                <a:tc>
                  <a:txBody>
                    <a:bodyPr/>
                    <a:lstStyle/>
                    <a:p>
                      <a:pPr algn="l" fontAlgn="b"/>
                      <a:r>
                        <a:rPr lang="en-US" sz="1100" b="0" i="0" u="none" strike="noStrike">
                          <a:solidFill>
                            <a:srgbClr val="000000"/>
                          </a:solidFill>
                          <a:effectLst/>
                          <a:latin typeface="Calibri" panose="020F0502020204030204" pitchFamily="34" charset="0"/>
                        </a:rPr>
                        <a:t>Milwaukee Brewers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2011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3071373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721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23</a:t>
                      </a:r>
                    </a:p>
                  </a:txBody>
                  <a:tcPr marL="9525" marR="9525" marT="9525" marB="0" anchor="b"/>
                </a:tc>
                <a:extLst>
                  <a:ext uri="{0D108BD9-81ED-4DB2-BD59-A6C34878D82A}">
                    <a16:rowId xmlns:a16="http://schemas.microsoft.com/office/drawing/2014/main" val="635241635"/>
                  </a:ext>
                </a:extLst>
              </a:tr>
              <a:tr h="201399">
                <a:tc>
                  <a:txBody>
                    <a:bodyPr/>
                    <a:lstStyle/>
                    <a:p>
                      <a:pPr algn="l" fontAlgn="b"/>
                      <a:r>
                        <a:rPr lang="en-US" sz="1100" b="0" i="0" u="none" strike="noStrike">
                          <a:solidFill>
                            <a:srgbClr val="000000"/>
                          </a:solidFill>
                          <a:effectLst/>
                          <a:latin typeface="Calibri" panose="020F0502020204030204" pitchFamily="34" charset="0"/>
                        </a:rPr>
                        <a:t>St. Louis Cardinals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2007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3552150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725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26</a:t>
                      </a:r>
                    </a:p>
                  </a:txBody>
                  <a:tcPr marL="9525" marR="9525" marT="9525" marB="0" anchor="b"/>
                </a:tc>
                <a:extLst>
                  <a:ext uri="{0D108BD9-81ED-4DB2-BD59-A6C34878D82A}">
                    <a16:rowId xmlns:a16="http://schemas.microsoft.com/office/drawing/2014/main" val="2709912798"/>
                  </a:ext>
                </a:extLst>
              </a:tr>
              <a:tr h="319323">
                <a:tc>
                  <a:txBody>
                    <a:bodyPr/>
                    <a:lstStyle/>
                    <a:p>
                      <a:pPr algn="l" fontAlgn="b"/>
                      <a:r>
                        <a:rPr lang="en-US" sz="1100" b="0" i="0" u="none" strike="noStrike">
                          <a:solidFill>
                            <a:srgbClr val="000000"/>
                          </a:solidFill>
                          <a:effectLst/>
                          <a:latin typeface="Calibri" panose="020F0502020204030204" pitchFamily="34" charset="0"/>
                        </a:rPr>
                        <a:t>Washington Nationals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2005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2692123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639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31</a:t>
                      </a:r>
                    </a:p>
                  </a:txBody>
                  <a:tcPr marL="9525" marR="9525" marT="9525" marB="0" anchor="b"/>
                </a:tc>
                <a:extLst>
                  <a:ext uri="{0D108BD9-81ED-4DB2-BD59-A6C34878D82A}">
                    <a16:rowId xmlns:a16="http://schemas.microsoft.com/office/drawing/2014/main" val="205316558"/>
                  </a:ext>
                </a:extLst>
              </a:tr>
              <a:tr h="319323">
                <a:tc>
                  <a:txBody>
                    <a:bodyPr/>
                    <a:lstStyle/>
                    <a:p>
                      <a:pPr algn="l" fontAlgn="b"/>
                      <a:r>
                        <a:rPr lang="en-US" sz="1100" b="0" i="0" u="none" strike="noStrike" dirty="0">
                          <a:solidFill>
                            <a:srgbClr val="000000"/>
                          </a:solidFill>
                          <a:effectLst/>
                          <a:latin typeface="Calibri" panose="020F0502020204030204" pitchFamily="34" charset="0"/>
                        </a:rPr>
                        <a:t>San Francisco Giants</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2011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3387303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570</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44</a:t>
                      </a:r>
                    </a:p>
                  </a:txBody>
                  <a:tcPr marL="9525" marR="9525" marT="9525" marB="0" anchor="b"/>
                </a:tc>
                <a:extLst>
                  <a:ext uri="{0D108BD9-81ED-4DB2-BD59-A6C34878D82A}">
                    <a16:rowId xmlns:a16="http://schemas.microsoft.com/office/drawing/2014/main" val="3749409406"/>
                  </a:ext>
                </a:extLst>
              </a:tr>
            </a:tbl>
          </a:graphicData>
        </a:graphic>
      </p:graphicFrame>
      <p:sp>
        <p:nvSpPr>
          <p:cNvPr id="6" name="Content Placeholder 2"/>
          <p:cNvSpPr txBox="1">
            <a:spLocks/>
          </p:cNvSpPr>
          <p:nvPr/>
        </p:nvSpPr>
        <p:spPr>
          <a:xfrm>
            <a:off x="677334" y="903469"/>
            <a:ext cx="8113740" cy="17419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a:p>
            <a:endParaRPr lang="en-US" dirty="0"/>
          </a:p>
        </p:txBody>
      </p:sp>
    </p:spTree>
    <p:extLst>
      <p:ext uri="{BB962C8B-B14F-4D97-AF65-F5344CB8AC3E}">
        <p14:creationId xmlns:p14="http://schemas.microsoft.com/office/powerpoint/2010/main" val="163236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between Attendance and High Runs Allowed Seasons</a:t>
            </a:r>
          </a:p>
        </p:txBody>
      </p:sp>
      <p:sp>
        <p:nvSpPr>
          <p:cNvPr id="5" name="Content Placeholder 2"/>
          <p:cNvSpPr>
            <a:spLocks noGrp="1"/>
          </p:cNvSpPr>
          <p:nvPr>
            <p:ph idx="1"/>
          </p:nvPr>
        </p:nvSpPr>
        <p:spPr>
          <a:xfrm>
            <a:off x="677334" y="2160589"/>
            <a:ext cx="8596668" cy="3880773"/>
          </a:xfrm>
        </p:spPr>
        <p:txBody>
          <a:bodyPr/>
          <a:lstStyle/>
          <a:p>
            <a:r>
              <a:rPr lang="en-US" dirty="0"/>
              <a:t>Runs Allowed records for each season and each team were reviewed to determine the maximum attendance year for each team and compare that to the runs allowed for that maximum year per team.</a:t>
            </a:r>
          </a:p>
          <a:p>
            <a:r>
              <a:rPr lang="en-US" dirty="0"/>
              <a:t>Of the 30 MLB teams, the maximum attendance record was associated with one of their top ten most successful runs allowed seasons for 7 teams (23%).</a:t>
            </a:r>
          </a:p>
          <a:p>
            <a:r>
              <a:rPr lang="en-US" dirty="0"/>
              <a:t>Twenty-three of the 30 MLB teams (76%) had maximum attendance records during a year that was not considered one of their top ten seasons for runs allowed. </a:t>
            </a:r>
          </a:p>
          <a:p>
            <a:endParaRPr lang="en-US" dirty="0"/>
          </a:p>
        </p:txBody>
      </p:sp>
    </p:spTree>
    <p:extLst>
      <p:ext uri="{BB962C8B-B14F-4D97-AF65-F5344CB8AC3E}">
        <p14:creationId xmlns:p14="http://schemas.microsoft.com/office/powerpoint/2010/main" val="2384001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4800"/>
            <a:ext cx="8596668" cy="1320800"/>
          </a:xfrm>
        </p:spPr>
        <p:txBody>
          <a:bodyPr/>
          <a:lstStyle/>
          <a:p>
            <a:r>
              <a:rPr lang="en-US" dirty="0"/>
              <a:t>Relationship between Attendance and High Runs Allowed Seasons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36273280"/>
              </p:ext>
            </p:extLst>
          </p:nvPr>
        </p:nvGraphicFramePr>
        <p:xfrm>
          <a:off x="853025" y="2069435"/>
          <a:ext cx="8245285" cy="3024491"/>
        </p:xfrm>
        <a:graphic>
          <a:graphicData uri="http://schemas.openxmlformats.org/drawingml/2006/table">
            <a:tbl>
              <a:tblPr firstRow="1" bandRow="1">
                <a:tableStyleId>{5C22544A-7EE6-4342-B048-85BDC9FD1C3A}</a:tableStyleId>
              </a:tblPr>
              <a:tblGrid>
                <a:gridCol w="1135697">
                  <a:extLst>
                    <a:ext uri="{9D8B030D-6E8A-4147-A177-3AD203B41FA5}">
                      <a16:colId xmlns:a16="http://schemas.microsoft.com/office/drawing/2014/main" val="20000"/>
                    </a:ext>
                  </a:extLst>
                </a:gridCol>
                <a:gridCol w="1777397">
                  <a:extLst>
                    <a:ext uri="{9D8B030D-6E8A-4147-A177-3AD203B41FA5}">
                      <a16:colId xmlns:a16="http://schemas.microsoft.com/office/drawing/2014/main" val="20001"/>
                    </a:ext>
                  </a:extLst>
                </a:gridCol>
                <a:gridCol w="1777397">
                  <a:extLst>
                    <a:ext uri="{9D8B030D-6E8A-4147-A177-3AD203B41FA5}">
                      <a16:colId xmlns:a16="http://schemas.microsoft.com/office/drawing/2014/main" val="20002"/>
                    </a:ext>
                  </a:extLst>
                </a:gridCol>
                <a:gridCol w="1777397">
                  <a:extLst>
                    <a:ext uri="{9D8B030D-6E8A-4147-A177-3AD203B41FA5}">
                      <a16:colId xmlns:a16="http://schemas.microsoft.com/office/drawing/2014/main" val="20003"/>
                    </a:ext>
                  </a:extLst>
                </a:gridCol>
                <a:gridCol w="1777397">
                  <a:extLst>
                    <a:ext uri="{9D8B030D-6E8A-4147-A177-3AD203B41FA5}">
                      <a16:colId xmlns:a16="http://schemas.microsoft.com/office/drawing/2014/main" val="20004"/>
                    </a:ext>
                  </a:extLst>
                </a:gridCol>
              </a:tblGrid>
              <a:tr h="813762">
                <a:tc>
                  <a:txBody>
                    <a:bodyPr/>
                    <a:lstStyle/>
                    <a:p>
                      <a:pPr algn="ctr"/>
                      <a:endParaRPr lang="en-US" dirty="0"/>
                    </a:p>
                    <a:p>
                      <a:pPr algn="ctr"/>
                      <a:r>
                        <a:rPr lang="en-US" dirty="0"/>
                        <a:t>Team</a:t>
                      </a:r>
                    </a:p>
                  </a:txBody>
                  <a:tcPr anchor="b"/>
                </a:tc>
                <a:tc>
                  <a:txBody>
                    <a:bodyPr/>
                    <a:lstStyle/>
                    <a:p>
                      <a:pPr algn="ctr"/>
                      <a:endParaRPr lang="en-US" dirty="0"/>
                    </a:p>
                    <a:p>
                      <a:pPr algn="ctr"/>
                      <a:r>
                        <a:rPr lang="en-US" dirty="0"/>
                        <a:t>Season</a:t>
                      </a:r>
                    </a:p>
                  </a:txBody>
                  <a:tcPr anchor="b"/>
                </a:tc>
                <a:tc>
                  <a:txBody>
                    <a:bodyPr/>
                    <a:lstStyle/>
                    <a:p>
                      <a:pPr algn="ctr"/>
                      <a:endParaRPr lang="en-US" dirty="0"/>
                    </a:p>
                    <a:p>
                      <a:pPr algn="ctr"/>
                      <a:r>
                        <a:rPr lang="en-US" dirty="0"/>
                        <a:t>Attendance</a:t>
                      </a:r>
                    </a:p>
                  </a:txBody>
                  <a:tcPr anchor="b"/>
                </a:tc>
                <a:tc>
                  <a:txBody>
                    <a:bodyPr/>
                    <a:lstStyle/>
                    <a:p>
                      <a:pPr algn="ctr"/>
                      <a:r>
                        <a:rPr lang="en-US" dirty="0"/>
                        <a:t>Runs</a:t>
                      </a:r>
                      <a:r>
                        <a:rPr lang="en-US" baseline="0" dirty="0"/>
                        <a:t> Scored</a:t>
                      </a:r>
                      <a:endParaRPr lang="en-US" dirty="0"/>
                    </a:p>
                  </a:txBody>
                  <a:tcPr anchor="b"/>
                </a:tc>
                <a:tc>
                  <a:txBody>
                    <a:bodyPr/>
                    <a:lstStyle/>
                    <a:p>
                      <a:pPr algn="ctr"/>
                      <a:r>
                        <a:rPr lang="en-US" dirty="0"/>
                        <a:t>Rank</a:t>
                      </a:r>
                    </a:p>
                  </a:txBody>
                  <a:tcPr anchor="b"/>
                </a:tc>
                <a:extLst>
                  <a:ext uri="{0D108BD9-81ED-4DB2-BD59-A6C34878D82A}">
                    <a16:rowId xmlns:a16="http://schemas.microsoft.com/office/drawing/2014/main" val="10000"/>
                  </a:ext>
                </a:extLst>
              </a:tr>
              <a:tr h="256047">
                <a:tc>
                  <a:txBody>
                    <a:bodyPr/>
                    <a:lstStyle/>
                    <a:p>
                      <a:pPr algn="l" fontAlgn="b"/>
                      <a:r>
                        <a:rPr lang="en-US" sz="1100" b="0" i="0" u="none" strike="noStrike" dirty="0">
                          <a:solidFill>
                            <a:srgbClr val="000000"/>
                          </a:solidFill>
                          <a:effectLst/>
                          <a:latin typeface="Calibri" panose="020F0502020204030204" pitchFamily="34" charset="0"/>
                        </a:rPr>
                        <a:t>Colorado Rockies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1993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4483350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967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tc>
                <a:extLst>
                  <a:ext uri="{0D108BD9-81ED-4DB2-BD59-A6C34878D82A}">
                    <a16:rowId xmlns:a16="http://schemas.microsoft.com/office/drawing/2014/main" val="10001"/>
                  </a:ext>
                </a:extLst>
              </a:tr>
              <a:tr h="309809">
                <a:tc>
                  <a:txBody>
                    <a:bodyPr/>
                    <a:lstStyle/>
                    <a:p>
                      <a:pPr algn="l" fontAlgn="b"/>
                      <a:r>
                        <a:rPr lang="en-US" sz="1100" b="0" i="0" u="none" strike="noStrike">
                          <a:solidFill>
                            <a:srgbClr val="000000"/>
                          </a:solidFill>
                          <a:effectLst/>
                          <a:latin typeface="Calibri" panose="020F0502020204030204" pitchFamily="34" charset="0"/>
                        </a:rPr>
                        <a:t>St. Louis Cardinals</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2007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3552150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829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tc>
                <a:extLst>
                  <a:ext uri="{0D108BD9-81ED-4DB2-BD59-A6C34878D82A}">
                    <a16:rowId xmlns:a16="http://schemas.microsoft.com/office/drawing/2014/main" val="10002"/>
                  </a:ext>
                </a:extLst>
              </a:tr>
              <a:tr h="256047">
                <a:tc>
                  <a:txBody>
                    <a:bodyPr/>
                    <a:lstStyle/>
                    <a:p>
                      <a:pPr algn="l" fontAlgn="b"/>
                      <a:r>
                        <a:rPr lang="en-US" sz="1100" b="0" i="0" u="none" strike="noStrike">
                          <a:solidFill>
                            <a:srgbClr val="000000"/>
                          </a:solidFill>
                          <a:effectLst/>
                          <a:latin typeface="Calibri" panose="020F0502020204030204" pitchFamily="34" charset="0"/>
                        </a:rPr>
                        <a:t>Cleveland Indians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1999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3468436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860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tc>
                <a:extLst>
                  <a:ext uri="{0D108BD9-81ED-4DB2-BD59-A6C34878D82A}">
                    <a16:rowId xmlns:a16="http://schemas.microsoft.com/office/drawing/2014/main" val="10003"/>
                  </a:ext>
                </a:extLst>
              </a:tr>
              <a:tr h="438366">
                <a:tc>
                  <a:txBody>
                    <a:bodyPr/>
                    <a:lstStyle/>
                    <a:p>
                      <a:pPr algn="l" fontAlgn="b"/>
                      <a:r>
                        <a:rPr lang="en-US" sz="1100" b="0" i="0" u="none" strike="noStrike">
                          <a:solidFill>
                            <a:srgbClr val="000000"/>
                          </a:solidFill>
                          <a:effectLst/>
                          <a:latin typeface="Calibri" panose="020F0502020204030204" pitchFamily="34" charset="0"/>
                        </a:rPr>
                        <a:t>Arizona Diamondbacks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1998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3610290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812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10004"/>
                  </a:ext>
                </a:extLst>
              </a:tr>
              <a:tr h="438366">
                <a:tc>
                  <a:txBody>
                    <a:bodyPr/>
                    <a:lstStyle/>
                    <a:p>
                      <a:pPr algn="l" fontAlgn="b"/>
                      <a:r>
                        <a:rPr lang="en-US" sz="1100" b="0" i="0" u="none" strike="noStrike">
                          <a:solidFill>
                            <a:srgbClr val="000000"/>
                          </a:solidFill>
                          <a:effectLst/>
                          <a:latin typeface="Calibri" panose="020F0502020204030204" pitchFamily="34" charset="0"/>
                        </a:rPr>
                        <a:t>Los Angeles Dodgers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2007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3856753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727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tc>
                <a:extLst>
                  <a:ext uri="{0D108BD9-81ED-4DB2-BD59-A6C34878D82A}">
                    <a16:rowId xmlns:a16="http://schemas.microsoft.com/office/drawing/2014/main" val="10005"/>
                  </a:ext>
                </a:extLst>
              </a:tr>
              <a:tr h="256047">
                <a:tc>
                  <a:txBody>
                    <a:bodyPr/>
                    <a:lstStyle/>
                    <a:p>
                      <a:pPr algn="l" fontAlgn="b"/>
                      <a:r>
                        <a:rPr lang="en-US" sz="1100" b="0" i="0" u="none" strike="noStrike">
                          <a:solidFill>
                            <a:srgbClr val="000000"/>
                          </a:solidFill>
                          <a:effectLst/>
                          <a:latin typeface="Calibri" panose="020F0502020204030204" pitchFamily="34" charset="0"/>
                        </a:rPr>
                        <a:t>Detroit Tigers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2008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3202654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857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7</a:t>
                      </a:r>
                    </a:p>
                  </a:txBody>
                  <a:tcPr marL="9525" marR="9525" marT="9525" marB="0" anchor="b"/>
                </a:tc>
                <a:extLst>
                  <a:ext uri="{0D108BD9-81ED-4DB2-BD59-A6C34878D82A}">
                    <a16:rowId xmlns:a16="http://schemas.microsoft.com/office/drawing/2014/main" val="10006"/>
                  </a:ext>
                </a:extLst>
              </a:tr>
              <a:tr h="256047">
                <a:tc>
                  <a:txBody>
                    <a:bodyPr/>
                    <a:lstStyle/>
                    <a:p>
                      <a:pPr algn="l" fontAlgn="b"/>
                      <a:r>
                        <a:rPr lang="en-US" sz="1100" b="0" i="0" u="none" strike="noStrike">
                          <a:solidFill>
                            <a:srgbClr val="000000"/>
                          </a:solidFill>
                          <a:effectLst/>
                          <a:latin typeface="Calibri" panose="020F0502020204030204" pitchFamily="34" charset="0"/>
                        </a:rPr>
                        <a:t>Chicago White Sox</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2006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2957414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794</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10</a:t>
                      </a:r>
                    </a:p>
                  </a:txBody>
                  <a:tcPr marL="9525" marR="9525" marT="9525" marB="0" anchor="b"/>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500423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4" y="144379"/>
            <a:ext cx="8596668" cy="1320800"/>
          </a:xfrm>
        </p:spPr>
        <p:txBody>
          <a:bodyPr/>
          <a:lstStyle/>
          <a:p>
            <a:r>
              <a:rPr lang="en-US" dirty="0"/>
              <a:t>Other Potential Factors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70187599"/>
              </p:ext>
            </p:extLst>
          </p:nvPr>
        </p:nvGraphicFramePr>
        <p:xfrm>
          <a:off x="614177" y="775369"/>
          <a:ext cx="8113381" cy="5534502"/>
        </p:xfrm>
        <a:graphic>
          <a:graphicData uri="http://schemas.openxmlformats.org/drawingml/2006/table">
            <a:tbl>
              <a:tblPr firstRow="1" bandRow="1">
                <a:tableStyleId>{5C22544A-7EE6-4342-B048-85BDC9FD1C3A}</a:tableStyleId>
              </a:tblPr>
              <a:tblGrid>
                <a:gridCol w="1117529">
                  <a:extLst>
                    <a:ext uri="{9D8B030D-6E8A-4147-A177-3AD203B41FA5}">
                      <a16:colId xmlns:a16="http://schemas.microsoft.com/office/drawing/2014/main" val="20000"/>
                    </a:ext>
                  </a:extLst>
                </a:gridCol>
                <a:gridCol w="1748963">
                  <a:extLst>
                    <a:ext uri="{9D8B030D-6E8A-4147-A177-3AD203B41FA5}">
                      <a16:colId xmlns:a16="http://schemas.microsoft.com/office/drawing/2014/main" val="20001"/>
                    </a:ext>
                  </a:extLst>
                </a:gridCol>
                <a:gridCol w="1748963">
                  <a:extLst>
                    <a:ext uri="{9D8B030D-6E8A-4147-A177-3AD203B41FA5}">
                      <a16:colId xmlns:a16="http://schemas.microsoft.com/office/drawing/2014/main" val="20002"/>
                    </a:ext>
                  </a:extLst>
                </a:gridCol>
                <a:gridCol w="1748963">
                  <a:extLst>
                    <a:ext uri="{9D8B030D-6E8A-4147-A177-3AD203B41FA5}">
                      <a16:colId xmlns:a16="http://schemas.microsoft.com/office/drawing/2014/main" val="20003"/>
                    </a:ext>
                  </a:extLst>
                </a:gridCol>
                <a:gridCol w="1748963">
                  <a:extLst>
                    <a:ext uri="{9D8B030D-6E8A-4147-A177-3AD203B41FA5}">
                      <a16:colId xmlns:a16="http://schemas.microsoft.com/office/drawing/2014/main" val="20004"/>
                    </a:ext>
                  </a:extLst>
                </a:gridCol>
              </a:tblGrid>
              <a:tr h="581140">
                <a:tc>
                  <a:txBody>
                    <a:bodyPr/>
                    <a:lstStyle/>
                    <a:p>
                      <a:pPr algn="ctr"/>
                      <a:endParaRPr lang="en-US" dirty="0"/>
                    </a:p>
                    <a:p>
                      <a:pPr algn="ctr"/>
                      <a:r>
                        <a:rPr lang="en-US" dirty="0"/>
                        <a:t>Team</a:t>
                      </a:r>
                    </a:p>
                  </a:txBody>
                  <a:tcPr anchor="b"/>
                </a:tc>
                <a:tc>
                  <a:txBody>
                    <a:bodyPr/>
                    <a:lstStyle/>
                    <a:p>
                      <a:pPr algn="ctr"/>
                      <a:endParaRPr lang="en-US" dirty="0"/>
                    </a:p>
                    <a:p>
                      <a:pPr algn="ctr"/>
                      <a:r>
                        <a:rPr lang="en-US" dirty="0"/>
                        <a:t>Season</a:t>
                      </a:r>
                    </a:p>
                  </a:txBody>
                  <a:tcPr anchor="b"/>
                </a:tc>
                <a:tc>
                  <a:txBody>
                    <a:bodyPr/>
                    <a:lstStyle/>
                    <a:p>
                      <a:pPr algn="ctr"/>
                      <a:endParaRPr lang="en-US" dirty="0"/>
                    </a:p>
                    <a:p>
                      <a:pPr algn="ctr"/>
                      <a:r>
                        <a:rPr lang="en-US" dirty="0"/>
                        <a:t>Attendance</a:t>
                      </a:r>
                    </a:p>
                  </a:txBody>
                  <a:tcPr anchor="b"/>
                </a:tc>
                <a:tc>
                  <a:txBody>
                    <a:bodyPr/>
                    <a:lstStyle/>
                    <a:p>
                      <a:pPr algn="ctr"/>
                      <a:r>
                        <a:rPr lang="en-US" dirty="0"/>
                        <a:t>Runs</a:t>
                      </a:r>
                      <a:r>
                        <a:rPr lang="en-US" baseline="0" dirty="0"/>
                        <a:t> Scored</a:t>
                      </a:r>
                      <a:endParaRPr lang="en-US" dirty="0"/>
                    </a:p>
                  </a:txBody>
                  <a:tcPr anchor="b"/>
                </a:tc>
                <a:tc>
                  <a:txBody>
                    <a:bodyPr/>
                    <a:lstStyle/>
                    <a:p>
                      <a:pPr algn="ctr"/>
                      <a:r>
                        <a:rPr lang="en-US" dirty="0"/>
                        <a:t>Rank</a:t>
                      </a:r>
                    </a:p>
                  </a:txBody>
                  <a:tcPr anchor="b"/>
                </a:tc>
                <a:extLst>
                  <a:ext uri="{0D108BD9-81ED-4DB2-BD59-A6C34878D82A}">
                    <a16:rowId xmlns:a16="http://schemas.microsoft.com/office/drawing/2014/main" val="10000"/>
                  </a:ext>
                </a:extLst>
              </a:tr>
              <a:tr h="160851">
                <a:tc>
                  <a:txBody>
                    <a:bodyPr/>
                    <a:lstStyle/>
                    <a:p>
                      <a:pPr algn="l" fontAlgn="b"/>
                      <a:r>
                        <a:rPr lang="en-US" sz="1100" b="0" i="0" u="none" strike="noStrike" dirty="0">
                          <a:solidFill>
                            <a:srgbClr val="000000"/>
                          </a:solidFill>
                          <a:effectLst/>
                          <a:latin typeface="Calibri" panose="020F0502020204030204" pitchFamily="34" charset="0"/>
                        </a:rPr>
                        <a:t>New York Mets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2008</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4047404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715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11</a:t>
                      </a:r>
                    </a:p>
                  </a:txBody>
                  <a:tcPr marL="9525" marR="9525" marT="9525" marB="0" anchor="b"/>
                </a:tc>
                <a:extLst>
                  <a:ext uri="{0D108BD9-81ED-4DB2-BD59-A6C34878D82A}">
                    <a16:rowId xmlns:a16="http://schemas.microsoft.com/office/drawing/2014/main" val="10001"/>
                  </a:ext>
                </a:extLst>
              </a:tr>
              <a:tr h="179699">
                <a:tc>
                  <a:txBody>
                    <a:bodyPr/>
                    <a:lstStyle/>
                    <a:p>
                      <a:pPr algn="l" fontAlgn="b"/>
                      <a:r>
                        <a:rPr lang="en-US" sz="1100" b="0" i="0" u="none" strike="noStrike" dirty="0">
                          <a:solidFill>
                            <a:srgbClr val="000000"/>
                          </a:solidFill>
                          <a:effectLst/>
                          <a:latin typeface="Calibri" panose="020F0502020204030204" pitchFamily="34" charset="0"/>
                        </a:rPr>
                        <a:t>Tampa Bay Rays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1998</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2506293</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751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11</a:t>
                      </a:r>
                    </a:p>
                  </a:txBody>
                  <a:tcPr marL="9525" marR="9525" marT="9525" marB="0" anchor="b"/>
                </a:tc>
                <a:extLst>
                  <a:ext uri="{0D108BD9-81ED-4DB2-BD59-A6C34878D82A}">
                    <a16:rowId xmlns:a16="http://schemas.microsoft.com/office/drawing/2014/main" val="10002"/>
                  </a:ext>
                </a:extLst>
              </a:tr>
              <a:tr h="160851">
                <a:tc>
                  <a:txBody>
                    <a:bodyPr/>
                    <a:lstStyle/>
                    <a:p>
                      <a:pPr algn="l" fontAlgn="b"/>
                      <a:r>
                        <a:rPr lang="en-US" sz="1100" b="0" i="0" u="none" strike="noStrike" dirty="0">
                          <a:solidFill>
                            <a:srgbClr val="000000"/>
                          </a:solidFill>
                          <a:effectLst/>
                          <a:latin typeface="Calibri" panose="020F0502020204030204" pitchFamily="34" charset="0"/>
                        </a:rPr>
                        <a:t>Miami Marlins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1993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3064847</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724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12</a:t>
                      </a:r>
                    </a:p>
                  </a:txBody>
                  <a:tcPr marL="9525" marR="9525" marT="9525" marB="0" anchor="b"/>
                </a:tc>
                <a:extLst>
                  <a:ext uri="{0D108BD9-81ED-4DB2-BD59-A6C34878D82A}">
                    <a16:rowId xmlns:a16="http://schemas.microsoft.com/office/drawing/2014/main" val="10003"/>
                  </a:ext>
                </a:extLst>
              </a:tr>
              <a:tr h="248290">
                <a:tc>
                  <a:txBody>
                    <a:bodyPr/>
                    <a:lstStyle/>
                    <a:p>
                      <a:pPr algn="l" fontAlgn="b"/>
                      <a:r>
                        <a:rPr lang="en-US" sz="1100" b="0" i="0" u="none" strike="noStrike" dirty="0">
                          <a:solidFill>
                            <a:srgbClr val="000000"/>
                          </a:solidFill>
                          <a:effectLst/>
                          <a:latin typeface="Calibri" panose="020F0502020204030204" pitchFamily="34" charset="0"/>
                        </a:rPr>
                        <a:t>Los Angeles Angels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2006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3406790</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732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16</a:t>
                      </a:r>
                    </a:p>
                  </a:txBody>
                  <a:tcPr marL="9525" marR="9525" marT="9525" marB="0" anchor="b"/>
                </a:tc>
                <a:extLst>
                  <a:ext uri="{0D108BD9-81ED-4DB2-BD59-A6C34878D82A}">
                    <a16:rowId xmlns:a16="http://schemas.microsoft.com/office/drawing/2014/main" val="10004"/>
                  </a:ext>
                </a:extLst>
              </a:tr>
              <a:tr h="224590">
                <a:tc>
                  <a:txBody>
                    <a:bodyPr/>
                    <a:lstStyle/>
                    <a:p>
                      <a:pPr algn="l" fontAlgn="b"/>
                      <a:r>
                        <a:rPr lang="en-US" sz="1100" b="0" i="0" u="none" strike="noStrike" dirty="0">
                          <a:solidFill>
                            <a:srgbClr val="000000"/>
                          </a:solidFill>
                          <a:effectLst/>
                          <a:latin typeface="Calibri" panose="020F0502020204030204" pitchFamily="34" charset="0"/>
                        </a:rPr>
                        <a:t>New York Yankees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2008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4298655</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727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17</a:t>
                      </a:r>
                    </a:p>
                  </a:txBody>
                  <a:tcPr marL="9525" marR="9525" marT="9525" marB="0" anchor="b"/>
                </a:tc>
                <a:extLst>
                  <a:ext uri="{0D108BD9-81ED-4DB2-BD59-A6C34878D82A}">
                    <a16:rowId xmlns:a16="http://schemas.microsoft.com/office/drawing/2014/main" val="10005"/>
                  </a:ext>
                </a:extLst>
              </a:tr>
              <a:tr h="160851">
                <a:tc>
                  <a:txBody>
                    <a:bodyPr/>
                    <a:lstStyle/>
                    <a:p>
                      <a:pPr algn="l" fontAlgn="b"/>
                      <a:r>
                        <a:rPr lang="en-US" sz="1100" b="0" i="0" u="none" strike="noStrike" dirty="0">
                          <a:solidFill>
                            <a:srgbClr val="000000"/>
                          </a:solidFill>
                          <a:effectLst/>
                          <a:latin typeface="Calibri" panose="020F0502020204030204" pitchFamily="34" charset="0"/>
                        </a:rPr>
                        <a:t>Boston Red Sox</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2009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3062699</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736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17</a:t>
                      </a:r>
                    </a:p>
                  </a:txBody>
                  <a:tcPr marL="9525" marR="9525" marT="9525" marB="0" anchor="b"/>
                </a:tc>
                <a:extLst>
                  <a:ext uri="{0D108BD9-81ED-4DB2-BD59-A6C34878D82A}">
                    <a16:rowId xmlns:a16="http://schemas.microsoft.com/office/drawing/2014/main" val="10006"/>
                  </a:ext>
                </a:extLst>
              </a:tr>
              <a:tr h="160851">
                <a:tc>
                  <a:txBody>
                    <a:bodyPr/>
                    <a:lstStyle/>
                    <a:p>
                      <a:pPr algn="l" fontAlgn="b"/>
                      <a:r>
                        <a:rPr lang="en-US" sz="1100" b="0" i="0" u="none" strike="noStrike" dirty="0">
                          <a:solidFill>
                            <a:srgbClr val="000000"/>
                          </a:solidFill>
                          <a:effectLst/>
                          <a:latin typeface="Calibri" panose="020F0502020204030204" pitchFamily="34" charset="0"/>
                        </a:rPr>
                        <a:t>Houston Astros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2004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3087872</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698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17</a:t>
                      </a:r>
                    </a:p>
                  </a:txBody>
                  <a:tcPr marL="9525" marR="9525" marT="9525" marB="0" anchor="b"/>
                </a:tc>
                <a:extLst>
                  <a:ext uri="{0D108BD9-81ED-4DB2-BD59-A6C34878D82A}">
                    <a16:rowId xmlns:a16="http://schemas.microsoft.com/office/drawing/2014/main" val="10007"/>
                  </a:ext>
                </a:extLst>
              </a:tr>
              <a:tr h="179699">
                <a:tc>
                  <a:txBody>
                    <a:bodyPr/>
                    <a:lstStyle/>
                    <a:p>
                      <a:pPr algn="l" fontAlgn="b"/>
                      <a:r>
                        <a:rPr lang="en-US" sz="1100" b="0" i="0" u="none" strike="noStrike" dirty="0">
                          <a:solidFill>
                            <a:srgbClr val="000000"/>
                          </a:solidFill>
                          <a:effectLst/>
                          <a:latin typeface="Calibri" panose="020F0502020204030204" pitchFamily="34" charset="0"/>
                        </a:rPr>
                        <a:t>Toronto Blue Jays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1993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4057947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742</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19</a:t>
                      </a:r>
                    </a:p>
                  </a:txBody>
                  <a:tcPr marL="9525" marR="9525" marT="9525" marB="0" anchor="b"/>
                </a:tc>
                <a:extLst>
                  <a:ext uri="{0D108BD9-81ED-4DB2-BD59-A6C34878D82A}">
                    <a16:rowId xmlns:a16="http://schemas.microsoft.com/office/drawing/2014/main" val="10008"/>
                  </a:ext>
                </a:extLst>
              </a:tr>
              <a:tr h="160851">
                <a:tc>
                  <a:txBody>
                    <a:bodyPr/>
                    <a:lstStyle/>
                    <a:p>
                      <a:pPr algn="l" fontAlgn="b"/>
                      <a:r>
                        <a:rPr lang="en-US" sz="1100" b="0" i="0" u="none" strike="noStrike">
                          <a:solidFill>
                            <a:srgbClr val="000000"/>
                          </a:solidFill>
                          <a:effectLst/>
                          <a:latin typeface="Calibri" panose="020F0502020204030204" pitchFamily="34" charset="0"/>
                        </a:rPr>
                        <a:t>San Diego Padres</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2004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3040046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705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a:t>
                      </a:r>
                    </a:p>
                  </a:txBody>
                  <a:tcPr marL="9525" marR="9525" marT="9525" marB="0" anchor="b"/>
                </a:tc>
                <a:extLst>
                  <a:ext uri="{0D108BD9-81ED-4DB2-BD59-A6C34878D82A}">
                    <a16:rowId xmlns:a16="http://schemas.microsoft.com/office/drawing/2014/main" val="10009"/>
                  </a:ext>
                </a:extLst>
              </a:tr>
              <a:tr h="313055">
                <a:tc>
                  <a:txBody>
                    <a:bodyPr/>
                    <a:lstStyle/>
                    <a:p>
                      <a:pPr algn="l" fontAlgn="b"/>
                      <a:r>
                        <a:rPr lang="en-US" sz="1100" b="0" i="0" u="none" strike="noStrike">
                          <a:solidFill>
                            <a:srgbClr val="000000"/>
                          </a:solidFill>
                          <a:effectLst/>
                          <a:latin typeface="Calibri" panose="020F0502020204030204" pitchFamily="34" charset="0"/>
                        </a:rPr>
                        <a:t>Washington Nationals</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2005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2692123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673</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24</a:t>
                      </a:r>
                    </a:p>
                  </a:txBody>
                  <a:tcPr marL="9525" marR="9525" marT="9525" marB="0" anchor="b"/>
                </a:tc>
                <a:extLst>
                  <a:ext uri="{0D108BD9-81ED-4DB2-BD59-A6C34878D82A}">
                    <a16:rowId xmlns:a16="http://schemas.microsoft.com/office/drawing/2014/main" val="4173343063"/>
                  </a:ext>
                </a:extLst>
              </a:tr>
              <a:tr h="160851">
                <a:tc>
                  <a:txBody>
                    <a:bodyPr/>
                    <a:lstStyle/>
                    <a:p>
                      <a:pPr algn="l" fontAlgn="b"/>
                      <a:r>
                        <a:rPr lang="en-US" sz="1100" b="0" i="0" u="none" strike="noStrike">
                          <a:solidFill>
                            <a:srgbClr val="000000"/>
                          </a:solidFill>
                          <a:effectLst/>
                          <a:latin typeface="Calibri" panose="020F0502020204030204" pitchFamily="34" charset="0"/>
                        </a:rPr>
                        <a:t>Baltimore Orioles</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1997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3711132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681</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29</a:t>
                      </a:r>
                    </a:p>
                  </a:txBody>
                  <a:tcPr marL="9525" marR="9525" marT="9525" marB="0" anchor="b"/>
                </a:tc>
                <a:extLst>
                  <a:ext uri="{0D108BD9-81ED-4DB2-BD59-A6C34878D82A}">
                    <a16:rowId xmlns:a16="http://schemas.microsoft.com/office/drawing/2014/main" val="1886522132"/>
                  </a:ext>
                </a:extLst>
              </a:tr>
              <a:tr h="160851">
                <a:tc>
                  <a:txBody>
                    <a:bodyPr/>
                    <a:lstStyle/>
                    <a:p>
                      <a:pPr algn="l" fontAlgn="b"/>
                      <a:r>
                        <a:rPr lang="en-US" sz="1100" b="0" i="0" u="none" strike="noStrike">
                          <a:solidFill>
                            <a:srgbClr val="000000"/>
                          </a:solidFill>
                          <a:effectLst/>
                          <a:latin typeface="Calibri" panose="020F0502020204030204" pitchFamily="34" charset="0"/>
                        </a:rPr>
                        <a:t>Seattle Mariners</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2002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3542938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699</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29</a:t>
                      </a:r>
                    </a:p>
                  </a:txBody>
                  <a:tcPr marL="9525" marR="9525" marT="9525" marB="0" anchor="b"/>
                </a:tc>
                <a:extLst>
                  <a:ext uri="{0D108BD9-81ED-4DB2-BD59-A6C34878D82A}">
                    <a16:rowId xmlns:a16="http://schemas.microsoft.com/office/drawing/2014/main" val="3040176439"/>
                  </a:ext>
                </a:extLst>
              </a:tr>
              <a:tr h="160851">
                <a:tc>
                  <a:txBody>
                    <a:bodyPr/>
                    <a:lstStyle/>
                    <a:p>
                      <a:pPr algn="l" fontAlgn="b"/>
                      <a:r>
                        <a:rPr lang="en-US" sz="1100" b="0" i="0" u="none" strike="noStrike">
                          <a:solidFill>
                            <a:srgbClr val="000000"/>
                          </a:solidFill>
                          <a:effectLst/>
                          <a:latin typeface="Calibri" panose="020F0502020204030204" pitchFamily="34" charset="0"/>
                        </a:rPr>
                        <a:t>Texas Rangers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2012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3460280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707</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32</a:t>
                      </a:r>
                    </a:p>
                  </a:txBody>
                  <a:tcPr marL="9525" marR="9525" marT="9525" marB="0" anchor="b"/>
                </a:tc>
                <a:extLst>
                  <a:ext uri="{0D108BD9-81ED-4DB2-BD59-A6C34878D82A}">
                    <a16:rowId xmlns:a16="http://schemas.microsoft.com/office/drawing/2014/main" val="365358477"/>
                  </a:ext>
                </a:extLst>
              </a:tr>
              <a:tr h="179699">
                <a:tc>
                  <a:txBody>
                    <a:bodyPr/>
                    <a:lstStyle/>
                    <a:p>
                      <a:pPr algn="l" fontAlgn="b"/>
                      <a:r>
                        <a:rPr lang="en-US" sz="1100" b="0" i="0" u="none" strike="noStrike">
                          <a:solidFill>
                            <a:srgbClr val="000000"/>
                          </a:solidFill>
                          <a:effectLst/>
                          <a:latin typeface="Calibri" panose="020F0502020204030204" pitchFamily="34" charset="0"/>
                        </a:rPr>
                        <a:t>Cincinnati Reds</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1976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2629708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633</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33</a:t>
                      </a:r>
                    </a:p>
                  </a:txBody>
                  <a:tcPr marL="9525" marR="9525" marT="9525" marB="0" anchor="b"/>
                </a:tc>
                <a:extLst>
                  <a:ext uri="{0D108BD9-81ED-4DB2-BD59-A6C34878D82A}">
                    <a16:rowId xmlns:a16="http://schemas.microsoft.com/office/drawing/2014/main" val="635241635"/>
                  </a:ext>
                </a:extLst>
              </a:tr>
              <a:tr h="189944">
                <a:tc>
                  <a:txBody>
                    <a:bodyPr/>
                    <a:lstStyle/>
                    <a:p>
                      <a:pPr algn="l" fontAlgn="b"/>
                      <a:r>
                        <a:rPr lang="en-US" sz="1100" b="0" i="0" u="none" strike="noStrike">
                          <a:solidFill>
                            <a:srgbClr val="000000"/>
                          </a:solidFill>
                          <a:effectLst/>
                          <a:latin typeface="Calibri" panose="020F0502020204030204" pitchFamily="34" charset="0"/>
                        </a:rPr>
                        <a:t>Chicago Cubs</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2008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3299840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671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35</a:t>
                      </a:r>
                    </a:p>
                  </a:txBody>
                  <a:tcPr marL="9525" marR="9525" marT="9525" marB="0" anchor="b"/>
                </a:tc>
                <a:extLst>
                  <a:ext uri="{0D108BD9-81ED-4DB2-BD59-A6C34878D82A}">
                    <a16:rowId xmlns:a16="http://schemas.microsoft.com/office/drawing/2014/main" val="2709912798"/>
                  </a:ext>
                </a:extLst>
              </a:tr>
              <a:tr h="164945">
                <a:tc>
                  <a:txBody>
                    <a:bodyPr/>
                    <a:lstStyle/>
                    <a:p>
                      <a:pPr algn="l" fontAlgn="b"/>
                      <a:r>
                        <a:rPr lang="en-US" sz="1100" b="0" i="0" u="none" strike="noStrike">
                          <a:solidFill>
                            <a:srgbClr val="000000"/>
                          </a:solidFill>
                          <a:effectLst/>
                          <a:latin typeface="Calibri" panose="020F0502020204030204" pitchFamily="34" charset="0"/>
                        </a:rPr>
                        <a:t>Kansas City Royals</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2015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2708549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641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37</a:t>
                      </a:r>
                    </a:p>
                  </a:txBody>
                  <a:tcPr marL="9525" marR="9525" marT="9525" marB="0" anchor="b"/>
                </a:tc>
                <a:extLst>
                  <a:ext uri="{0D108BD9-81ED-4DB2-BD59-A6C34878D82A}">
                    <a16:rowId xmlns:a16="http://schemas.microsoft.com/office/drawing/2014/main" val="205316558"/>
                  </a:ext>
                </a:extLst>
              </a:tr>
              <a:tr h="179699">
                <a:tc>
                  <a:txBody>
                    <a:bodyPr/>
                    <a:lstStyle/>
                    <a:p>
                      <a:pPr algn="l" fontAlgn="b"/>
                      <a:r>
                        <a:rPr lang="en-US" sz="1100" b="0" i="0" u="none" strike="noStrike">
                          <a:solidFill>
                            <a:srgbClr val="000000"/>
                          </a:solidFill>
                          <a:effectLst/>
                          <a:latin typeface="Calibri" panose="020F0502020204030204" pitchFamily="34" charset="0"/>
                        </a:rPr>
                        <a:t>Minnesota Twins</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2010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3223640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671</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39</a:t>
                      </a:r>
                    </a:p>
                  </a:txBody>
                  <a:tcPr marL="9525" marR="9525" marT="9525" marB="0" anchor="b"/>
                </a:tc>
                <a:extLst>
                  <a:ext uri="{0D108BD9-81ED-4DB2-BD59-A6C34878D82A}">
                    <a16:rowId xmlns:a16="http://schemas.microsoft.com/office/drawing/2014/main" val="3749409406"/>
                  </a:ext>
                </a:extLst>
              </a:tr>
              <a:tr h="179699">
                <a:tc>
                  <a:txBody>
                    <a:bodyPr/>
                    <a:lstStyle/>
                    <a:p>
                      <a:pPr algn="l" fontAlgn="b"/>
                      <a:r>
                        <a:rPr lang="en-US" sz="1100" b="0" i="0" u="none" strike="noStrike">
                          <a:solidFill>
                            <a:srgbClr val="000000"/>
                          </a:solidFill>
                          <a:effectLst/>
                          <a:latin typeface="Calibri" panose="020F0502020204030204" pitchFamily="34" charset="0"/>
                        </a:rPr>
                        <a:t>Pittsburgh Pirates</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2015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2498596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596</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40</a:t>
                      </a:r>
                    </a:p>
                  </a:txBody>
                  <a:tcPr marL="9525" marR="9525" marT="9525" marB="0" anchor="b"/>
                </a:tc>
                <a:extLst>
                  <a:ext uri="{0D108BD9-81ED-4DB2-BD59-A6C34878D82A}">
                    <a16:rowId xmlns:a16="http://schemas.microsoft.com/office/drawing/2014/main" val="1747370459"/>
                  </a:ext>
                </a:extLst>
              </a:tr>
              <a:tr h="313055">
                <a:tc>
                  <a:txBody>
                    <a:bodyPr/>
                    <a:lstStyle/>
                    <a:p>
                      <a:pPr algn="l" fontAlgn="b"/>
                      <a:r>
                        <a:rPr lang="en-US" sz="1100" b="0" i="0" u="none" strike="noStrike">
                          <a:solidFill>
                            <a:srgbClr val="000000"/>
                          </a:solidFill>
                          <a:effectLst/>
                          <a:latin typeface="Calibri" panose="020F0502020204030204" pitchFamily="34" charset="0"/>
                        </a:rPr>
                        <a:t>Milwaukee Brewers</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2011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3071373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638</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41</a:t>
                      </a:r>
                    </a:p>
                  </a:txBody>
                  <a:tcPr marL="9525" marR="9525" marT="9525" marB="0" anchor="b"/>
                </a:tc>
                <a:extLst>
                  <a:ext uri="{0D108BD9-81ED-4DB2-BD59-A6C34878D82A}">
                    <a16:rowId xmlns:a16="http://schemas.microsoft.com/office/drawing/2014/main" val="1355715754"/>
                  </a:ext>
                </a:extLst>
              </a:tr>
              <a:tr h="179699">
                <a:tc>
                  <a:txBody>
                    <a:bodyPr/>
                    <a:lstStyle/>
                    <a:p>
                      <a:pPr algn="l" fontAlgn="b"/>
                      <a:r>
                        <a:rPr lang="en-US" sz="1100" b="0" i="0" u="none" strike="noStrike">
                          <a:solidFill>
                            <a:srgbClr val="000000"/>
                          </a:solidFill>
                          <a:effectLst/>
                          <a:latin typeface="Calibri" panose="020F0502020204030204" pitchFamily="34" charset="0"/>
                        </a:rPr>
                        <a:t>Oakland Athletics</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1990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2900217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570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43</a:t>
                      </a:r>
                    </a:p>
                  </a:txBody>
                  <a:tcPr marL="9525" marR="9525" marT="9525" marB="0" anchor="b"/>
                </a:tc>
                <a:extLst>
                  <a:ext uri="{0D108BD9-81ED-4DB2-BD59-A6C34878D82A}">
                    <a16:rowId xmlns:a16="http://schemas.microsoft.com/office/drawing/2014/main" val="135201874"/>
                  </a:ext>
                </a:extLst>
              </a:tr>
              <a:tr h="179699">
                <a:tc>
                  <a:txBody>
                    <a:bodyPr/>
                    <a:lstStyle/>
                    <a:p>
                      <a:pPr algn="l" fontAlgn="b"/>
                      <a:r>
                        <a:rPr lang="en-US" sz="1100" b="0" i="0" u="none" strike="noStrike">
                          <a:solidFill>
                            <a:srgbClr val="000000"/>
                          </a:solidFill>
                          <a:effectLst/>
                          <a:latin typeface="Calibri" panose="020F0502020204030204" pitchFamily="34" charset="0"/>
                        </a:rPr>
                        <a:t>Atlanta Braves</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1993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3884720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559</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43</a:t>
                      </a:r>
                    </a:p>
                  </a:txBody>
                  <a:tcPr marL="9525" marR="9525" marT="9525" marB="0" anchor="b"/>
                </a:tc>
                <a:extLst>
                  <a:ext uri="{0D108BD9-81ED-4DB2-BD59-A6C34878D82A}">
                    <a16:rowId xmlns:a16="http://schemas.microsoft.com/office/drawing/2014/main" val="3322702931"/>
                  </a:ext>
                </a:extLst>
              </a:tr>
              <a:tr h="313055">
                <a:tc>
                  <a:txBody>
                    <a:bodyPr/>
                    <a:lstStyle/>
                    <a:p>
                      <a:pPr algn="l" fontAlgn="b"/>
                      <a:r>
                        <a:rPr lang="en-US" sz="1100" b="0" i="0" u="none" strike="noStrike">
                          <a:solidFill>
                            <a:srgbClr val="000000"/>
                          </a:solidFill>
                          <a:effectLst/>
                          <a:latin typeface="Calibri" panose="020F0502020204030204" pitchFamily="34" charset="0"/>
                        </a:rPr>
                        <a:t>Philadelphia Phillies</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2011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3680718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529</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45</a:t>
                      </a:r>
                    </a:p>
                  </a:txBody>
                  <a:tcPr marL="9525" marR="9525" marT="9525" marB="0" anchor="b"/>
                </a:tc>
                <a:extLst>
                  <a:ext uri="{0D108BD9-81ED-4DB2-BD59-A6C34878D82A}">
                    <a16:rowId xmlns:a16="http://schemas.microsoft.com/office/drawing/2014/main" val="2361192561"/>
                  </a:ext>
                </a:extLst>
              </a:tr>
              <a:tr h="313055">
                <a:tc>
                  <a:txBody>
                    <a:bodyPr/>
                    <a:lstStyle/>
                    <a:p>
                      <a:pPr algn="l" fontAlgn="b"/>
                      <a:r>
                        <a:rPr lang="en-US" sz="1100" b="0" i="0" u="none" strike="noStrike">
                          <a:solidFill>
                            <a:srgbClr val="000000"/>
                          </a:solidFill>
                          <a:effectLst/>
                          <a:latin typeface="Calibri" panose="020F0502020204030204" pitchFamily="34" charset="0"/>
                        </a:rPr>
                        <a:t>San Francisco Giants</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2011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3387303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578</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45</a:t>
                      </a:r>
                    </a:p>
                  </a:txBody>
                  <a:tcPr marL="9525" marR="9525" marT="9525" marB="0" anchor="b"/>
                </a:tc>
                <a:extLst>
                  <a:ext uri="{0D108BD9-81ED-4DB2-BD59-A6C34878D82A}">
                    <a16:rowId xmlns:a16="http://schemas.microsoft.com/office/drawing/2014/main" val="1868859695"/>
                  </a:ext>
                </a:extLst>
              </a:tr>
            </a:tbl>
          </a:graphicData>
        </a:graphic>
      </p:graphicFrame>
    </p:spTree>
    <p:extLst>
      <p:ext uri="{BB962C8B-B14F-4D97-AF65-F5344CB8AC3E}">
        <p14:creationId xmlns:p14="http://schemas.microsoft.com/office/powerpoint/2010/main" val="2285937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between Attendance and High Homeruns Seasons</a:t>
            </a:r>
          </a:p>
        </p:txBody>
      </p:sp>
      <p:sp>
        <p:nvSpPr>
          <p:cNvPr id="5" name="Content Placeholder 2"/>
          <p:cNvSpPr>
            <a:spLocks noGrp="1"/>
          </p:cNvSpPr>
          <p:nvPr>
            <p:ph idx="1"/>
          </p:nvPr>
        </p:nvSpPr>
        <p:spPr>
          <a:xfrm>
            <a:off x="677334" y="2160589"/>
            <a:ext cx="8596668" cy="3880773"/>
          </a:xfrm>
        </p:spPr>
        <p:txBody>
          <a:bodyPr/>
          <a:lstStyle/>
          <a:p>
            <a:r>
              <a:rPr lang="en-US" dirty="0"/>
              <a:t>Homerun records for each season and each team were reviewed to determine the maximum attendance year for each team and compare that to the homeruns for that maximum year per team.</a:t>
            </a:r>
          </a:p>
          <a:p>
            <a:r>
              <a:rPr lang="en-US" dirty="0"/>
              <a:t>Of the 30 MLB teams, the maximum attendance record was associated with one of their top ten most successful homerun seasons for 8 teams (26%).</a:t>
            </a:r>
          </a:p>
          <a:p>
            <a:r>
              <a:rPr lang="en-US" dirty="0"/>
              <a:t>Twenty-two of the 30 MLB teams (73%) had maximum attendance records during a year that was not considered one of their top ten seasons for homeruns. </a:t>
            </a:r>
          </a:p>
          <a:p>
            <a:endParaRPr lang="en-US" dirty="0"/>
          </a:p>
        </p:txBody>
      </p:sp>
    </p:spTree>
    <p:extLst>
      <p:ext uri="{BB962C8B-B14F-4D97-AF65-F5344CB8AC3E}">
        <p14:creationId xmlns:p14="http://schemas.microsoft.com/office/powerpoint/2010/main" val="861746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between Attendance and High Homeruns Seasons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90159462"/>
              </p:ext>
            </p:extLst>
          </p:nvPr>
        </p:nvGraphicFramePr>
        <p:xfrm>
          <a:off x="765179" y="2277983"/>
          <a:ext cx="8420977" cy="3136023"/>
        </p:xfrm>
        <a:graphic>
          <a:graphicData uri="http://schemas.openxmlformats.org/drawingml/2006/table">
            <a:tbl>
              <a:tblPr firstRow="1" bandRow="1">
                <a:tableStyleId>{5C22544A-7EE6-4342-B048-85BDC9FD1C3A}</a:tableStyleId>
              </a:tblPr>
              <a:tblGrid>
                <a:gridCol w="1159897">
                  <a:extLst>
                    <a:ext uri="{9D8B030D-6E8A-4147-A177-3AD203B41FA5}">
                      <a16:colId xmlns:a16="http://schemas.microsoft.com/office/drawing/2014/main" val="20000"/>
                    </a:ext>
                  </a:extLst>
                </a:gridCol>
                <a:gridCol w="1815270">
                  <a:extLst>
                    <a:ext uri="{9D8B030D-6E8A-4147-A177-3AD203B41FA5}">
                      <a16:colId xmlns:a16="http://schemas.microsoft.com/office/drawing/2014/main" val="20001"/>
                    </a:ext>
                  </a:extLst>
                </a:gridCol>
                <a:gridCol w="1815270">
                  <a:extLst>
                    <a:ext uri="{9D8B030D-6E8A-4147-A177-3AD203B41FA5}">
                      <a16:colId xmlns:a16="http://schemas.microsoft.com/office/drawing/2014/main" val="20002"/>
                    </a:ext>
                  </a:extLst>
                </a:gridCol>
                <a:gridCol w="1815270">
                  <a:extLst>
                    <a:ext uri="{9D8B030D-6E8A-4147-A177-3AD203B41FA5}">
                      <a16:colId xmlns:a16="http://schemas.microsoft.com/office/drawing/2014/main" val="20003"/>
                    </a:ext>
                  </a:extLst>
                </a:gridCol>
                <a:gridCol w="1815270">
                  <a:extLst>
                    <a:ext uri="{9D8B030D-6E8A-4147-A177-3AD203B41FA5}">
                      <a16:colId xmlns:a16="http://schemas.microsoft.com/office/drawing/2014/main" val="20004"/>
                    </a:ext>
                  </a:extLst>
                </a:gridCol>
              </a:tblGrid>
              <a:tr h="904653">
                <a:tc>
                  <a:txBody>
                    <a:bodyPr/>
                    <a:lstStyle/>
                    <a:p>
                      <a:pPr algn="ctr"/>
                      <a:endParaRPr lang="en-US" dirty="0"/>
                    </a:p>
                    <a:p>
                      <a:pPr algn="ctr"/>
                      <a:r>
                        <a:rPr lang="en-US" dirty="0"/>
                        <a:t>Team</a:t>
                      </a:r>
                    </a:p>
                  </a:txBody>
                  <a:tcPr anchor="b"/>
                </a:tc>
                <a:tc>
                  <a:txBody>
                    <a:bodyPr/>
                    <a:lstStyle/>
                    <a:p>
                      <a:pPr algn="ctr"/>
                      <a:endParaRPr lang="en-US" dirty="0"/>
                    </a:p>
                    <a:p>
                      <a:pPr algn="ctr"/>
                      <a:r>
                        <a:rPr lang="en-US" dirty="0"/>
                        <a:t>Season</a:t>
                      </a:r>
                    </a:p>
                  </a:txBody>
                  <a:tcPr anchor="b"/>
                </a:tc>
                <a:tc>
                  <a:txBody>
                    <a:bodyPr/>
                    <a:lstStyle/>
                    <a:p>
                      <a:pPr algn="ctr"/>
                      <a:endParaRPr lang="en-US" dirty="0"/>
                    </a:p>
                    <a:p>
                      <a:pPr algn="ctr"/>
                      <a:r>
                        <a:rPr lang="en-US" dirty="0"/>
                        <a:t>Attendance</a:t>
                      </a:r>
                    </a:p>
                  </a:txBody>
                  <a:tcPr anchor="b"/>
                </a:tc>
                <a:tc>
                  <a:txBody>
                    <a:bodyPr/>
                    <a:lstStyle/>
                    <a:p>
                      <a:pPr algn="ctr"/>
                      <a:r>
                        <a:rPr lang="en-US" dirty="0"/>
                        <a:t>Runs</a:t>
                      </a:r>
                      <a:r>
                        <a:rPr lang="en-US" baseline="0" dirty="0"/>
                        <a:t> Scored</a:t>
                      </a:r>
                      <a:endParaRPr lang="en-US" dirty="0"/>
                    </a:p>
                  </a:txBody>
                  <a:tcPr anchor="b"/>
                </a:tc>
                <a:tc>
                  <a:txBody>
                    <a:bodyPr/>
                    <a:lstStyle/>
                    <a:p>
                      <a:pPr algn="ctr"/>
                      <a:r>
                        <a:rPr lang="en-US" dirty="0"/>
                        <a:t>Rank</a:t>
                      </a:r>
                    </a:p>
                  </a:txBody>
                  <a:tcPr anchor="b"/>
                </a:tc>
                <a:extLst>
                  <a:ext uri="{0D108BD9-81ED-4DB2-BD59-A6C34878D82A}">
                    <a16:rowId xmlns:a16="http://schemas.microsoft.com/office/drawing/2014/main" val="10000"/>
                  </a:ext>
                </a:extLst>
              </a:tr>
              <a:tr h="284645">
                <a:tc>
                  <a:txBody>
                    <a:bodyPr/>
                    <a:lstStyle/>
                    <a:p>
                      <a:pPr algn="l" fontAlgn="b"/>
                      <a:r>
                        <a:rPr lang="en-US" sz="1100" b="0" i="0" u="none" strike="noStrike" dirty="0">
                          <a:solidFill>
                            <a:srgbClr val="000000"/>
                          </a:solidFill>
                          <a:effectLst/>
                          <a:latin typeface="Calibri" panose="020F0502020204030204" pitchFamily="34" charset="0"/>
                        </a:rPr>
                        <a:t>Chicago White Sox</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2006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2957414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236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tc>
                <a:extLst>
                  <a:ext uri="{0D108BD9-81ED-4DB2-BD59-A6C34878D82A}">
                    <a16:rowId xmlns:a16="http://schemas.microsoft.com/office/drawing/2014/main" val="10001"/>
                  </a:ext>
                </a:extLst>
              </a:tr>
              <a:tr h="284645">
                <a:tc>
                  <a:txBody>
                    <a:bodyPr/>
                    <a:lstStyle/>
                    <a:p>
                      <a:pPr algn="l" fontAlgn="b"/>
                      <a:r>
                        <a:rPr lang="en-US" sz="1100" b="0" i="0" u="none" strike="noStrike">
                          <a:solidFill>
                            <a:srgbClr val="000000"/>
                          </a:solidFill>
                          <a:effectLst/>
                          <a:latin typeface="Calibri" panose="020F0502020204030204" pitchFamily="34" charset="0"/>
                        </a:rPr>
                        <a:t>Boston Red Sox</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2009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3062699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212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tc>
                <a:extLst>
                  <a:ext uri="{0D108BD9-81ED-4DB2-BD59-A6C34878D82A}">
                    <a16:rowId xmlns:a16="http://schemas.microsoft.com/office/drawing/2014/main" val="3866019868"/>
                  </a:ext>
                </a:extLst>
              </a:tr>
              <a:tr h="290685">
                <a:tc>
                  <a:txBody>
                    <a:bodyPr/>
                    <a:lstStyle/>
                    <a:p>
                      <a:pPr algn="l" fontAlgn="b"/>
                      <a:r>
                        <a:rPr lang="en-US" sz="1100" b="0" i="0" u="none" strike="noStrike" dirty="0">
                          <a:solidFill>
                            <a:srgbClr val="000000"/>
                          </a:solidFill>
                          <a:effectLst/>
                          <a:latin typeface="Calibri" panose="020F0502020204030204" pitchFamily="34" charset="0"/>
                        </a:rPr>
                        <a:t>Cleveland Indians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1999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3468436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10002"/>
                  </a:ext>
                </a:extLst>
              </a:tr>
              <a:tr h="288758">
                <a:tc>
                  <a:txBody>
                    <a:bodyPr/>
                    <a:lstStyle/>
                    <a:p>
                      <a:pPr algn="l" fontAlgn="b"/>
                      <a:r>
                        <a:rPr lang="en-US" sz="1100" b="0" i="0" u="none" strike="noStrike">
                          <a:solidFill>
                            <a:srgbClr val="000000"/>
                          </a:solidFill>
                          <a:effectLst/>
                          <a:latin typeface="Calibri" panose="020F0502020204030204" pitchFamily="34" charset="0"/>
                        </a:rPr>
                        <a:t>Houston Astros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2004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3087872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187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tc>
                <a:extLst>
                  <a:ext uri="{0D108BD9-81ED-4DB2-BD59-A6C34878D82A}">
                    <a16:rowId xmlns:a16="http://schemas.microsoft.com/office/drawing/2014/main" val="10003"/>
                  </a:ext>
                </a:extLst>
              </a:tr>
              <a:tr h="272716">
                <a:tc>
                  <a:txBody>
                    <a:bodyPr/>
                    <a:lstStyle/>
                    <a:p>
                      <a:pPr algn="l" fontAlgn="b"/>
                      <a:r>
                        <a:rPr lang="en-US" sz="1100" b="0" i="0" u="none" strike="noStrike">
                          <a:solidFill>
                            <a:srgbClr val="000000"/>
                          </a:solidFill>
                          <a:effectLst/>
                          <a:latin typeface="Calibri" panose="020F0502020204030204" pitchFamily="34" charset="0"/>
                        </a:rPr>
                        <a:t>Detroit Tigers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2008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3202654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9</a:t>
                      </a:r>
                    </a:p>
                  </a:txBody>
                  <a:tcPr marL="9525" marR="9525" marT="9525" marB="0" anchor="b"/>
                </a:tc>
                <a:extLst>
                  <a:ext uri="{0D108BD9-81ED-4DB2-BD59-A6C34878D82A}">
                    <a16:rowId xmlns:a16="http://schemas.microsoft.com/office/drawing/2014/main" val="10004"/>
                  </a:ext>
                </a:extLst>
              </a:tr>
              <a:tr h="240631">
                <a:tc>
                  <a:txBody>
                    <a:bodyPr/>
                    <a:lstStyle/>
                    <a:p>
                      <a:pPr algn="l" fontAlgn="b"/>
                      <a:r>
                        <a:rPr lang="en-US" sz="1100" b="0" i="0" u="none" strike="noStrike">
                          <a:solidFill>
                            <a:srgbClr val="000000"/>
                          </a:solidFill>
                          <a:effectLst/>
                          <a:latin typeface="Calibri" panose="020F0502020204030204" pitchFamily="34" charset="0"/>
                        </a:rPr>
                        <a:t>Milwaukee Brewers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2011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3071373</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185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9</a:t>
                      </a:r>
                    </a:p>
                  </a:txBody>
                  <a:tcPr marL="9525" marR="9525" marT="9525" marB="0" anchor="b"/>
                </a:tc>
                <a:extLst>
                  <a:ext uri="{0D108BD9-81ED-4DB2-BD59-A6C34878D82A}">
                    <a16:rowId xmlns:a16="http://schemas.microsoft.com/office/drawing/2014/main" val="10005"/>
                  </a:ext>
                </a:extLst>
              </a:tr>
              <a:tr h="284645">
                <a:tc>
                  <a:txBody>
                    <a:bodyPr/>
                    <a:lstStyle/>
                    <a:p>
                      <a:pPr algn="l" fontAlgn="b"/>
                      <a:r>
                        <a:rPr lang="en-US" sz="1100" b="0" i="0" u="none" strike="noStrike">
                          <a:solidFill>
                            <a:srgbClr val="000000"/>
                          </a:solidFill>
                          <a:effectLst/>
                          <a:latin typeface="Calibri" panose="020F0502020204030204" pitchFamily="34" charset="0"/>
                        </a:rPr>
                        <a:t>Chicago Cubs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2008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3299840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184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9</a:t>
                      </a:r>
                    </a:p>
                  </a:txBody>
                  <a:tcPr marL="9525" marR="9525" marT="9525" marB="0" anchor="b"/>
                </a:tc>
                <a:extLst>
                  <a:ext uri="{0D108BD9-81ED-4DB2-BD59-A6C34878D82A}">
                    <a16:rowId xmlns:a16="http://schemas.microsoft.com/office/drawing/2014/main" val="10006"/>
                  </a:ext>
                </a:extLst>
              </a:tr>
              <a:tr h="284645">
                <a:tc>
                  <a:txBody>
                    <a:bodyPr/>
                    <a:lstStyle/>
                    <a:p>
                      <a:pPr algn="l" fontAlgn="b"/>
                      <a:r>
                        <a:rPr lang="en-US" sz="1100" b="0" i="0" u="none" strike="noStrike">
                          <a:solidFill>
                            <a:srgbClr val="000000"/>
                          </a:solidFill>
                          <a:effectLst/>
                          <a:latin typeface="Calibri" panose="020F0502020204030204" pitchFamily="34" charset="0"/>
                        </a:rPr>
                        <a:t>New York Mets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2008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4047404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172</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10</a:t>
                      </a:r>
                    </a:p>
                  </a:txBody>
                  <a:tcPr marL="9525" marR="9525" marT="9525" marB="0" anchor="b"/>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875970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Analysis	</a:t>
            </a:r>
          </a:p>
        </p:txBody>
      </p:sp>
      <p:sp>
        <p:nvSpPr>
          <p:cNvPr id="3" name="Content Placeholder 2"/>
          <p:cNvSpPr>
            <a:spLocks noGrp="1"/>
          </p:cNvSpPr>
          <p:nvPr>
            <p:ph idx="1"/>
          </p:nvPr>
        </p:nvSpPr>
        <p:spPr>
          <a:xfrm>
            <a:off x="677334" y="1270000"/>
            <a:ext cx="8596668" cy="3880773"/>
          </a:xfrm>
        </p:spPr>
        <p:txBody>
          <a:bodyPr/>
          <a:lstStyle/>
          <a:p>
            <a:r>
              <a:rPr lang="en-US" dirty="0"/>
              <a:t>30 Major League Baseball (MLB) teams</a:t>
            </a:r>
          </a:p>
          <a:p>
            <a:r>
              <a:rPr lang="en-US" dirty="0"/>
              <a:t>Data collected beginning with 1969 season through most recently completed season in 2016.</a:t>
            </a:r>
          </a:p>
          <a:p>
            <a:r>
              <a:rPr lang="en-US" dirty="0"/>
              <a:t>Relationships Examined:</a:t>
            </a:r>
          </a:p>
          <a:p>
            <a:pPr lvl="1"/>
            <a:r>
              <a:rPr lang="en-US" dirty="0"/>
              <a:t>Attendance and Season Win/Loss Records</a:t>
            </a:r>
          </a:p>
          <a:p>
            <a:pPr lvl="1"/>
            <a:endParaRPr lang="en-US" dirty="0"/>
          </a:p>
          <a:p>
            <a:r>
              <a:rPr lang="en-US" dirty="0"/>
              <a:t>Data Sources</a:t>
            </a:r>
          </a:p>
          <a:p>
            <a:pPr lvl="1"/>
            <a:r>
              <a:rPr lang="en-US" dirty="0"/>
              <a:t>Attendance data collected from </a:t>
            </a:r>
            <a:r>
              <a:rPr lang="en-US" dirty="0">
                <a:hlinkClick r:id="rId2"/>
              </a:rPr>
              <a:t>www.ballparksofbaseball.com</a:t>
            </a:r>
            <a:endParaRPr lang="en-US" dirty="0"/>
          </a:p>
          <a:p>
            <a:pPr lvl="1"/>
            <a:r>
              <a:rPr lang="en-US" dirty="0"/>
              <a:t>Team Performance data collected from </a:t>
            </a:r>
            <a:r>
              <a:rPr lang="en-US" dirty="0">
                <a:hlinkClick r:id="rId3"/>
              </a:rPr>
              <a:t>www.mlb.com</a:t>
            </a:r>
            <a:endParaRPr lang="en-US" dirty="0"/>
          </a:p>
          <a:p>
            <a:pPr lvl="1"/>
            <a:r>
              <a:rPr lang="en-US" dirty="0"/>
              <a:t>Metropolitan area data collected from </a:t>
            </a:r>
            <a:r>
              <a:rPr lang="en-US" dirty="0">
                <a:hlinkClick r:id="rId4"/>
              </a:rPr>
              <a:t>www.xyz.com</a:t>
            </a:r>
            <a:endParaRPr lang="en-US" dirty="0"/>
          </a:p>
          <a:p>
            <a:endParaRPr lang="en-US" dirty="0"/>
          </a:p>
        </p:txBody>
      </p:sp>
    </p:spTree>
    <p:extLst>
      <p:ext uri="{BB962C8B-B14F-4D97-AF65-F5344CB8AC3E}">
        <p14:creationId xmlns:p14="http://schemas.microsoft.com/office/powerpoint/2010/main" val="313953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618" y="104273"/>
            <a:ext cx="8482708" cy="1010653"/>
          </a:xfrm>
        </p:spPr>
        <p:txBody>
          <a:bodyPr/>
          <a:lstStyle/>
          <a:p>
            <a:r>
              <a:rPr lang="en-US" dirty="0"/>
              <a:t>Other Potential Factors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37658186"/>
              </p:ext>
            </p:extLst>
          </p:nvPr>
        </p:nvGraphicFramePr>
        <p:xfrm>
          <a:off x="614177" y="813034"/>
          <a:ext cx="8113381" cy="5720564"/>
        </p:xfrm>
        <a:graphic>
          <a:graphicData uri="http://schemas.openxmlformats.org/drawingml/2006/table">
            <a:tbl>
              <a:tblPr firstRow="1" bandRow="1">
                <a:tableStyleId>{5C22544A-7EE6-4342-B048-85BDC9FD1C3A}</a:tableStyleId>
              </a:tblPr>
              <a:tblGrid>
                <a:gridCol w="1117529">
                  <a:extLst>
                    <a:ext uri="{9D8B030D-6E8A-4147-A177-3AD203B41FA5}">
                      <a16:colId xmlns:a16="http://schemas.microsoft.com/office/drawing/2014/main" val="20000"/>
                    </a:ext>
                  </a:extLst>
                </a:gridCol>
                <a:gridCol w="1748963">
                  <a:extLst>
                    <a:ext uri="{9D8B030D-6E8A-4147-A177-3AD203B41FA5}">
                      <a16:colId xmlns:a16="http://schemas.microsoft.com/office/drawing/2014/main" val="20001"/>
                    </a:ext>
                  </a:extLst>
                </a:gridCol>
                <a:gridCol w="1748963">
                  <a:extLst>
                    <a:ext uri="{9D8B030D-6E8A-4147-A177-3AD203B41FA5}">
                      <a16:colId xmlns:a16="http://schemas.microsoft.com/office/drawing/2014/main" val="20002"/>
                    </a:ext>
                  </a:extLst>
                </a:gridCol>
                <a:gridCol w="1748963">
                  <a:extLst>
                    <a:ext uri="{9D8B030D-6E8A-4147-A177-3AD203B41FA5}">
                      <a16:colId xmlns:a16="http://schemas.microsoft.com/office/drawing/2014/main" val="20003"/>
                    </a:ext>
                  </a:extLst>
                </a:gridCol>
                <a:gridCol w="1748963">
                  <a:extLst>
                    <a:ext uri="{9D8B030D-6E8A-4147-A177-3AD203B41FA5}">
                      <a16:colId xmlns:a16="http://schemas.microsoft.com/office/drawing/2014/main" val="20004"/>
                    </a:ext>
                  </a:extLst>
                </a:gridCol>
              </a:tblGrid>
              <a:tr h="581140">
                <a:tc>
                  <a:txBody>
                    <a:bodyPr/>
                    <a:lstStyle/>
                    <a:p>
                      <a:pPr algn="ctr"/>
                      <a:endParaRPr lang="en-US" dirty="0"/>
                    </a:p>
                    <a:p>
                      <a:pPr algn="ctr"/>
                      <a:r>
                        <a:rPr lang="en-US" dirty="0"/>
                        <a:t>Team</a:t>
                      </a:r>
                    </a:p>
                  </a:txBody>
                  <a:tcPr anchor="b"/>
                </a:tc>
                <a:tc>
                  <a:txBody>
                    <a:bodyPr/>
                    <a:lstStyle/>
                    <a:p>
                      <a:pPr algn="ctr"/>
                      <a:endParaRPr lang="en-US" dirty="0"/>
                    </a:p>
                    <a:p>
                      <a:pPr algn="ctr"/>
                      <a:r>
                        <a:rPr lang="en-US" dirty="0"/>
                        <a:t>Season</a:t>
                      </a:r>
                    </a:p>
                  </a:txBody>
                  <a:tcPr anchor="b"/>
                </a:tc>
                <a:tc>
                  <a:txBody>
                    <a:bodyPr/>
                    <a:lstStyle/>
                    <a:p>
                      <a:pPr algn="ctr"/>
                      <a:endParaRPr lang="en-US" dirty="0"/>
                    </a:p>
                    <a:p>
                      <a:pPr algn="ctr"/>
                      <a:r>
                        <a:rPr lang="en-US" dirty="0"/>
                        <a:t>Attendance</a:t>
                      </a:r>
                    </a:p>
                  </a:txBody>
                  <a:tcPr anchor="b"/>
                </a:tc>
                <a:tc>
                  <a:txBody>
                    <a:bodyPr/>
                    <a:lstStyle/>
                    <a:p>
                      <a:pPr algn="ctr"/>
                      <a:r>
                        <a:rPr lang="en-US" dirty="0"/>
                        <a:t>Runs</a:t>
                      </a:r>
                      <a:r>
                        <a:rPr lang="en-US" baseline="0" dirty="0"/>
                        <a:t> Scored</a:t>
                      </a:r>
                      <a:endParaRPr lang="en-US" dirty="0"/>
                    </a:p>
                  </a:txBody>
                  <a:tcPr anchor="b"/>
                </a:tc>
                <a:tc>
                  <a:txBody>
                    <a:bodyPr/>
                    <a:lstStyle/>
                    <a:p>
                      <a:pPr algn="ctr"/>
                      <a:r>
                        <a:rPr lang="en-US" dirty="0"/>
                        <a:t>Rank</a:t>
                      </a:r>
                    </a:p>
                  </a:txBody>
                  <a:tcPr anchor="b"/>
                </a:tc>
                <a:extLst>
                  <a:ext uri="{0D108BD9-81ED-4DB2-BD59-A6C34878D82A}">
                    <a16:rowId xmlns:a16="http://schemas.microsoft.com/office/drawing/2014/main" val="10000"/>
                  </a:ext>
                </a:extLst>
              </a:tr>
              <a:tr h="160851">
                <a:tc>
                  <a:txBody>
                    <a:bodyPr/>
                    <a:lstStyle/>
                    <a:p>
                      <a:pPr algn="l" fontAlgn="b"/>
                      <a:r>
                        <a:rPr lang="en-US" sz="1100" b="0" i="0" u="none" strike="noStrike" dirty="0">
                          <a:solidFill>
                            <a:srgbClr val="000000"/>
                          </a:solidFill>
                          <a:effectLst/>
                          <a:latin typeface="Calibri" panose="020F0502020204030204" pitchFamily="34" charset="0"/>
                        </a:rPr>
                        <a:t>Baltimore Orioles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1997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3711132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196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11</a:t>
                      </a:r>
                    </a:p>
                  </a:txBody>
                  <a:tcPr marL="9525" marR="9525" marT="9525" marB="0" anchor="b"/>
                </a:tc>
                <a:extLst>
                  <a:ext uri="{0D108BD9-81ED-4DB2-BD59-A6C34878D82A}">
                    <a16:rowId xmlns:a16="http://schemas.microsoft.com/office/drawing/2014/main" val="10001"/>
                  </a:ext>
                </a:extLst>
              </a:tr>
              <a:tr h="179699">
                <a:tc>
                  <a:txBody>
                    <a:bodyPr/>
                    <a:lstStyle/>
                    <a:p>
                      <a:pPr algn="l" fontAlgn="b"/>
                      <a:r>
                        <a:rPr lang="en-US" sz="1100" b="0" i="0" u="none" strike="noStrike">
                          <a:solidFill>
                            <a:srgbClr val="000000"/>
                          </a:solidFill>
                          <a:effectLst/>
                          <a:latin typeface="Calibri" panose="020F0502020204030204" pitchFamily="34" charset="0"/>
                        </a:rPr>
                        <a:t>Texas Rangers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2012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3460280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12</a:t>
                      </a:r>
                    </a:p>
                  </a:txBody>
                  <a:tcPr marL="9525" marR="9525" marT="9525" marB="0" anchor="b"/>
                </a:tc>
                <a:extLst>
                  <a:ext uri="{0D108BD9-81ED-4DB2-BD59-A6C34878D82A}">
                    <a16:rowId xmlns:a16="http://schemas.microsoft.com/office/drawing/2014/main" val="10002"/>
                  </a:ext>
                </a:extLst>
              </a:tr>
              <a:tr h="160851">
                <a:tc>
                  <a:txBody>
                    <a:bodyPr/>
                    <a:lstStyle/>
                    <a:p>
                      <a:pPr algn="l" fontAlgn="b"/>
                      <a:r>
                        <a:rPr lang="en-US" sz="1100" b="0" i="0" u="none" strike="noStrike">
                          <a:solidFill>
                            <a:srgbClr val="000000"/>
                          </a:solidFill>
                          <a:effectLst/>
                          <a:latin typeface="Calibri" panose="020F0502020204030204" pitchFamily="34" charset="0"/>
                        </a:rPr>
                        <a:t>Kansas City Royals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2015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2708549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139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13</a:t>
                      </a:r>
                    </a:p>
                  </a:txBody>
                  <a:tcPr marL="9525" marR="9525" marT="9525" marB="0" anchor="b"/>
                </a:tc>
                <a:extLst>
                  <a:ext uri="{0D108BD9-81ED-4DB2-BD59-A6C34878D82A}">
                    <a16:rowId xmlns:a16="http://schemas.microsoft.com/office/drawing/2014/main" val="10003"/>
                  </a:ext>
                </a:extLst>
              </a:tr>
              <a:tr h="248290">
                <a:tc>
                  <a:txBody>
                    <a:bodyPr/>
                    <a:lstStyle/>
                    <a:p>
                      <a:pPr algn="l" fontAlgn="b"/>
                      <a:r>
                        <a:rPr lang="en-US" sz="1100" b="0" i="0" u="none" strike="noStrike">
                          <a:solidFill>
                            <a:srgbClr val="000000"/>
                          </a:solidFill>
                          <a:effectLst/>
                          <a:latin typeface="Calibri" panose="020F0502020204030204" pitchFamily="34" charset="0"/>
                        </a:rPr>
                        <a:t>Arizona Diamondbacks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1998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3610290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159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14</a:t>
                      </a:r>
                    </a:p>
                  </a:txBody>
                  <a:tcPr marL="9525" marR="9525" marT="9525" marB="0" anchor="b"/>
                </a:tc>
                <a:extLst>
                  <a:ext uri="{0D108BD9-81ED-4DB2-BD59-A6C34878D82A}">
                    <a16:rowId xmlns:a16="http://schemas.microsoft.com/office/drawing/2014/main" val="10004"/>
                  </a:ext>
                </a:extLst>
              </a:tr>
              <a:tr h="224590">
                <a:tc>
                  <a:txBody>
                    <a:bodyPr/>
                    <a:lstStyle/>
                    <a:p>
                      <a:pPr algn="l" fontAlgn="b"/>
                      <a:r>
                        <a:rPr lang="en-US" sz="1100" b="0" i="0" u="none" strike="noStrike">
                          <a:solidFill>
                            <a:srgbClr val="000000"/>
                          </a:solidFill>
                          <a:effectLst/>
                          <a:latin typeface="Calibri" panose="020F0502020204030204" pitchFamily="34" charset="0"/>
                        </a:rPr>
                        <a:t>Los Angeles Angels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2006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3406790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159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15</a:t>
                      </a:r>
                    </a:p>
                  </a:txBody>
                  <a:tcPr marL="9525" marR="9525" marT="9525" marB="0" anchor="b"/>
                </a:tc>
                <a:extLst>
                  <a:ext uri="{0D108BD9-81ED-4DB2-BD59-A6C34878D82A}">
                    <a16:rowId xmlns:a16="http://schemas.microsoft.com/office/drawing/2014/main" val="10005"/>
                  </a:ext>
                </a:extLst>
              </a:tr>
              <a:tr h="160851">
                <a:tc>
                  <a:txBody>
                    <a:bodyPr/>
                    <a:lstStyle/>
                    <a:p>
                      <a:pPr algn="l" fontAlgn="b"/>
                      <a:r>
                        <a:rPr lang="en-US" sz="1100" b="0" i="0" u="none" strike="noStrike">
                          <a:solidFill>
                            <a:srgbClr val="000000"/>
                          </a:solidFill>
                          <a:effectLst/>
                          <a:latin typeface="Calibri" panose="020F0502020204030204" pitchFamily="34" charset="0"/>
                        </a:rPr>
                        <a:t>Atlanta Braves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1993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3884720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169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15</a:t>
                      </a:r>
                    </a:p>
                  </a:txBody>
                  <a:tcPr marL="9525" marR="9525" marT="9525" marB="0" anchor="b"/>
                </a:tc>
                <a:extLst>
                  <a:ext uri="{0D108BD9-81ED-4DB2-BD59-A6C34878D82A}">
                    <a16:rowId xmlns:a16="http://schemas.microsoft.com/office/drawing/2014/main" val="10006"/>
                  </a:ext>
                </a:extLst>
              </a:tr>
              <a:tr h="160851">
                <a:tc>
                  <a:txBody>
                    <a:bodyPr/>
                    <a:lstStyle/>
                    <a:p>
                      <a:pPr algn="l" fontAlgn="b"/>
                      <a:r>
                        <a:rPr lang="en-US" sz="1100" b="0" i="0" u="none" strike="noStrike">
                          <a:solidFill>
                            <a:srgbClr val="000000"/>
                          </a:solidFill>
                          <a:effectLst/>
                          <a:latin typeface="Calibri" panose="020F0502020204030204" pitchFamily="34" charset="0"/>
                        </a:rPr>
                        <a:t>Minnesota Twins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2010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3223640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142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15</a:t>
                      </a:r>
                    </a:p>
                  </a:txBody>
                  <a:tcPr marL="9525" marR="9525" marT="9525" marB="0" anchor="b"/>
                </a:tc>
                <a:extLst>
                  <a:ext uri="{0D108BD9-81ED-4DB2-BD59-A6C34878D82A}">
                    <a16:rowId xmlns:a16="http://schemas.microsoft.com/office/drawing/2014/main" val="10007"/>
                  </a:ext>
                </a:extLst>
              </a:tr>
              <a:tr h="179699">
                <a:tc>
                  <a:txBody>
                    <a:bodyPr/>
                    <a:lstStyle/>
                    <a:p>
                      <a:pPr algn="l" fontAlgn="b"/>
                      <a:r>
                        <a:rPr lang="en-US" sz="1100" b="0" i="0" u="none" strike="noStrike">
                          <a:solidFill>
                            <a:srgbClr val="000000"/>
                          </a:solidFill>
                          <a:effectLst/>
                          <a:latin typeface="Calibri" panose="020F0502020204030204" pitchFamily="34" charset="0"/>
                        </a:rPr>
                        <a:t>San Diego Padres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2004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3040046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139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16</a:t>
                      </a:r>
                    </a:p>
                  </a:txBody>
                  <a:tcPr marL="9525" marR="9525" marT="9525" marB="0" anchor="b"/>
                </a:tc>
                <a:extLst>
                  <a:ext uri="{0D108BD9-81ED-4DB2-BD59-A6C34878D82A}">
                    <a16:rowId xmlns:a16="http://schemas.microsoft.com/office/drawing/2014/main" val="10008"/>
                  </a:ext>
                </a:extLst>
              </a:tr>
              <a:tr h="160851">
                <a:tc>
                  <a:txBody>
                    <a:bodyPr/>
                    <a:lstStyle/>
                    <a:p>
                      <a:pPr algn="l" fontAlgn="b"/>
                      <a:r>
                        <a:rPr lang="en-US" sz="1100" b="0" i="0" u="none" strike="noStrike">
                          <a:solidFill>
                            <a:srgbClr val="000000"/>
                          </a:solidFill>
                          <a:effectLst/>
                          <a:latin typeface="Calibri" panose="020F0502020204030204" pitchFamily="34" charset="0"/>
                        </a:rPr>
                        <a:t>Oakland Athletics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1990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2900217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164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17</a:t>
                      </a:r>
                    </a:p>
                  </a:txBody>
                  <a:tcPr marL="9525" marR="9525" marT="9525" marB="0" anchor="b"/>
                </a:tc>
                <a:extLst>
                  <a:ext uri="{0D108BD9-81ED-4DB2-BD59-A6C34878D82A}">
                    <a16:rowId xmlns:a16="http://schemas.microsoft.com/office/drawing/2014/main" val="10009"/>
                  </a:ext>
                </a:extLst>
              </a:tr>
              <a:tr h="313055">
                <a:tc>
                  <a:txBody>
                    <a:bodyPr/>
                    <a:lstStyle/>
                    <a:p>
                      <a:pPr algn="l" fontAlgn="b"/>
                      <a:r>
                        <a:rPr lang="en-US" sz="1100" b="0" i="0" u="none" strike="noStrike">
                          <a:solidFill>
                            <a:srgbClr val="000000"/>
                          </a:solidFill>
                          <a:effectLst/>
                          <a:latin typeface="Calibri" panose="020F0502020204030204" pitchFamily="34" charset="0"/>
                        </a:rPr>
                        <a:t>Pittsburgh Pirates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2015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2498596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140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17</a:t>
                      </a:r>
                    </a:p>
                  </a:txBody>
                  <a:tcPr marL="9525" marR="9525" marT="9525" marB="0" anchor="b"/>
                </a:tc>
                <a:extLst>
                  <a:ext uri="{0D108BD9-81ED-4DB2-BD59-A6C34878D82A}">
                    <a16:rowId xmlns:a16="http://schemas.microsoft.com/office/drawing/2014/main" val="4173343063"/>
                  </a:ext>
                </a:extLst>
              </a:tr>
              <a:tr h="160851">
                <a:tc>
                  <a:txBody>
                    <a:bodyPr/>
                    <a:lstStyle/>
                    <a:p>
                      <a:pPr algn="l" fontAlgn="b"/>
                      <a:r>
                        <a:rPr lang="en-US" sz="1100" b="0" i="0" u="none" strike="noStrike">
                          <a:solidFill>
                            <a:srgbClr val="000000"/>
                          </a:solidFill>
                          <a:effectLst/>
                          <a:latin typeface="Calibri" panose="020F0502020204030204" pitchFamily="34" charset="0"/>
                        </a:rPr>
                        <a:t>St. Louis Cardinals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2007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3552150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141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18</a:t>
                      </a:r>
                    </a:p>
                  </a:txBody>
                  <a:tcPr marL="9525" marR="9525" marT="9525" marB="0" anchor="b"/>
                </a:tc>
                <a:extLst>
                  <a:ext uri="{0D108BD9-81ED-4DB2-BD59-A6C34878D82A}">
                    <a16:rowId xmlns:a16="http://schemas.microsoft.com/office/drawing/2014/main" val="1886522132"/>
                  </a:ext>
                </a:extLst>
              </a:tr>
              <a:tr h="160851">
                <a:tc>
                  <a:txBody>
                    <a:bodyPr/>
                    <a:lstStyle/>
                    <a:p>
                      <a:pPr algn="l" fontAlgn="b"/>
                      <a:r>
                        <a:rPr lang="en-US" sz="1100" b="0" i="0" u="none" strike="noStrike">
                          <a:solidFill>
                            <a:srgbClr val="000000"/>
                          </a:solidFill>
                          <a:effectLst/>
                          <a:latin typeface="Calibri" panose="020F0502020204030204" pitchFamily="34" charset="0"/>
                        </a:rPr>
                        <a:t>Philadelphia Phillies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2011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3680718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153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18</a:t>
                      </a:r>
                    </a:p>
                  </a:txBody>
                  <a:tcPr marL="9525" marR="9525" marT="9525" marB="0" anchor="b"/>
                </a:tc>
                <a:extLst>
                  <a:ext uri="{0D108BD9-81ED-4DB2-BD59-A6C34878D82A}">
                    <a16:rowId xmlns:a16="http://schemas.microsoft.com/office/drawing/2014/main" val="3040176439"/>
                  </a:ext>
                </a:extLst>
              </a:tr>
              <a:tr h="160851">
                <a:tc>
                  <a:txBody>
                    <a:bodyPr/>
                    <a:lstStyle/>
                    <a:p>
                      <a:pPr algn="l" fontAlgn="b"/>
                      <a:r>
                        <a:rPr lang="en-US" sz="1100" b="0" i="0" u="none" strike="noStrike">
                          <a:solidFill>
                            <a:srgbClr val="000000"/>
                          </a:solidFill>
                          <a:effectLst/>
                          <a:latin typeface="Calibri" panose="020F0502020204030204" pitchFamily="34" charset="0"/>
                        </a:rPr>
                        <a:t>Seattle Mariners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2002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3542938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152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19</a:t>
                      </a:r>
                    </a:p>
                  </a:txBody>
                  <a:tcPr marL="9525" marR="9525" marT="9525" marB="0" anchor="b"/>
                </a:tc>
                <a:extLst>
                  <a:ext uri="{0D108BD9-81ED-4DB2-BD59-A6C34878D82A}">
                    <a16:rowId xmlns:a16="http://schemas.microsoft.com/office/drawing/2014/main" val="365358477"/>
                  </a:ext>
                </a:extLst>
              </a:tr>
              <a:tr h="179699">
                <a:tc>
                  <a:txBody>
                    <a:bodyPr/>
                    <a:lstStyle/>
                    <a:p>
                      <a:pPr algn="l" fontAlgn="b"/>
                      <a:r>
                        <a:rPr lang="en-US" sz="1100" b="0" i="0" u="none" strike="noStrike">
                          <a:solidFill>
                            <a:srgbClr val="000000"/>
                          </a:solidFill>
                          <a:effectLst/>
                          <a:latin typeface="Calibri" panose="020F0502020204030204" pitchFamily="34" charset="0"/>
                        </a:rPr>
                        <a:t>Tampa Bay Rays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1998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2506293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111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a:t>
                      </a:r>
                    </a:p>
                  </a:txBody>
                  <a:tcPr marL="9525" marR="9525" marT="9525" marB="0" anchor="b"/>
                </a:tc>
                <a:extLst>
                  <a:ext uri="{0D108BD9-81ED-4DB2-BD59-A6C34878D82A}">
                    <a16:rowId xmlns:a16="http://schemas.microsoft.com/office/drawing/2014/main" val="635241635"/>
                  </a:ext>
                </a:extLst>
              </a:tr>
              <a:tr h="189944">
                <a:tc>
                  <a:txBody>
                    <a:bodyPr/>
                    <a:lstStyle/>
                    <a:p>
                      <a:pPr algn="l" fontAlgn="b"/>
                      <a:r>
                        <a:rPr lang="en-US" sz="1100" b="0" i="0" u="none" strike="noStrike">
                          <a:solidFill>
                            <a:srgbClr val="000000"/>
                          </a:solidFill>
                          <a:effectLst/>
                          <a:latin typeface="Calibri" panose="020F0502020204030204" pitchFamily="34" charset="0"/>
                        </a:rPr>
                        <a:t>New York Yankees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2008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4298655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180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21</a:t>
                      </a:r>
                    </a:p>
                  </a:txBody>
                  <a:tcPr marL="9525" marR="9525" marT="9525" marB="0" anchor="b"/>
                </a:tc>
                <a:extLst>
                  <a:ext uri="{0D108BD9-81ED-4DB2-BD59-A6C34878D82A}">
                    <a16:rowId xmlns:a16="http://schemas.microsoft.com/office/drawing/2014/main" val="2709912798"/>
                  </a:ext>
                </a:extLst>
              </a:tr>
              <a:tr h="164945">
                <a:tc>
                  <a:txBody>
                    <a:bodyPr/>
                    <a:lstStyle/>
                    <a:p>
                      <a:pPr algn="l" fontAlgn="b"/>
                      <a:r>
                        <a:rPr lang="en-US" sz="1100" b="0" i="0" u="none" strike="noStrike">
                          <a:solidFill>
                            <a:srgbClr val="000000"/>
                          </a:solidFill>
                          <a:effectLst/>
                          <a:latin typeface="Calibri" panose="020F0502020204030204" pitchFamily="34" charset="0"/>
                        </a:rPr>
                        <a:t>Colorado Rockies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1993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4483350</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142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23</a:t>
                      </a:r>
                    </a:p>
                  </a:txBody>
                  <a:tcPr marL="9525" marR="9525" marT="9525" marB="0" anchor="b"/>
                </a:tc>
                <a:extLst>
                  <a:ext uri="{0D108BD9-81ED-4DB2-BD59-A6C34878D82A}">
                    <a16:rowId xmlns:a16="http://schemas.microsoft.com/office/drawing/2014/main" val="205316558"/>
                  </a:ext>
                </a:extLst>
              </a:tr>
              <a:tr h="179699">
                <a:tc>
                  <a:txBody>
                    <a:bodyPr/>
                    <a:lstStyle/>
                    <a:p>
                      <a:pPr algn="l" fontAlgn="b"/>
                      <a:r>
                        <a:rPr lang="en-US" sz="1100" b="0" i="0" u="none" strike="noStrike">
                          <a:solidFill>
                            <a:srgbClr val="000000"/>
                          </a:solidFill>
                          <a:effectLst/>
                          <a:latin typeface="Calibri" panose="020F0502020204030204" pitchFamily="34" charset="0"/>
                        </a:rPr>
                        <a:t>Toronto Blue Jays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1993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4057947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159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23</a:t>
                      </a:r>
                    </a:p>
                  </a:txBody>
                  <a:tcPr marL="9525" marR="9525" marT="9525" marB="0" anchor="b"/>
                </a:tc>
                <a:extLst>
                  <a:ext uri="{0D108BD9-81ED-4DB2-BD59-A6C34878D82A}">
                    <a16:rowId xmlns:a16="http://schemas.microsoft.com/office/drawing/2014/main" val="3749409406"/>
                  </a:ext>
                </a:extLst>
              </a:tr>
              <a:tr h="179699">
                <a:tc>
                  <a:txBody>
                    <a:bodyPr/>
                    <a:lstStyle/>
                    <a:p>
                      <a:pPr algn="l" fontAlgn="b"/>
                      <a:r>
                        <a:rPr lang="en-US" sz="1100" b="0" i="0" u="none" strike="noStrike">
                          <a:solidFill>
                            <a:srgbClr val="000000"/>
                          </a:solidFill>
                          <a:effectLst/>
                          <a:latin typeface="Calibri" panose="020F0502020204030204" pitchFamily="34" charset="0"/>
                        </a:rPr>
                        <a:t>Miami Marlins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1993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3064847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94</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25</a:t>
                      </a:r>
                    </a:p>
                  </a:txBody>
                  <a:tcPr marL="9525" marR="9525" marT="9525" marB="0" anchor="b"/>
                </a:tc>
                <a:extLst>
                  <a:ext uri="{0D108BD9-81ED-4DB2-BD59-A6C34878D82A}">
                    <a16:rowId xmlns:a16="http://schemas.microsoft.com/office/drawing/2014/main" val="1747370459"/>
                  </a:ext>
                </a:extLst>
              </a:tr>
              <a:tr h="313055">
                <a:tc>
                  <a:txBody>
                    <a:bodyPr/>
                    <a:lstStyle/>
                    <a:p>
                      <a:pPr algn="l" fontAlgn="b"/>
                      <a:r>
                        <a:rPr lang="en-US" sz="1100" b="0" i="0" u="none" strike="noStrike">
                          <a:solidFill>
                            <a:srgbClr val="000000"/>
                          </a:solidFill>
                          <a:effectLst/>
                          <a:latin typeface="Calibri" panose="020F0502020204030204" pitchFamily="34" charset="0"/>
                        </a:rPr>
                        <a:t>Cincinnati Reds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1976</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2629708</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141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26</a:t>
                      </a:r>
                    </a:p>
                  </a:txBody>
                  <a:tcPr marL="9525" marR="9525" marT="9525" marB="0" anchor="b"/>
                </a:tc>
                <a:extLst>
                  <a:ext uri="{0D108BD9-81ED-4DB2-BD59-A6C34878D82A}">
                    <a16:rowId xmlns:a16="http://schemas.microsoft.com/office/drawing/2014/main" val="1355715754"/>
                  </a:ext>
                </a:extLst>
              </a:tr>
              <a:tr h="179699">
                <a:tc>
                  <a:txBody>
                    <a:bodyPr/>
                    <a:lstStyle/>
                    <a:p>
                      <a:pPr algn="l" fontAlgn="b"/>
                      <a:r>
                        <a:rPr lang="en-US" sz="1100" b="0" i="0" u="none" strike="noStrike">
                          <a:solidFill>
                            <a:srgbClr val="000000"/>
                          </a:solidFill>
                          <a:effectLst/>
                          <a:latin typeface="Calibri" panose="020F0502020204030204" pitchFamily="34" charset="0"/>
                        </a:rPr>
                        <a:t>Los Angeles Dodgers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2007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3856753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129</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28</a:t>
                      </a:r>
                    </a:p>
                  </a:txBody>
                  <a:tcPr marL="9525" marR="9525" marT="9525" marB="0" anchor="b"/>
                </a:tc>
                <a:extLst>
                  <a:ext uri="{0D108BD9-81ED-4DB2-BD59-A6C34878D82A}">
                    <a16:rowId xmlns:a16="http://schemas.microsoft.com/office/drawing/2014/main" val="135201874"/>
                  </a:ext>
                </a:extLst>
              </a:tr>
              <a:tr h="179699">
                <a:tc>
                  <a:txBody>
                    <a:bodyPr/>
                    <a:lstStyle/>
                    <a:p>
                      <a:pPr algn="l" fontAlgn="b"/>
                      <a:r>
                        <a:rPr lang="en-US" sz="1100" b="0" i="0" u="none" strike="noStrike">
                          <a:solidFill>
                            <a:srgbClr val="000000"/>
                          </a:solidFill>
                          <a:effectLst/>
                          <a:latin typeface="Calibri" panose="020F0502020204030204" pitchFamily="34" charset="0"/>
                        </a:rPr>
                        <a:t>Washington Nationals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2005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2692123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117</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33</a:t>
                      </a:r>
                    </a:p>
                  </a:txBody>
                  <a:tcPr marL="9525" marR="9525" marT="9525" marB="0" anchor="b"/>
                </a:tc>
                <a:extLst>
                  <a:ext uri="{0D108BD9-81ED-4DB2-BD59-A6C34878D82A}">
                    <a16:rowId xmlns:a16="http://schemas.microsoft.com/office/drawing/2014/main" val="3322702931"/>
                  </a:ext>
                </a:extLst>
              </a:tr>
              <a:tr h="313055">
                <a:tc>
                  <a:txBody>
                    <a:bodyPr/>
                    <a:lstStyle/>
                    <a:p>
                      <a:pPr algn="l" fontAlgn="b"/>
                      <a:r>
                        <a:rPr lang="en-US" sz="1100" b="0" i="0" u="none" strike="noStrike">
                          <a:solidFill>
                            <a:srgbClr val="000000"/>
                          </a:solidFill>
                          <a:effectLst/>
                          <a:latin typeface="Calibri" panose="020F0502020204030204" pitchFamily="34" charset="0"/>
                        </a:rPr>
                        <a:t>San Francisco Giants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2011</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3387303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121</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33</a:t>
                      </a:r>
                    </a:p>
                  </a:txBody>
                  <a:tcPr marL="9525" marR="9525" marT="9525" marB="0" anchor="b"/>
                </a:tc>
                <a:extLst>
                  <a:ext uri="{0D108BD9-81ED-4DB2-BD59-A6C34878D82A}">
                    <a16:rowId xmlns:a16="http://schemas.microsoft.com/office/drawing/2014/main" val="2361192561"/>
                  </a:ext>
                </a:extLst>
              </a:tr>
            </a:tbl>
          </a:graphicData>
        </a:graphic>
      </p:graphicFrame>
    </p:spTree>
    <p:extLst>
      <p:ext uri="{BB962C8B-B14F-4D97-AF65-F5344CB8AC3E}">
        <p14:creationId xmlns:p14="http://schemas.microsoft.com/office/powerpoint/2010/main" val="3526717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6275"/>
          </a:xfrm>
        </p:spPr>
        <p:txBody>
          <a:bodyPr/>
          <a:lstStyle/>
          <a:p>
            <a:r>
              <a:rPr lang="en-US" dirty="0"/>
              <a:t>MLB Seasons and Teams</a:t>
            </a:r>
          </a:p>
        </p:txBody>
      </p:sp>
      <p:sp>
        <p:nvSpPr>
          <p:cNvPr id="3" name="Content Placeholder 2"/>
          <p:cNvSpPr>
            <a:spLocks noGrp="1"/>
          </p:cNvSpPr>
          <p:nvPr>
            <p:ph idx="1"/>
          </p:nvPr>
        </p:nvSpPr>
        <p:spPr>
          <a:xfrm>
            <a:off x="677334" y="1285875"/>
            <a:ext cx="8596668" cy="3880773"/>
          </a:xfrm>
        </p:spPr>
        <p:txBody>
          <a:bodyPr/>
          <a:lstStyle/>
          <a:p>
            <a:r>
              <a:rPr lang="en-US" dirty="0"/>
              <a:t>Data for the 1969 season through the 2016 season was collected</a:t>
            </a:r>
          </a:p>
          <a:p>
            <a:r>
              <a:rPr lang="en-US" dirty="0"/>
              <a:t>Represents 48 seasons for 24 of the 30 current MLB teams</a:t>
            </a:r>
          </a:p>
          <a:p>
            <a:r>
              <a:rPr lang="en-US" dirty="0"/>
              <a:t>Six teams were added to the MLB during the period of review.  Seasonal data for these teams was reviewed from their inaugural season through 2016</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21802701"/>
              </p:ext>
            </p:extLst>
          </p:nvPr>
        </p:nvGraphicFramePr>
        <p:xfrm>
          <a:off x="955736" y="2977803"/>
          <a:ext cx="7108612" cy="28651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1689946">
                  <a:extLst>
                    <a:ext uri="{9D8B030D-6E8A-4147-A177-3AD203B41FA5}">
                      <a16:colId xmlns:a16="http://schemas.microsoft.com/office/drawing/2014/main" val="20002"/>
                    </a:ext>
                  </a:extLst>
                </a:gridCol>
              </a:tblGrid>
              <a:tr h="0">
                <a:tc>
                  <a:txBody>
                    <a:bodyPr/>
                    <a:lstStyle/>
                    <a:p>
                      <a:endParaRPr lang="en-US" dirty="0"/>
                    </a:p>
                    <a:p>
                      <a:r>
                        <a:rPr lang="en-US" dirty="0"/>
                        <a:t>First Year in MLB</a:t>
                      </a:r>
                    </a:p>
                  </a:txBody>
                  <a:tcPr/>
                </a:tc>
                <a:tc>
                  <a:txBody>
                    <a:bodyPr/>
                    <a:lstStyle/>
                    <a:p>
                      <a:endParaRPr lang="en-US" dirty="0"/>
                    </a:p>
                    <a:p>
                      <a:r>
                        <a:rPr lang="en-US" dirty="0"/>
                        <a:t>Team</a:t>
                      </a:r>
                    </a:p>
                  </a:txBody>
                  <a:tcPr/>
                </a:tc>
                <a:tc>
                  <a:txBody>
                    <a:bodyPr/>
                    <a:lstStyle/>
                    <a:p>
                      <a:pPr algn="ctr"/>
                      <a:r>
                        <a:rPr lang="en-US" dirty="0"/>
                        <a:t>Number of </a:t>
                      </a:r>
                    </a:p>
                    <a:p>
                      <a:pPr algn="ctr"/>
                      <a:r>
                        <a:rPr lang="en-US" dirty="0"/>
                        <a:t>Seasons</a:t>
                      </a:r>
                    </a:p>
                  </a:txBody>
                  <a:tcPr/>
                </a:tc>
                <a:extLst>
                  <a:ext uri="{0D108BD9-81ED-4DB2-BD59-A6C34878D82A}">
                    <a16:rowId xmlns:a16="http://schemas.microsoft.com/office/drawing/2014/main" val="10000"/>
                  </a:ext>
                </a:extLst>
              </a:tr>
              <a:tr h="370840">
                <a:tc>
                  <a:txBody>
                    <a:bodyPr/>
                    <a:lstStyle/>
                    <a:p>
                      <a:pPr marL="0" marR="0">
                        <a:lnSpc>
                          <a:spcPct val="107000"/>
                        </a:lnSpc>
                        <a:spcBef>
                          <a:spcPts val="0"/>
                        </a:spcBef>
                        <a:spcAft>
                          <a:spcPts val="0"/>
                        </a:spcAft>
                      </a:pPr>
                      <a:r>
                        <a:rPr lang="en-US" sz="1800" dirty="0">
                          <a:effectLst/>
                          <a:latin typeface="Times New Roman" charset="0"/>
                          <a:ea typeface="Times New Roman" charset="0"/>
                          <a:cs typeface="Times New Roman" charset="0"/>
                        </a:rPr>
                        <a:t>1977</a:t>
                      </a:r>
                      <a:endParaRPr lang="en-US" sz="1800" dirty="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a:effectLst/>
                          <a:latin typeface="Times New Roman" charset="0"/>
                          <a:ea typeface="Times New Roman" charset="0"/>
                          <a:cs typeface="Times New Roman" charset="0"/>
                        </a:rPr>
                        <a:t>Seattle Mariners</a:t>
                      </a:r>
                      <a:endParaRPr lang="en-US" sz="18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a:effectLst/>
                          <a:latin typeface="Times New Roman" charset="0"/>
                          <a:ea typeface="Times New Roman" charset="0"/>
                          <a:cs typeface="Times New Roman" charset="0"/>
                        </a:rPr>
                        <a:t>40</a:t>
                      </a:r>
                      <a:endParaRPr lang="en-US" sz="1800" dirty="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val="10001"/>
                  </a:ext>
                </a:extLst>
              </a:tr>
              <a:tr h="370840">
                <a:tc>
                  <a:txBody>
                    <a:bodyPr/>
                    <a:lstStyle/>
                    <a:p>
                      <a:pPr marL="0" marR="0">
                        <a:lnSpc>
                          <a:spcPct val="107000"/>
                        </a:lnSpc>
                        <a:spcBef>
                          <a:spcPts val="0"/>
                        </a:spcBef>
                        <a:spcAft>
                          <a:spcPts val="0"/>
                        </a:spcAft>
                      </a:pPr>
                      <a:r>
                        <a:rPr lang="en-US" sz="1800" dirty="0">
                          <a:effectLst/>
                          <a:latin typeface="Times New Roman" charset="0"/>
                          <a:ea typeface="Times New Roman" charset="0"/>
                          <a:cs typeface="Times New Roman" charset="0"/>
                        </a:rPr>
                        <a:t>1977</a:t>
                      </a:r>
                      <a:endParaRPr lang="en-US" sz="1800" dirty="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a:effectLst/>
                          <a:latin typeface="Times New Roman" charset="0"/>
                          <a:ea typeface="Times New Roman" charset="0"/>
                          <a:cs typeface="Times New Roman" charset="0"/>
                        </a:rPr>
                        <a:t>Toronto Blue Jays</a:t>
                      </a:r>
                      <a:endParaRPr lang="en-US" sz="18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a:effectLst/>
                          <a:latin typeface="Times New Roman" charset="0"/>
                          <a:ea typeface="Times New Roman" charset="0"/>
                          <a:cs typeface="Times New Roman" charset="0"/>
                        </a:rPr>
                        <a:t>40</a:t>
                      </a:r>
                      <a:endParaRPr lang="en-US" sz="1800" dirty="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val="10002"/>
                  </a:ext>
                </a:extLst>
              </a:tr>
              <a:tr h="370840">
                <a:tc>
                  <a:txBody>
                    <a:bodyPr/>
                    <a:lstStyle/>
                    <a:p>
                      <a:pPr marL="0" marR="0">
                        <a:lnSpc>
                          <a:spcPct val="107000"/>
                        </a:lnSpc>
                        <a:spcBef>
                          <a:spcPts val="0"/>
                        </a:spcBef>
                        <a:spcAft>
                          <a:spcPts val="0"/>
                        </a:spcAft>
                      </a:pPr>
                      <a:r>
                        <a:rPr lang="en-US" sz="1800" dirty="0">
                          <a:effectLst/>
                          <a:latin typeface="Times New Roman" charset="0"/>
                          <a:ea typeface="Times New Roman" charset="0"/>
                          <a:cs typeface="Times New Roman" charset="0"/>
                        </a:rPr>
                        <a:t>1993</a:t>
                      </a:r>
                      <a:endParaRPr lang="en-US" sz="1800" dirty="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dirty="0">
                          <a:effectLst/>
                          <a:latin typeface="Times New Roman" charset="0"/>
                          <a:ea typeface="Times New Roman" charset="0"/>
                          <a:cs typeface="Times New Roman" charset="0"/>
                        </a:rPr>
                        <a:t>Colorado Rockies</a:t>
                      </a:r>
                      <a:endParaRPr lang="en-US" sz="18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a:effectLst/>
                          <a:latin typeface="Times New Roman" charset="0"/>
                          <a:ea typeface="Times New Roman" charset="0"/>
                          <a:cs typeface="Times New Roman" charset="0"/>
                        </a:rPr>
                        <a:t>24</a:t>
                      </a:r>
                      <a:endParaRPr lang="en-US" sz="1800" dirty="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val="10003"/>
                  </a:ext>
                </a:extLst>
              </a:tr>
              <a:tr h="370840">
                <a:tc>
                  <a:txBody>
                    <a:bodyPr/>
                    <a:lstStyle/>
                    <a:p>
                      <a:pPr marL="0" marR="0">
                        <a:lnSpc>
                          <a:spcPct val="107000"/>
                        </a:lnSpc>
                        <a:spcBef>
                          <a:spcPts val="0"/>
                        </a:spcBef>
                        <a:spcAft>
                          <a:spcPts val="0"/>
                        </a:spcAft>
                      </a:pPr>
                      <a:r>
                        <a:rPr lang="en-US" sz="1800" dirty="0">
                          <a:effectLst/>
                          <a:latin typeface="Times New Roman" charset="0"/>
                          <a:ea typeface="Times New Roman" charset="0"/>
                          <a:cs typeface="Times New Roman" charset="0"/>
                        </a:rPr>
                        <a:t>1993</a:t>
                      </a:r>
                      <a:endParaRPr lang="en-US" sz="1800" dirty="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a:effectLst/>
                          <a:latin typeface="Times New Roman" charset="0"/>
                          <a:ea typeface="Times New Roman" charset="0"/>
                          <a:cs typeface="Times New Roman" charset="0"/>
                        </a:rPr>
                        <a:t>Miami Marlins</a:t>
                      </a:r>
                      <a:endParaRPr lang="en-US" sz="18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a:effectLst/>
                          <a:latin typeface="Times New Roman" charset="0"/>
                          <a:ea typeface="Times New Roman" charset="0"/>
                          <a:cs typeface="Times New Roman" charset="0"/>
                        </a:rPr>
                        <a:t>24</a:t>
                      </a:r>
                      <a:endParaRPr lang="en-US" sz="1800" dirty="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val="10004"/>
                  </a:ext>
                </a:extLst>
              </a:tr>
              <a:tr h="370840">
                <a:tc>
                  <a:txBody>
                    <a:bodyPr/>
                    <a:lstStyle/>
                    <a:p>
                      <a:pPr marL="0" marR="0">
                        <a:lnSpc>
                          <a:spcPct val="107000"/>
                        </a:lnSpc>
                        <a:spcBef>
                          <a:spcPts val="0"/>
                        </a:spcBef>
                        <a:spcAft>
                          <a:spcPts val="0"/>
                        </a:spcAft>
                      </a:pPr>
                      <a:r>
                        <a:rPr lang="en-US" sz="1800" dirty="0">
                          <a:effectLst/>
                          <a:latin typeface="Times New Roman" charset="0"/>
                          <a:ea typeface="Times New Roman" charset="0"/>
                          <a:cs typeface="Times New Roman" charset="0"/>
                        </a:rPr>
                        <a:t>1998</a:t>
                      </a:r>
                      <a:endParaRPr lang="en-US" sz="1800" dirty="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a:effectLst/>
                          <a:latin typeface="Times New Roman" charset="0"/>
                          <a:ea typeface="Times New Roman" charset="0"/>
                          <a:cs typeface="Times New Roman" charset="0"/>
                        </a:rPr>
                        <a:t>Arizona Diamondbacks</a:t>
                      </a:r>
                      <a:endParaRPr lang="en-US" sz="18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a:effectLst/>
                          <a:latin typeface="Times New Roman" charset="0"/>
                          <a:ea typeface="Times New Roman" charset="0"/>
                          <a:cs typeface="Times New Roman" charset="0"/>
                        </a:rPr>
                        <a:t>19</a:t>
                      </a:r>
                      <a:endParaRPr lang="en-US" sz="1800" dirty="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val="10005"/>
                  </a:ext>
                </a:extLst>
              </a:tr>
              <a:tr h="370840">
                <a:tc>
                  <a:txBody>
                    <a:bodyPr/>
                    <a:lstStyle/>
                    <a:p>
                      <a:pPr marL="0" marR="0">
                        <a:lnSpc>
                          <a:spcPct val="107000"/>
                        </a:lnSpc>
                        <a:spcBef>
                          <a:spcPts val="0"/>
                        </a:spcBef>
                        <a:spcAft>
                          <a:spcPts val="0"/>
                        </a:spcAft>
                      </a:pPr>
                      <a:r>
                        <a:rPr lang="en-US" sz="1800">
                          <a:effectLst/>
                          <a:latin typeface="Times New Roman" charset="0"/>
                          <a:ea typeface="Times New Roman" charset="0"/>
                          <a:cs typeface="Times New Roman" charset="0"/>
                        </a:rPr>
                        <a:t>1998</a:t>
                      </a:r>
                      <a:endParaRPr lang="en-US" sz="180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a:effectLst/>
                          <a:latin typeface="Times New Roman" charset="0"/>
                          <a:ea typeface="Times New Roman" charset="0"/>
                          <a:cs typeface="Times New Roman" charset="0"/>
                        </a:rPr>
                        <a:t>Tampa Bay Rays</a:t>
                      </a:r>
                      <a:endParaRPr lang="en-US" sz="18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a:effectLst/>
                          <a:latin typeface="Times New Roman" charset="0"/>
                          <a:ea typeface="Times New Roman" charset="0"/>
                          <a:cs typeface="Times New Roman" charset="0"/>
                        </a:rPr>
                        <a:t>19</a:t>
                      </a:r>
                      <a:endParaRPr lang="en-US" sz="1800" dirty="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21794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3413"/>
          </a:xfrm>
        </p:spPr>
        <p:txBody>
          <a:bodyPr>
            <a:normAutofit fontScale="90000"/>
          </a:bodyPr>
          <a:lstStyle/>
          <a:p>
            <a:r>
              <a:rPr lang="en-US"/>
              <a:t>Franchise Changes</a:t>
            </a:r>
            <a:endParaRPr lang="en-US" dirty="0"/>
          </a:p>
        </p:txBody>
      </p:sp>
      <p:sp>
        <p:nvSpPr>
          <p:cNvPr id="3" name="Content Placeholder 2"/>
          <p:cNvSpPr>
            <a:spLocks noGrp="1"/>
          </p:cNvSpPr>
          <p:nvPr>
            <p:ph idx="1"/>
          </p:nvPr>
        </p:nvSpPr>
        <p:spPr>
          <a:xfrm>
            <a:off x="677334" y="1474789"/>
            <a:ext cx="8596668" cy="3880773"/>
          </a:xfrm>
        </p:spPr>
        <p:txBody>
          <a:bodyPr/>
          <a:lstStyle/>
          <a:p>
            <a:r>
              <a:rPr lang="en-US" dirty="0"/>
              <a:t>For this analysis, each of the 30 teams is defined by using the most current franchise name</a:t>
            </a:r>
          </a:p>
          <a:p>
            <a:r>
              <a:rPr lang="en-US" dirty="0"/>
              <a:t>During the period of review, three franchises relocated from one city to another</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94998160"/>
              </p:ext>
            </p:extLst>
          </p:nvPr>
        </p:nvGraphicFramePr>
        <p:xfrm>
          <a:off x="911668" y="2977803"/>
          <a:ext cx="7527252" cy="28651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108586">
                  <a:extLst>
                    <a:ext uri="{9D8B030D-6E8A-4147-A177-3AD203B41FA5}">
                      <a16:colId xmlns:a16="http://schemas.microsoft.com/office/drawing/2014/main" val="20002"/>
                    </a:ext>
                  </a:extLst>
                </a:gridCol>
              </a:tblGrid>
              <a:tr h="0">
                <a:tc>
                  <a:txBody>
                    <a:bodyPr/>
                    <a:lstStyle/>
                    <a:p>
                      <a:endParaRPr lang="en-US" dirty="0"/>
                    </a:p>
                    <a:p>
                      <a:r>
                        <a:rPr lang="en-US" dirty="0"/>
                        <a:t>Franchise</a:t>
                      </a:r>
                    </a:p>
                  </a:txBody>
                  <a:tcPr/>
                </a:tc>
                <a:tc>
                  <a:txBody>
                    <a:bodyPr/>
                    <a:lstStyle/>
                    <a:p>
                      <a:endParaRPr lang="en-US" dirty="0"/>
                    </a:p>
                    <a:p>
                      <a:r>
                        <a:rPr lang="en-US" dirty="0"/>
                        <a:t>Team</a:t>
                      </a:r>
                      <a:r>
                        <a:rPr lang="en-US" baseline="0" dirty="0"/>
                        <a:t> Name</a:t>
                      </a:r>
                      <a:endParaRPr lang="en-US" dirty="0"/>
                    </a:p>
                  </a:txBody>
                  <a:tcPr/>
                </a:tc>
                <a:tc>
                  <a:txBody>
                    <a:bodyPr/>
                    <a:lstStyle/>
                    <a:p>
                      <a:pPr algn="ctr"/>
                      <a:endParaRPr lang="en-US" dirty="0"/>
                    </a:p>
                    <a:p>
                      <a:pPr algn="ctr"/>
                      <a:r>
                        <a:rPr lang="en-US" dirty="0"/>
                        <a:t>Years</a:t>
                      </a:r>
                    </a:p>
                  </a:txBody>
                  <a:tcPr/>
                </a:tc>
                <a:extLst>
                  <a:ext uri="{0D108BD9-81ED-4DB2-BD59-A6C34878D82A}">
                    <a16:rowId xmlns:a16="http://schemas.microsoft.com/office/drawing/2014/main" val="10000"/>
                  </a:ext>
                </a:extLst>
              </a:tr>
              <a:tr h="370840">
                <a:tc rowSpan="2">
                  <a:txBody>
                    <a:bodyPr/>
                    <a:lstStyle/>
                    <a:p>
                      <a:pPr marL="0" marR="0">
                        <a:lnSpc>
                          <a:spcPct val="107000"/>
                        </a:lnSpc>
                        <a:spcBef>
                          <a:spcPts val="0"/>
                        </a:spcBef>
                        <a:spcAft>
                          <a:spcPts val="0"/>
                        </a:spcAft>
                      </a:pPr>
                      <a:r>
                        <a:rPr lang="en-US" sz="1800" dirty="0">
                          <a:effectLst/>
                          <a:latin typeface="Times New Roman" charset="0"/>
                          <a:ea typeface="Times New Roman" charset="0"/>
                          <a:cs typeface="Times New Roman" charset="0"/>
                        </a:rPr>
                        <a:t>Milwaukee Brewers</a:t>
                      </a:r>
                      <a:endParaRPr lang="en-US" sz="1800" dirty="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dirty="0">
                          <a:effectLst/>
                          <a:latin typeface="Times New Roman" charset="0"/>
                          <a:ea typeface="Times New Roman" charset="0"/>
                          <a:cs typeface="Times New Roman" charset="0"/>
                        </a:rPr>
                        <a:t>Seattle Pilots</a:t>
                      </a:r>
                      <a:endParaRPr lang="en-US" sz="18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a:effectLst/>
                          <a:latin typeface="Times New Roman" charset="0"/>
                          <a:ea typeface="Times New Roman" charset="0"/>
                          <a:cs typeface="Times New Roman" charset="0"/>
                        </a:rPr>
                        <a:t>1969</a:t>
                      </a:r>
                      <a:endParaRPr lang="en-US" sz="1800" dirty="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val="10001"/>
                  </a:ext>
                </a:extLst>
              </a:tr>
              <a:tr h="370840">
                <a:tc vMerge="1">
                  <a:txBody>
                    <a:bodyPr/>
                    <a:lstStyle/>
                    <a:p>
                      <a:pPr marL="0" marR="0">
                        <a:lnSpc>
                          <a:spcPct val="107000"/>
                        </a:lnSpc>
                        <a:spcBef>
                          <a:spcPts val="0"/>
                        </a:spcBef>
                        <a:spcAft>
                          <a:spcPts val="0"/>
                        </a:spcAft>
                      </a:pPr>
                      <a:endParaRPr lang="en-US" sz="1800" dirty="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a:effectLst/>
                          <a:latin typeface="Times New Roman" charset="0"/>
                          <a:ea typeface="Times New Roman" charset="0"/>
                          <a:cs typeface="Times New Roman" charset="0"/>
                        </a:rPr>
                        <a:t>Milwaukee Brewers</a:t>
                      </a:r>
                      <a:endParaRPr lang="en-US" sz="18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a:effectLst/>
                          <a:latin typeface="Times New Roman" charset="0"/>
                          <a:ea typeface="Times New Roman" charset="0"/>
                          <a:cs typeface="Times New Roman" charset="0"/>
                        </a:rPr>
                        <a:t>1970-2016</a:t>
                      </a:r>
                      <a:endParaRPr lang="en-US" sz="1800" dirty="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val="10002"/>
                  </a:ext>
                </a:extLst>
              </a:tr>
              <a:tr h="370840">
                <a:tc rowSpan="2">
                  <a:txBody>
                    <a:bodyPr/>
                    <a:lstStyle/>
                    <a:p>
                      <a:pPr marL="0" marR="0">
                        <a:lnSpc>
                          <a:spcPct val="107000"/>
                        </a:lnSpc>
                        <a:spcBef>
                          <a:spcPts val="0"/>
                        </a:spcBef>
                        <a:spcAft>
                          <a:spcPts val="0"/>
                        </a:spcAft>
                      </a:pPr>
                      <a:r>
                        <a:rPr lang="en-US" sz="1800" dirty="0">
                          <a:effectLst/>
                          <a:latin typeface="Times New Roman" charset="0"/>
                          <a:ea typeface="Times New Roman" charset="0"/>
                          <a:cs typeface="Times New Roman" charset="0"/>
                        </a:rPr>
                        <a:t>Texas Rangers</a:t>
                      </a:r>
                      <a:endParaRPr lang="en-US" sz="1800" dirty="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a:effectLst/>
                          <a:latin typeface="Times New Roman" charset="0"/>
                          <a:ea typeface="Times New Roman" charset="0"/>
                          <a:cs typeface="Times New Roman" charset="0"/>
                        </a:rPr>
                        <a:t>Washington Senators</a:t>
                      </a:r>
                      <a:endParaRPr lang="en-US" sz="18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a:effectLst/>
                          <a:latin typeface="Times New Roman" charset="0"/>
                          <a:ea typeface="Times New Roman" charset="0"/>
                          <a:cs typeface="Times New Roman" charset="0"/>
                        </a:rPr>
                        <a:t>1969-1971</a:t>
                      </a:r>
                      <a:endParaRPr lang="en-US" sz="1800" dirty="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val="10003"/>
                  </a:ext>
                </a:extLst>
              </a:tr>
              <a:tr h="370840">
                <a:tc vMerge="1">
                  <a:txBody>
                    <a:bodyPr/>
                    <a:lstStyle/>
                    <a:p>
                      <a:pPr marL="0" marR="0">
                        <a:lnSpc>
                          <a:spcPct val="107000"/>
                        </a:lnSpc>
                        <a:spcBef>
                          <a:spcPts val="0"/>
                        </a:spcBef>
                        <a:spcAft>
                          <a:spcPts val="0"/>
                        </a:spcAft>
                      </a:pPr>
                      <a:endParaRPr lang="en-US" sz="1800" dirty="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dirty="0">
                          <a:effectLst/>
                          <a:latin typeface="Times New Roman" charset="0"/>
                          <a:ea typeface="Times New Roman" charset="0"/>
                          <a:cs typeface="Times New Roman" charset="0"/>
                        </a:rPr>
                        <a:t>Texas Rangers</a:t>
                      </a:r>
                      <a:endParaRPr lang="en-US" sz="18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a:effectLst/>
                          <a:latin typeface="Times New Roman" charset="0"/>
                          <a:ea typeface="Times New Roman" charset="0"/>
                          <a:cs typeface="Times New Roman" charset="0"/>
                        </a:rPr>
                        <a:t>1972-2016</a:t>
                      </a:r>
                      <a:endParaRPr lang="en-US" sz="1800" dirty="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val="10004"/>
                  </a:ext>
                </a:extLst>
              </a:tr>
              <a:tr h="370840">
                <a:tc rowSpan="2">
                  <a:txBody>
                    <a:bodyPr/>
                    <a:lstStyle/>
                    <a:p>
                      <a:pPr marL="0" marR="0">
                        <a:lnSpc>
                          <a:spcPct val="107000"/>
                        </a:lnSpc>
                        <a:spcBef>
                          <a:spcPts val="0"/>
                        </a:spcBef>
                        <a:spcAft>
                          <a:spcPts val="0"/>
                        </a:spcAft>
                      </a:pPr>
                      <a:r>
                        <a:rPr lang="en-US" sz="1800" dirty="0">
                          <a:effectLst/>
                          <a:latin typeface="Times New Roman" charset="0"/>
                          <a:ea typeface="Times New Roman" charset="0"/>
                          <a:cs typeface="Times New Roman" charset="0"/>
                        </a:rPr>
                        <a:t>Washington Nationals</a:t>
                      </a:r>
                      <a:endParaRPr lang="en-US" sz="1800" dirty="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a:effectLst/>
                          <a:latin typeface="Times New Roman" charset="0"/>
                          <a:ea typeface="Times New Roman" charset="0"/>
                          <a:cs typeface="Times New Roman" charset="0"/>
                        </a:rPr>
                        <a:t>Montreal Expos</a:t>
                      </a:r>
                      <a:endParaRPr lang="en-US" sz="18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a:effectLst/>
                          <a:latin typeface="Times New Roman" charset="0"/>
                          <a:ea typeface="Times New Roman" charset="0"/>
                          <a:cs typeface="Times New Roman" charset="0"/>
                        </a:rPr>
                        <a:t>1969-2004</a:t>
                      </a:r>
                      <a:endParaRPr lang="en-US" sz="1800" dirty="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val="10005"/>
                  </a:ext>
                </a:extLst>
              </a:tr>
              <a:tr h="370840">
                <a:tc vMerge="1">
                  <a:txBody>
                    <a:bodyPr/>
                    <a:lstStyle/>
                    <a:p>
                      <a:pPr marL="0" marR="0">
                        <a:lnSpc>
                          <a:spcPct val="107000"/>
                        </a:lnSpc>
                        <a:spcBef>
                          <a:spcPts val="0"/>
                        </a:spcBef>
                        <a:spcAft>
                          <a:spcPts val="0"/>
                        </a:spcAft>
                      </a:pPr>
                      <a:endParaRPr lang="en-US" sz="1800" dirty="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a:effectLst/>
                          <a:latin typeface="Times New Roman" charset="0"/>
                          <a:ea typeface="Times New Roman" charset="0"/>
                          <a:cs typeface="Times New Roman" charset="0"/>
                        </a:rPr>
                        <a:t>Washington Nationals</a:t>
                      </a:r>
                      <a:endParaRPr lang="en-US" sz="18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a:effectLst/>
                          <a:latin typeface="Times New Roman" charset="0"/>
                          <a:ea typeface="Times New Roman" charset="0"/>
                          <a:cs typeface="Times New Roman" charset="0"/>
                        </a:rPr>
                        <a:t>2005-2016</a:t>
                      </a:r>
                      <a:endParaRPr lang="en-US" sz="1800" dirty="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79243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6275"/>
          </a:xfrm>
        </p:spPr>
        <p:txBody>
          <a:bodyPr/>
          <a:lstStyle/>
          <a:p>
            <a:r>
              <a:rPr lang="en-US" dirty="0"/>
              <a:t>Highest Attendance Records</a:t>
            </a:r>
          </a:p>
        </p:txBody>
      </p:sp>
      <p:sp>
        <p:nvSpPr>
          <p:cNvPr id="3" name="Content Placeholder 2"/>
          <p:cNvSpPr>
            <a:spLocks noGrp="1"/>
          </p:cNvSpPr>
          <p:nvPr>
            <p:ph idx="1"/>
          </p:nvPr>
        </p:nvSpPr>
        <p:spPr>
          <a:xfrm>
            <a:off x="677334" y="1417639"/>
            <a:ext cx="8709554" cy="3880773"/>
          </a:xfrm>
        </p:spPr>
        <p:txBody>
          <a:bodyPr/>
          <a:lstStyle/>
          <a:p>
            <a:r>
              <a:rPr lang="en-US" dirty="0"/>
              <a:t>For each of the 30 teams, the season with the highest attendance record was identified.  This will be references as the team’s maximum attendance record</a:t>
            </a:r>
          </a:p>
          <a:p>
            <a:r>
              <a:rPr lang="en-US" dirty="0"/>
              <a:t>The period from the 1990s through 2010s seem to contain most of the maximum attendance records</a:t>
            </a:r>
          </a:p>
          <a:p>
            <a:r>
              <a:rPr lang="en-US" dirty="0"/>
              <a:t>Beyond the observation of attendance records in the later decades, maximum attendance records do not appear to be associated with any particular season</a:t>
            </a:r>
          </a:p>
        </p:txBody>
      </p:sp>
      <p:graphicFrame>
        <p:nvGraphicFramePr>
          <p:cNvPr id="4" name="Chart 3">
            <a:extLst>
              <a:ext uri="{FF2B5EF4-FFF2-40B4-BE49-F238E27FC236}">
                <a16:creationId xmlns:a16="http://schemas.microsoft.com/office/drawing/2014/main" id="{97630B27-AEBF-4319-A045-BD42FD572BAF}"/>
              </a:ext>
            </a:extLst>
          </p:cNvPr>
          <p:cNvGraphicFramePr/>
          <p:nvPr>
            <p:extLst>
              <p:ext uri="{D42A27DB-BD31-4B8C-83A1-F6EECF244321}">
                <p14:modId xmlns:p14="http://schemas.microsoft.com/office/powerpoint/2010/main" val="450389488"/>
              </p:ext>
            </p:extLst>
          </p:nvPr>
        </p:nvGraphicFramePr>
        <p:xfrm>
          <a:off x="677334" y="3671887"/>
          <a:ext cx="3794654" cy="24145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16E9962A-9A19-4B51-B193-67BCA69C936D}"/>
              </a:ext>
            </a:extLst>
          </p:cNvPr>
          <p:cNvGraphicFramePr/>
          <p:nvPr>
            <p:extLst>
              <p:ext uri="{D42A27DB-BD31-4B8C-83A1-F6EECF244321}">
                <p14:modId xmlns:p14="http://schemas.microsoft.com/office/powerpoint/2010/main" val="2559461254"/>
              </p:ext>
            </p:extLst>
          </p:nvPr>
        </p:nvGraphicFramePr>
        <p:xfrm>
          <a:off x="4810125" y="3600450"/>
          <a:ext cx="4463877" cy="24860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95785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6712"/>
            <a:ext cx="8596668" cy="1320800"/>
          </a:xfrm>
        </p:spPr>
        <p:txBody>
          <a:bodyPr/>
          <a:lstStyle/>
          <a:p>
            <a:r>
              <a:rPr lang="en-US" dirty="0"/>
              <a:t>Relationship between Attendance and High Performance Seasons</a:t>
            </a:r>
          </a:p>
        </p:txBody>
      </p:sp>
      <p:sp>
        <p:nvSpPr>
          <p:cNvPr id="3" name="Content Placeholder 2"/>
          <p:cNvSpPr>
            <a:spLocks noGrp="1"/>
          </p:cNvSpPr>
          <p:nvPr>
            <p:ph idx="1"/>
          </p:nvPr>
        </p:nvSpPr>
        <p:spPr>
          <a:xfrm>
            <a:off x="677334" y="1930400"/>
            <a:ext cx="8596668" cy="3880773"/>
          </a:xfrm>
        </p:spPr>
        <p:txBody>
          <a:bodyPr/>
          <a:lstStyle/>
          <a:p>
            <a:r>
              <a:rPr lang="en-US" dirty="0"/>
              <a:t>Win/Loss records for each season and each team were reviewed to determine the overall percentage of wins during a given season</a:t>
            </a:r>
          </a:p>
          <a:p>
            <a:r>
              <a:rPr lang="en-US" dirty="0"/>
              <a:t>For each team, the seasons were ranked, beginning with 1, for the season with the highest percentage of wins.  Seasons with the lower number rankings represent the team’s most successful seasons, based on it’s win/loss record</a:t>
            </a:r>
          </a:p>
          <a:p>
            <a:r>
              <a:rPr lang="en-US" dirty="0"/>
              <a:t>Of the 30 MLB teams, the maximum attendance record was associated with one of their top ten most successful seasons for 17 teams (57%)</a:t>
            </a:r>
          </a:p>
          <a:p>
            <a:endParaRPr lang="en-US" dirty="0"/>
          </a:p>
        </p:txBody>
      </p:sp>
    </p:spTree>
    <p:extLst>
      <p:ext uri="{BB962C8B-B14F-4D97-AF65-F5344CB8AC3E}">
        <p14:creationId xmlns:p14="http://schemas.microsoft.com/office/powerpoint/2010/main" val="1946157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6712"/>
            <a:ext cx="8596668" cy="1320800"/>
          </a:xfrm>
        </p:spPr>
        <p:txBody>
          <a:bodyPr/>
          <a:lstStyle/>
          <a:p>
            <a:r>
              <a:rPr lang="en-US" dirty="0"/>
              <a:t>Relationship between Attendance and High Performance Seasons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25551363"/>
              </p:ext>
            </p:extLst>
          </p:nvPr>
        </p:nvGraphicFramePr>
        <p:xfrm>
          <a:off x="677692" y="1558925"/>
          <a:ext cx="8596310" cy="4815161"/>
        </p:xfrm>
        <a:graphic>
          <a:graphicData uri="http://schemas.openxmlformats.org/drawingml/2006/table">
            <a:tbl>
              <a:tblPr firstRow="1" bandRow="1">
                <a:tableStyleId>{5C22544A-7EE6-4342-B048-85BDC9FD1C3A}</a:tableStyleId>
              </a:tblPr>
              <a:tblGrid>
                <a:gridCol w="1719262">
                  <a:extLst>
                    <a:ext uri="{9D8B030D-6E8A-4147-A177-3AD203B41FA5}">
                      <a16:colId xmlns:a16="http://schemas.microsoft.com/office/drawing/2014/main" val="20000"/>
                    </a:ext>
                  </a:extLst>
                </a:gridCol>
                <a:gridCol w="1719262">
                  <a:extLst>
                    <a:ext uri="{9D8B030D-6E8A-4147-A177-3AD203B41FA5}">
                      <a16:colId xmlns:a16="http://schemas.microsoft.com/office/drawing/2014/main" val="20001"/>
                    </a:ext>
                  </a:extLst>
                </a:gridCol>
                <a:gridCol w="1719262">
                  <a:extLst>
                    <a:ext uri="{9D8B030D-6E8A-4147-A177-3AD203B41FA5}">
                      <a16:colId xmlns:a16="http://schemas.microsoft.com/office/drawing/2014/main" val="20002"/>
                    </a:ext>
                  </a:extLst>
                </a:gridCol>
                <a:gridCol w="1719262">
                  <a:extLst>
                    <a:ext uri="{9D8B030D-6E8A-4147-A177-3AD203B41FA5}">
                      <a16:colId xmlns:a16="http://schemas.microsoft.com/office/drawing/2014/main" val="20003"/>
                    </a:ext>
                  </a:extLst>
                </a:gridCol>
                <a:gridCol w="1719262">
                  <a:extLst>
                    <a:ext uri="{9D8B030D-6E8A-4147-A177-3AD203B41FA5}">
                      <a16:colId xmlns:a16="http://schemas.microsoft.com/office/drawing/2014/main" val="20004"/>
                    </a:ext>
                  </a:extLst>
                </a:gridCol>
              </a:tblGrid>
              <a:tr h="423901">
                <a:tc>
                  <a:txBody>
                    <a:bodyPr/>
                    <a:lstStyle/>
                    <a:p>
                      <a:endParaRPr lang="en-US" dirty="0"/>
                    </a:p>
                    <a:p>
                      <a:r>
                        <a:rPr lang="en-US" dirty="0"/>
                        <a:t>Team</a:t>
                      </a:r>
                    </a:p>
                  </a:txBody>
                  <a:tcPr/>
                </a:tc>
                <a:tc>
                  <a:txBody>
                    <a:bodyPr/>
                    <a:lstStyle/>
                    <a:p>
                      <a:pPr algn="ctr"/>
                      <a:endParaRPr lang="en-US" dirty="0"/>
                    </a:p>
                    <a:p>
                      <a:pPr algn="ctr"/>
                      <a:r>
                        <a:rPr lang="en-US" dirty="0"/>
                        <a:t>Season</a:t>
                      </a:r>
                    </a:p>
                  </a:txBody>
                  <a:tcPr/>
                </a:tc>
                <a:tc>
                  <a:txBody>
                    <a:bodyPr/>
                    <a:lstStyle/>
                    <a:p>
                      <a:pPr algn="ctr"/>
                      <a:endParaRPr lang="en-US" dirty="0"/>
                    </a:p>
                    <a:p>
                      <a:pPr algn="ctr"/>
                      <a:r>
                        <a:rPr lang="en-US" dirty="0"/>
                        <a:t>Attendance</a:t>
                      </a:r>
                    </a:p>
                  </a:txBody>
                  <a:tcPr/>
                </a:tc>
                <a:tc>
                  <a:txBody>
                    <a:bodyPr/>
                    <a:lstStyle/>
                    <a:p>
                      <a:pPr algn="ctr"/>
                      <a:r>
                        <a:rPr lang="en-US" dirty="0"/>
                        <a:t>Winning Percentage</a:t>
                      </a:r>
                    </a:p>
                  </a:txBody>
                  <a:tcPr/>
                </a:tc>
                <a:tc>
                  <a:txBody>
                    <a:bodyPr/>
                    <a:lstStyle/>
                    <a:p>
                      <a:pPr algn="ctr"/>
                      <a:r>
                        <a:rPr lang="en-US" dirty="0"/>
                        <a:t>Win-Loss</a:t>
                      </a:r>
                      <a:r>
                        <a:rPr lang="en-US" baseline="0" dirty="0"/>
                        <a:t> </a:t>
                      </a:r>
                    </a:p>
                    <a:p>
                      <a:pPr algn="ctr"/>
                      <a:r>
                        <a:rPr lang="en-US" dirty="0"/>
                        <a:t>Rank</a:t>
                      </a:r>
                    </a:p>
                  </a:txBody>
                  <a:tcPr/>
                </a:tc>
                <a:extLst>
                  <a:ext uri="{0D108BD9-81ED-4DB2-BD59-A6C34878D82A}">
                    <a16:rowId xmlns:a16="http://schemas.microsoft.com/office/drawing/2014/main" val="10000"/>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Milwaukee Brewers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2011</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3,071,373</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59%</a:t>
                      </a: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1</a:t>
                      </a:r>
                      <a:endParaRPr lang="en-US" sz="110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val="10001"/>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Philadelphia Phillies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2011</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3,680,718</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63%</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1</a:t>
                      </a:r>
                      <a:endParaRPr lang="en-US" sz="110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val="10002"/>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Atlanta Braves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1993</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3,884,720</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64%</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a:t>
                      </a:r>
                      <a:endParaRPr lang="en-US" sz="110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val="10003"/>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Cincinnati Reds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1976</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2,629,708</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63%</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a:t>
                      </a:r>
                      <a:endParaRPr lang="en-US" sz="110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val="10004"/>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Pittsburgh Pirates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2015</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2,498,596</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60%</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a:t>
                      </a:r>
                      <a:endParaRPr lang="en-US" sz="110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val="10005"/>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Chicago Cubs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2008</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3,299,840</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60%</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3</a:t>
                      </a:r>
                      <a:endParaRPr lang="en-US" sz="1100" dirty="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val="10006"/>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Cleveland Indians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1999</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3,468,436</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60%</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3</a:t>
                      </a:r>
                      <a:endParaRPr lang="en-US" sz="110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val="10007"/>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Kansas City Royals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2015</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2,708,549</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59%</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3</a:t>
                      </a:r>
                      <a:endParaRPr lang="en-US" sz="110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val="10008"/>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Oakland Athletics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1990</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2,900,217</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64%</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3</a:t>
                      </a:r>
                      <a:endParaRPr lang="en-US" sz="110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val="10009"/>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Seattle Mariners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2002</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3,542,938</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57%</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3</a:t>
                      </a:r>
                      <a:endParaRPr lang="en-US" sz="110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val="10010"/>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Toronto Blue Jays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1993</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4,057,947</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59%</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4</a:t>
                      </a:r>
                      <a:endParaRPr lang="en-US" sz="110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val="10011"/>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Minnesota Twins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2010</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3,223,640</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58%</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5</a:t>
                      </a:r>
                      <a:endParaRPr lang="en-US" sz="110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val="10012"/>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Texas Rangers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2012</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3,460,280</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57%</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5</a:t>
                      </a:r>
                      <a:endParaRPr lang="en-US" sz="110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val="10013"/>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Baltimore Orioles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1997</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3,711,132</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60%</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6</a:t>
                      </a:r>
                      <a:endParaRPr lang="en-US" sz="110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val="10014"/>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Houston Astros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2004</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3,087,872</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57%</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6</a:t>
                      </a:r>
                      <a:endParaRPr lang="en-US" sz="110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val="10015"/>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Chicago White Sox</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2006</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2,957,414</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56%</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8</a:t>
                      </a:r>
                      <a:endParaRPr lang="en-US" sz="110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val="10016"/>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San Diego Padres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2004</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3,040,046</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54%</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8</a:t>
                      </a:r>
                      <a:endParaRPr lang="en-US" sz="1100" dirty="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924259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Potential Factors</a:t>
            </a:r>
          </a:p>
        </p:txBody>
      </p:sp>
      <p:sp>
        <p:nvSpPr>
          <p:cNvPr id="3" name="Content Placeholder 2"/>
          <p:cNvSpPr>
            <a:spLocks noGrp="1"/>
          </p:cNvSpPr>
          <p:nvPr>
            <p:ph idx="1"/>
          </p:nvPr>
        </p:nvSpPr>
        <p:spPr>
          <a:xfrm>
            <a:off x="677334" y="1270000"/>
            <a:ext cx="8596668" cy="3880773"/>
          </a:xfrm>
        </p:spPr>
        <p:txBody>
          <a:bodyPr/>
          <a:lstStyle/>
          <a:p>
            <a:r>
              <a:rPr lang="en-US" dirty="0"/>
              <a:t>Thirteen of the 30 MLB teams (43%) had maximum attendance records during a year that was not considered one of their top ten seasons</a:t>
            </a:r>
          </a:p>
          <a:p>
            <a:pPr lvl="1"/>
            <a:r>
              <a:rPr lang="en-US" dirty="0"/>
              <a:t>Five of those teams saw maximum attendance records during their first season in MLB or during their first year following re-location, as follows:</a:t>
            </a:r>
          </a:p>
        </p:txBody>
      </p:sp>
      <p:graphicFrame>
        <p:nvGraphicFramePr>
          <p:cNvPr id="4" name="Table 3"/>
          <p:cNvGraphicFramePr>
            <a:graphicFrameLocks noGrp="1"/>
          </p:cNvGraphicFramePr>
          <p:nvPr>
            <p:extLst>
              <p:ext uri="{D42A27DB-BD31-4B8C-83A1-F6EECF244321}">
                <p14:modId xmlns:p14="http://schemas.microsoft.com/office/powerpoint/2010/main" val="258738677"/>
              </p:ext>
            </p:extLst>
          </p:nvPr>
        </p:nvGraphicFramePr>
        <p:xfrm>
          <a:off x="1333500" y="2633304"/>
          <a:ext cx="7070346" cy="2494280"/>
        </p:xfrm>
        <a:graphic>
          <a:graphicData uri="http://schemas.openxmlformats.org/drawingml/2006/table">
            <a:tbl>
              <a:tblPr firstRow="1" bandRow="1">
                <a:tableStyleId>{5C22544A-7EE6-4342-B048-85BDC9FD1C3A}</a:tableStyleId>
              </a:tblPr>
              <a:tblGrid>
                <a:gridCol w="2009060">
                  <a:extLst>
                    <a:ext uri="{9D8B030D-6E8A-4147-A177-3AD203B41FA5}">
                      <a16:colId xmlns:a16="http://schemas.microsoft.com/office/drawing/2014/main" val="20000"/>
                    </a:ext>
                  </a:extLst>
                </a:gridCol>
                <a:gridCol w="965894">
                  <a:extLst>
                    <a:ext uri="{9D8B030D-6E8A-4147-A177-3AD203B41FA5}">
                      <a16:colId xmlns:a16="http://schemas.microsoft.com/office/drawing/2014/main" val="20001"/>
                    </a:ext>
                  </a:extLst>
                </a:gridCol>
                <a:gridCol w="1493917">
                  <a:extLst>
                    <a:ext uri="{9D8B030D-6E8A-4147-A177-3AD203B41FA5}">
                      <a16:colId xmlns:a16="http://schemas.microsoft.com/office/drawing/2014/main" val="20002"/>
                    </a:ext>
                  </a:extLst>
                </a:gridCol>
                <a:gridCol w="1442402">
                  <a:extLst>
                    <a:ext uri="{9D8B030D-6E8A-4147-A177-3AD203B41FA5}">
                      <a16:colId xmlns:a16="http://schemas.microsoft.com/office/drawing/2014/main" val="20003"/>
                    </a:ext>
                  </a:extLst>
                </a:gridCol>
                <a:gridCol w="1159073">
                  <a:extLst>
                    <a:ext uri="{9D8B030D-6E8A-4147-A177-3AD203B41FA5}">
                      <a16:colId xmlns:a16="http://schemas.microsoft.com/office/drawing/2014/main" val="20004"/>
                    </a:ext>
                  </a:extLst>
                </a:gridCol>
              </a:tblGrid>
              <a:tr h="370840">
                <a:tc>
                  <a:txBody>
                    <a:bodyPr/>
                    <a:lstStyle/>
                    <a:p>
                      <a:r>
                        <a:rPr lang="en-US" dirty="0"/>
                        <a:t>Team</a:t>
                      </a:r>
                    </a:p>
                  </a:txBody>
                  <a:tcPr/>
                </a:tc>
                <a:tc>
                  <a:txBody>
                    <a:bodyPr/>
                    <a:lstStyle/>
                    <a:p>
                      <a:pPr algn="ctr"/>
                      <a:r>
                        <a:rPr lang="en-US" dirty="0"/>
                        <a:t>Season</a:t>
                      </a:r>
                    </a:p>
                  </a:txBody>
                  <a:tcPr/>
                </a:tc>
                <a:tc>
                  <a:txBody>
                    <a:bodyPr/>
                    <a:lstStyle/>
                    <a:p>
                      <a:pPr algn="ctr"/>
                      <a:r>
                        <a:rPr lang="en-US" dirty="0"/>
                        <a:t>Attendance</a:t>
                      </a:r>
                    </a:p>
                  </a:txBody>
                  <a:tcPr/>
                </a:tc>
                <a:tc>
                  <a:txBody>
                    <a:bodyPr/>
                    <a:lstStyle/>
                    <a:p>
                      <a:pPr algn="ctr"/>
                      <a:r>
                        <a:rPr lang="en-US" dirty="0"/>
                        <a:t>Winning Percentage</a:t>
                      </a:r>
                    </a:p>
                  </a:txBody>
                  <a:tcPr/>
                </a:tc>
                <a:tc>
                  <a:txBody>
                    <a:bodyPr/>
                    <a:lstStyle/>
                    <a:p>
                      <a:pPr algn="ctr"/>
                      <a:r>
                        <a:rPr lang="en-US" dirty="0"/>
                        <a:t>Win-Loss</a:t>
                      </a:r>
                      <a:r>
                        <a:rPr lang="en-US" baseline="0" dirty="0"/>
                        <a:t> </a:t>
                      </a:r>
                      <a:r>
                        <a:rPr lang="en-US" dirty="0"/>
                        <a:t>Rank</a:t>
                      </a:r>
                    </a:p>
                  </a:txBody>
                  <a:tcPr/>
                </a:tc>
                <a:extLst>
                  <a:ext uri="{0D108BD9-81ED-4DB2-BD59-A6C34878D82A}">
                    <a16:rowId xmlns:a16="http://schemas.microsoft.com/office/drawing/2014/main" val="10000"/>
                  </a:ext>
                </a:extLst>
              </a:tr>
              <a:tr h="370840">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Arizona Diamondbacks</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1998</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3,610,290</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40%</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17</a:t>
                      </a:r>
                      <a:endParaRPr lang="en-US" sz="160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val="10001"/>
                  </a:ext>
                </a:extLst>
              </a:tr>
              <a:tr h="370840">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Colorado Rockies</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1993</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4,483,350</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41%</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22</a:t>
                      </a:r>
                      <a:endParaRPr lang="en-US" sz="160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val="10002"/>
                  </a:ext>
                </a:extLst>
              </a:tr>
              <a:tr h="370840">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Miami Marlins</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1993</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3,064,847</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40%</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21</a:t>
                      </a:r>
                      <a:endParaRPr lang="en-US" sz="160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val="10003"/>
                  </a:ext>
                </a:extLst>
              </a:tr>
              <a:tr h="370840">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Tampa Bay Rays</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1998</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2,506,293</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39%</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16</a:t>
                      </a:r>
                      <a:endParaRPr lang="en-US" sz="160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val="10004"/>
                  </a:ext>
                </a:extLst>
              </a:tr>
              <a:tr h="370840">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Washington Nationals*</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2005</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2,692,123</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50%</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20</a:t>
                      </a:r>
                      <a:endParaRPr lang="en-US" sz="1600" dirty="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val="10005"/>
                  </a:ext>
                </a:extLst>
              </a:tr>
            </a:tbl>
          </a:graphicData>
        </a:graphic>
      </p:graphicFrame>
      <p:sp>
        <p:nvSpPr>
          <p:cNvPr id="5" name="TextBox 4"/>
          <p:cNvSpPr txBox="1"/>
          <p:nvPr/>
        </p:nvSpPr>
        <p:spPr>
          <a:xfrm>
            <a:off x="1267397" y="5357295"/>
            <a:ext cx="7468977" cy="276999"/>
          </a:xfrm>
          <a:prstGeom prst="rect">
            <a:avLst/>
          </a:prstGeom>
          <a:noFill/>
        </p:spPr>
        <p:txBody>
          <a:bodyPr wrap="square" rtlCol="0">
            <a:spAutoFit/>
          </a:bodyPr>
          <a:lstStyle/>
          <a:p>
            <a:r>
              <a:rPr lang="en-US" sz="1200" dirty="0"/>
              <a:t>*The Montreal Expos relocated to Washington, D.C. and were re-named the Washington Nationals in 2005.</a:t>
            </a:r>
          </a:p>
        </p:txBody>
      </p:sp>
    </p:spTree>
    <p:extLst>
      <p:ext uri="{BB962C8B-B14F-4D97-AF65-F5344CB8AC3E}">
        <p14:creationId xmlns:p14="http://schemas.microsoft.com/office/powerpoint/2010/main" val="1570009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Potential Factors (cont.)</a:t>
            </a:r>
          </a:p>
        </p:txBody>
      </p:sp>
      <p:sp>
        <p:nvSpPr>
          <p:cNvPr id="3" name="Content Placeholder 2"/>
          <p:cNvSpPr>
            <a:spLocks noGrp="1"/>
          </p:cNvSpPr>
          <p:nvPr>
            <p:ph idx="1"/>
          </p:nvPr>
        </p:nvSpPr>
        <p:spPr>
          <a:xfrm>
            <a:off x="677334" y="1282700"/>
            <a:ext cx="8596668" cy="3880773"/>
          </a:xfrm>
        </p:spPr>
        <p:txBody>
          <a:bodyPr/>
          <a:lstStyle/>
          <a:p>
            <a:r>
              <a:rPr lang="en-US" dirty="0"/>
              <a:t>Thirteen of the 30 MLB teams (43%) had maximum attendance records during a year that was not considered one of their top ten seasons</a:t>
            </a:r>
          </a:p>
          <a:p>
            <a:pPr lvl="1"/>
            <a:r>
              <a:rPr lang="en-US" dirty="0"/>
              <a:t>Six of those teams saw maximum attendance records outside of their top 10 seasons but still had winning records for that year</a:t>
            </a:r>
          </a:p>
          <a:p>
            <a:pPr lvl="1"/>
            <a:r>
              <a:rPr lang="en-US" dirty="0"/>
              <a:t>Each of these teams is a long-time, well-established franchise located in a metropolitan area of significant size</a:t>
            </a:r>
          </a:p>
          <a:p>
            <a:pPr lvl="1"/>
            <a:endParaRPr lang="en-US" dirty="0"/>
          </a:p>
          <a:p>
            <a:pPr lvl="1"/>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03378195"/>
              </p:ext>
            </p:extLst>
          </p:nvPr>
        </p:nvGraphicFramePr>
        <p:xfrm>
          <a:off x="1295400" y="3210386"/>
          <a:ext cx="7978602" cy="2865120"/>
        </p:xfrm>
        <a:graphic>
          <a:graphicData uri="http://schemas.openxmlformats.org/drawingml/2006/table">
            <a:tbl>
              <a:tblPr firstRow="1" bandRow="1">
                <a:tableStyleId>{5C22544A-7EE6-4342-B048-85BDC9FD1C3A}</a:tableStyleId>
              </a:tblPr>
              <a:tblGrid>
                <a:gridCol w="2267144">
                  <a:extLst>
                    <a:ext uri="{9D8B030D-6E8A-4147-A177-3AD203B41FA5}">
                      <a16:colId xmlns:a16="http://schemas.microsoft.com/office/drawing/2014/main" val="20000"/>
                    </a:ext>
                  </a:extLst>
                </a:gridCol>
                <a:gridCol w="1089973">
                  <a:extLst>
                    <a:ext uri="{9D8B030D-6E8A-4147-A177-3AD203B41FA5}">
                      <a16:colId xmlns:a16="http://schemas.microsoft.com/office/drawing/2014/main" val="20001"/>
                    </a:ext>
                  </a:extLst>
                </a:gridCol>
                <a:gridCol w="1545083">
                  <a:extLst>
                    <a:ext uri="{9D8B030D-6E8A-4147-A177-3AD203B41FA5}">
                      <a16:colId xmlns:a16="http://schemas.microsoft.com/office/drawing/2014/main" val="20002"/>
                    </a:ext>
                  </a:extLst>
                </a:gridCol>
                <a:gridCol w="1536700">
                  <a:extLst>
                    <a:ext uri="{9D8B030D-6E8A-4147-A177-3AD203B41FA5}">
                      <a16:colId xmlns:a16="http://schemas.microsoft.com/office/drawing/2014/main" val="20003"/>
                    </a:ext>
                  </a:extLst>
                </a:gridCol>
                <a:gridCol w="1539702">
                  <a:extLst>
                    <a:ext uri="{9D8B030D-6E8A-4147-A177-3AD203B41FA5}">
                      <a16:colId xmlns:a16="http://schemas.microsoft.com/office/drawing/2014/main" val="20004"/>
                    </a:ext>
                  </a:extLst>
                </a:gridCol>
              </a:tblGrid>
              <a:tr h="370840">
                <a:tc>
                  <a:txBody>
                    <a:bodyPr/>
                    <a:lstStyle/>
                    <a:p>
                      <a:endParaRPr lang="en-US" dirty="0"/>
                    </a:p>
                    <a:p>
                      <a:r>
                        <a:rPr lang="en-US" dirty="0"/>
                        <a:t>Team</a:t>
                      </a:r>
                    </a:p>
                  </a:txBody>
                  <a:tcPr/>
                </a:tc>
                <a:tc>
                  <a:txBody>
                    <a:bodyPr/>
                    <a:lstStyle/>
                    <a:p>
                      <a:pPr algn="ctr"/>
                      <a:endParaRPr lang="en-US" dirty="0"/>
                    </a:p>
                    <a:p>
                      <a:pPr algn="ctr"/>
                      <a:r>
                        <a:rPr lang="en-US" dirty="0"/>
                        <a:t>Season</a:t>
                      </a:r>
                    </a:p>
                  </a:txBody>
                  <a:tcPr/>
                </a:tc>
                <a:tc>
                  <a:txBody>
                    <a:bodyPr/>
                    <a:lstStyle/>
                    <a:p>
                      <a:pPr algn="ctr"/>
                      <a:endParaRPr lang="en-US" dirty="0"/>
                    </a:p>
                    <a:p>
                      <a:pPr algn="ctr"/>
                      <a:r>
                        <a:rPr lang="en-US" dirty="0"/>
                        <a:t>Attendance</a:t>
                      </a:r>
                    </a:p>
                  </a:txBody>
                  <a:tcPr/>
                </a:tc>
                <a:tc>
                  <a:txBody>
                    <a:bodyPr/>
                    <a:lstStyle/>
                    <a:p>
                      <a:pPr algn="ctr"/>
                      <a:r>
                        <a:rPr lang="en-US" dirty="0"/>
                        <a:t>Winning Percentage</a:t>
                      </a:r>
                    </a:p>
                  </a:txBody>
                  <a:tcPr/>
                </a:tc>
                <a:tc>
                  <a:txBody>
                    <a:bodyPr/>
                    <a:lstStyle/>
                    <a:p>
                      <a:pPr algn="ctr"/>
                      <a:r>
                        <a:rPr lang="en-US" dirty="0"/>
                        <a:t>Win-Loss</a:t>
                      </a:r>
                      <a:r>
                        <a:rPr lang="en-US" baseline="0" dirty="0"/>
                        <a:t> </a:t>
                      </a:r>
                      <a:r>
                        <a:rPr lang="en-US" dirty="0"/>
                        <a:t>Rank</a:t>
                      </a:r>
                    </a:p>
                  </a:txBody>
                  <a:tcPr/>
                </a:tc>
                <a:extLst>
                  <a:ext uri="{0D108BD9-81ED-4DB2-BD59-A6C34878D82A}">
                    <a16:rowId xmlns:a16="http://schemas.microsoft.com/office/drawing/2014/main" val="10000"/>
                  </a:ext>
                </a:extLst>
              </a:tr>
              <a:tr h="370840">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Boston Red Sox</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2009</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3,062,699</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58%</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11</a:t>
                      </a:r>
                      <a:endParaRPr lang="en-US" sz="1600" dirty="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val="10001"/>
                  </a:ext>
                </a:extLst>
              </a:tr>
              <a:tr h="370840">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Los Angeles Angels</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2006</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3,406,790</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55%</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13</a:t>
                      </a:r>
                      <a:endParaRPr lang="en-US" sz="1600" dirty="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val="10002"/>
                  </a:ext>
                </a:extLst>
              </a:tr>
              <a:tr h="370840">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Los Angeles Dodgers</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2007</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3,856,753</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50%</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37</a:t>
                      </a:r>
                      <a:endParaRPr lang="en-US" sz="1600" dirty="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val="10003"/>
                  </a:ext>
                </a:extLst>
              </a:tr>
              <a:tr h="370840">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New York Mets</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2008</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4,047,404</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55%</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12</a:t>
                      </a:r>
                      <a:endParaRPr lang="en-US" sz="1600" dirty="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val="10004"/>
                  </a:ext>
                </a:extLst>
              </a:tr>
              <a:tr h="370840">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New York Yankees</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2008</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4,298,655</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55%</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28</a:t>
                      </a:r>
                      <a:endParaRPr lang="en-US" sz="1600" dirty="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val="10005"/>
                  </a:ext>
                </a:extLst>
              </a:tr>
              <a:tr h="370840">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San Francisco Giants</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2011</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3,387,303</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53%</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21</a:t>
                      </a:r>
                      <a:endParaRPr lang="en-US" sz="1600" dirty="0">
                        <a:effectLst/>
                        <a:latin typeface="Calibri" charset="0"/>
                        <a:ea typeface="Calibri" charset="0"/>
                        <a:cs typeface="Times New Roman" charset="0"/>
                      </a:endParaRPr>
                    </a:p>
                  </a:txBody>
                  <a:tcPr marL="9525" marR="9525" marT="9525" marB="9525"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85727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1535</TotalTime>
  <Words>2008</Words>
  <Application>Microsoft Office PowerPoint</Application>
  <PresentationFormat>Widescreen</PresentationFormat>
  <Paragraphs>780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Times New Roman</vt:lpstr>
      <vt:lpstr>Trebuchet MS</vt:lpstr>
      <vt:lpstr>Wingdings 3</vt:lpstr>
      <vt:lpstr>Facet</vt:lpstr>
      <vt:lpstr>Drivers of Major League Baseball Game Attendance</vt:lpstr>
      <vt:lpstr>Scope of Analysis </vt:lpstr>
      <vt:lpstr>MLB Seasons and Teams</vt:lpstr>
      <vt:lpstr>Franchise Changes</vt:lpstr>
      <vt:lpstr>Highest Attendance Records</vt:lpstr>
      <vt:lpstr>Relationship between Attendance and High Performance Seasons</vt:lpstr>
      <vt:lpstr>Relationship between Attendance and High Performance Seasons</vt:lpstr>
      <vt:lpstr>Other Potential Factors</vt:lpstr>
      <vt:lpstr>Other Potential Factors (cont.)</vt:lpstr>
      <vt:lpstr>Other Potential Factors (cont.)</vt:lpstr>
      <vt:lpstr>Runs Scored, Runs Allowed, &amp; Homeruns</vt:lpstr>
      <vt:lpstr>Relationship between Attendance and High Runs Scored Seasons</vt:lpstr>
      <vt:lpstr>Relationship between Attendance and High Run Scored Seasons</vt:lpstr>
      <vt:lpstr>Other Potential Factors</vt:lpstr>
      <vt:lpstr>Relationship between Attendance and High Runs Allowed Seasons</vt:lpstr>
      <vt:lpstr>Relationship between Attendance and High Runs Allowed Seasons</vt:lpstr>
      <vt:lpstr>Other Potential Factors</vt:lpstr>
      <vt:lpstr>Relationship between Attendance and High Homeruns Seasons</vt:lpstr>
      <vt:lpstr>Relationship between Attendance and High Homeruns Seasons</vt:lpstr>
      <vt:lpstr>Other Potential Factors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Take Me Out to the Ballgame</dc:title>
  <dc:creator>Harris, Laurie</dc:creator>
  <cp:lastModifiedBy>Timothy McWilliams</cp:lastModifiedBy>
  <cp:revision>31</cp:revision>
  <dcterms:created xsi:type="dcterms:W3CDTF">2017-08-13T13:55:51Z</dcterms:created>
  <dcterms:modified xsi:type="dcterms:W3CDTF">2017-08-16T03:32:40Z</dcterms:modified>
</cp:coreProperties>
</file>