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70" r:id="rId3"/>
    <p:sldId id="277" r:id="rId4"/>
    <p:sldId id="271" r:id="rId5"/>
    <p:sldId id="272" r:id="rId6"/>
    <p:sldId id="286" r:id="rId7"/>
    <p:sldId id="291" r:id="rId8"/>
    <p:sldId id="276" r:id="rId9"/>
    <p:sldId id="282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5"/>
    <p:restoredTop sz="86378"/>
  </p:normalViewPr>
  <p:slideViewPr>
    <p:cSldViewPr snapToGrid="0" snapToObjects="1">
      <p:cViewPr varScale="1">
        <p:scale>
          <a:sx n="87" d="100"/>
          <a:sy n="87" d="100"/>
        </p:scale>
        <p:origin x="648" y="77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3" name="图片 12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/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 smtClean="0"/>
              <a:t>sel4</a:t>
            </a:r>
            <a:r>
              <a:rPr kumimoji="1" lang="zh-CN" altLang="zh-CN" dirty="0" smtClean="0"/>
              <a:t>的</a:t>
            </a:r>
            <a:r>
              <a:rPr kumimoji="1" altLang="zh-CN" dirty="0" smtClean="0"/>
              <a:t>rust</a:t>
            </a:r>
            <a:r>
              <a:rPr kumimoji="1" lang="zh-CN" dirty="0" smtClean="0"/>
              <a:t>化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  </a:t>
            </a:r>
            <a:r>
              <a:rPr kumimoji="1" altLang="zh-CN" sz="2400" dirty="0" smtClean="0"/>
              <a:t>——</a:t>
            </a:r>
            <a:r>
              <a:rPr kumimoji="1" lang="zh-CN" altLang="en-US" sz="2400" dirty="0" smtClean="0"/>
              <a:t>毕业设计开题报告</a:t>
            </a:r>
            <a:endParaRPr kumimoji="1"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清华大学计算机系 李龙昊</a:t>
            </a:r>
            <a:endParaRPr kumimoji="1" lang="en-US" altLang="zh-CN" dirty="0"/>
          </a:p>
          <a:p>
            <a:r>
              <a:rPr kumimoji="1" lang="en-US" altLang="zh-CN" dirty="0" smtClean="0"/>
              <a:t>2022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日</a:t>
            </a:r>
            <a:endParaRPr kumimoji="1" lang="en-US" altLang="zh-CN" dirty="0" smtClean="0"/>
          </a:p>
          <a:p>
            <a:r>
              <a:rPr kumimoji="1" lang="zh-CN" altLang="en-US" dirty="0"/>
              <a:t>指导</a:t>
            </a:r>
            <a:r>
              <a:rPr kumimoji="1" lang="zh-CN" altLang="en-US" dirty="0" smtClean="0"/>
              <a:t>教师：</a:t>
            </a:r>
            <a:r>
              <a:rPr kumimoji="1" lang="zh-CN" altLang="en-US" dirty="0" smtClean="0"/>
              <a:t>王生原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高安全性 、高性能的操作系统微内核</a:t>
            </a:r>
            <a:endParaRPr kumimoji="1" lang="zh-CN" altLang="en-US" dirty="0"/>
          </a:p>
          <a:p>
            <a:r>
              <a:rPr kumimoji="1" lang="zh-CN" altLang="en-US" dirty="0"/>
              <a:t>数据完整性、数据保密性</a:t>
            </a:r>
            <a:endParaRPr kumimoji="1" lang="zh-CN" altLang="en-US" dirty="0"/>
          </a:p>
          <a:p>
            <a:r>
              <a:rPr kumimoji="1" lang="zh-CN" altLang="en-US" dirty="0"/>
              <a:t>混合临界系统：即在同时运行可靠和不可靠代码的情况下，可以保证关键可靠代码的硬实时性，可信代码实时性不会被非可信代码的异常行为破坏</a:t>
            </a:r>
            <a:endParaRPr kumimoji="1" lang="zh-CN" altLang="en-US" dirty="0"/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编写，内核部分代码有</a:t>
            </a:r>
            <a:r>
              <a:rPr kumimoji="1" lang="en-US" altLang="zh-CN" dirty="0"/>
              <a:t>1w</a:t>
            </a:r>
            <a:r>
              <a:rPr kumimoji="1" lang="zh-CN" altLang="en-US" dirty="0"/>
              <a:t>行</a:t>
            </a:r>
            <a:r>
              <a:rPr kumimoji="1" lang="zh-CN" altLang="en-US" dirty="0"/>
              <a:t>左右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设计背景：</a:t>
            </a:r>
            <a:r>
              <a:rPr kumimoji="1" lang="en-US" altLang="zh-CN" dirty="0" smtClean="0"/>
              <a:t>sEL4</a:t>
            </a: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9210" y="618490"/>
            <a:ext cx="2051050" cy="96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4179570"/>
            <a:ext cx="7518400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0528" y="1729648"/>
            <a:ext cx="6306774" cy="3678303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zh-CN" altLang="en-US" dirty="0"/>
              <a:t>内核对象、</a:t>
            </a:r>
            <a:r>
              <a:rPr kumimoji="1" lang="zh-CN" altLang="en-US" dirty="0"/>
              <a:t>服务</a:t>
            </a:r>
            <a:endParaRPr kumimoji="1" lang="zh-CN" altLang="en-US" dirty="0"/>
          </a:p>
          <a:p>
            <a:r>
              <a:rPr kumimoji="1" lang="zh-CN" altLang="en-US" dirty="0"/>
              <a:t>能力</a:t>
            </a:r>
            <a:r>
              <a:rPr kumimoji="1" lang="zh-CN" altLang="en-US" dirty="0"/>
              <a:t>空间</a:t>
            </a:r>
            <a:endParaRPr kumimoji="1" lang="zh-CN" altLang="en-US" dirty="0"/>
          </a:p>
          <a:p>
            <a:r>
              <a:rPr kumimoji="1" lang="zh-CN" altLang="en-US" dirty="0"/>
              <a:t>进程间通信：端点（同步）、通知（</a:t>
            </a:r>
            <a:r>
              <a:rPr kumimoji="1" lang="zh-CN" altLang="en-US" dirty="0"/>
              <a:t>异步）</a:t>
            </a:r>
            <a:endParaRPr kumimoji="1" lang="zh-CN" altLang="en-US" dirty="0"/>
          </a:p>
          <a:p>
            <a:r>
              <a:rPr kumimoji="1" lang="zh-CN" altLang="en-US" dirty="0"/>
              <a:t>线程块：线程、进度上下文、调度</a:t>
            </a:r>
            <a:r>
              <a:rPr kumimoji="1" lang="zh-CN" altLang="en-US" dirty="0"/>
              <a:t>算法</a:t>
            </a:r>
            <a:endParaRPr kumimoji="1" lang="zh-CN" altLang="en-US" dirty="0"/>
          </a:p>
          <a:p>
            <a:r>
              <a:rPr kumimoji="1" lang="zh-CN" altLang="en-US" dirty="0"/>
              <a:t>虚拟、物理地址</a:t>
            </a:r>
            <a:r>
              <a:rPr kumimoji="1" lang="zh-CN" altLang="en-US" dirty="0"/>
              <a:t>空间</a:t>
            </a:r>
            <a:endParaRPr kumimoji="1" lang="zh-CN" altLang="en-US" dirty="0"/>
          </a:p>
          <a:p>
            <a:r>
              <a:rPr kumimoji="1" lang="zh-CN" altLang="en-US" dirty="0"/>
              <a:t>中断异常</a:t>
            </a:r>
            <a:r>
              <a:rPr kumimoji="1" lang="zh-CN" altLang="en-US" dirty="0"/>
              <a:t>处理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设计背景：</a:t>
            </a:r>
            <a:r>
              <a:rPr kumimoji="1" lang="en-US" altLang="zh-CN" dirty="0" smtClean="0"/>
              <a:t>sel4</a:t>
            </a:r>
            <a:r>
              <a:rPr kumimoji="1" lang="zh-CN" altLang="en-US" dirty="0" smtClean="0"/>
              <a:t>模块</a:t>
            </a:r>
            <a:endParaRPr kumimoji="1"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32780" y="1555750"/>
            <a:ext cx="6022975" cy="351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安全性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内存安全：所有权机制、借用</a:t>
            </a:r>
            <a:r>
              <a:rPr lang="zh-CN" altLang="en-US" dirty="0" smtClean="0"/>
              <a:t>规则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类型安全：基本不存在隐式的</a:t>
            </a:r>
            <a:r>
              <a:rPr lang="zh-CN" altLang="en-US" dirty="0" smtClean="0"/>
              <a:t>类型转换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并发安全：编译器就可以检测出存在的</a:t>
            </a:r>
            <a:r>
              <a:rPr lang="zh-CN" altLang="en-US" dirty="0" smtClean="0"/>
              <a:t>数据竞争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unsafe</a:t>
            </a:r>
            <a:r>
              <a:rPr lang="zh-CN" altLang="en-US" dirty="0" smtClean="0"/>
              <a:t>块</a:t>
            </a:r>
            <a:endParaRPr lang="zh-CN" altLang="en-US" dirty="0" smtClean="0"/>
          </a:p>
          <a:p>
            <a:pPr marL="306070" lvl="0" indent="-306070">
              <a:buFont typeface="Wingdings 2" panose="05020102010507070707" charset="0"/>
              <a:buChar char=""/>
            </a:pPr>
            <a:r>
              <a:rPr lang="zh-CN" altLang="en-US" dirty="0" smtClean="0">
                <a:solidFill>
                  <a:schemeClr val="tx2"/>
                </a:solidFill>
              </a:rPr>
              <a:t>高效性</a:t>
            </a:r>
            <a:endParaRPr lang="zh-CN" altLang="en-US" dirty="0" smtClean="0">
              <a:solidFill>
                <a:schemeClr val="tx2"/>
              </a:solidFill>
            </a:endParaRPr>
          </a:p>
          <a:p>
            <a:pPr marL="763270" lvl="1" indent="-306070">
              <a:buFont typeface="Wingdings 2" panose="05020102010507070707" charset="0"/>
              <a:buChar char=""/>
            </a:pPr>
            <a:r>
              <a:rPr lang="zh-CN" altLang="en-US" dirty="0" smtClean="0">
                <a:solidFill>
                  <a:schemeClr val="tx2"/>
                </a:solidFill>
              </a:rPr>
              <a:t>没有</a:t>
            </a:r>
            <a:r>
              <a:rPr lang="en-US" altLang="zh-CN" dirty="0" smtClean="0">
                <a:solidFill>
                  <a:schemeClr val="tx2"/>
                </a:solidFill>
              </a:rPr>
              <a:t>gc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763270" lvl="1" indent="-306070">
              <a:buFont typeface="Wingdings 2" panose="05020102010507070707" charset="0"/>
              <a:buChar char=""/>
            </a:pPr>
            <a:r>
              <a:rPr lang="zh-CN" altLang="en-US" dirty="0" smtClean="0">
                <a:solidFill>
                  <a:schemeClr val="tx2"/>
                </a:solidFill>
              </a:rPr>
              <a:t>零成本</a:t>
            </a:r>
            <a:r>
              <a:rPr lang="zh-CN" altLang="en-US" dirty="0" smtClean="0">
                <a:solidFill>
                  <a:schemeClr val="tx2"/>
                </a:solidFill>
              </a:rPr>
              <a:t>抽象</a:t>
            </a:r>
            <a:endParaRPr lang="zh-CN" altLang="en-US" dirty="0" smtClean="0">
              <a:solidFill>
                <a:schemeClr val="tx2"/>
              </a:solidFill>
            </a:endParaRPr>
          </a:p>
          <a:p>
            <a:pPr marL="306070" lvl="0" indent="-306070">
              <a:buFont typeface="Wingdings 2" panose="05020102010507070707" charset="0"/>
              <a:buChar char=""/>
            </a:pPr>
            <a:r>
              <a:rPr lang="zh-CN" altLang="en-US" dirty="0" smtClean="0">
                <a:solidFill>
                  <a:schemeClr val="tx2"/>
                </a:solidFill>
              </a:rPr>
              <a:t>方便的集成化工具链和包管理</a:t>
            </a:r>
            <a:r>
              <a:rPr lang="zh-CN" altLang="en-US" dirty="0" smtClean="0">
                <a:solidFill>
                  <a:schemeClr val="tx2"/>
                </a:solidFill>
              </a:rPr>
              <a:t>工具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设计背景：</a:t>
            </a:r>
            <a:r>
              <a:rPr kumimoji="1" lang="en-US" altLang="zh-CN" dirty="0" smtClean="0"/>
              <a:t>why rust</a:t>
            </a:r>
            <a:r>
              <a:rPr kumimoji="1" lang="zh-CN" altLang="en-US" dirty="0" smtClean="0"/>
              <a:t>？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638170"/>
            <a:ext cx="10521387" cy="45691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陈云逸、李东阳、周宜辉：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FreeRTOS:</a:t>
            </a:r>
            <a:endParaRPr lang="en-US" altLang="zh-CN" dirty="0" smtClean="0"/>
          </a:p>
          <a:p>
            <a:pPr lvl="2"/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用Rust重新实现FreeRTOS——安全性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2"/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实现对上层应用（基本测试用例）的支持——功能性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2"/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完成到D1-H开发板等平台上的移植——易用性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marL="306070" lvl="0" indent="-306070">
              <a:buFont typeface="Wingdings 2" panose="05020102010507070707" charset="0"/>
              <a:buChar char=""/>
            </a:pPr>
            <a:r>
              <a:rPr lang="zh-CN" altLang="en-US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刘庆涛、雷洋、张洋：</a:t>
            </a:r>
            <a:endParaRPr lang="zh-CN" altLang="en-US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marL="763270" lvl="1" indent="-306070">
              <a:buFont typeface="Wingdings 2" panose="05020102010507070707" charset="0"/>
              <a:buChar char=""/>
            </a:pPr>
            <a:r>
              <a:rPr lang="en-US" alt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la-seL4:</a:t>
            </a:r>
            <a:endParaRPr lang="en-US" alt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marL="1220470" lvl="2" indent="-306070">
              <a:buFont typeface="Wingdings 2" panose="05020102010507070707" charset="0"/>
              <a:buChar char=""/>
            </a:pPr>
            <a:r>
              <a:rPr lang="zh-CN" altLang="en-US" sz="1400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将</a:t>
            </a:r>
            <a:r>
              <a:rPr lang="en-US" altLang="zh-CN" sz="1400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c</a:t>
            </a:r>
            <a:r>
              <a:rPr lang="zh-CN" altLang="en-US" sz="1400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版</a:t>
            </a:r>
            <a:r>
              <a:rPr lang="en-US" altLang="zh-CN" sz="1400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seL4</a:t>
            </a:r>
            <a:r>
              <a:rPr lang="zh-CN" altLang="en-US" sz="1400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及相关程序库移植到了</a:t>
            </a:r>
            <a:r>
              <a:rPr lang="en-US" altLang="zh-CN" sz="1400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loongarch</a:t>
            </a:r>
            <a:r>
              <a:rPr lang="zh-CN" altLang="en-US" sz="1400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上</a:t>
            </a:r>
            <a:endParaRPr lang="zh-CN" altLang="en-US" sz="1400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marL="1220470" lvl="2" indent="-306070">
              <a:buFont typeface="Wingdings 2" panose="05020102010507070707" charset="0"/>
              <a:buChar char=""/>
            </a:pPr>
            <a:r>
              <a:rPr lang="zh-CN" altLang="en-US" sz="1400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实现了对上层应用的支持（通过全部基本测例）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设计背景：相关</a:t>
            </a:r>
            <a:r>
              <a:rPr lang="zh-CN" altLang="en-US" dirty="0" smtClean="0"/>
              <a:t>工作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3850" lvl="1" indent="0">
              <a:buNone/>
            </a:pPr>
            <a:endParaRPr kumimoji="1" lang="en-US" altLang="zh-CN" dirty="0" smtClean="0"/>
          </a:p>
          <a:p>
            <a:pPr lvl="1"/>
            <a:r>
              <a:rPr kumimoji="1" lang="zh-CN" altLang="en-US" dirty="0"/>
              <a:t>将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用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语言重新实现，能够在</a:t>
            </a:r>
            <a:r>
              <a:rPr kumimoji="1" lang="en-US" altLang="zh-CN" dirty="0"/>
              <a:t>qemu</a:t>
            </a:r>
            <a:r>
              <a:rPr kumimoji="1" lang="zh-CN" altLang="en-US" dirty="0"/>
              <a:t>模拟的</a:t>
            </a:r>
            <a:r>
              <a:rPr kumimoji="1" lang="en-US" altLang="zh-CN" dirty="0"/>
              <a:t>riscv</a:t>
            </a:r>
            <a:r>
              <a:rPr kumimoji="1" lang="zh-CN" altLang="en-US" dirty="0"/>
              <a:t>架构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上成功</a:t>
            </a:r>
            <a:r>
              <a:rPr kumimoji="1" lang="zh-CN" altLang="en-US" dirty="0"/>
              <a:t>运行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实现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对上层应用的</a:t>
            </a:r>
            <a:r>
              <a:rPr kumimoji="1" lang="zh-CN" altLang="en-US" dirty="0"/>
              <a:t>支持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将</a:t>
            </a:r>
            <a:r>
              <a:rPr kumimoji="1" lang="en-US" altLang="zh-CN" dirty="0"/>
              <a:t>sel4</a:t>
            </a:r>
            <a:r>
              <a:rPr kumimoji="1" lang="zh-CN" altLang="en-US" dirty="0"/>
              <a:t>移植到</a:t>
            </a:r>
            <a:r>
              <a:rPr kumimoji="1" lang="en-US" altLang="zh-CN" dirty="0"/>
              <a:t>loongarch</a:t>
            </a:r>
            <a:r>
              <a:rPr kumimoji="1" lang="zh-CN" altLang="en-US" dirty="0"/>
              <a:t>上（如果</a:t>
            </a:r>
            <a:r>
              <a:rPr kumimoji="1" lang="zh-CN" altLang="en-US" dirty="0"/>
              <a:t>有余力）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设计任务：</a:t>
            </a:r>
            <a:r>
              <a:rPr kumimoji="1" lang="en-US" altLang="zh-CN" dirty="0" smtClean="0"/>
              <a:t>sel4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rust</a:t>
            </a:r>
            <a:r>
              <a:rPr kumimoji="1" lang="zh-CN" altLang="en-US" dirty="0" smtClean="0"/>
              <a:t>化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367830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开题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第二周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</a:t>
            </a:r>
            <a:r>
              <a:rPr kumimoji="1" lang="en-US" altLang="zh-CN" dirty="0" smtClean="0"/>
              <a:t>rcore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freeRTOS</a:t>
            </a:r>
            <a:r>
              <a:rPr kumimoji="1" lang="zh-CN" altLang="en-US" dirty="0" smtClean="0"/>
              <a:t>如何实现操作系统，尝试用</a:t>
            </a:r>
            <a:r>
              <a:rPr kumimoji="1" lang="en-US" altLang="zh-CN" dirty="0" smtClean="0"/>
              <a:t>rust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seL</a:t>
            </a:r>
            <a:r>
              <a:rPr kumimoji="1" lang="en-US" altLang="zh-CN" dirty="0" smtClean="0"/>
              <a:t>4</a:t>
            </a:r>
            <a:endParaRPr kumimoji="1" lang="zh-CN" altLang="en-US" dirty="0" smtClean="0"/>
          </a:p>
          <a:p>
            <a:r>
              <a:rPr kumimoji="1" lang="zh-CN" altLang="en-US" dirty="0" smtClean="0"/>
              <a:t>第二周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中期前后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seL4 rust</a:t>
            </a:r>
            <a:r>
              <a:rPr kumimoji="1" lang="zh-CN" altLang="en-US" dirty="0" smtClean="0"/>
              <a:t>版，能在</a:t>
            </a:r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模拟的</a:t>
            </a:r>
            <a:r>
              <a:rPr kumimoji="1" lang="en-US" altLang="zh-CN" dirty="0" smtClean="0"/>
              <a:t>riscv</a:t>
            </a:r>
            <a:r>
              <a:rPr kumimoji="1" lang="zh-CN" altLang="en-US" dirty="0" smtClean="0"/>
              <a:t>架构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上运行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中期</a:t>
            </a:r>
            <a:r>
              <a:rPr kumimoji="1" lang="en-US" altLang="zh-CN" dirty="0" smtClean="0"/>
              <a:t>——15</a:t>
            </a:r>
            <a:r>
              <a:rPr kumimoji="1" lang="zh-CN" altLang="en-US" dirty="0" smtClean="0"/>
              <a:t>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测试通过</a:t>
            </a:r>
            <a:r>
              <a:rPr kumimoji="1" lang="en-US" altLang="zh-CN" dirty="0" smtClean="0"/>
              <a:t>seL4-Test</a:t>
            </a:r>
            <a:r>
              <a:rPr kumimoji="1" lang="zh-CN" altLang="en-US" dirty="0" smtClean="0"/>
              <a:t>中</a:t>
            </a:r>
            <a:r>
              <a:rPr kumimoji="1" lang="zh-CN" altLang="en-US" dirty="0" smtClean="0"/>
              <a:t>测例，尝试将</a:t>
            </a:r>
            <a:r>
              <a:rPr kumimoji="1" lang="en-US" altLang="zh-CN" dirty="0" smtClean="0"/>
              <a:t>seL4</a:t>
            </a:r>
            <a:r>
              <a:rPr kumimoji="1" lang="zh-CN" altLang="en-US" dirty="0" smtClean="0"/>
              <a:t>迁移到</a:t>
            </a:r>
            <a:r>
              <a:rPr kumimoji="1" lang="en-US" altLang="zh-CN" dirty="0" smtClean="0"/>
              <a:t>loongarch</a:t>
            </a:r>
            <a:r>
              <a:rPr kumimoji="1" lang="zh-CN" altLang="en-US" dirty="0" smtClean="0"/>
              <a:t>上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撰写论文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设计规划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581025" y="1941195"/>
            <a:ext cx="10776585" cy="3632835"/>
          </a:xfrm>
        </p:spPr>
        <p:txBody>
          <a:bodyPr>
            <a:normAutofit/>
          </a:bodyPr>
          <a:lstStyle/>
          <a:p>
            <a:endParaRPr kumimoji="1" lang="en-US" altLang="zh-CN" sz="2000" dirty="0" smtClean="0"/>
          </a:p>
          <a:p>
            <a:r>
              <a:rPr kumimoji="1" lang="zh-CN" altLang="en-US" sz="2000" dirty="0">
                <a:solidFill>
                  <a:schemeClr val="tx2"/>
                </a:solidFill>
              </a:rPr>
              <a:t>微内核发展历程：</a:t>
            </a:r>
            <a:r>
              <a:rPr kumimoji="1" lang="en-US" altLang="zh-CN" sz="2000" dirty="0">
                <a:solidFill>
                  <a:schemeClr val="tx2"/>
                </a:solidFill>
              </a:rPr>
              <a:t>mach--&gt;L3/L4--&gt;seL4</a:t>
            </a:r>
            <a:endParaRPr kumimoji="1" lang="en-US" altLang="zh-CN" sz="2000" dirty="0">
              <a:solidFill>
                <a:schemeClr val="tx2"/>
              </a:solidFill>
            </a:endParaRPr>
          </a:p>
          <a:p>
            <a:r>
              <a:rPr kumimoji="1" lang="zh-CN" altLang="en-US" sz="2000" dirty="0">
                <a:solidFill>
                  <a:schemeClr val="tx2"/>
                </a:solidFill>
              </a:rPr>
              <a:t>所有内核服务都受到访问控制：为了执行特定的操作，应用程序必须调用对所请求的服务具有足够权限的能力。</a:t>
            </a:r>
            <a:endParaRPr kumimoji="1" lang="zh-CN" altLang="en-US" sz="2000" dirty="0">
              <a:solidFill>
                <a:schemeClr val="tx2"/>
              </a:solidFill>
            </a:endParaRPr>
          </a:p>
          <a:p>
            <a:pPr lvl="1"/>
            <a:r>
              <a:rPr kumimoji="1" lang="zh-CN" altLang="en-US" sz="1775" dirty="0">
                <a:solidFill>
                  <a:schemeClr val="tx2"/>
                </a:solidFill>
              </a:rPr>
              <a:t>细粒度访问</a:t>
            </a:r>
            <a:endParaRPr kumimoji="1" lang="zh-CN" altLang="en-US" sz="1775" dirty="0">
              <a:solidFill>
                <a:schemeClr val="tx2"/>
              </a:solidFill>
            </a:endParaRPr>
          </a:p>
          <a:p>
            <a:pPr lvl="1"/>
            <a:r>
              <a:rPr kumimoji="1" lang="zh-CN" altLang="en-US" sz="1775" dirty="0">
                <a:solidFill>
                  <a:schemeClr val="tx2"/>
                </a:solidFill>
              </a:rPr>
              <a:t>打桩和授权</a:t>
            </a:r>
            <a:r>
              <a:rPr kumimoji="1" lang="zh-CN" altLang="en-US" sz="1775" dirty="0">
                <a:solidFill>
                  <a:schemeClr val="tx2"/>
                </a:solidFill>
              </a:rPr>
              <a:t>机制</a:t>
            </a:r>
            <a:endParaRPr kumimoji="1" lang="zh-CN" altLang="en-US" sz="1775" dirty="0">
              <a:solidFill>
                <a:schemeClr val="tx2"/>
              </a:solidFill>
            </a:endParaRPr>
          </a:p>
          <a:p>
            <a:pPr lvl="1"/>
            <a:endParaRPr kumimoji="1" lang="en-US" altLang="zh-CN" sz="1775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kumimoji="1"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 smtClean="0"/>
              <a:t>设计背景：</a:t>
            </a:r>
            <a:r>
              <a:rPr kumimoji="1" lang="en-US" altLang="zh-CN" cap="none" dirty="0" smtClean="0"/>
              <a:t> </a:t>
            </a:r>
            <a:r>
              <a:rPr kumimoji="1" lang="zh-CN" altLang="en-US" cap="none" dirty="0" smtClean="0"/>
              <a:t>基于能力的控制</a:t>
            </a:r>
            <a:r>
              <a:rPr kumimoji="1" lang="zh-CN" altLang="en-US" cap="none" dirty="0" smtClean="0"/>
              <a:t>访问</a:t>
            </a:r>
            <a:endParaRPr kumimoji="1" lang="zh-CN" altLang="en-US" cap="none" dirty="0" smtClean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51625" y="533400"/>
            <a:ext cx="4464050" cy="161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9570,&quot;width&quot;:16420}"/>
</p:tagLst>
</file>

<file path=ppt/tags/tag2.xml><?xml version="1.0" encoding="utf-8"?>
<p:tagLst xmlns:p="http://schemas.openxmlformats.org/presentationml/2006/main">
  <p:tag name="KSO_WM_UNIT_PLACING_PICTURE_USER_VIEWPORT" val="{&quot;height&quot;:2800,&quot;width&quot;:7750}"/>
</p:tagLst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WPS 演示</Application>
  <PresentationFormat>宽屏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Wingdings 2</vt:lpstr>
      <vt:lpstr>Wingdings 2</vt:lpstr>
      <vt:lpstr>微软雅黑</vt:lpstr>
      <vt:lpstr>Gill Sans MT</vt:lpstr>
      <vt:lpstr>华文中宋</vt:lpstr>
      <vt:lpstr>Arial Unicode MS</vt:lpstr>
      <vt:lpstr>等线</vt:lpstr>
      <vt:lpstr>清华简约主题-扁平-16:9</vt:lpstr>
      <vt:lpstr>sel4的rust化       ——毕业设计开题报告</vt:lpstr>
      <vt:lpstr>设计背景：sEL4</vt:lpstr>
      <vt:lpstr>设计背景：sel4模块</vt:lpstr>
      <vt:lpstr>设计背景：why rust？</vt:lpstr>
      <vt:lpstr>设计背景：相关工作</vt:lpstr>
      <vt:lpstr>设计任务：sel4的rust化</vt:lpstr>
      <vt:lpstr>设计规划</vt:lpstr>
      <vt:lpstr>谢谢！</vt:lpstr>
      <vt:lpstr>设计背景： 基于能力的控制访问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2019011209</cp:lastModifiedBy>
  <cp:revision>1473</cp:revision>
  <cp:lastPrinted>2020-04-04T02:50:00Z</cp:lastPrinted>
  <dcterms:created xsi:type="dcterms:W3CDTF">2020-01-04T07:43:00Z</dcterms:created>
  <dcterms:modified xsi:type="dcterms:W3CDTF">2022-12-08T03:35:14Z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CEC4C96A68094AD7A691966AA97D10A0</vt:lpwstr>
  </property>
  <property fmtid="{D5CDD505-2E9C-101B-9397-08002B2CF9AE}" pid="3" name="KSOProductBuildVer">
    <vt:lpwstr>2052-11.1.0.10943</vt:lpwstr>
  </property>
</Properties>
</file>