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0" r:id="rId2"/>
    <p:sldId id="277" r:id="rId3"/>
    <p:sldId id="271" r:id="rId4"/>
    <p:sldId id="272" r:id="rId5"/>
    <p:sldId id="286" r:id="rId6"/>
    <p:sldId id="292" r:id="rId7"/>
    <p:sldId id="291" r:id="rId8"/>
    <p:sldId id="293" r:id="rId9"/>
    <p:sldId id="294" r:id="rId10"/>
    <p:sldId id="276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dirty="0"/>
              <a:t>用</a:t>
            </a:r>
            <a:r>
              <a:rPr kumimoji="1" altLang="zh-CN" dirty="0"/>
              <a:t>rust</a:t>
            </a:r>
            <a:r>
              <a:rPr kumimoji="1" lang="zh-CN" altLang="en-US" dirty="0"/>
              <a:t>语言</a:t>
            </a:r>
            <a:r>
              <a:rPr kumimoji="1" lang="zh-CN" dirty="0"/>
              <a:t>实现</a:t>
            </a:r>
            <a:r>
              <a:rPr kumimoji="1" altLang="zh-CN" dirty="0"/>
              <a:t>sel4</a:t>
            </a:r>
            <a:br>
              <a:rPr kumimoji="1" lang="en-US" altLang="zh-CN" dirty="0"/>
            </a:br>
            <a:r>
              <a:rPr kumimoji="1" lang="en-US" altLang="zh-CN" dirty="0"/>
              <a:t>      </a:t>
            </a:r>
            <a:r>
              <a:rPr kumimoji="1" altLang="zh-CN" sz="2400" dirty="0"/>
              <a:t>——</a:t>
            </a: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指导教师：王生原、张福新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44487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开题两周后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部分的迁移</a:t>
            </a:r>
            <a:endParaRPr kumimoji="1" lang="en-US" altLang="zh-CN" dirty="0"/>
          </a:p>
          <a:p>
            <a:r>
              <a:rPr kumimoji="1" lang="zh-CN" altLang="en-US" dirty="0"/>
              <a:t>开题两周后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开学前后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内核对象的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开学前后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内核服务的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</a:t>
            </a:r>
            <a:r>
              <a:rPr kumimoji="1" lang="en-US" altLang="zh-CN" dirty="0"/>
              <a:t>sel4test </a:t>
            </a:r>
            <a:r>
              <a:rPr kumimoji="1" lang="zh-CN" altLang="en-US" dirty="0"/>
              <a:t>所需的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最后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寻找可能的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，撰写论文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高安全性 、高性能的操作系统微内核</a:t>
            </a:r>
          </a:p>
          <a:p>
            <a:r>
              <a:rPr kumimoji="1" lang="zh-CN" altLang="en-US" dirty="0"/>
              <a:t>数据完整性、数据保密性</a:t>
            </a:r>
          </a:p>
          <a:p>
            <a:r>
              <a:rPr kumimoji="1" lang="zh-CN" altLang="en-US" dirty="0"/>
              <a:t>混合临界系统：即在同时运行可靠和不可靠代码的情况下，可以保证关键可靠代码的硬实时性，可信代码实时性不会被非可信代码的异常行为破坏</a:t>
            </a:r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编写，内核部分代码有</a:t>
            </a:r>
            <a:r>
              <a:rPr kumimoji="1" lang="en-US" altLang="zh-CN" dirty="0"/>
              <a:t>1w</a:t>
            </a:r>
            <a:r>
              <a:rPr kumimoji="1" lang="zh-CN" altLang="en-US" dirty="0"/>
              <a:t>行左右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10" y="618490"/>
            <a:ext cx="205105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4179570"/>
            <a:ext cx="7518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0528" y="172964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内核对象、服务</a:t>
            </a:r>
          </a:p>
          <a:p>
            <a:r>
              <a:rPr kumimoji="1" lang="zh-CN" altLang="en-US" dirty="0"/>
              <a:t>能力空间（</a:t>
            </a:r>
            <a:r>
              <a:rPr kumimoji="1" lang="en-US" altLang="zh-CN" dirty="0" err="1"/>
              <a:t>CSpace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进程间通信：端点（同步）、通知（异步）</a:t>
            </a:r>
          </a:p>
          <a:p>
            <a:r>
              <a:rPr kumimoji="1" lang="zh-CN" altLang="en-US" dirty="0"/>
              <a:t>线程块：线程、进度上下文</a:t>
            </a:r>
          </a:p>
          <a:p>
            <a:r>
              <a:rPr kumimoji="1" lang="zh-CN" altLang="en-US" dirty="0"/>
              <a:t>虚拟、物理地址空间</a:t>
            </a:r>
          </a:p>
          <a:p>
            <a:r>
              <a:rPr kumimoji="1" lang="zh-CN" altLang="en-US" dirty="0"/>
              <a:t>中断异常处理</a:t>
            </a:r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模块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32780" y="1548765"/>
            <a:ext cx="602297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lang="zh-CN" altLang="en-US" dirty="0"/>
              <a:t>安全性</a:t>
            </a:r>
          </a:p>
          <a:p>
            <a:pPr lvl="1"/>
            <a:r>
              <a:rPr lang="zh-CN" altLang="en-US" dirty="0"/>
              <a:t>内存安全：所有权机制、借用规则</a:t>
            </a:r>
          </a:p>
          <a:p>
            <a:pPr lvl="1"/>
            <a:r>
              <a:rPr lang="zh-CN" altLang="en-US" dirty="0"/>
              <a:t>类型安全：基本不存在隐式的类型转换</a:t>
            </a:r>
          </a:p>
          <a:p>
            <a:pPr lvl="1"/>
            <a:r>
              <a:rPr lang="zh-CN" altLang="en-US" dirty="0"/>
              <a:t>并发安全：编译器就可以检测出存在的数据竞争</a:t>
            </a:r>
          </a:p>
          <a:p>
            <a:pPr lvl="1"/>
            <a:r>
              <a:rPr lang="en-US" altLang="zh-CN" dirty="0"/>
              <a:t>unsafe</a:t>
            </a:r>
            <a:r>
              <a:rPr lang="zh-CN" altLang="en-US" dirty="0"/>
              <a:t>块</a:t>
            </a: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高效性</a:t>
            </a: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没有</a:t>
            </a:r>
            <a:r>
              <a:rPr lang="en-US" altLang="zh-CN" dirty="0">
                <a:solidFill>
                  <a:schemeClr val="tx2"/>
                </a:solidFill>
              </a:rPr>
              <a:t>gc</a:t>
            </a: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零成本抽象</a:t>
            </a: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方便的集成化工具链和包管理工具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why rust</a:t>
            </a:r>
            <a:r>
              <a:rPr kumimoji="1" lang="zh-CN" altLang="en-US" dirty="0"/>
              <a:t>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陈云逸、李东阳、周宜辉：</a:t>
            </a:r>
          </a:p>
          <a:p>
            <a:pPr lvl="1"/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r>
              <a:rPr lang="en-US" altLang="zh-CN" dirty="0"/>
              <a:t>:</a:t>
            </a:r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语言重新实现了</a:t>
            </a:r>
            <a:r>
              <a:rPr lang="en-US" altLang="zh-CN" dirty="0"/>
              <a:t>FREERTOS</a:t>
            </a:r>
          </a:p>
          <a:p>
            <a:pPr lvl="1"/>
            <a:r>
              <a:rPr lang="zh-CN" altLang="en-US" dirty="0"/>
              <a:t>实现效果：实现了</a:t>
            </a:r>
            <a:r>
              <a:rPr lang="en-US" altLang="zh-CN" dirty="0" err="1"/>
              <a:t>FreeRTOS</a:t>
            </a:r>
            <a:r>
              <a:rPr lang="zh-CN" altLang="en-US" dirty="0"/>
              <a:t>的基本功能</a:t>
            </a:r>
            <a:r>
              <a:rPr lang="en-US" altLang="zh-CN" dirty="0"/>
              <a:t>,</a:t>
            </a:r>
            <a:r>
              <a:rPr lang="zh-CN" altLang="en-US" dirty="0"/>
              <a:t>并通过了</a:t>
            </a:r>
            <a:r>
              <a:rPr lang="en-US" altLang="zh-CN" dirty="0" err="1"/>
              <a:t>FreeRTOS</a:t>
            </a:r>
            <a:r>
              <a:rPr lang="zh-CN" altLang="en-US" dirty="0"/>
              <a:t>自带的测试。</a:t>
            </a:r>
            <a:endParaRPr lang="en-US" altLang="zh-CN" dirty="0"/>
          </a:p>
          <a:p>
            <a:pPr lvl="1"/>
            <a:r>
              <a:rPr lang="zh-CN" altLang="en-US" dirty="0"/>
              <a:t>代码可分为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 err="1"/>
              <a:t>ffi</a:t>
            </a:r>
            <a:r>
              <a:rPr lang="zh-CN" altLang="en-US" dirty="0"/>
              <a:t>、</a:t>
            </a:r>
            <a:r>
              <a:rPr lang="en-US" altLang="zh-CN" dirty="0"/>
              <a:t>test</a:t>
            </a:r>
            <a:r>
              <a:rPr lang="zh-CN" altLang="en-US" dirty="0"/>
              <a:t>、</a:t>
            </a:r>
            <a:r>
              <a:rPr lang="en-US" altLang="zh-CN" dirty="0"/>
              <a:t>portable</a:t>
            </a:r>
            <a:r>
              <a:rPr lang="zh-CN" altLang="en-US" dirty="0"/>
              <a:t>四个模块。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模块：</a:t>
            </a:r>
            <a:endParaRPr lang="en-US" altLang="zh-CN" dirty="0"/>
          </a:p>
          <a:p>
            <a:pPr lvl="1"/>
            <a:r>
              <a:rPr lang="en-US" altLang="zh-CN" dirty="0"/>
              <a:t>Kernel</a:t>
            </a:r>
            <a:r>
              <a:rPr lang="zh-CN" altLang="en-US" dirty="0"/>
              <a:t>模块实现为</a:t>
            </a:r>
            <a:r>
              <a:rPr lang="en-US" altLang="zh-CN" dirty="0" err="1"/>
              <a:t>FreeRTOS</a:t>
            </a:r>
            <a:r>
              <a:rPr lang="zh-CN" altLang="en-US" dirty="0"/>
              <a:t>的内核，实现的功能有：</a:t>
            </a:r>
            <a:endParaRPr lang="en-US" altLang="zh-CN" dirty="0"/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任务调度，包括任务创建、删除、延迟、挂起与恢复、调度器挂起与恢复等；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消息队列与信号量，用于不同任务之间的通信。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基础事件组操作，不同任务间的同步。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8" name="内容占位符 2">
            <a:extLst>
              <a:ext uri="{FF2B5EF4-FFF2-40B4-BE49-F238E27FC236}">
                <a16:creationId xmlns:a16="http://schemas.microsoft.com/office/drawing/2014/main" id="{F71DE0B0-CDF0-47BB-9C9A-8148DD59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91" y="1782600"/>
            <a:ext cx="2720285" cy="3292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Portable</a:t>
            </a:r>
            <a:r>
              <a:rPr lang="zh-CN" altLang="en-US" dirty="0"/>
              <a:t>模块：用于与硬件的交互，主要设置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时钟中断、调度器启动流程、串口交互等。</a:t>
            </a:r>
            <a:endParaRPr lang="en-US" altLang="zh-CN" sz="18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err="1"/>
              <a:t>Ffi</a:t>
            </a:r>
            <a:r>
              <a:rPr lang="zh-CN" altLang="en-US" dirty="0"/>
              <a:t>模块：用于与</a:t>
            </a:r>
            <a:r>
              <a:rPr lang="en-US" altLang="zh-CN" dirty="0"/>
              <a:t>C </a:t>
            </a:r>
            <a:r>
              <a:rPr lang="zh-CN" altLang="en-US" dirty="0"/>
              <a:t>代码进行交互，提供了</a:t>
            </a:r>
            <a:r>
              <a:rPr lang="en-US" altLang="zh-CN" dirty="0"/>
              <a:t>C </a:t>
            </a:r>
            <a:r>
              <a:rPr lang="zh-CN" altLang="en-US" dirty="0"/>
              <a:t>可用的部分接口。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Test</a:t>
            </a:r>
            <a:r>
              <a:rPr lang="zh-CN" altLang="en-US" dirty="0"/>
              <a:t>模块：原版</a:t>
            </a:r>
            <a:r>
              <a:rPr lang="en-US" altLang="zh-CN" dirty="0" err="1"/>
              <a:t>FreeRTOS</a:t>
            </a:r>
            <a:r>
              <a:rPr lang="zh-CN" altLang="en-US" dirty="0"/>
              <a:t>提供的</a:t>
            </a:r>
            <a:r>
              <a:rPr lang="en-US" altLang="zh-CN" dirty="0"/>
              <a:t>c</a:t>
            </a:r>
            <a:r>
              <a:rPr lang="zh-CN" altLang="en-US" dirty="0"/>
              <a:t>测例，通过</a:t>
            </a:r>
            <a:r>
              <a:rPr lang="en-US" altLang="zh-CN" dirty="0"/>
              <a:t>rust-cc</a:t>
            </a:r>
            <a:r>
              <a:rPr lang="zh-CN" altLang="en-US" dirty="0"/>
              <a:t>库可实现</a:t>
            </a:r>
            <a:r>
              <a:rPr lang="en-US" altLang="zh-CN" dirty="0"/>
              <a:t>c</a:t>
            </a:r>
            <a:r>
              <a:rPr lang="zh-CN" altLang="en-US" dirty="0"/>
              <a:t>代码与</a:t>
            </a:r>
            <a:r>
              <a:rPr lang="en-US" altLang="zh-CN" dirty="0"/>
              <a:t>rust</a:t>
            </a:r>
            <a:r>
              <a:rPr lang="zh-CN" altLang="en-US" dirty="0"/>
              <a:t>代码一起编译，再将测试函数写入一个单独的线程，让</a:t>
            </a:r>
            <a:r>
              <a:rPr lang="en-US" altLang="zh-CN" dirty="0" err="1"/>
              <a:t>freertos</a:t>
            </a:r>
            <a:r>
              <a:rPr lang="zh-CN" altLang="en-US" dirty="0"/>
              <a:t>运行即可开始测试。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9D72C-7966-436A-84B8-EB460B79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9" y="2416882"/>
            <a:ext cx="6002422" cy="23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语言重新实现，能够在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模拟的</a:t>
            </a:r>
            <a:r>
              <a:rPr kumimoji="1" lang="en-US" altLang="zh-CN" dirty="0"/>
              <a:t>riscv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上成功运行</a:t>
            </a:r>
          </a:p>
          <a:p>
            <a:pPr lvl="1"/>
            <a:r>
              <a:rPr kumimoji="1" lang="zh-CN" altLang="en-US" dirty="0"/>
              <a:t>实现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对上层应用的支持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A60B7F-1E97-44D0-9FEF-11106075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16" y="2920303"/>
            <a:ext cx="3911801" cy="275604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315096A-1E0F-4EB9-96AF-CB1A5E73E803}"/>
              </a:ext>
            </a:extLst>
          </p:cNvPr>
          <p:cNvSpPr/>
          <p:nvPr/>
        </p:nvSpPr>
        <p:spPr>
          <a:xfrm>
            <a:off x="4523160" y="3844343"/>
            <a:ext cx="1925391" cy="3219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A33F3-3FDD-4650-8128-4C4FB1F5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08" y="2755073"/>
            <a:ext cx="3994355" cy="2609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err="1"/>
              <a:t>Elfloader</a:t>
            </a:r>
            <a:r>
              <a:rPr kumimoji="1" lang="zh-CN" altLang="en-US" dirty="0"/>
              <a:t>为加载内核的工具，在启动时，先将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作为内核运行，它会将真正的内核以及运行在用户态的测试程序加载进来。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检查内存文件是否合规、内存大小是否充足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建立简单的页表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跳转至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运行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 err="1"/>
              <a:t>elfloader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2D9314-06FF-4B95-9AB0-A4EB778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15" y="2654072"/>
            <a:ext cx="4292821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378CA186-C4CF-479F-8542-4CD21F9CFEDE}"/>
              </a:ext>
            </a:extLst>
          </p:cNvPr>
          <p:cNvSpPr txBox="1">
            <a:spLocks/>
          </p:cNvSpPr>
          <p:nvPr/>
        </p:nvSpPr>
        <p:spPr>
          <a:xfrm>
            <a:off x="985777" y="169539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实现内容：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Kernel </a:t>
            </a:r>
            <a:r>
              <a:rPr kumimoji="1" lang="zh-CN" altLang="en-US" dirty="0"/>
              <a:t>内核对象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CSpace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CNode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TCB</a:t>
            </a:r>
          </a:p>
          <a:p>
            <a:pPr lvl="3"/>
            <a:r>
              <a:rPr kumimoji="1" lang="en-US" altLang="zh-CN" dirty="0"/>
              <a:t>IPC(Endpoint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Notification)</a:t>
            </a:r>
          </a:p>
          <a:p>
            <a:pPr lvl="3"/>
            <a:r>
              <a:rPr kumimoji="1" lang="en-US" altLang="zh-CN" dirty="0" err="1"/>
              <a:t>VSpace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IRQHandler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Reply Object</a:t>
            </a:r>
          </a:p>
          <a:p>
            <a:pPr lvl="2"/>
            <a:r>
              <a:rPr kumimoji="1" lang="en-US" altLang="zh-CN" dirty="0"/>
              <a:t>Kernel</a:t>
            </a:r>
            <a:r>
              <a:rPr kumimoji="1" lang="zh-CN" altLang="en-US" dirty="0"/>
              <a:t>内核服务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启动流程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初始化中断处理程序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创建</a:t>
            </a:r>
            <a:r>
              <a:rPr kumimoji="1" lang="en-US" altLang="zh-CN" dirty="0" err="1"/>
              <a:t>BootInfo</a:t>
            </a:r>
            <a:r>
              <a:rPr kumimoji="1" lang="en-US" altLang="zh-CN" dirty="0"/>
              <a:t> frame </a:t>
            </a:r>
            <a:r>
              <a:rPr kumimoji="1" lang="zh-CN" altLang="en-US" dirty="0"/>
              <a:t>，引导创建初始线程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开启页表</a:t>
            </a:r>
            <a:endParaRPr kumimoji="1" lang="en-US" altLang="zh-CN" dirty="0"/>
          </a:p>
          <a:p>
            <a:pPr marL="1008380" lvl="3" indent="0">
              <a:buNone/>
            </a:pP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339FAE-DC10-4B2F-92E9-2F2C8BD3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16" y="815238"/>
            <a:ext cx="5584448" cy="42671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21DD45-A8CA-4615-849C-9E7FB9D4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64" y="5255888"/>
            <a:ext cx="4390063" cy="12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45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570,&quot;width&quot;:16420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585</Words>
  <Application>Microsoft Office PowerPoint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黑体</vt:lpstr>
      <vt:lpstr>Gill Sans MT</vt:lpstr>
      <vt:lpstr>Wingdings 2</vt:lpstr>
      <vt:lpstr>清华简约主题-扁平-16:9</vt:lpstr>
      <vt:lpstr>用rust语言实现sel4       ——毕业设计开题报告</vt:lpstr>
      <vt:lpstr>设计背景：sEL4</vt:lpstr>
      <vt:lpstr>设计背景：sel4模块</vt:lpstr>
      <vt:lpstr>设计背景：why rust？</vt:lpstr>
      <vt:lpstr>设计背景：R-Freertos</vt:lpstr>
      <vt:lpstr>设计背景：R-FreeRTOs</vt:lpstr>
      <vt:lpstr>设计任务：sel4的rust化</vt:lpstr>
      <vt:lpstr>设计任务：elfloader</vt:lpstr>
      <vt:lpstr>设计任务：kernel</vt:lpstr>
      <vt:lpstr>设计规划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李 龙昊</cp:lastModifiedBy>
  <cp:revision>1614</cp:revision>
  <cp:lastPrinted>2020-04-04T02:50:00Z</cp:lastPrinted>
  <dcterms:created xsi:type="dcterms:W3CDTF">2020-01-04T07:43:00Z</dcterms:created>
  <dcterms:modified xsi:type="dcterms:W3CDTF">2022-12-31T06:36:43Z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2052-11.1.0.10943</vt:lpwstr>
  </property>
</Properties>
</file>