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70" r:id="rId3"/>
    <p:sldId id="277" r:id="rId4"/>
    <p:sldId id="271" r:id="rId5"/>
    <p:sldId id="272" r:id="rId6"/>
    <p:sldId id="286" r:id="rId7"/>
    <p:sldId id="292" r:id="rId8"/>
    <p:sldId id="291" r:id="rId9"/>
    <p:sldId id="293" r:id="rId10"/>
    <p:sldId id="294" r:id="rId11"/>
    <p:sldId id="298" r:id="rId12"/>
    <p:sldId id="276" r:id="rId13"/>
    <p:sldId id="28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307D"/>
    <a:srgbClr val="FFFFFF"/>
    <a:srgbClr val="F6F4F7"/>
    <a:srgbClr val="93549F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15"/>
    <p:restoredTop sz="86378"/>
  </p:normalViewPr>
  <p:slideViewPr>
    <p:cSldViewPr snapToGrid="0" snapToObjects="1">
      <p:cViewPr varScale="1">
        <p:scale>
          <a:sx n="99" d="100"/>
          <a:sy n="99" d="100"/>
        </p:scale>
        <p:origin x="640" y="56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22" name="矩形 21"/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半闭框 17"/>
            <p:cNvSpPr/>
            <p:nvPr userDrawn="1"/>
          </p:nvSpPr>
          <p:spPr>
            <a:xfrm>
              <a:off x="599225" y="1921565"/>
              <a:ext cx="821803" cy="867934"/>
            </a:xfrm>
            <a:prstGeom prst="halfFrame">
              <a:avLst>
                <a:gd name="adj1" fmla="val 23474"/>
                <a:gd name="adj2" fmla="val 2347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 userDrawn="1"/>
          </p:nvSpPr>
          <p:spPr>
            <a:xfrm>
              <a:off x="10161778" y="3614195"/>
              <a:ext cx="1430996" cy="2106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51" y="399605"/>
            <a:ext cx="2538904" cy="1074418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963169" y="2028084"/>
            <a:ext cx="10265664" cy="1356406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63169" y="3819054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spect="1"/>
          </p:cNvSpPr>
          <p:nvPr userDrawn="1"/>
        </p:nvSpPr>
        <p:spPr>
          <a:xfrm>
            <a:off x="8884030" y="675726"/>
            <a:ext cx="88976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/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3" name="图片 12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431883" y="2118167"/>
            <a:ext cx="10178926" cy="3602477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59731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31882" y="5592991"/>
            <a:ext cx="6066519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59731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431882" y="490438"/>
            <a:ext cx="10178925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/>
          <p:cNvSpPr/>
          <p:nvPr userDrawn="1"/>
        </p:nvSpPr>
        <p:spPr>
          <a:xfrm rot="5400000">
            <a:off x="-2692137" y="3263038"/>
            <a:ext cx="6858000" cy="3319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图片 8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10" name="矩形 9"/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963169" y="2028083"/>
            <a:ext cx="10265664" cy="1376851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>
          <a:xfrm>
            <a:off x="963169" y="3830629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7" name="日期占位符 10"/>
          <p:cNvSpPr>
            <a:spLocks noGrp="1"/>
          </p:cNvSpPr>
          <p:nvPr>
            <p:ph type="dt" sz="half" idx="10"/>
          </p:nvPr>
        </p:nvSpPr>
        <p:spPr>
          <a:xfrm>
            <a:off x="7523545" y="5597323"/>
            <a:ext cx="252328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28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833377" y="5592997"/>
            <a:ext cx="6585500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29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10151493" y="5597323"/>
            <a:ext cx="120327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1" name="图片 10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6" name="图片 5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spect="1"/>
          </p:cNvSpPr>
          <p:nvPr userDrawn="1"/>
        </p:nvSpPr>
        <p:spPr>
          <a:xfrm>
            <a:off x="447816" y="4914808"/>
            <a:ext cx="385561" cy="10322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463" y="4928762"/>
            <a:ext cx="10333301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5C307D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1463" y="5581910"/>
            <a:ext cx="10333301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5C307D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23545" y="6060170"/>
            <a:ext cx="252328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3377" y="6055844"/>
            <a:ext cx="65855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51493" y="6060170"/>
            <a:ext cx="120327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1" name="图片 10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microsoft.com/office/2007/relationships/hdphoto" Target="../media/image3.wdp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376" y="2336003"/>
            <a:ext cx="10521388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3545" y="5597323"/>
            <a:ext cx="252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377" y="5592997"/>
            <a:ext cx="6585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1493" y="5597323"/>
            <a:ext cx="1203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1" name="图片 10"/>
          <p:cNvPicPr/>
          <p:nvPr userDrawn="1"/>
        </p:nvPicPr>
        <p:blipFill rotWithShape="1">
          <a:blip r:embed="rId1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  <p:sp>
        <p:nvSpPr>
          <p:cNvPr id="2" name="圆角矩形 1"/>
          <p:cNvSpPr/>
          <p:nvPr userDrawn="1"/>
        </p:nvSpPr>
        <p:spPr>
          <a:xfrm>
            <a:off x="586670" y="651024"/>
            <a:ext cx="80595" cy="900000"/>
          </a:xfrm>
          <a:prstGeom prst="roundRect">
            <a:avLst>
              <a:gd name="adj" fmla="val 0"/>
            </a:avLst>
          </a:prstGeom>
          <a:solidFill>
            <a:srgbClr val="5C30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rgbClr val="5C307D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368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368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64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dirty="0"/>
              <a:t>用</a:t>
            </a:r>
            <a:r>
              <a:rPr kumimoji="1" altLang="zh-CN" dirty="0"/>
              <a:t>rust</a:t>
            </a:r>
            <a:r>
              <a:rPr kumimoji="1" lang="zh-CN" altLang="en-US" dirty="0"/>
              <a:t>语言</a:t>
            </a:r>
            <a:r>
              <a:rPr kumimoji="1" lang="zh-CN" dirty="0"/>
              <a:t>实现</a:t>
            </a:r>
            <a:r>
              <a:rPr kumimoji="1" altLang="zh-CN" dirty="0"/>
              <a:t>sel4</a:t>
            </a:r>
            <a:br>
              <a:rPr kumimoji="1" lang="en-US" altLang="zh-CN" dirty="0"/>
            </a:br>
            <a:r>
              <a:rPr kumimoji="1" lang="en-US" altLang="zh-CN" dirty="0"/>
              <a:t>      </a:t>
            </a:r>
            <a:r>
              <a:rPr kumimoji="1" altLang="zh-CN" sz="2400" dirty="0"/>
              <a:t>——</a:t>
            </a:r>
            <a:r>
              <a:rPr kumimoji="1" lang="zh-CN" altLang="en-US" sz="2400" dirty="0"/>
              <a:t>毕业设计开题报告</a:t>
            </a:r>
            <a:endParaRPr kumimoji="1"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清华大学计算机系 李龙昊</a:t>
            </a:r>
            <a:endParaRPr kumimoji="1" lang="en-US" altLang="zh-CN" dirty="0"/>
          </a:p>
          <a:p>
            <a:r>
              <a:rPr kumimoji="1" lang="en-US" altLang="zh-CN" dirty="0"/>
              <a:t>2022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12</a:t>
            </a:r>
            <a:r>
              <a:rPr kumimoji="1" lang="zh-CN" altLang="en-US" dirty="0"/>
              <a:t>月</a:t>
            </a:r>
            <a:r>
              <a:rPr kumimoji="1" lang="en-US" altLang="zh-CN" dirty="0"/>
              <a:t>31</a:t>
            </a:r>
            <a:r>
              <a:rPr kumimoji="1" lang="zh-CN" altLang="en-US" dirty="0"/>
              <a:t>日</a:t>
            </a:r>
            <a:endParaRPr kumimoji="1" lang="en-US" altLang="zh-CN" dirty="0"/>
          </a:p>
          <a:p>
            <a:r>
              <a:rPr kumimoji="1" lang="zh-CN" altLang="en-US" dirty="0"/>
              <a:t>指导教师：王生原、张福新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3377" y="1542994"/>
            <a:ext cx="10521387" cy="3678303"/>
          </a:xfrm>
        </p:spPr>
        <p:txBody>
          <a:bodyPr>
            <a:normAutofit/>
          </a:bodyPr>
          <a:lstStyle/>
          <a:p>
            <a:pPr marL="323850" lvl="1" indent="0">
              <a:buNone/>
            </a:pP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任务</a:t>
            </a:r>
            <a:r>
              <a:rPr kumimoji="1" lang="zh-CN" altLang="en-US" dirty="0"/>
              <a:t>难点</a:t>
            </a:r>
            <a:endParaRPr kumimoji="1" lang="zh-CN" altLang="en-US" dirty="0"/>
          </a:p>
        </p:txBody>
      </p:sp>
      <p:sp>
        <p:nvSpPr>
          <p:cNvPr id="5" name="内容占位符 1"/>
          <p:cNvSpPr txBox="1"/>
          <p:nvPr/>
        </p:nvSpPr>
        <p:spPr>
          <a:xfrm>
            <a:off x="985777" y="1689044"/>
            <a:ext cx="10521387" cy="41147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7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2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795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60" indent="-23368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105" indent="-23368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64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9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3850" lvl="1" indent="0">
              <a:buFont typeface="Wingdings 2" panose="05020102010507070707" pitchFamily="18" charset="2"/>
              <a:buNone/>
            </a:pPr>
            <a:endParaRPr kumimoji="1" lang="en-US" altLang="zh-CN" dirty="0"/>
          </a:p>
          <a:p>
            <a:pPr lvl="1"/>
            <a:r>
              <a:rPr kumimoji="1" lang="zh-CN" altLang="zh-CN" dirty="0"/>
              <a:t>代码量大，涉及代码类型</a:t>
            </a:r>
            <a:r>
              <a:rPr kumimoji="1" lang="zh-CN" altLang="zh-CN" dirty="0"/>
              <a:t>众多</a:t>
            </a:r>
            <a:endParaRPr kumimoji="1" lang="zh-CN" altLang="zh-CN" dirty="0"/>
          </a:p>
          <a:p>
            <a:pPr lvl="2"/>
            <a:r>
              <a:rPr kumimoji="1" lang="zh-CN" altLang="zh-CN" sz="1400" dirty="0"/>
              <a:t>内核代码量行数</a:t>
            </a:r>
            <a:r>
              <a:rPr kumimoji="1" lang="en-US" altLang="zh-CN" sz="1400" dirty="0"/>
              <a:t>1w+</a:t>
            </a:r>
            <a:r>
              <a:rPr kumimoji="1" lang="zh-CN" altLang="en-US" sz="1400" dirty="0"/>
              <a:t>行，包含</a:t>
            </a:r>
            <a:r>
              <a:rPr kumimoji="1" lang="en-US" altLang="zh-CN" sz="1400" dirty="0"/>
              <a:t>.c </a:t>
            </a:r>
            <a:r>
              <a:rPr kumimoji="1" lang="zh-CN" altLang="en-US" sz="1400" dirty="0"/>
              <a:t>、汇编、</a:t>
            </a:r>
            <a:r>
              <a:rPr kumimoji="1" lang="en-US" altLang="zh-CN" sz="1400" dirty="0"/>
              <a:t>.ld</a:t>
            </a:r>
            <a:r>
              <a:rPr kumimoji="1" lang="zh-CN" altLang="en-US" sz="1400" dirty="0"/>
              <a:t>、</a:t>
            </a:r>
            <a:r>
              <a:rPr kumimoji="1" lang="en-US" altLang="zh-CN" sz="1400" dirty="0"/>
              <a:t>.py </a:t>
            </a:r>
            <a:r>
              <a:rPr kumimoji="1" lang="zh-CN" altLang="en-US" sz="1400" dirty="0"/>
              <a:t>、</a:t>
            </a:r>
            <a:r>
              <a:rPr kumimoji="1" lang="en-US" altLang="zh-CN" sz="1400" dirty="0"/>
              <a:t> .sh</a:t>
            </a:r>
            <a:r>
              <a:rPr kumimoji="1" lang="zh-CN" altLang="en-US" sz="1400" dirty="0"/>
              <a:t>、</a:t>
            </a:r>
            <a:r>
              <a:rPr kumimoji="1" lang="en-US" altLang="zh-CN" sz="1400" dirty="0"/>
              <a:t>cmake</a:t>
            </a:r>
            <a:r>
              <a:rPr kumimoji="1" lang="zh-CN" altLang="en-US" sz="1400" dirty="0"/>
              <a:t>等文件</a:t>
            </a:r>
            <a:endParaRPr kumimoji="1" lang="zh-CN" altLang="zh-CN" dirty="0"/>
          </a:p>
          <a:p>
            <a:pPr lvl="1"/>
            <a:r>
              <a:rPr kumimoji="1" lang="zh-CN" altLang="en-US" dirty="0"/>
              <a:t>适配的工程项目复杂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sel4</a:t>
            </a:r>
            <a:r>
              <a:rPr kumimoji="1" lang="zh-CN" altLang="en-US" dirty="0"/>
              <a:t>相关资料内容少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相比于 </a:t>
            </a:r>
            <a:r>
              <a:rPr kumimoji="1" lang="en-US" altLang="zh-CN" dirty="0"/>
              <a:t>freerots，seL4 的官方指导资料和技术博客较少，官方只提供了架构无关的设计思想，</a:t>
            </a:r>
            <a:endParaRPr kumimoji="1" lang="en-US" altLang="zh-CN" dirty="0"/>
          </a:p>
          <a:p>
            <a:pPr lvl="3"/>
            <a:endParaRPr kumimoji="1" lang="en-US" altLang="zh-CN" dirty="0"/>
          </a:p>
          <a:p>
            <a:pPr lvl="3"/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19670" y="1125220"/>
            <a:ext cx="4389120" cy="2217420"/>
          </a:xfrm>
          <a:prstGeom prst="rect">
            <a:avLst/>
          </a:prstGeom>
        </p:spPr>
      </p:pic>
      <p:pic>
        <p:nvPicPr>
          <p:cNvPr id="7" name="图片 6" descr="微信图片_2023010509030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150" y="4541520"/>
            <a:ext cx="5576570" cy="13849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307" y="2048614"/>
            <a:ext cx="10521387" cy="444877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开题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开题两周后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完成</a:t>
            </a:r>
            <a:r>
              <a:rPr kumimoji="1" lang="en-US" altLang="zh-CN" dirty="0" err="1"/>
              <a:t>elfloader</a:t>
            </a:r>
            <a:r>
              <a:rPr kumimoji="1" lang="zh-CN" altLang="en-US" dirty="0"/>
              <a:t>部分的迁移</a:t>
            </a:r>
            <a:endParaRPr kumimoji="1" lang="en-US" altLang="zh-CN" dirty="0"/>
          </a:p>
          <a:p>
            <a:r>
              <a:rPr kumimoji="1" lang="zh-CN" altLang="en-US" dirty="0"/>
              <a:t>开题两周后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开学前后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完成</a:t>
            </a:r>
            <a:r>
              <a:rPr kumimoji="1" lang="en-US" altLang="zh-CN" dirty="0"/>
              <a:t>sel4</a:t>
            </a:r>
            <a:r>
              <a:rPr kumimoji="1" lang="zh-CN" altLang="en-US" dirty="0"/>
              <a:t>内核对象的</a:t>
            </a:r>
            <a:r>
              <a:rPr kumimoji="1" lang="en-US" altLang="zh-CN" dirty="0"/>
              <a:t>rust</a:t>
            </a:r>
            <a:r>
              <a:rPr kumimoji="1" lang="zh-CN" altLang="en-US" dirty="0"/>
              <a:t>实现</a:t>
            </a:r>
            <a:endParaRPr kumimoji="1" lang="en-US" altLang="zh-CN" dirty="0"/>
          </a:p>
          <a:p>
            <a:r>
              <a:rPr kumimoji="1" lang="zh-CN" altLang="en-US" dirty="0"/>
              <a:t>开学前后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中期前后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完成</a:t>
            </a:r>
            <a:r>
              <a:rPr kumimoji="1" lang="en-US" altLang="zh-CN" dirty="0"/>
              <a:t>sel4</a:t>
            </a:r>
            <a:r>
              <a:rPr kumimoji="1" lang="zh-CN" altLang="en-US" dirty="0"/>
              <a:t>内核服务的</a:t>
            </a:r>
            <a:r>
              <a:rPr kumimoji="1" lang="en-US" altLang="zh-CN" dirty="0"/>
              <a:t>rust</a:t>
            </a:r>
            <a:r>
              <a:rPr kumimoji="1" lang="zh-CN" altLang="en-US" dirty="0"/>
              <a:t>实现</a:t>
            </a:r>
            <a:endParaRPr kumimoji="1" lang="en-US" altLang="zh-CN" dirty="0"/>
          </a:p>
          <a:p>
            <a:r>
              <a:rPr kumimoji="1" lang="zh-CN" altLang="en-US" dirty="0"/>
              <a:t>中期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中期两周后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编写</a:t>
            </a:r>
            <a:r>
              <a:rPr kumimoji="1" lang="en-US" altLang="zh-CN" dirty="0"/>
              <a:t>sel4test </a:t>
            </a:r>
            <a:r>
              <a:rPr kumimoji="1" lang="zh-CN" altLang="en-US" dirty="0"/>
              <a:t>所需的</a:t>
            </a:r>
            <a:r>
              <a:rPr kumimoji="1" lang="en-US" altLang="zh-CN" dirty="0" err="1"/>
              <a:t>api</a:t>
            </a:r>
            <a:r>
              <a:rPr kumimoji="1" lang="zh-CN" altLang="en-US" dirty="0"/>
              <a:t>接口</a:t>
            </a:r>
            <a:endParaRPr kumimoji="1" lang="en-US" altLang="zh-CN" dirty="0"/>
          </a:p>
          <a:p>
            <a:r>
              <a:rPr kumimoji="1" lang="zh-CN" altLang="en-US" dirty="0"/>
              <a:t>中期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最后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寻找可能的</a:t>
            </a:r>
            <a:r>
              <a:rPr kumimoji="1" lang="en-US" altLang="zh-CN" dirty="0"/>
              <a:t>bug</a:t>
            </a:r>
            <a:r>
              <a:rPr kumimoji="1" lang="zh-CN" altLang="en-US" dirty="0"/>
              <a:t>，撰写论文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设计规划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谢谢！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高安全性 、高性能的操作系统微内核</a:t>
            </a:r>
            <a:endParaRPr kumimoji="1" lang="zh-CN" altLang="en-US" dirty="0"/>
          </a:p>
          <a:p>
            <a:r>
              <a:rPr kumimoji="1" lang="zh-CN" altLang="en-US" dirty="0"/>
              <a:t>数据完整性、数据保密性</a:t>
            </a:r>
            <a:endParaRPr kumimoji="1" lang="zh-CN" altLang="en-US" dirty="0"/>
          </a:p>
          <a:p>
            <a:r>
              <a:rPr kumimoji="1" lang="zh-CN" altLang="en-US" dirty="0"/>
              <a:t>混合临界系统：即在同时运行可靠和不可靠代码的情况下，可以保证关键可靠代码的硬实时性，可信代码实时性不会被非可信代码的异常行为破坏</a:t>
            </a:r>
            <a:endParaRPr kumimoji="1" lang="zh-CN" altLang="en-US" dirty="0"/>
          </a:p>
          <a:p>
            <a:r>
              <a:rPr kumimoji="1" lang="en-US" altLang="zh-CN" dirty="0"/>
              <a:t>c</a:t>
            </a:r>
            <a:r>
              <a:rPr kumimoji="1" lang="zh-CN" altLang="en-US" dirty="0"/>
              <a:t>编写，内核部分代码有</a:t>
            </a:r>
            <a:r>
              <a:rPr kumimoji="1" lang="en-US" altLang="zh-CN" dirty="0"/>
              <a:t>1w</a:t>
            </a:r>
            <a:r>
              <a:rPr kumimoji="1" lang="zh-CN" altLang="en-US" dirty="0"/>
              <a:t>行左右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设计背景：</a:t>
            </a:r>
            <a:r>
              <a:rPr kumimoji="1" lang="en-US" altLang="zh-CN" dirty="0"/>
              <a:t>sEL4</a:t>
            </a:r>
            <a:endParaRPr kumimoji="1"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19210" y="618490"/>
            <a:ext cx="2051050" cy="96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90528" y="1729648"/>
            <a:ext cx="6306774" cy="3678303"/>
          </a:xfrm>
        </p:spPr>
        <p:txBody>
          <a:bodyPr>
            <a:normAutofit/>
          </a:bodyPr>
          <a:lstStyle/>
          <a:p>
            <a:endParaRPr kumimoji="1" lang="en-US" altLang="zh-CN" dirty="0"/>
          </a:p>
          <a:p>
            <a:r>
              <a:rPr kumimoji="1" lang="en-US" altLang="zh-CN" dirty="0"/>
              <a:t>capability</a:t>
            </a:r>
            <a:r>
              <a:rPr kumimoji="1" lang="zh-CN" altLang="en-US" dirty="0"/>
              <a:t>机制</a:t>
            </a:r>
            <a:endParaRPr kumimoji="1" lang="zh-CN" altLang="en-US" dirty="0"/>
          </a:p>
          <a:p>
            <a:pPr lvl="1"/>
            <a:r>
              <a:rPr kumimoji="1" lang="zh-CN" altLang="en-US" sz="1600" dirty="0"/>
              <a:t>细粒度访问</a:t>
            </a:r>
            <a:endParaRPr kumimoji="1" lang="zh-CN" altLang="en-US" sz="1600" dirty="0"/>
          </a:p>
          <a:p>
            <a:pPr lvl="1"/>
            <a:r>
              <a:rPr kumimoji="1" lang="zh-CN" altLang="en-US" sz="1600" dirty="0"/>
              <a:t>打桩机制</a:t>
            </a:r>
            <a:endParaRPr kumimoji="1" lang="zh-CN" altLang="en-US" sz="1600" dirty="0"/>
          </a:p>
          <a:p>
            <a:pPr lvl="0"/>
            <a:r>
              <a:rPr kumimoji="1" lang="zh-CN" altLang="en-US" dirty="0">
                <a:sym typeface="+mn-ea"/>
              </a:rPr>
              <a:t>可信计算库小</a:t>
            </a:r>
            <a:endParaRPr kumimoji="1" lang="zh-CN" altLang="en-US" dirty="0"/>
          </a:p>
          <a:p>
            <a:r>
              <a:rPr kumimoji="1" lang="zh-CN" altLang="en-US" dirty="0"/>
              <a:t>用户程序之间的</a:t>
            </a:r>
            <a:r>
              <a:rPr kumimoji="1" lang="zh-CN" altLang="en-US" dirty="0"/>
              <a:t>隔离</a:t>
            </a:r>
            <a:endParaRPr kumimoji="1" lang="zh-CN" altLang="en-US" dirty="0"/>
          </a:p>
          <a:p>
            <a:r>
              <a:rPr kumimoji="1" lang="zh-CN" altLang="en-US" dirty="0"/>
              <a:t>全面的形式化</a:t>
            </a:r>
            <a:r>
              <a:rPr kumimoji="1" lang="zh-CN" altLang="en-US" dirty="0"/>
              <a:t>验证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设计背景：</a:t>
            </a:r>
            <a:r>
              <a:rPr kumimoji="1" lang="en-US" altLang="zh-CN" dirty="0"/>
              <a:t>sel4</a:t>
            </a:r>
            <a:r>
              <a:rPr kumimoji="1" lang="zh-CN" altLang="en-US" dirty="0"/>
              <a:t>安全性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358765" y="3577590"/>
            <a:ext cx="5004435" cy="29165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990" y="1303655"/>
            <a:ext cx="7518400" cy="2190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307" y="1942707"/>
            <a:ext cx="10521387" cy="3859816"/>
          </a:xfrm>
        </p:spPr>
        <p:txBody>
          <a:bodyPr>
            <a:normAutofit/>
          </a:bodyPr>
          <a:lstStyle/>
          <a:p>
            <a:r>
              <a:rPr lang="zh-CN" altLang="en-US" dirty="0"/>
              <a:t>安全性</a:t>
            </a:r>
            <a:endParaRPr lang="zh-CN" altLang="en-US" dirty="0"/>
          </a:p>
          <a:p>
            <a:pPr lvl="1"/>
            <a:r>
              <a:rPr lang="zh-CN" altLang="en-US" dirty="0"/>
              <a:t>内存安全：所有权机制、借用规则</a:t>
            </a:r>
            <a:endParaRPr lang="zh-CN" altLang="en-US" dirty="0"/>
          </a:p>
          <a:p>
            <a:pPr lvl="1"/>
            <a:r>
              <a:rPr lang="zh-CN" altLang="en-US" dirty="0"/>
              <a:t>类型安全：基本不存在隐式的类型转换</a:t>
            </a:r>
            <a:endParaRPr lang="zh-CN" altLang="en-US" dirty="0"/>
          </a:p>
          <a:p>
            <a:pPr lvl="1"/>
            <a:r>
              <a:rPr lang="zh-CN" altLang="en-US" dirty="0"/>
              <a:t>并发安全：编译器就可以检测出存在的数据竞争</a:t>
            </a:r>
            <a:endParaRPr lang="zh-CN" altLang="en-US" dirty="0"/>
          </a:p>
          <a:p>
            <a:pPr lvl="1"/>
            <a:r>
              <a:rPr lang="en-US" altLang="zh-CN" dirty="0"/>
              <a:t>unsafe</a:t>
            </a:r>
            <a:r>
              <a:rPr lang="zh-CN" altLang="en-US" dirty="0"/>
              <a:t>块</a:t>
            </a:r>
            <a:endParaRPr lang="zh-CN" altLang="en-US" dirty="0"/>
          </a:p>
          <a:p>
            <a:pPr marL="306070" lvl="0" indent="-306070">
              <a:buFont typeface="Wingdings 2" panose="05020102010507070707" charset="0"/>
              <a:buChar char=""/>
            </a:pPr>
            <a:r>
              <a:rPr lang="zh-CN" altLang="en-US" dirty="0">
                <a:solidFill>
                  <a:schemeClr val="tx2"/>
                </a:solidFill>
              </a:rPr>
              <a:t>高效性</a:t>
            </a:r>
            <a:endParaRPr lang="zh-CN" altLang="en-US" dirty="0">
              <a:solidFill>
                <a:schemeClr val="tx2"/>
              </a:solidFill>
            </a:endParaRPr>
          </a:p>
          <a:p>
            <a:pPr marL="763270" lvl="1" indent="-306070">
              <a:buFont typeface="Wingdings 2" panose="05020102010507070707" charset="0"/>
              <a:buChar char=""/>
            </a:pPr>
            <a:r>
              <a:rPr lang="zh-CN" altLang="en-US" dirty="0">
                <a:solidFill>
                  <a:schemeClr val="tx2"/>
                </a:solidFill>
              </a:rPr>
              <a:t>没有</a:t>
            </a:r>
            <a:r>
              <a:rPr lang="en-US" altLang="zh-CN" dirty="0">
                <a:solidFill>
                  <a:schemeClr val="tx2"/>
                </a:solidFill>
              </a:rPr>
              <a:t>gc</a:t>
            </a:r>
            <a:endParaRPr lang="en-US" altLang="zh-CN" dirty="0">
              <a:solidFill>
                <a:schemeClr val="tx2"/>
              </a:solidFill>
            </a:endParaRPr>
          </a:p>
          <a:p>
            <a:pPr marL="763270" lvl="1" indent="-306070">
              <a:buFont typeface="Wingdings 2" panose="05020102010507070707" charset="0"/>
              <a:buChar char=""/>
            </a:pPr>
            <a:r>
              <a:rPr lang="en-US" altLang="zh-CN" dirty="0">
                <a:solidFill>
                  <a:schemeClr val="tx2"/>
                </a:solidFill>
              </a:rPr>
              <a:t>benchmark </a:t>
            </a:r>
            <a:r>
              <a:rPr lang="zh-CN" altLang="en-US" dirty="0">
                <a:solidFill>
                  <a:schemeClr val="tx2"/>
                </a:solidFill>
              </a:rPr>
              <a:t>测试与</a:t>
            </a:r>
            <a:r>
              <a:rPr lang="en-US" altLang="zh-CN" dirty="0">
                <a:solidFill>
                  <a:schemeClr val="tx2"/>
                </a:solidFill>
              </a:rPr>
              <a:t>c</a:t>
            </a:r>
            <a:r>
              <a:rPr lang="zh-CN" altLang="en-US" dirty="0">
                <a:solidFill>
                  <a:schemeClr val="tx2"/>
                </a:solidFill>
              </a:rPr>
              <a:t>不相上下</a:t>
            </a:r>
            <a:endParaRPr lang="zh-CN" altLang="en-US" dirty="0">
              <a:solidFill>
                <a:schemeClr val="tx2"/>
              </a:solidFill>
            </a:endParaRPr>
          </a:p>
          <a:p>
            <a:pPr marL="306070" lvl="0" indent="-306070">
              <a:buFont typeface="Wingdings 2" panose="05020102010507070707" charset="0"/>
              <a:buChar char=""/>
            </a:pPr>
            <a:r>
              <a:rPr lang="zh-CN" altLang="en-US" dirty="0">
                <a:solidFill>
                  <a:schemeClr val="tx2"/>
                </a:solidFill>
              </a:rPr>
              <a:t>方便的集成化工具链和包管理工具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设计背景：</a:t>
            </a:r>
            <a:r>
              <a:rPr kumimoji="1" lang="en-US" altLang="zh-CN" dirty="0"/>
              <a:t>why rust</a:t>
            </a:r>
            <a:r>
              <a:rPr kumimoji="1" lang="zh-CN" altLang="en-US" dirty="0"/>
              <a:t>？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3377" y="1638170"/>
            <a:ext cx="10521387" cy="4569199"/>
          </a:xfrm>
        </p:spPr>
        <p:txBody>
          <a:bodyPr>
            <a:normAutofit/>
          </a:bodyPr>
          <a:lstStyle/>
          <a:p>
            <a:r>
              <a:rPr lang="zh-CN" altLang="en-US" dirty="0"/>
              <a:t>陈云逸、李东阳、周宜辉：</a:t>
            </a:r>
            <a:endParaRPr lang="zh-CN" altLang="en-US" dirty="0"/>
          </a:p>
          <a:p>
            <a:pPr lvl="1"/>
            <a:r>
              <a:rPr lang="en-US" altLang="zh-CN" dirty="0"/>
              <a:t>R-</a:t>
            </a:r>
            <a:r>
              <a:rPr lang="en-US" altLang="zh-CN" dirty="0" err="1"/>
              <a:t>FreeRTOS</a:t>
            </a:r>
            <a:r>
              <a:rPr lang="en-US" altLang="zh-CN" dirty="0"/>
              <a:t>:</a:t>
            </a:r>
            <a:r>
              <a:rPr lang="zh-CN" altLang="en-US" dirty="0"/>
              <a:t>用</a:t>
            </a:r>
            <a:r>
              <a:rPr lang="en-US" altLang="zh-CN" dirty="0"/>
              <a:t>rust</a:t>
            </a:r>
            <a:r>
              <a:rPr lang="zh-CN" altLang="en-US" dirty="0"/>
              <a:t>语言重新实现了</a:t>
            </a:r>
            <a:r>
              <a:rPr lang="en-US" altLang="zh-CN" dirty="0"/>
              <a:t>FREERTOS</a:t>
            </a:r>
            <a:endParaRPr lang="en-US" altLang="zh-CN" dirty="0"/>
          </a:p>
          <a:p>
            <a:pPr lvl="1"/>
            <a:r>
              <a:rPr lang="zh-CN" altLang="en-US" dirty="0"/>
              <a:t>实现效果：实现了</a:t>
            </a:r>
            <a:r>
              <a:rPr lang="en-US" altLang="zh-CN" dirty="0" err="1"/>
              <a:t>FreeRTOS</a:t>
            </a:r>
            <a:r>
              <a:rPr lang="zh-CN" altLang="en-US" dirty="0"/>
              <a:t>的基本功能</a:t>
            </a:r>
            <a:r>
              <a:rPr lang="en-US" altLang="zh-CN" dirty="0"/>
              <a:t>,</a:t>
            </a:r>
            <a:r>
              <a:rPr lang="zh-CN" altLang="en-US" dirty="0"/>
              <a:t>并通过了</a:t>
            </a:r>
            <a:r>
              <a:rPr lang="en-US" altLang="zh-CN" dirty="0" err="1"/>
              <a:t>FreeRTOS</a:t>
            </a:r>
            <a:r>
              <a:rPr lang="zh-CN" altLang="en-US" dirty="0"/>
              <a:t>自带的测试。</a:t>
            </a:r>
            <a:endParaRPr lang="en-US" altLang="zh-CN" dirty="0"/>
          </a:p>
          <a:p>
            <a:pPr lvl="1"/>
            <a:r>
              <a:rPr lang="zh-CN" altLang="en-US" dirty="0"/>
              <a:t>代码可分为</a:t>
            </a:r>
            <a:r>
              <a:rPr lang="en-US" altLang="zh-CN" dirty="0"/>
              <a:t>kernel</a:t>
            </a:r>
            <a:r>
              <a:rPr lang="zh-CN" altLang="en-US" dirty="0"/>
              <a:t>、</a:t>
            </a:r>
            <a:r>
              <a:rPr lang="en-US" altLang="zh-CN" dirty="0" err="1"/>
              <a:t>ffi</a:t>
            </a:r>
            <a:r>
              <a:rPr lang="zh-CN" altLang="en-US" dirty="0"/>
              <a:t>、</a:t>
            </a:r>
            <a:r>
              <a:rPr lang="en-US" altLang="zh-CN" dirty="0"/>
              <a:t>test</a:t>
            </a:r>
            <a:r>
              <a:rPr lang="zh-CN" altLang="en-US" dirty="0"/>
              <a:t>、</a:t>
            </a:r>
            <a:r>
              <a:rPr lang="en-US" altLang="zh-CN" dirty="0"/>
              <a:t>portable</a:t>
            </a:r>
            <a:r>
              <a:rPr lang="zh-CN" altLang="en-US" dirty="0"/>
              <a:t>四个模块。</a:t>
            </a:r>
            <a:endParaRPr lang="en-US" altLang="zh-CN" dirty="0"/>
          </a:p>
          <a:p>
            <a:r>
              <a:rPr lang="en-US" altLang="zh-CN" dirty="0"/>
              <a:t>kernel</a:t>
            </a:r>
            <a:r>
              <a:rPr lang="zh-CN" altLang="en-US" dirty="0"/>
              <a:t>模块：</a:t>
            </a:r>
            <a:endParaRPr lang="en-US" altLang="zh-CN" dirty="0"/>
          </a:p>
          <a:p>
            <a:pPr lvl="1"/>
            <a:r>
              <a:rPr lang="en-US" altLang="zh-CN" dirty="0"/>
              <a:t>Kernel</a:t>
            </a:r>
            <a:r>
              <a:rPr lang="zh-CN" altLang="en-US" dirty="0"/>
              <a:t>模块实现为</a:t>
            </a:r>
            <a:r>
              <a:rPr lang="en-US" altLang="zh-CN" dirty="0" err="1"/>
              <a:t>FreeRTOS</a:t>
            </a:r>
            <a:r>
              <a:rPr lang="zh-CN" altLang="en-US" dirty="0"/>
              <a:t>的内核，实现的功能有：</a:t>
            </a:r>
            <a:endParaRPr lang="en-US" altLang="zh-CN" dirty="0"/>
          </a:p>
          <a:p>
            <a:pPr lvl="2"/>
            <a:r>
              <a:rPr lang="zh-CN" altLang="en-US" b="0" i="0" u="none" strike="noStrike" baseline="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任务调度，包括任务创建、删除、延迟、挂起与恢复、调度器挂起与恢复等；</a:t>
            </a:r>
            <a:endParaRPr lang="en-US" altLang="zh-CN" b="0" i="0" u="none" strike="noStrike" baseline="0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b="0" i="0" u="none" strike="noStrike" baseline="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消息队列与信号量，用于不同任务之间的通信。</a:t>
            </a:r>
            <a:endParaRPr lang="en-US" altLang="zh-CN" b="0" i="0" u="none" strike="noStrike" baseline="0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b="0" i="0" u="none" strike="noStrike" baseline="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基础事件组，不同任务间的同步。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</a:t>
            </a:r>
            <a:r>
              <a:rPr lang="zh-CN" altLang="en-US" dirty="0"/>
              <a:t>工作：</a:t>
            </a:r>
            <a:r>
              <a:rPr lang="en-US" altLang="zh-CN" dirty="0"/>
              <a:t>R-</a:t>
            </a:r>
            <a:r>
              <a:rPr lang="en-US" altLang="zh-CN" dirty="0" err="1"/>
              <a:t>Freertos</a:t>
            </a:r>
            <a:endParaRPr lang="zh-CN" altLang="en-US" dirty="0"/>
          </a:p>
        </p:txBody>
      </p:sp>
      <p:pic>
        <p:nvPicPr>
          <p:cNvPr id="8" name="内容占位符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97591" y="1782600"/>
            <a:ext cx="2720285" cy="32927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3377" y="1638170"/>
            <a:ext cx="10521387" cy="4569199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Portable</a:t>
            </a:r>
            <a:r>
              <a:rPr lang="zh-CN" altLang="en-US" dirty="0"/>
              <a:t>模块：用于与硬件的交互，主要设置</a:t>
            </a:r>
            <a:r>
              <a:rPr lang="zh-CN" altLang="en-US" sz="1800" b="0" i="0" u="none" strike="noStrike" baseline="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时钟中断、调度器启动流程、串口交互等。</a:t>
            </a:r>
            <a:endParaRPr lang="en-US" altLang="zh-CN" sz="1800" b="0" i="0" u="none" strike="noStrike" baseline="0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en-US" altLang="zh-CN" dirty="0" err="1"/>
              <a:t>Ffi</a:t>
            </a:r>
            <a:r>
              <a:rPr lang="zh-CN" altLang="en-US" dirty="0"/>
              <a:t>模块：用于与</a:t>
            </a:r>
            <a:r>
              <a:rPr lang="en-US" altLang="zh-CN" dirty="0"/>
              <a:t>C </a:t>
            </a:r>
            <a:r>
              <a:rPr lang="zh-CN" altLang="en-US" dirty="0"/>
              <a:t>代码进行交互，提供了</a:t>
            </a:r>
            <a:r>
              <a:rPr lang="en-US" altLang="zh-CN" dirty="0"/>
              <a:t>C </a:t>
            </a:r>
            <a:r>
              <a:rPr lang="zh-CN" altLang="en-US" dirty="0"/>
              <a:t>可用的部分接口。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Test</a:t>
            </a:r>
            <a:r>
              <a:rPr lang="zh-CN" altLang="en-US" dirty="0"/>
              <a:t>模块：原版</a:t>
            </a:r>
            <a:r>
              <a:rPr lang="en-US" altLang="zh-CN" dirty="0" err="1"/>
              <a:t>FreeRTOS</a:t>
            </a:r>
            <a:r>
              <a:rPr lang="zh-CN" altLang="en-US" dirty="0"/>
              <a:t>提供的</a:t>
            </a:r>
            <a:r>
              <a:rPr lang="en-US" altLang="zh-CN" dirty="0"/>
              <a:t>c</a:t>
            </a:r>
            <a:r>
              <a:rPr lang="zh-CN" altLang="en-US" dirty="0"/>
              <a:t>测例，通过</a:t>
            </a:r>
            <a:r>
              <a:rPr lang="en-US" altLang="zh-CN" dirty="0"/>
              <a:t>rust-cc</a:t>
            </a:r>
            <a:r>
              <a:rPr lang="zh-CN" altLang="en-US" dirty="0"/>
              <a:t>库可实现</a:t>
            </a:r>
            <a:r>
              <a:rPr lang="en-US" altLang="zh-CN" dirty="0"/>
              <a:t>c</a:t>
            </a:r>
            <a:r>
              <a:rPr lang="zh-CN" altLang="en-US" dirty="0"/>
              <a:t>代码与</a:t>
            </a:r>
            <a:r>
              <a:rPr lang="en-US" altLang="zh-CN" dirty="0"/>
              <a:t>rust</a:t>
            </a:r>
            <a:r>
              <a:rPr lang="zh-CN" altLang="en-US" dirty="0"/>
              <a:t>代码一起编译，再将测试函数写入一个单独的线程，让</a:t>
            </a:r>
            <a:r>
              <a:rPr lang="en-US" altLang="zh-CN" dirty="0" err="1"/>
              <a:t>freertos</a:t>
            </a:r>
            <a:r>
              <a:rPr lang="zh-CN" altLang="en-US" dirty="0"/>
              <a:t>运行即可开始测试。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marL="0" indent="0" algn="l">
              <a:buNone/>
            </a:pPr>
            <a:endParaRPr lang="en-US" altLang="zh-CN" dirty="0"/>
          </a:p>
          <a:p>
            <a:pPr marL="0" indent="0" algn="l">
              <a:buNone/>
            </a:pPr>
            <a:endParaRPr lang="en-US" altLang="zh-CN" dirty="0"/>
          </a:p>
          <a:p>
            <a:pPr algn="l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</a:t>
            </a:r>
            <a:r>
              <a:rPr lang="zh-CN" altLang="en-US" dirty="0"/>
              <a:t>工作：</a:t>
            </a:r>
            <a:r>
              <a:rPr lang="en-US" altLang="zh-CN" dirty="0"/>
              <a:t>R-</a:t>
            </a:r>
            <a:r>
              <a:rPr lang="en-US" altLang="zh-CN" dirty="0" err="1"/>
              <a:t>FreeRTOs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2540" y="2384425"/>
            <a:ext cx="5424170" cy="24784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3377" y="1542994"/>
            <a:ext cx="10521387" cy="3678303"/>
          </a:xfrm>
        </p:spPr>
        <p:txBody>
          <a:bodyPr>
            <a:normAutofit/>
          </a:bodyPr>
          <a:lstStyle/>
          <a:p>
            <a:pPr marL="323850" lvl="1" indent="0">
              <a:buNone/>
            </a:pPr>
            <a:endParaRPr kumimoji="1" lang="en-US" altLang="zh-CN" dirty="0"/>
          </a:p>
          <a:p>
            <a:pPr lvl="1"/>
            <a:r>
              <a:rPr kumimoji="1" lang="zh-CN" altLang="en-US" dirty="0"/>
              <a:t>将</a:t>
            </a:r>
            <a:r>
              <a:rPr kumimoji="1" lang="en-US" altLang="zh-CN" dirty="0"/>
              <a:t>sel4</a:t>
            </a:r>
            <a:r>
              <a:rPr kumimoji="1" lang="zh-CN" altLang="en-US" dirty="0"/>
              <a:t>用</a:t>
            </a:r>
            <a:r>
              <a:rPr kumimoji="1" lang="en-US" altLang="zh-CN" dirty="0"/>
              <a:t>rust</a:t>
            </a:r>
            <a:r>
              <a:rPr kumimoji="1" lang="zh-CN" altLang="en-US" dirty="0"/>
              <a:t>语言重新实现，能够在</a:t>
            </a:r>
            <a:r>
              <a:rPr kumimoji="1" lang="en-US" altLang="zh-CN" dirty="0"/>
              <a:t>qemu</a:t>
            </a:r>
            <a:r>
              <a:rPr kumimoji="1" lang="zh-CN" altLang="en-US" dirty="0"/>
              <a:t>模拟的</a:t>
            </a:r>
            <a:r>
              <a:rPr kumimoji="1" lang="en-US" altLang="zh-CN" dirty="0"/>
              <a:t>riscv</a:t>
            </a:r>
            <a:r>
              <a:rPr kumimoji="1" lang="zh-CN" altLang="en-US" dirty="0"/>
              <a:t>架构</a:t>
            </a:r>
            <a:r>
              <a:rPr kumimoji="1" lang="en-US" altLang="zh-CN" dirty="0"/>
              <a:t>cpu</a:t>
            </a:r>
            <a:r>
              <a:rPr kumimoji="1" lang="zh-CN" altLang="en-US" dirty="0"/>
              <a:t>上成功运行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实现</a:t>
            </a:r>
            <a:r>
              <a:rPr kumimoji="1" lang="en-US" altLang="zh-CN" dirty="0"/>
              <a:t>sel4</a:t>
            </a:r>
            <a:r>
              <a:rPr kumimoji="1" lang="zh-CN" altLang="en-US" dirty="0"/>
              <a:t>对上层应用的支持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设计任务：</a:t>
            </a:r>
            <a:r>
              <a:rPr kumimoji="1" lang="en-US" altLang="zh-CN" dirty="0"/>
              <a:t>rust</a:t>
            </a:r>
            <a:r>
              <a:rPr kumimoji="1" lang="zh-CN" altLang="en-US" dirty="0"/>
              <a:t>语言实现</a:t>
            </a:r>
            <a:r>
              <a:rPr kumimoji="1" lang="en-US" altLang="zh-CN" dirty="0"/>
              <a:t>sel4</a:t>
            </a:r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3716" y="2920303"/>
            <a:ext cx="3911801" cy="2756042"/>
          </a:xfrm>
          <a:prstGeom prst="rect">
            <a:avLst/>
          </a:prstGeom>
        </p:spPr>
      </p:pic>
      <p:sp>
        <p:nvSpPr>
          <p:cNvPr id="8" name="箭头: 右 7"/>
          <p:cNvSpPr/>
          <p:nvPr/>
        </p:nvSpPr>
        <p:spPr>
          <a:xfrm>
            <a:off x="4523160" y="3844343"/>
            <a:ext cx="1925391" cy="32197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808" y="2755073"/>
            <a:ext cx="3994355" cy="26099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3377" y="1542994"/>
            <a:ext cx="10521387" cy="3678303"/>
          </a:xfrm>
        </p:spPr>
        <p:txBody>
          <a:bodyPr>
            <a:normAutofit/>
          </a:bodyPr>
          <a:lstStyle/>
          <a:p>
            <a:pPr marL="323850" lvl="1" indent="0">
              <a:buNone/>
            </a:pPr>
            <a:endParaRPr kumimoji="1" lang="en-US" altLang="zh-CN" dirty="0"/>
          </a:p>
          <a:p>
            <a:pPr lvl="1"/>
            <a:r>
              <a:rPr kumimoji="1" lang="en-US" altLang="zh-CN" dirty="0" err="1"/>
              <a:t>Elfloader</a:t>
            </a:r>
            <a:r>
              <a:rPr kumimoji="1" lang="zh-CN" altLang="en-US" dirty="0"/>
              <a:t>为加载内核的工具，在启动时，先将</a:t>
            </a:r>
            <a:r>
              <a:rPr kumimoji="1" lang="en-US" altLang="zh-CN" dirty="0" err="1"/>
              <a:t>elfloader</a:t>
            </a:r>
            <a:r>
              <a:rPr kumimoji="1" lang="zh-CN" altLang="en-US" dirty="0"/>
              <a:t>作为内核运行，它会将真正的内核以及运行在用户态的测试程序加载进来。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检查内存文件是否合规、内存大小是否充足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建立简单的页表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跳转至</a:t>
            </a:r>
            <a:r>
              <a:rPr kumimoji="1" lang="en-US" altLang="zh-CN" dirty="0"/>
              <a:t>kernel</a:t>
            </a:r>
            <a:r>
              <a:rPr kumimoji="1" lang="zh-CN" altLang="en-US" dirty="0"/>
              <a:t>运行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设计任务：</a:t>
            </a:r>
            <a:r>
              <a:rPr kumimoji="1" lang="en-US" altLang="zh-CN" dirty="0" err="1"/>
              <a:t>elfloader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3015" y="2654072"/>
            <a:ext cx="4292821" cy="24448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3377" y="1542994"/>
            <a:ext cx="10521387" cy="3678303"/>
          </a:xfrm>
        </p:spPr>
        <p:txBody>
          <a:bodyPr>
            <a:normAutofit/>
          </a:bodyPr>
          <a:lstStyle/>
          <a:p>
            <a:pPr marL="323850" lvl="1" indent="0">
              <a:buNone/>
            </a:pP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设计任务：</a:t>
            </a:r>
            <a:r>
              <a:rPr kumimoji="1" lang="en-US" altLang="zh-CN" dirty="0"/>
              <a:t>kernel</a:t>
            </a:r>
            <a:endParaRPr kumimoji="1" lang="zh-CN" altLang="en-US" dirty="0"/>
          </a:p>
        </p:txBody>
      </p:sp>
      <p:sp>
        <p:nvSpPr>
          <p:cNvPr id="5" name="内容占位符 1"/>
          <p:cNvSpPr txBox="1"/>
          <p:nvPr/>
        </p:nvSpPr>
        <p:spPr>
          <a:xfrm>
            <a:off x="985777" y="1695394"/>
            <a:ext cx="10521387" cy="41147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7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2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795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60" indent="-23368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105" indent="-23368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64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9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3850" lvl="1" indent="0">
              <a:buFont typeface="Wingdings 2" panose="05020102010507070707" pitchFamily="18" charset="2"/>
              <a:buNone/>
            </a:pPr>
            <a:endParaRPr kumimoji="1" lang="en-US" altLang="zh-CN" dirty="0"/>
          </a:p>
          <a:p>
            <a:pPr lvl="1"/>
            <a:r>
              <a:rPr kumimoji="1" lang="zh-CN" altLang="en-US" dirty="0"/>
              <a:t>实现内容：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Kernel </a:t>
            </a:r>
            <a:r>
              <a:rPr kumimoji="1" lang="zh-CN" altLang="en-US" dirty="0"/>
              <a:t>内核对象</a:t>
            </a:r>
            <a:endParaRPr kumimoji="1" lang="en-US" altLang="zh-CN" dirty="0"/>
          </a:p>
          <a:p>
            <a:pPr lvl="3"/>
            <a:r>
              <a:rPr kumimoji="1" lang="en-US" altLang="zh-CN" dirty="0" err="1"/>
              <a:t>CSpace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CNode</a:t>
            </a:r>
            <a:endParaRPr kumimoji="1" lang="en-US" altLang="zh-CN" dirty="0"/>
          </a:p>
          <a:p>
            <a:pPr lvl="3"/>
            <a:r>
              <a:rPr kumimoji="1" lang="en-US" altLang="zh-CN" dirty="0"/>
              <a:t>TCB</a:t>
            </a:r>
            <a:endParaRPr kumimoji="1" lang="en-US" altLang="zh-CN" dirty="0"/>
          </a:p>
          <a:p>
            <a:pPr lvl="3"/>
            <a:r>
              <a:rPr kumimoji="1" lang="en-US" altLang="zh-CN" dirty="0"/>
              <a:t>IPC(Endpoint</a:t>
            </a:r>
            <a:r>
              <a:rPr kumimoji="1" lang="zh-CN" altLang="en-US" dirty="0"/>
              <a:t>、</a:t>
            </a:r>
            <a:r>
              <a:rPr kumimoji="1" lang="en-US" altLang="zh-CN" dirty="0"/>
              <a:t>Notification)</a:t>
            </a:r>
            <a:endParaRPr kumimoji="1" lang="en-US" altLang="zh-CN" dirty="0"/>
          </a:p>
          <a:p>
            <a:pPr lvl="3"/>
            <a:r>
              <a:rPr kumimoji="1" lang="en-US" altLang="zh-CN" dirty="0"/>
              <a:t>Reply </a:t>
            </a:r>
            <a:r>
              <a:rPr kumimoji="1" lang="en-US" altLang="zh-CN" dirty="0"/>
              <a:t>Object</a:t>
            </a:r>
            <a:endParaRPr kumimoji="1" lang="en-US" altLang="zh-CN" dirty="0"/>
          </a:p>
          <a:p>
            <a:pPr lvl="3"/>
            <a:r>
              <a:rPr kumimoji="1" lang="en-US" altLang="zh-CN" dirty="0" err="1"/>
              <a:t>IRQHandler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Kernel</a:t>
            </a:r>
            <a:r>
              <a:rPr kumimoji="1" lang="zh-CN" altLang="en-US" dirty="0"/>
              <a:t>内核服务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启动</a:t>
            </a:r>
            <a:r>
              <a:rPr kumimoji="1" lang="zh-CN" altLang="en-US" dirty="0"/>
              <a:t>初始化流程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操控内核对象的</a:t>
            </a:r>
            <a:r>
              <a:rPr kumimoji="1" lang="zh-CN" altLang="en-US" dirty="0"/>
              <a:t>服务</a:t>
            </a:r>
            <a:endParaRPr kumimoji="1" lang="zh-CN" altLang="en-US" dirty="0"/>
          </a:p>
          <a:p>
            <a:pPr lvl="3"/>
            <a:endParaRPr kumimoji="1" lang="en-US" altLang="zh-CN" dirty="0"/>
          </a:p>
          <a:p>
            <a:pPr marL="1008380" lvl="3" indent="0">
              <a:buNone/>
            </a:pPr>
            <a:endParaRPr kumimoji="1" lang="en-US" altLang="zh-CN" dirty="0"/>
          </a:p>
          <a:p>
            <a:pPr lvl="3"/>
            <a:endParaRPr kumimoji="1" lang="en-US" altLang="zh-CN" dirty="0"/>
          </a:p>
          <a:p>
            <a:pPr lvl="3"/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5116" y="808253"/>
            <a:ext cx="5584448" cy="426711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464" y="5255888"/>
            <a:ext cx="4390063" cy="1281972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9570,&quot;width&quot;:16420}"/>
</p:tagLst>
</file>

<file path=ppt/tags/tag2.xml><?xml version="1.0" encoding="utf-8"?>
<p:tagLst xmlns:p="http://schemas.openxmlformats.org/presentationml/2006/main">
  <p:tag name="KSO_WM_UNIT_PLACING_PICTURE_USER_VIEWPORT" val="{&quot;height&quot;:4820,&quot;width&quot;:9540}"/>
</p:tagLst>
</file>

<file path=ppt/theme/theme1.xml><?xml version="1.0" encoding="utf-8"?>
<a:theme xmlns:a="http://schemas.openxmlformats.org/drawingml/2006/main" name="清华简约主题-扁平-16:9">
  <a:themeElements>
    <a:clrScheme name="自定义 6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B2F7C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1348</Words>
  <Application>WPS 演示</Application>
  <PresentationFormat>宽屏</PresentationFormat>
  <Paragraphs>135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Wingdings 2</vt:lpstr>
      <vt:lpstr>Wingdings 2</vt:lpstr>
      <vt:lpstr>黑体</vt:lpstr>
      <vt:lpstr>华文中宋</vt:lpstr>
      <vt:lpstr>Gill Sans MT</vt:lpstr>
      <vt:lpstr>微软雅黑</vt:lpstr>
      <vt:lpstr>Arial Unicode MS</vt:lpstr>
      <vt:lpstr>等线</vt:lpstr>
      <vt:lpstr>清华简约主题-扁平-16:9</vt:lpstr>
      <vt:lpstr>用rust语言实现sel4       ——毕业设计开题报告</vt:lpstr>
      <vt:lpstr>设计背景：sEL4</vt:lpstr>
      <vt:lpstr>设计背景：sel4安全性</vt:lpstr>
      <vt:lpstr>设计背景：why rust？</vt:lpstr>
      <vt:lpstr>设计背景：R-Freertos</vt:lpstr>
      <vt:lpstr>设计背景：R-FreeRTOs</vt:lpstr>
      <vt:lpstr>设计任务：sel4的rust化</vt:lpstr>
      <vt:lpstr>设计任务：elfloader</vt:lpstr>
      <vt:lpstr>设计任务：kernel</vt:lpstr>
      <vt:lpstr>任务难点</vt:lpstr>
      <vt:lpstr>设计规划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2019011209</cp:lastModifiedBy>
  <cp:revision>1669</cp:revision>
  <cp:lastPrinted>2020-04-04T02:50:00Z</cp:lastPrinted>
  <dcterms:created xsi:type="dcterms:W3CDTF">2020-01-04T07:43:00Z</dcterms:created>
  <dcterms:modified xsi:type="dcterms:W3CDTF">2023-01-05T05:48:08Z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CEC4C96A68094AD7A691966AA97D10A0</vt:lpwstr>
  </property>
  <property fmtid="{D5CDD505-2E9C-101B-9397-08002B2CF9AE}" pid="3" name="KSOProductBuildVer">
    <vt:lpwstr>2052-11.1.0.10943</vt:lpwstr>
  </property>
</Properties>
</file>