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0" r:id="rId3"/>
    <p:sldId id="300" r:id="rId4"/>
    <p:sldId id="277" r:id="rId5"/>
    <p:sldId id="285" r:id="rId6"/>
    <p:sldId id="284" r:id="rId7"/>
    <p:sldId id="303" r:id="rId8"/>
    <p:sldId id="304" r:id="rId9"/>
    <p:sldId id="306" r:id="rId11"/>
    <p:sldId id="288" r:id="rId12"/>
    <p:sldId id="301" r:id="rId13"/>
    <p:sldId id="283" r:id="rId14"/>
    <p:sldId id="302"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5"/>
    <p:restoredTop sz="86378"/>
  </p:normalViewPr>
  <p:slideViewPr>
    <p:cSldViewPr snapToGrid="0" snapToObjects="1">
      <p:cViewPr varScale="1">
        <p:scale>
          <a:sx n="99" d="100"/>
          <a:sy n="99" d="100"/>
        </p:scale>
        <p:origin x="640" y="56"/>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7" name="灯片编号占位符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13" name="图片 12"/>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标题 9"/>
          <p:cNvSpPr>
            <a:spLocks noGrp="1"/>
          </p:cNvSpPr>
          <p:nvPr>
            <p:ph type="title"/>
          </p:nvPr>
        </p:nvSpPr>
        <p:spPr/>
        <p:txBody>
          <a:bodyPr/>
          <a:lstStyle/>
          <a:p>
            <a:r>
              <a:rPr kumimoji="1" lang="zh-CN" altLang="en-US"/>
              <a:t>单击此处编辑母版标题样式</a:t>
            </a:r>
            <a:endParaRPr kumimoji="1" lang="zh-CN" altLang="en-US"/>
          </a:p>
        </p:txBody>
      </p:sp>
      <p:sp>
        <p:nvSpPr>
          <p:cNvPr id="11" name="日期占位符 10"/>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12" name="页脚占位符 11"/>
          <p:cNvSpPr>
            <a:spLocks noGrp="1"/>
          </p:cNvSpPr>
          <p:nvPr>
            <p:ph type="ftr" sz="quarter" idx="11"/>
          </p:nvPr>
        </p:nvSpPr>
        <p:spPr/>
        <p:txBody>
          <a:bodyPr/>
          <a:lstStyle/>
          <a:p>
            <a:endParaRPr kumimoji="1" lang="zh-CN" altLang="en-US" dirty="0"/>
          </a:p>
        </p:txBody>
      </p:sp>
      <p:sp>
        <p:nvSpPr>
          <p:cNvPr id="13" name="灯片编号占位符 12"/>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6" name="图片 5"/>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13"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
        <p:nvSpPr>
          <p:cNvPr id="2" name="圆角矩形 1"/>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dirty="0"/>
              <a:t>用</a:t>
            </a:r>
            <a:r>
              <a:rPr kumimoji="1" altLang="zh-CN" dirty="0"/>
              <a:t>rust</a:t>
            </a:r>
            <a:r>
              <a:rPr kumimoji="1" lang="zh-CN" altLang="en-US" dirty="0"/>
              <a:t>语言</a:t>
            </a:r>
            <a:r>
              <a:rPr kumimoji="1" lang="zh-CN" dirty="0"/>
              <a:t>实现</a:t>
            </a:r>
            <a:r>
              <a:rPr kumimoji="1" altLang="zh-CN" dirty="0"/>
              <a:t>sel4</a:t>
            </a:r>
            <a:br>
              <a:rPr kumimoji="1" lang="en-US" altLang="zh-CN" dirty="0"/>
            </a:br>
            <a:r>
              <a:rPr kumimoji="1" lang="en-US" altLang="zh-CN" dirty="0"/>
              <a:t>      </a:t>
            </a:r>
            <a:r>
              <a:rPr kumimoji="1" altLang="zh-CN" sz="2400" dirty="0"/>
              <a:t>——</a:t>
            </a:r>
            <a:r>
              <a:rPr kumimoji="1" lang="zh-CN" altLang="en-US" sz="2400" dirty="0"/>
              <a:t>毕业设计中期报告</a:t>
            </a:r>
            <a:endParaRPr kumimoji="1" lang="x-none" altLang="zh-CN" sz="2400" dirty="0"/>
          </a:p>
        </p:txBody>
      </p:sp>
      <p:sp>
        <p:nvSpPr>
          <p:cNvPr id="3" name="副标题 2"/>
          <p:cNvSpPr>
            <a:spLocks noGrp="1"/>
          </p:cNvSpPr>
          <p:nvPr>
            <p:ph type="subTitle" idx="1"/>
          </p:nvPr>
        </p:nvSpPr>
        <p:spPr/>
        <p:txBody>
          <a:bodyPr>
            <a:normAutofit lnSpcReduction="10000"/>
          </a:bodyPr>
          <a:lstStyle/>
          <a:p>
            <a:r>
              <a:rPr kumimoji="1" lang="zh-CN" altLang="en-US" dirty="0"/>
              <a:t>清华大学计算机系 李龙昊</a:t>
            </a:r>
            <a:endParaRPr kumimoji="1" lang="en-US" altLang="zh-CN" dirty="0"/>
          </a:p>
          <a:p>
            <a:r>
              <a:rPr kumimoji="1" lang="en-US" altLang="zh-CN" dirty="0"/>
              <a:t>202</a:t>
            </a:r>
            <a:r>
              <a:rPr kumimoji="1" lang="x-none" altLang="en-US" dirty="0"/>
              <a:t>3</a:t>
            </a:r>
            <a:r>
              <a:rPr kumimoji="1" lang="zh-CN" altLang="en-US" dirty="0"/>
              <a:t>年</a:t>
            </a:r>
            <a:r>
              <a:rPr kumimoji="1" lang="en-US" altLang="zh-CN" dirty="0"/>
              <a:t>0</a:t>
            </a:r>
            <a:r>
              <a:rPr kumimoji="1" lang="x-none" altLang="en-US" dirty="0"/>
              <a:t>4</a:t>
            </a:r>
            <a:r>
              <a:rPr kumimoji="1" lang="zh-CN" altLang="en-US" dirty="0"/>
              <a:t>月</a:t>
            </a:r>
            <a:r>
              <a:rPr kumimoji="1" lang="en-US" altLang="zh-CN" dirty="0"/>
              <a:t>1</a:t>
            </a:r>
            <a:r>
              <a:rPr kumimoji="1" lang="x-none" altLang="en-US" dirty="0"/>
              <a:t>3</a:t>
            </a:r>
            <a:r>
              <a:rPr kumimoji="1" lang="zh-CN" altLang="en-US" dirty="0"/>
              <a:t>日</a:t>
            </a:r>
            <a:endParaRPr kumimoji="1" lang="en-US" altLang="zh-CN" dirty="0"/>
          </a:p>
          <a:p>
            <a:r>
              <a:rPr kumimoji="1" lang="zh-CN" altLang="en-US" dirty="0"/>
              <a:t>指导教师：王生原、张福新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后续规划</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dirty="0"/>
              <a:t>更改启动流程，支持更多的</a:t>
            </a:r>
            <a:r>
              <a:rPr kumimoji="1" lang="en-US" altLang="zh-CN" dirty="0"/>
              <a:t>syscall</a:t>
            </a:r>
            <a:r>
              <a:rPr kumimoji="1" lang="zh-CN" altLang="en-US" dirty="0"/>
              <a:t>。</a:t>
            </a:r>
            <a:endParaRPr kumimoji="1" lang="zh-CN" altLang="en-US" dirty="0"/>
          </a:p>
          <a:p>
            <a:pPr>
              <a:buFont typeface="Arial" panose="02080604020202020204" pitchFamily="34" charset="0"/>
              <a:buChar char="•"/>
            </a:pPr>
            <a:r>
              <a:rPr kumimoji="1" lang="zh-CN" altLang="en-US" dirty="0"/>
              <a:t>支持尽可能多的</a:t>
            </a:r>
            <a:r>
              <a:rPr kumimoji="1" lang="en-US" altLang="zh-CN" dirty="0"/>
              <a:t>sel4test</a:t>
            </a:r>
            <a:r>
              <a:rPr kumimoji="1" lang="zh-CN" altLang="en-US" dirty="0"/>
              <a:t>测例。</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4" name="Content Placeholder 1"/>
          <p:cNvPicPr>
            <a:picLocks noChangeAspect="1"/>
          </p:cNvPicPr>
          <p:nvPr/>
        </p:nvPicPr>
        <p:blipFill>
          <a:blip r:embed="rId1"/>
          <a:stretch>
            <a:fillRect/>
          </a:stretch>
        </p:blipFill>
        <p:spPr>
          <a:xfrm>
            <a:off x="833120" y="3105785"/>
            <a:ext cx="4561205" cy="3169920"/>
          </a:xfrm>
          <a:prstGeom prst="rect">
            <a:avLst/>
          </a:prstGeom>
        </p:spPr>
      </p:pic>
      <p:pic>
        <p:nvPicPr>
          <p:cNvPr id="6" name="Picture 5"/>
          <p:cNvPicPr>
            <a:picLocks noChangeAspect="1"/>
          </p:cNvPicPr>
          <p:nvPr/>
        </p:nvPicPr>
        <p:blipFill>
          <a:blip r:embed="rId2"/>
          <a:stretch>
            <a:fillRect/>
          </a:stretch>
        </p:blipFill>
        <p:spPr>
          <a:xfrm>
            <a:off x="6339840" y="2693670"/>
            <a:ext cx="3631565" cy="3582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307" y="2048614"/>
            <a:ext cx="10521387" cy="3678303"/>
          </a:xfrm>
        </p:spPr>
        <p:txBody>
          <a:bodyPr>
            <a:normAutofit/>
          </a:bodyPr>
          <a:lstStyle/>
          <a:p>
            <a:r>
              <a:rPr kumimoji="1" lang="zh-CN" altLang="en-US" dirty="0"/>
              <a:t>中期</a:t>
            </a:r>
            <a:r>
              <a:rPr kumimoji="1" lang="en-US" altLang="zh-CN" dirty="0"/>
              <a:t>——9</a:t>
            </a:r>
            <a:r>
              <a:rPr kumimoji="1" lang="zh-CN" altLang="en-US" dirty="0"/>
              <a:t>周</a:t>
            </a:r>
            <a:endParaRPr kumimoji="1" lang="en-US" altLang="zh-CN" dirty="0"/>
          </a:p>
          <a:p>
            <a:pPr lvl="1"/>
            <a:r>
              <a:rPr kumimoji="1" lang="zh-CN" altLang="en-US" dirty="0"/>
              <a:t>更改启动方式，添加系统调用</a:t>
            </a:r>
            <a:endParaRPr kumimoji="1" lang="en-US" altLang="zh-CN" dirty="0"/>
          </a:p>
          <a:p>
            <a:r>
              <a:rPr kumimoji="1" lang="en-US" altLang="zh-CN" dirty="0"/>
              <a:t>10</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使内核支持尽可能多的</a:t>
            </a:r>
            <a:r>
              <a:rPr kumimoji="1" lang="en-US" altLang="zh-CN" dirty="0"/>
              <a:t>sel4test</a:t>
            </a:r>
            <a:r>
              <a:rPr kumimoji="1" lang="zh-CN" altLang="en-US" dirty="0"/>
              <a:t>测例</a:t>
            </a:r>
            <a:endParaRPr kumimoji="1" lang="en-US" altLang="zh-CN" dirty="0"/>
          </a:p>
          <a:p>
            <a:pPr lvl="1"/>
            <a:r>
              <a:rPr kumimoji="1" lang="zh-CN" altLang="en-US" dirty="0"/>
              <a:t>撰写论文</a:t>
            </a:r>
            <a:endParaRPr kumimoji="1" lang="en-US" altLang="zh-CN" dirty="0"/>
          </a:p>
        </p:txBody>
      </p:sp>
      <p:sp>
        <p:nvSpPr>
          <p:cNvPr id="3" name="标题 2"/>
          <p:cNvSpPr>
            <a:spLocks noGrp="1"/>
          </p:cNvSpPr>
          <p:nvPr>
            <p:ph type="title"/>
          </p:nvPr>
        </p:nvSpPr>
        <p:spPr/>
        <p:txBody>
          <a:bodyPr/>
          <a:lstStyle/>
          <a:p>
            <a:r>
              <a:rPr kumimoji="1" lang="zh-CN" altLang="en-US" dirty="0"/>
              <a:t>后续规划</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dirty="0"/>
              <a:t>谢谢！</a:t>
            </a:r>
            <a:endParaRPr kumimoji="1" lang="zh-CN" altLang="en-US" dirty="0"/>
          </a:p>
        </p:txBody>
      </p:sp>
      <p:sp>
        <p:nvSpPr>
          <p:cNvPr id="5" name="副标题 4"/>
          <p:cNvSpPr>
            <a:spLocks noGrp="1"/>
          </p:cNvSpPr>
          <p:nvPr>
            <p:ph type="subTitle" idx="1"/>
          </p:nvPr>
        </p:nvSpPr>
        <p:spPr/>
        <p:txBody>
          <a:bodyPr>
            <a:norm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课题内容</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用</a:t>
            </a:r>
            <a:r>
              <a:rPr kumimoji="1" lang="en-US" altLang="zh-CN" dirty="0"/>
              <a:t>rust</a:t>
            </a:r>
            <a:r>
              <a:rPr kumimoji="1" lang="zh-CN" altLang="en-US" dirty="0"/>
              <a:t>语言重新实现</a:t>
            </a:r>
            <a:r>
              <a:rPr kumimoji="1" lang="en-US" altLang="zh-CN" dirty="0"/>
              <a:t>sel4</a:t>
            </a:r>
            <a:r>
              <a:rPr kumimoji="1" lang="zh-CN" altLang="en-US" dirty="0"/>
              <a:t>的最主要功能</a:t>
            </a:r>
            <a:endParaRPr kumimoji="1" lang="zh-CN" altLang="en-US" dirty="0"/>
          </a:p>
          <a:p>
            <a:pPr lvl="1">
              <a:buFont typeface="Arial" panose="02080604020202020204" pitchFamily="34" charset="0"/>
              <a:buChar char="•"/>
            </a:pPr>
            <a:r>
              <a:rPr kumimoji="1" lang="en-US" altLang="zh-CN" dirty="0"/>
              <a:t>capability space</a:t>
            </a:r>
            <a:endParaRPr kumimoji="1" lang="en-US" altLang="zh-CN" dirty="0"/>
          </a:p>
          <a:p>
            <a:pPr lvl="1">
              <a:buFont typeface="Arial" panose="02080604020202020204" pitchFamily="34" charset="0"/>
              <a:buChar char="•"/>
            </a:pPr>
            <a:r>
              <a:rPr kumimoji="1" lang="zh-CN" altLang="en-US" dirty="0"/>
              <a:t>虚拟地址空间</a:t>
            </a:r>
            <a:endParaRPr kumimoji="1" lang="zh-CN" altLang="en-US" dirty="0"/>
          </a:p>
          <a:p>
            <a:pPr lvl="1">
              <a:buFont typeface="Arial" panose="02080604020202020204" pitchFamily="34" charset="0"/>
              <a:buChar char="•"/>
            </a:pPr>
            <a:r>
              <a:rPr kumimoji="1" lang="zh-CN" altLang="en-US" dirty="0"/>
              <a:t>进程间通信</a:t>
            </a:r>
            <a:endParaRPr kumimoji="1" lang="zh-CN" altLang="en-US" dirty="0"/>
          </a:p>
          <a:p>
            <a:pPr lvl="1">
              <a:buFont typeface="Arial" panose="02080604020202020204" pitchFamily="34" charset="0"/>
              <a:buChar char="•"/>
            </a:pPr>
            <a:r>
              <a:rPr kumimoji="1" lang="zh-CN" altLang="en-US" dirty="0"/>
              <a:t>中断异常</a:t>
            </a:r>
            <a:endParaRPr kumimoji="1" lang="zh-CN" altLang="en-US" dirty="0"/>
          </a:p>
          <a:p>
            <a:pPr>
              <a:buFont typeface="Arial" panose="02080604020202020204" pitchFamily="34" charset="0"/>
              <a:buChar char="•"/>
            </a:pPr>
            <a:r>
              <a:rPr kumimoji="1" lang="zh-CN" altLang="en-US" dirty="0"/>
              <a:t>实现一个可以运行的应用程序环境供内核测试</a:t>
            </a:r>
            <a:endParaRPr kumimoji="1" lang="zh-CN" altLang="en-US" dirty="0"/>
          </a:p>
          <a:p>
            <a:pPr>
              <a:buFont typeface="Arial" panose="02080604020202020204" pitchFamily="34" charset="0"/>
              <a:buChar char="•"/>
            </a:pPr>
            <a:r>
              <a:rPr kumimoji="1" lang="zh-CN" altLang="en-US" dirty="0"/>
              <a:t>让实现的内核通过尽可能多的</a:t>
            </a:r>
            <a:r>
              <a:rPr kumimoji="1" lang="en-US" altLang="zh-CN" dirty="0"/>
              <a:t>sel4test</a:t>
            </a:r>
            <a:r>
              <a:rPr kumimoji="1" lang="zh-CN" altLang="en-US" dirty="0"/>
              <a:t>测例</a:t>
            </a:r>
            <a:endParaRPr kumimoji="1" lang="zh-CN" altLang="en-US" dirty="0"/>
          </a:p>
          <a:p>
            <a:pPr marL="0" lv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课题内容</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目前进展</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完成了一个可以运行应用程序的内核</a:t>
            </a:r>
            <a:endParaRPr kumimoji="1" lang="zh-CN" altLang="en-US" dirty="0"/>
          </a:p>
          <a:p>
            <a:pPr>
              <a:buFont typeface="Arial" panose="02080604020202020204" pitchFamily="34" charset="0"/>
              <a:buChar char="•"/>
            </a:pPr>
            <a:r>
              <a:rPr kumimoji="1" lang="zh-CN" altLang="en-US" dirty="0"/>
              <a:t>实现了</a:t>
            </a:r>
            <a:r>
              <a:rPr kumimoji="1" lang="en-US" altLang="zh-CN" dirty="0"/>
              <a:t>Capability Space</a:t>
            </a:r>
            <a:r>
              <a:rPr kumimoji="1" lang="zh-CN" altLang="en-US" dirty="0"/>
              <a:t>全部功能</a:t>
            </a:r>
            <a:endParaRPr kumimoji="1" lang="zh-CN" altLang="en-US" dirty="0"/>
          </a:p>
          <a:p>
            <a:pPr>
              <a:buFont typeface="Arial" panose="02080604020202020204" pitchFamily="34" charset="0"/>
              <a:buChar char="•"/>
            </a:pPr>
            <a:r>
              <a:rPr kumimoji="1" lang="zh-CN" altLang="en-US" dirty="0"/>
              <a:t>实现了虚拟地址空间</a:t>
            </a:r>
            <a:endParaRPr kumimoji="1" lang="zh-CN" altLang="en-US" dirty="0"/>
          </a:p>
          <a:p>
            <a:pPr>
              <a:buFont typeface="Arial" panose="02080604020202020204" pitchFamily="34" charset="0"/>
              <a:buChar char="•"/>
            </a:pPr>
            <a:r>
              <a:rPr kumimoji="1" lang="zh-CN" altLang="en-US" dirty="0"/>
              <a:t>实现了用于进程间通信的</a:t>
            </a:r>
            <a:r>
              <a:rPr kumimoji="1" lang="en-US" altLang="zh-CN" dirty="0"/>
              <a:t>endpoint</a:t>
            </a:r>
            <a:r>
              <a:rPr kumimoji="1" lang="zh-CN" altLang="en-US" dirty="0"/>
              <a:t>和</a:t>
            </a:r>
            <a:r>
              <a:rPr kumimoji="1" lang="en-US" altLang="zh-CN" dirty="0"/>
              <a:t>notification</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目前进展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x-none" dirty="0"/>
              <a:t>一个可以运行的内核</a:t>
            </a:r>
            <a:endParaRPr kumimoji="1" lang="zh-CN" altLang="x-none" dirty="0"/>
          </a:p>
        </p:txBody>
      </p:sp>
      <p:sp>
        <p:nvSpPr>
          <p:cNvPr id="5" name="Content Placeholder 4"/>
          <p:cNvSpPr/>
          <p:nvPr>
            <p:ph idx="1"/>
          </p:nvPr>
        </p:nvSpPr>
        <p:spPr>
          <a:xfrm>
            <a:off x="835025" y="2174240"/>
            <a:ext cx="5438775" cy="4378960"/>
          </a:xfrm>
        </p:spPr>
        <p:txBody>
          <a:bodyPr>
            <a:normAutofit/>
          </a:bodyPr>
          <a:p>
            <a:pPr>
              <a:buFont typeface="Arial" panose="02080604020202020204" pitchFamily="34" charset="0"/>
              <a:buChar char="•"/>
            </a:pPr>
            <a:r>
              <a:rPr lang="zh-CN" altLang="en-US"/>
              <a:t>调度</a:t>
            </a:r>
            <a:endParaRPr lang="zh-CN" altLang="en-US"/>
          </a:p>
          <a:p>
            <a:pPr lvl="1">
              <a:buFont typeface="Arial" panose="02080604020202020204" pitchFamily="34" charset="0"/>
              <a:buChar char="•"/>
            </a:pPr>
            <a:r>
              <a:rPr lang="zh-CN" altLang="en-US"/>
              <a:t>主要采用时间片轮转算法，当前域的线程时间片用尽后会调到下一个域选择优先级最高的线程继续执行。</a:t>
            </a:r>
            <a:endParaRPr lang="zh-CN" altLang="en-US"/>
          </a:p>
          <a:p>
            <a:pPr lvl="1">
              <a:buFont typeface="Arial" panose="02080604020202020204" pitchFamily="34" charset="0"/>
              <a:buChar char="•"/>
            </a:pPr>
            <a:r>
              <a:rPr lang="zh-CN" altLang="en-US"/>
              <a:t>会受到进程间通信的影响，当因进程间通信而阻塞的线程非阻塞时，有可能抢占当前线程继续执行。</a:t>
            </a:r>
            <a:endParaRPr lang="zh-CN" altLang="en-US"/>
          </a:p>
          <a:p>
            <a:pPr lvl="0">
              <a:buFont typeface="Arial" panose="02080604020202020204" pitchFamily="34" charset="0"/>
              <a:buChar char="•"/>
            </a:pPr>
            <a:r>
              <a:rPr lang="zh-CN" altLang="en-US" sz="1800"/>
              <a:t>中断异常</a:t>
            </a:r>
            <a:endParaRPr lang="zh-CN" altLang="en-US" sz="1800"/>
          </a:p>
          <a:p>
            <a:pPr lvl="1">
              <a:buFont typeface="Arial" panose="02080604020202020204" pitchFamily="34" charset="0"/>
              <a:buChar char="•"/>
            </a:pPr>
            <a:r>
              <a:rPr lang="en-US" altLang="zh-CN" sz="1600"/>
              <a:t>trap</a:t>
            </a:r>
            <a:r>
              <a:rPr lang="zh-CN" altLang="en-US" sz="1600"/>
              <a:t>上下文保存</a:t>
            </a:r>
            <a:r>
              <a:rPr lang="en-US" altLang="zh-CN" sz="1600"/>
              <a:t>32</a:t>
            </a:r>
            <a:r>
              <a:rPr lang="zh-CN" altLang="en-US" sz="1600"/>
              <a:t>个通用寄存器</a:t>
            </a:r>
            <a:r>
              <a:rPr lang="en-US" altLang="zh-CN" sz="1600"/>
              <a:t> sstatus sepc scause</a:t>
            </a:r>
            <a:r>
              <a:rPr lang="zh-CN" altLang="en-US" sz="1600"/>
              <a:t>的值。</a:t>
            </a:r>
            <a:r>
              <a:rPr lang="en-US" altLang="zh-CN" sz="1600"/>
              <a:t>trap</a:t>
            </a:r>
            <a:r>
              <a:rPr lang="zh-CN" altLang="en-US" sz="1600"/>
              <a:t>上下文指针保存在</a:t>
            </a:r>
            <a:r>
              <a:rPr lang="en-US" altLang="zh-CN" sz="1600"/>
              <a:t>sscratch</a:t>
            </a:r>
            <a:r>
              <a:rPr lang="zh-CN" altLang="en-US" sz="1600"/>
              <a:t>寄存器中，方便特权级切换时保存线程运行现场</a:t>
            </a:r>
            <a:endParaRPr lang="zh-CN" altLang="en-US" sz="1600"/>
          </a:p>
          <a:p>
            <a:pPr lvl="1">
              <a:buFont typeface="Arial" panose="02080604020202020204" pitchFamily="34" charset="0"/>
              <a:buChar char="•"/>
            </a:pPr>
            <a:r>
              <a:rPr lang="zh-CN" altLang="en-US" sz="1600"/>
              <a:t>支持最简单的</a:t>
            </a:r>
            <a:r>
              <a:rPr lang="en-US" altLang="zh-CN" sz="1600"/>
              <a:t>exit write yield</a:t>
            </a:r>
            <a:r>
              <a:rPr lang="zh-CN" altLang="en-US" sz="1600"/>
              <a:t>等系统调用，同时新增</a:t>
            </a:r>
            <a:r>
              <a:rPr lang="en-US" altLang="zh-CN" sz="1600"/>
              <a:t>sel4</a:t>
            </a:r>
            <a:r>
              <a:rPr lang="zh-CN" altLang="en-US" sz="1600"/>
              <a:t>特有的</a:t>
            </a:r>
            <a:r>
              <a:rPr lang="en-US" altLang="zh-CN" sz="1600"/>
              <a:t>invocation</a:t>
            </a:r>
            <a:r>
              <a:rPr lang="zh-CN" altLang="en-US" sz="1600"/>
              <a:t>，如</a:t>
            </a:r>
            <a:r>
              <a:rPr lang="en-US" altLang="zh-CN" sz="1600"/>
              <a:t>send recv</a:t>
            </a:r>
            <a:r>
              <a:rPr lang="zh-CN" altLang="en-US" sz="1600"/>
              <a:t>等，用于进程间通信。</a:t>
            </a:r>
            <a:endParaRPr lang="zh-CN" altLang="en-US"/>
          </a:p>
          <a:p>
            <a:pPr>
              <a:buFont typeface="Arial" panose="02080604020202020204" pitchFamily="34" charset="0"/>
              <a:buChar char="•"/>
            </a:pPr>
            <a:endParaRPr lang="zh-CN" altLang="en-US"/>
          </a:p>
        </p:txBody>
      </p:sp>
      <p:pic>
        <p:nvPicPr>
          <p:cNvPr id="4" name="Picture 3"/>
          <p:cNvPicPr>
            <a:picLocks noChangeAspect="1"/>
          </p:cNvPicPr>
          <p:nvPr/>
        </p:nvPicPr>
        <p:blipFill>
          <a:blip r:embed="rId1"/>
          <a:stretch>
            <a:fillRect/>
          </a:stretch>
        </p:blipFill>
        <p:spPr>
          <a:xfrm>
            <a:off x="6584315" y="2931160"/>
            <a:ext cx="2573020" cy="2324100"/>
          </a:xfrm>
          <a:prstGeom prst="rect">
            <a:avLst/>
          </a:prstGeom>
        </p:spPr>
      </p:pic>
      <p:pic>
        <p:nvPicPr>
          <p:cNvPr id="6" name="Picture 5" descr="微信图片_20230411194358"/>
          <p:cNvPicPr>
            <a:picLocks noChangeAspect="1"/>
          </p:cNvPicPr>
          <p:nvPr/>
        </p:nvPicPr>
        <p:blipFill>
          <a:blip r:embed="rId2"/>
          <a:stretch>
            <a:fillRect/>
          </a:stretch>
        </p:blipFill>
        <p:spPr>
          <a:xfrm>
            <a:off x="9792970" y="2851785"/>
            <a:ext cx="1822450" cy="2482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x-none" altLang="zh-CN" dirty="0"/>
              <a:t>CAPABILITY SPACE</a:t>
            </a:r>
            <a:endParaRPr kumimoji="1" lang="x-none" altLang="zh-CN" dirty="0"/>
          </a:p>
        </p:txBody>
      </p:sp>
      <p:sp>
        <p:nvSpPr>
          <p:cNvPr id="2" name="Content Placeholder 1"/>
          <p:cNvSpPr/>
          <p:nvPr>
            <p:ph idx="1"/>
          </p:nvPr>
        </p:nvSpPr>
        <p:spPr>
          <a:xfrm>
            <a:off x="833120" y="2180590"/>
            <a:ext cx="5153660" cy="3678555"/>
          </a:xfrm>
        </p:spPr>
        <p:txBody>
          <a:bodyPr/>
          <a:p>
            <a:pPr>
              <a:buFont typeface="Arial" panose="02080604020202020204" pitchFamily="34" charset="0"/>
              <a:buChar char="•"/>
            </a:pPr>
            <a:r>
              <a:rPr lang="en-US" altLang="zh-CN"/>
              <a:t>capability space </a:t>
            </a:r>
            <a:r>
              <a:rPr lang="zh-CN" altLang="en-US"/>
              <a:t>主要由三类函数组成：</a:t>
            </a:r>
            <a:endParaRPr lang="zh-CN" altLang="en-US"/>
          </a:p>
          <a:p>
            <a:pPr lvl="1">
              <a:buFont typeface="Arial" panose="02080604020202020204" pitchFamily="34" charset="0"/>
              <a:buChar char="•"/>
            </a:pPr>
            <a:r>
              <a:rPr lang="zh-CN" altLang="en-US"/>
              <a:t>读取、修改</a:t>
            </a:r>
            <a:r>
              <a:rPr lang="en-US" altLang="zh-CN"/>
              <a:t>capability</a:t>
            </a:r>
            <a:r>
              <a:rPr lang="zh-CN" altLang="en-US"/>
              <a:t>特定属性的接口</a:t>
            </a:r>
            <a:endParaRPr lang="zh-CN" altLang="en-US"/>
          </a:p>
          <a:p>
            <a:pPr lvl="1">
              <a:buFont typeface="Arial" panose="02080604020202020204" pitchFamily="34" charset="0"/>
              <a:buChar char="•"/>
            </a:pPr>
            <a:r>
              <a:rPr lang="zh-CN" altLang="en-US"/>
              <a:t>管理派生关系，维护双向链表</a:t>
            </a:r>
            <a:endParaRPr lang="en-US" altLang="zh-CN"/>
          </a:p>
          <a:p>
            <a:pPr lvl="1">
              <a:buFont typeface="Arial" panose="02080604020202020204" pitchFamily="34" charset="0"/>
              <a:buChar char="•"/>
            </a:pPr>
            <a:r>
              <a:rPr lang="zh-CN" altLang="en-US"/>
              <a:t>根据指针在</a:t>
            </a:r>
            <a:r>
              <a:rPr lang="en-US" altLang="zh-CN"/>
              <a:t>CSpace</a:t>
            </a:r>
            <a:r>
              <a:rPr lang="zh-CN" altLang="en-US"/>
              <a:t>中查找对应的</a:t>
            </a:r>
            <a:r>
              <a:rPr lang="en-US" altLang="zh-CN"/>
              <a:t>capability</a:t>
            </a:r>
            <a:endParaRPr lang="en-US" altLang="zh-CN"/>
          </a:p>
          <a:p>
            <a:pPr lvl="0">
              <a:buFont typeface="Arial" panose="02080604020202020204" pitchFamily="34" charset="0"/>
              <a:buChar char="•"/>
            </a:pPr>
            <a:r>
              <a:rPr lang="zh-CN" altLang="en-US"/>
              <a:t>第一类与第三类函数常与其他模块交互，在其他模块的测试中并没有发现异常，第二类函数已通过自己编写的测例的测试。</a:t>
            </a:r>
            <a:endParaRPr lang="en-US" altLang="zh-CN"/>
          </a:p>
          <a:p>
            <a:pPr marL="0" indent="0">
              <a:buFont typeface="Arial" panose="02080604020202020204" pitchFamily="34" charset="0"/>
              <a:buNone/>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p:txBody>
      </p:sp>
      <p:pic>
        <p:nvPicPr>
          <p:cNvPr id="8" name="Picture 7"/>
          <p:cNvPicPr>
            <a:picLocks noChangeAspect="1"/>
          </p:cNvPicPr>
          <p:nvPr/>
        </p:nvPicPr>
        <p:blipFill>
          <a:blip r:embed="rId1"/>
          <a:stretch>
            <a:fillRect/>
          </a:stretch>
        </p:blipFill>
        <p:spPr>
          <a:xfrm>
            <a:off x="6360160" y="1014730"/>
            <a:ext cx="3314700" cy="1165860"/>
          </a:xfrm>
          <a:prstGeom prst="rect">
            <a:avLst/>
          </a:prstGeom>
        </p:spPr>
      </p:pic>
      <p:pic>
        <p:nvPicPr>
          <p:cNvPr id="9" name="Picture 8"/>
          <p:cNvPicPr>
            <a:picLocks noChangeAspect="1"/>
          </p:cNvPicPr>
          <p:nvPr/>
        </p:nvPicPr>
        <p:blipFill>
          <a:blip r:embed="rId2"/>
          <a:stretch>
            <a:fillRect/>
          </a:stretch>
        </p:blipFill>
        <p:spPr>
          <a:xfrm>
            <a:off x="6360160" y="2576195"/>
            <a:ext cx="4053840" cy="1337310"/>
          </a:xfrm>
          <a:prstGeom prst="rect">
            <a:avLst/>
          </a:prstGeom>
        </p:spPr>
      </p:pic>
      <p:pic>
        <p:nvPicPr>
          <p:cNvPr id="10" name="Picture 9"/>
          <p:cNvPicPr>
            <a:picLocks noChangeAspect="1"/>
          </p:cNvPicPr>
          <p:nvPr/>
        </p:nvPicPr>
        <p:blipFill>
          <a:blip r:embed="rId3"/>
          <a:stretch>
            <a:fillRect/>
          </a:stretch>
        </p:blipFill>
        <p:spPr>
          <a:xfrm>
            <a:off x="6360160" y="4186555"/>
            <a:ext cx="4704715" cy="1339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711960"/>
            <a:ext cx="4431665" cy="3678555"/>
          </a:xfrm>
        </p:spPr>
        <p:txBody>
          <a:bodyPr/>
          <a:lstStyle/>
          <a:p>
            <a:pPr marL="0" indent="0">
              <a:buFont typeface="Arial" panose="02080604020202020204" pitchFamily="34" charset="0"/>
              <a:buChar char="•"/>
            </a:pPr>
            <a:r>
              <a:rPr kumimoji="1" lang="en-US" altLang="zh-CN" dirty="0"/>
              <a:t> </a:t>
            </a:r>
            <a:r>
              <a:rPr kumimoji="1" lang="zh-CN" altLang="en-US" dirty="0"/>
              <a:t>物理地址与虚拟地址切换问题</a:t>
            </a:r>
            <a:endParaRPr kumimoji="1" lang="zh-CN" altLang="en-US" dirty="0"/>
          </a:p>
        </p:txBody>
      </p:sp>
      <p:sp>
        <p:nvSpPr>
          <p:cNvPr id="3" name="标题 2"/>
          <p:cNvSpPr>
            <a:spLocks noGrp="1"/>
          </p:cNvSpPr>
          <p:nvPr>
            <p:ph type="title"/>
          </p:nvPr>
        </p:nvSpPr>
        <p:spPr/>
        <p:txBody>
          <a:bodyPr/>
          <a:lstStyle/>
          <a:p>
            <a:r>
              <a:rPr kumimoji="1" lang="zh-CN" altLang="en-US" dirty="0"/>
              <a:t>虚拟地址空间</a:t>
            </a:r>
            <a:endParaRPr kumimoji="1" lang="zh-CN" altLang="en-US" dirty="0"/>
          </a:p>
        </p:txBody>
      </p:sp>
      <p:pic>
        <p:nvPicPr>
          <p:cNvPr id="5" name="Picture 4"/>
          <p:cNvPicPr>
            <a:picLocks noChangeAspect="1"/>
          </p:cNvPicPr>
          <p:nvPr/>
        </p:nvPicPr>
        <p:blipFill>
          <a:blip r:embed="rId1"/>
          <a:stretch>
            <a:fillRect/>
          </a:stretch>
        </p:blipFill>
        <p:spPr>
          <a:xfrm>
            <a:off x="951230" y="2392045"/>
            <a:ext cx="4959985" cy="3248025"/>
          </a:xfrm>
          <a:prstGeom prst="rect">
            <a:avLst/>
          </a:prstGeom>
        </p:spPr>
      </p:pic>
      <p:pic>
        <p:nvPicPr>
          <p:cNvPr id="6" name="Picture 5"/>
          <p:cNvPicPr>
            <a:picLocks noChangeAspect="1"/>
          </p:cNvPicPr>
          <p:nvPr/>
        </p:nvPicPr>
        <p:blipFill>
          <a:blip r:embed="rId2"/>
          <a:stretch>
            <a:fillRect/>
          </a:stretch>
        </p:blipFill>
        <p:spPr>
          <a:xfrm>
            <a:off x="7337425" y="956310"/>
            <a:ext cx="3739515" cy="4719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3120" y="2180590"/>
            <a:ext cx="5115560" cy="3678555"/>
          </a:xfrm>
        </p:spPr>
        <p:txBody>
          <a:bodyPr/>
          <a:lstStyle/>
          <a:p>
            <a:pPr>
              <a:buFont typeface="Arial" panose="02080604020202020204" pitchFamily="34" charset="0"/>
              <a:buChar char="•"/>
            </a:pPr>
            <a:r>
              <a:rPr kumimoji="1" lang="en-US" altLang="zh-CN" dirty="0"/>
              <a:t>endpoint</a:t>
            </a:r>
            <a:endParaRPr kumimoji="1" lang="en-US" altLang="zh-CN" dirty="0"/>
          </a:p>
          <a:p>
            <a:pPr lvl="1">
              <a:buFont typeface="Arial" panose="02080604020202020204" pitchFamily="34" charset="0"/>
              <a:buChar char="•"/>
            </a:pPr>
            <a:r>
              <a:rPr kumimoji="1" lang="zh-CN" altLang="en-US" dirty="0"/>
              <a:t>实现了阻塞发送、非阻塞发送两种通信方式，可以通过预留的消息寄存器高效的进行进程间通信，两种通信方式经测试均能正确运行。</a:t>
            </a:r>
            <a:endParaRPr kumimoji="1" lang="zh-CN" altLang="en-US" dirty="0"/>
          </a:p>
          <a:p>
            <a:pPr lvl="1">
              <a:buFont typeface="Arial" panose="02080604020202020204" pitchFamily="34" charset="0"/>
              <a:buChar char="•"/>
            </a:pPr>
            <a:r>
              <a:rPr kumimoji="1" lang="zh-CN" altLang="en-US" dirty="0"/>
              <a:t>支持线程间</a:t>
            </a:r>
            <a:r>
              <a:rPr kumimoji="1" lang="en-US" altLang="zh-CN" dirty="0"/>
              <a:t>capability</a:t>
            </a:r>
            <a:r>
              <a:rPr kumimoji="1" lang="zh-CN" altLang="en-US" dirty="0"/>
              <a:t>的传递。</a:t>
            </a:r>
            <a:endParaRPr kumimoji="1" lang="zh-CN" altLang="en-US" dirty="0"/>
          </a:p>
          <a:p>
            <a:pPr lvl="1">
              <a:buFont typeface="Arial" panose="02080604020202020204" pitchFamily="34" charset="0"/>
              <a:buChar char="•"/>
            </a:pPr>
            <a:r>
              <a:rPr kumimoji="1" lang="en-US" altLang="zh-CN" dirty="0"/>
              <a:t>demo</a:t>
            </a:r>
            <a:r>
              <a:rPr kumimoji="1" lang="zh-CN" altLang="en-US" dirty="0"/>
              <a:t>演示</a:t>
            </a:r>
            <a:endParaRPr kumimoji="1" lang="zh-CN" altLang="en-US" dirty="0"/>
          </a:p>
          <a:p>
            <a:pPr lvl="0">
              <a:buFont typeface="Arial" panose="02080604020202020204" pitchFamily="34" charset="0"/>
              <a:buChar char="•"/>
            </a:pPr>
            <a:r>
              <a:rPr kumimoji="1" lang="en-US" altLang="zh-CN" dirty="0"/>
              <a:t>notification</a:t>
            </a:r>
            <a:endParaRPr kumimoji="1" lang="en-US" altLang="zh-CN" dirty="0"/>
          </a:p>
          <a:p>
            <a:pPr lvl="1">
              <a:buFont typeface="Arial" panose="02080604020202020204" pitchFamily="34" charset="0"/>
              <a:buChar char="•"/>
            </a:pPr>
            <a:r>
              <a:rPr kumimoji="1" lang="zh-CN" altLang="en-US" dirty="0"/>
              <a:t>支持异步的传递信号（该部分代码已完成，尚未进行测试）</a:t>
            </a:r>
            <a:endParaRPr kumimoji="1" lang="zh-CN" altLang="en-US" dirty="0"/>
          </a:p>
        </p:txBody>
      </p:sp>
      <p:sp>
        <p:nvSpPr>
          <p:cNvPr id="3" name="标题 2"/>
          <p:cNvSpPr>
            <a:spLocks noGrp="1"/>
          </p:cNvSpPr>
          <p:nvPr>
            <p:ph type="title"/>
          </p:nvPr>
        </p:nvSpPr>
        <p:spPr/>
        <p:txBody>
          <a:bodyPr/>
          <a:lstStyle/>
          <a:p>
            <a:r>
              <a:rPr kumimoji="1" lang="zh-CN" altLang="en-US" dirty="0"/>
              <a:t>进程间通信</a:t>
            </a:r>
            <a:endParaRPr kumimoji="1" lang="zh-CN" altLang="en-US" dirty="0"/>
          </a:p>
        </p:txBody>
      </p:sp>
      <p:pic>
        <p:nvPicPr>
          <p:cNvPr id="4" name="Picture 3" descr="demo.drawio"/>
          <p:cNvPicPr>
            <a:picLocks noChangeAspect="1"/>
          </p:cNvPicPr>
          <p:nvPr/>
        </p:nvPicPr>
        <p:blipFill>
          <a:blip r:embed="rId1"/>
          <a:stretch>
            <a:fillRect/>
          </a:stretch>
        </p:blipFill>
        <p:spPr>
          <a:xfrm>
            <a:off x="7545705" y="1035685"/>
            <a:ext cx="4019550" cy="4448175"/>
          </a:xfrm>
          <a:prstGeom prst="rect">
            <a:avLst/>
          </a:prstGeom>
        </p:spPr>
      </p:pic>
    </p:spTree>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Words>
  <Application>WPS Presentation</Application>
  <PresentationFormat>宽屏</PresentationFormat>
  <Paragraphs>83</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2</vt:lpstr>
      <vt:lpstr>Standard Symbols PS</vt:lpstr>
      <vt:lpstr>DejaVu Sans</vt:lpstr>
      <vt:lpstr>华文中宋</vt:lpstr>
      <vt:lpstr>Droid Sans Fallback</vt:lpstr>
      <vt:lpstr>Gill Sans MT</vt:lpstr>
      <vt:lpstr>Gubbi</vt:lpstr>
      <vt:lpstr>Microsoft YaHei</vt:lpstr>
      <vt:lpstr>Arial Unicode MS</vt:lpstr>
      <vt:lpstr>等线</vt:lpstr>
      <vt:lpstr>OpenSymbol</vt:lpstr>
      <vt:lpstr>Phetsarath OT</vt:lpstr>
      <vt:lpstr>清华简约主题-扁平-16:9</vt:lpstr>
      <vt:lpstr>用rust语言实现sel4       ——毕业设计中期报告</vt:lpstr>
      <vt:lpstr>课题内容</vt:lpstr>
      <vt:lpstr>课题内容</vt:lpstr>
      <vt:lpstr>目前进展</vt:lpstr>
      <vt:lpstr>目前进展</vt:lpstr>
      <vt:lpstr>一个可以运行的内核</vt:lpstr>
      <vt:lpstr>CAPABILITY SPACE</vt:lpstr>
      <vt:lpstr>虚拟地址空间</vt:lpstr>
      <vt:lpstr>进程间通信</vt:lpstr>
      <vt:lpstr>后续规划</vt:lpstr>
      <vt:lpstr>后续工作</vt:lpstr>
      <vt:lpstr>设计规划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llh730</cp:lastModifiedBy>
  <cp:revision>2203</cp:revision>
  <cp:lastPrinted>2023-04-12T02:49:05Z</cp:lastPrinted>
  <dcterms:created xsi:type="dcterms:W3CDTF">2023-04-12T02:49:05Z</dcterms:created>
  <dcterms:modified xsi:type="dcterms:W3CDTF">2023-04-12T02:49:05Z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CEC4C96A68094AD7A691966AA97D10A0</vt:lpwstr>
  </property>
  <property fmtid="{D5CDD505-2E9C-101B-9397-08002B2CF9AE}" pid="3" name="KSOProductBuildVer">
    <vt:lpwstr>1033-11.1.0.11691</vt:lpwstr>
  </property>
</Properties>
</file>