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70" r:id="rId3"/>
    <p:sldId id="277" r:id="rId4"/>
    <p:sldId id="285" r:id="rId5"/>
    <p:sldId id="284" r:id="rId6"/>
    <p:sldId id="294" r:id="rId7"/>
    <p:sldId id="292" r:id="rId8"/>
    <p:sldId id="286" r:id="rId10"/>
    <p:sldId id="288" r:id="rId11"/>
    <p:sldId id="283"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5"/>
    <p:restoredTop sz="86378"/>
  </p:normalViewPr>
  <p:slideViewPr>
    <p:cSldViewPr snapToGrid="0" snapToObjects="1">
      <p:cViewPr varScale="1">
        <p:scale>
          <a:sx n="99" d="100"/>
          <a:sy n="99" d="100"/>
        </p:scale>
        <p:origin x="640" y="56"/>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7" name="灯片编号占位符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13" name="图片 12"/>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标题 9"/>
          <p:cNvSpPr>
            <a:spLocks noGrp="1"/>
          </p:cNvSpPr>
          <p:nvPr>
            <p:ph type="title"/>
          </p:nvPr>
        </p:nvSpPr>
        <p:spPr/>
        <p:txBody>
          <a:bodyPr/>
          <a:lstStyle/>
          <a:p>
            <a:r>
              <a:rPr kumimoji="1" lang="zh-CN" altLang="en-US"/>
              <a:t>单击此处编辑母版标题样式</a:t>
            </a:r>
            <a:endParaRPr kumimoji="1" lang="zh-CN" altLang="en-US"/>
          </a:p>
        </p:txBody>
      </p:sp>
      <p:sp>
        <p:nvSpPr>
          <p:cNvPr id="11" name="日期占位符 10"/>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12" name="页脚占位符 11"/>
          <p:cNvSpPr>
            <a:spLocks noGrp="1"/>
          </p:cNvSpPr>
          <p:nvPr>
            <p:ph type="ftr" sz="quarter" idx="11"/>
          </p:nvPr>
        </p:nvSpPr>
        <p:spPr/>
        <p:txBody>
          <a:bodyPr/>
          <a:lstStyle/>
          <a:p>
            <a:endParaRPr kumimoji="1" lang="zh-CN" altLang="en-US" dirty="0"/>
          </a:p>
        </p:txBody>
      </p:sp>
      <p:sp>
        <p:nvSpPr>
          <p:cNvPr id="13" name="灯片编号占位符 12"/>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6" name="图片 5"/>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13"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
        <p:nvSpPr>
          <p:cNvPr id="2" name="圆角矩形 1"/>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dirty="0"/>
              <a:t>用</a:t>
            </a:r>
            <a:r>
              <a:rPr kumimoji="1" altLang="zh-CN" dirty="0"/>
              <a:t>rust</a:t>
            </a:r>
            <a:r>
              <a:rPr kumimoji="1" lang="zh-CN" altLang="en-US" dirty="0"/>
              <a:t>语言</a:t>
            </a:r>
            <a:r>
              <a:rPr kumimoji="1" lang="zh-CN" dirty="0"/>
              <a:t>实现</a:t>
            </a:r>
            <a:r>
              <a:rPr kumimoji="1" altLang="zh-CN" dirty="0"/>
              <a:t>sel4</a:t>
            </a:r>
            <a:br>
              <a:rPr kumimoji="1" lang="en-US" altLang="zh-CN" dirty="0"/>
            </a:br>
            <a:r>
              <a:rPr kumimoji="1" lang="en-US" altLang="zh-CN" dirty="0"/>
              <a:t>      </a:t>
            </a:r>
            <a:r>
              <a:rPr kumimoji="1" altLang="zh-CN" sz="2400" dirty="0"/>
              <a:t>——</a:t>
            </a:r>
            <a:r>
              <a:rPr kumimoji="1" lang="zh-CN" altLang="en-US" sz="2400" dirty="0"/>
              <a:t>毕业设计中期报告</a:t>
            </a:r>
            <a:endParaRPr kumimoji="1" lang="x-none" altLang="zh-CN" sz="2400" dirty="0"/>
          </a:p>
        </p:txBody>
      </p:sp>
      <p:sp>
        <p:nvSpPr>
          <p:cNvPr id="3" name="副标题 2"/>
          <p:cNvSpPr>
            <a:spLocks noGrp="1"/>
          </p:cNvSpPr>
          <p:nvPr>
            <p:ph type="subTitle" idx="1"/>
          </p:nvPr>
        </p:nvSpPr>
        <p:spPr/>
        <p:txBody>
          <a:bodyPr>
            <a:normAutofit lnSpcReduction="10000"/>
          </a:bodyPr>
          <a:lstStyle/>
          <a:p>
            <a:r>
              <a:rPr kumimoji="1" lang="zh-CN" altLang="en-US" dirty="0"/>
              <a:t>清华大学计算机系 李龙昊</a:t>
            </a:r>
            <a:endParaRPr kumimoji="1" lang="en-US" altLang="zh-CN" dirty="0"/>
          </a:p>
          <a:p>
            <a:r>
              <a:rPr kumimoji="1" lang="en-US" altLang="zh-CN" dirty="0"/>
              <a:t>202</a:t>
            </a:r>
            <a:r>
              <a:rPr kumimoji="1" lang="x-none" altLang="en-US" dirty="0"/>
              <a:t>3</a:t>
            </a:r>
            <a:r>
              <a:rPr kumimoji="1" lang="zh-CN" altLang="en-US" dirty="0"/>
              <a:t>年</a:t>
            </a:r>
            <a:r>
              <a:rPr kumimoji="1" lang="en-US" altLang="zh-CN" dirty="0"/>
              <a:t>0</a:t>
            </a:r>
            <a:r>
              <a:rPr kumimoji="1" lang="x-none" altLang="en-US" dirty="0"/>
              <a:t>4</a:t>
            </a:r>
            <a:r>
              <a:rPr kumimoji="1" lang="zh-CN" altLang="en-US" dirty="0"/>
              <a:t>月</a:t>
            </a:r>
            <a:r>
              <a:rPr kumimoji="1" lang="en-US" altLang="zh-CN" dirty="0"/>
              <a:t>1</a:t>
            </a:r>
            <a:r>
              <a:rPr kumimoji="1" lang="x-none" altLang="en-US" dirty="0"/>
              <a:t>3</a:t>
            </a:r>
            <a:r>
              <a:rPr kumimoji="1" lang="zh-CN" altLang="en-US" dirty="0"/>
              <a:t>日</a:t>
            </a:r>
            <a:endParaRPr kumimoji="1" lang="en-US" altLang="zh-CN" dirty="0"/>
          </a:p>
          <a:p>
            <a:r>
              <a:rPr kumimoji="1" lang="zh-CN" altLang="en-US" dirty="0"/>
              <a:t>指导教师：王生原、张福新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dirty="0"/>
              <a:t>谢谢！</a:t>
            </a:r>
            <a:endParaRPr kumimoji="1" lang="zh-CN" altLang="en-US" dirty="0"/>
          </a:p>
        </p:txBody>
      </p:sp>
      <p:sp>
        <p:nvSpPr>
          <p:cNvPr id="5" name="副标题 4"/>
          <p:cNvSpPr>
            <a:spLocks noGrp="1"/>
          </p:cNvSpPr>
          <p:nvPr>
            <p:ph type="subTitle" idx="1"/>
          </p:nvPr>
        </p:nvSpPr>
        <p:spPr/>
        <p:txBody>
          <a:bodyPr>
            <a:norm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用</a:t>
            </a:r>
            <a:r>
              <a:rPr kumimoji="1" lang="en-US" altLang="zh-CN" dirty="0"/>
              <a:t>rust</a:t>
            </a:r>
            <a:r>
              <a:rPr kumimoji="1" lang="zh-CN" altLang="en-US" dirty="0"/>
              <a:t>语言重新实现</a:t>
            </a:r>
            <a:r>
              <a:rPr kumimoji="1" lang="en-US" altLang="zh-CN" dirty="0"/>
              <a:t>sel4,</a:t>
            </a:r>
            <a:r>
              <a:rPr kumimoji="1" lang="zh-CN" altLang="en-US" dirty="0"/>
              <a:t>最主要功能包括</a:t>
            </a:r>
            <a:r>
              <a:rPr kumimoji="1" lang="en-US" altLang="zh-CN" dirty="0"/>
              <a:t>capability space</a:t>
            </a:r>
            <a:r>
              <a:rPr kumimoji="1" lang="zh-CN" altLang="en-US" dirty="0"/>
              <a:t>、虚拟地址空间、进程间通信、中断异常。</a:t>
            </a:r>
            <a:endParaRPr kumimoji="1" lang="zh-CN" altLang="en-US" dirty="0"/>
          </a:p>
          <a:p>
            <a:pPr>
              <a:buFont typeface="Arial" panose="02080604020202020204" pitchFamily="34" charset="0"/>
              <a:buChar char="•"/>
            </a:pPr>
            <a:r>
              <a:rPr kumimoji="1" lang="zh-CN" altLang="en-US" dirty="0"/>
              <a:t>让实现的内核通过尽可能多的</a:t>
            </a:r>
            <a:r>
              <a:rPr kumimoji="1" lang="en-US" altLang="zh-CN" dirty="0"/>
              <a:t>sel4test</a:t>
            </a:r>
            <a:r>
              <a:rPr kumimoji="1" lang="zh-CN" altLang="en-US" dirty="0"/>
              <a:t>测例</a:t>
            </a:r>
            <a:endParaRPr kumimoji="1" lang="zh-CN" altLang="en-US" dirty="0"/>
          </a:p>
          <a:p>
            <a:pPr marL="0" lv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课题内容</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目前进展</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完成了一个可以正确运行应用程序的内核</a:t>
            </a:r>
            <a:endParaRPr kumimoji="1" lang="zh-CN" altLang="en-US" dirty="0"/>
          </a:p>
          <a:p>
            <a:pPr>
              <a:buFont typeface="Arial" panose="02080604020202020204" pitchFamily="34" charset="0"/>
              <a:buChar char="•"/>
            </a:pPr>
            <a:r>
              <a:rPr kumimoji="1" lang="zh-CN" altLang="en-US" dirty="0"/>
              <a:t>实现了</a:t>
            </a:r>
            <a:r>
              <a:rPr kumimoji="1" lang="en-US" altLang="zh-CN" dirty="0"/>
              <a:t>CSpace</a:t>
            </a:r>
            <a:r>
              <a:rPr kumimoji="1" lang="zh-CN" altLang="en-US" dirty="0"/>
              <a:t>（</a:t>
            </a:r>
            <a:r>
              <a:rPr kumimoji="1" lang="en-US" altLang="zh-CN" dirty="0"/>
              <a:t>Capability Space</a:t>
            </a:r>
            <a:r>
              <a:rPr kumimoji="1" lang="zh-CN" altLang="en-US" dirty="0"/>
              <a:t>）</a:t>
            </a:r>
            <a:endParaRPr kumimoji="1" lang="zh-CN" altLang="en-US" dirty="0"/>
          </a:p>
          <a:p>
            <a:pPr>
              <a:buFont typeface="Arial" panose="02080604020202020204" pitchFamily="34" charset="0"/>
              <a:buChar char="•"/>
            </a:pPr>
            <a:r>
              <a:rPr kumimoji="1" lang="zh-CN" altLang="en-US" dirty="0"/>
              <a:t>实现了虚拟地址空间</a:t>
            </a:r>
            <a:endParaRPr kumimoji="1" lang="zh-CN" altLang="en-US" dirty="0"/>
          </a:p>
          <a:p>
            <a:pPr>
              <a:buFont typeface="Arial" panose="02080604020202020204" pitchFamily="34" charset="0"/>
              <a:buChar char="•"/>
            </a:pPr>
            <a:r>
              <a:rPr kumimoji="1" lang="zh-CN" altLang="en-US" dirty="0"/>
              <a:t>实现了用于进程间通信的</a:t>
            </a:r>
            <a:r>
              <a:rPr kumimoji="1" lang="en-US" altLang="zh-CN" dirty="0"/>
              <a:t>endpoint</a:t>
            </a:r>
            <a:r>
              <a:rPr kumimoji="1" lang="zh-CN" altLang="en-US" dirty="0"/>
              <a:t>和</a:t>
            </a:r>
            <a:r>
              <a:rPr kumimoji="1" lang="en-US" altLang="zh-CN" dirty="0"/>
              <a:t>notification</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目前进展</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x-none" dirty="0"/>
              <a:t>一个可以正常运行的内核</a:t>
            </a:r>
            <a:endParaRPr kumimoji="1" lang="zh-CN" altLang="x-none" dirty="0"/>
          </a:p>
        </p:txBody>
      </p:sp>
      <p:sp>
        <p:nvSpPr>
          <p:cNvPr id="5" name="Content Placeholder 4"/>
          <p:cNvSpPr/>
          <p:nvPr>
            <p:ph idx="1"/>
          </p:nvPr>
        </p:nvSpPr>
        <p:spPr>
          <a:xfrm>
            <a:off x="835025" y="2174240"/>
            <a:ext cx="5438775" cy="3678555"/>
          </a:xfrm>
        </p:spPr>
        <p:txBody>
          <a:bodyPr/>
          <a:p>
            <a:pPr>
              <a:buFont typeface="Arial" panose="02080604020202020204" pitchFamily="34" charset="0"/>
              <a:buChar char="•"/>
            </a:pPr>
            <a:r>
              <a:rPr lang="zh-CN" altLang="en-US"/>
              <a:t>调度：采用时间片轮转算法，当前域的线程时间片用尽后会调到下一个域选择优先级最高的线程继续执行。</a:t>
            </a:r>
            <a:endParaRPr lang="zh-CN" altLang="en-US"/>
          </a:p>
          <a:p>
            <a:pPr>
              <a:buFont typeface="Arial" panose="02080604020202020204" pitchFamily="34" charset="0"/>
              <a:buChar char="•"/>
            </a:pPr>
            <a:r>
              <a:rPr lang="zh-CN" altLang="en-US"/>
              <a:t>中断异常：</a:t>
            </a:r>
            <a:r>
              <a:rPr lang="en-US" altLang="zh-CN"/>
              <a:t>trap</a:t>
            </a:r>
            <a:r>
              <a:rPr lang="zh-CN" altLang="en-US"/>
              <a:t>上下文中保存了</a:t>
            </a:r>
            <a:r>
              <a:rPr lang="en-US" altLang="zh-CN"/>
              <a:t>32</a:t>
            </a:r>
            <a:r>
              <a:rPr lang="zh-CN" altLang="en-US"/>
              <a:t>个通用寄存器以及</a:t>
            </a:r>
            <a:r>
              <a:rPr lang="en-US" altLang="zh-CN"/>
              <a:t>sstatus</a:t>
            </a:r>
            <a:r>
              <a:rPr lang="zh-CN" altLang="en-US"/>
              <a:t>、</a:t>
            </a:r>
            <a:r>
              <a:rPr lang="en-US" altLang="zh-CN"/>
              <a:t>sepc</a:t>
            </a:r>
            <a:r>
              <a:rPr lang="zh-CN" altLang="en-US"/>
              <a:t>、</a:t>
            </a:r>
            <a:r>
              <a:rPr lang="en-US" altLang="zh-CN"/>
              <a:t>scause</a:t>
            </a:r>
            <a:r>
              <a:rPr lang="zh-CN" altLang="en-US"/>
              <a:t>的值。将</a:t>
            </a:r>
            <a:r>
              <a:rPr lang="en-US" altLang="zh-CN"/>
              <a:t>trap</a:t>
            </a:r>
            <a:r>
              <a:rPr lang="zh-CN" altLang="en-US"/>
              <a:t>上下文的值记在</a:t>
            </a:r>
            <a:r>
              <a:rPr lang="en-US" altLang="zh-CN"/>
              <a:t>sscratch</a:t>
            </a:r>
            <a:r>
              <a:rPr lang="zh-CN" altLang="en-US"/>
              <a:t>寄存器中。当进入</a:t>
            </a:r>
            <a:r>
              <a:rPr lang="en-US" altLang="zh-CN"/>
              <a:t>trap</a:t>
            </a:r>
            <a:r>
              <a:rPr lang="zh-CN" altLang="en-US"/>
              <a:t>处理时，交换</a:t>
            </a:r>
            <a:r>
              <a:rPr lang="en-US" altLang="zh-CN"/>
              <a:t>sscratch</a:t>
            </a:r>
            <a:r>
              <a:rPr lang="zh-CN" altLang="en-US"/>
              <a:t>与</a:t>
            </a:r>
            <a:r>
              <a:rPr lang="en-US" altLang="zh-CN"/>
              <a:t>t0</a:t>
            </a:r>
            <a:r>
              <a:rPr lang="zh-CN" altLang="en-US"/>
              <a:t>寄存器的值，将程序运行环境保存进</a:t>
            </a:r>
            <a:r>
              <a:rPr lang="en-US" altLang="zh-CN"/>
              <a:t>trap</a:t>
            </a:r>
            <a:r>
              <a:rPr lang="zh-CN" altLang="en-US"/>
              <a:t>上下文。</a:t>
            </a:r>
            <a:endParaRPr lang="zh-CN" altLang="en-US"/>
          </a:p>
          <a:p>
            <a:pPr>
              <a:buFont typeface="Arial" panose="02080604020202020204" pitchFamily="34" charset="0"/>
              <a:buChar char="•"/>
            </a:pPr>
            <a:r>
              <a:rPr lang="zh-CN" altLang="en-US"/>
              <a:t>支持简单的系统调用：</a:t>
            </a:r>
            <a:r>
              <a:rPr lang="en-US" altLang="zh-CN"/>
              <a:t>yield exit write </a:t>
            </a:r>
            <a:r>
              <a:rPr lang="zh-CN" altLang="en-US"/>
              <a:t>等。</a:t>
            </a:r>
            <a:endParaRPr lang="zh-CN" altLang="en-US"/>
          </a:p>
        </p:txBody>
      </p:sp>
      <p:pic>
        <p:nvPicPr>
          <p:cNvPr id="2" name="Picture 1"/>
          <p:cNvPicPr>
            <a:picLocks noChangeAspect="1"/>
          </p:cNvPicPr>
          <p:nvPr/>
        </p:nvPicPr>
        <p:blipFill>
          <a:blip r:embed="rId1"/>
          <a:stretch>
            <a:fillRect/>
          </a:stretch>
        </p:blipFill>
        <p:spPr>
          <a:xfrm>
            <a:off x="6626860" y="1398905"/>
            <a:ext cx="2544445" cy="1908810"/>
          </a:xfrm>
          <a:prstGeom prst="rect">
            <a:avLst/>
          </a:prstGeom>
        </p:spPr>
      </p:pic>
      <p:pic>
        <p:nvPicPr>
          <p:cNvPr id="4" name="Picture 3"/>
          <p:cNvPicPr>
            <a:picLocks noChangeAspect="1"/>
          </p:cNvPicPr>
          <p:nvPr/>
        </p:nvPicPr>
        <p:blipFill>
          <a:blip r:embed="rId2"/>
          <a:stretch>
            <a:fillRect/>
          </a:stretch>
        </p:blipFill>
        <p:spPr>
          <a:xfrm>
            <a:off x="6626860" y="3719830"/>
            <a:ext cx="2573020" cy="2324100"/>
          </a:xfrm>
          <a:prstGeom prst="rect">
            <a:avLst/>
          </a:prstGeom>
        </p:spPr>
      </p:pic>
      <p:pic>
        <p:nvPicPr>
          <p:cNvPr id="6" name="Picture 5" descr="微信图片_20230411194358"/>
          <p:cNvPicPr>
            <a:picLocks noChangeAspect="1"/>
          </p:cNvPicPr>
          <p:nvPr/>
        </p:nvPicPr>
        <p:blipFill>
          <a:blip r:embed="rId3"/>
          <a:stretch>
            <a:fillRect/>
          </a:stretch>
        </p:blipFill>
        <p:spPr>
          <a:xfrm>
            <a:off x="9944735" y="3561080"/>
            <a:ext cx="1822450" cy="2482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x-none" altLang="zh-CN" dirty="0"/>
              <a:t>CAPABILITY SPACE</a:t>
            </a:r>
            <a:endParaRPr kumimoji="1" lang="x-none" altLang="zh-CN" dirty="0"/>
          </a:p>
        </p:txBody>
      </p:sp>
      <p:sp>
        <p:nvSpPr>
          <p:cNvPr id="2" name="Content Placeholder 1"/>
          <p:cNvSpPr/>
          <p:nvPr>
            <p:ph idx="1"/>
          </p:nvPr>
        </p:nvSpPr>
        <p:spPr>
          <a:xfrm>
            <a:off x="833120" y="2180590"/>
            <a:ext cx="5153660" cy="3678555"/>
          </a:xfrm>
        </p:spPr>
        <p:txBody>
          <a:bodyPr/>
          <a:p>
            <a:pPr>
              <a:buFont typeface="Arial" panose="02080604020202020204" pitchFamily="34" charset="0"/>
              <a:buChar char="•"/>
            </a:pPr>
            <a:r>
              <a:rPr lang="en-US" altLang="zh-CN"/>
              <a:t>Capbility Space</a:t>
            </a:r>
            <a:r>
              <a:rPr lang="zh-CN" altLang="en-US"/>
              <a:t>由一个或多个</a:t>
            </a:r>
            <a:r>
              <a:rPr lang="en-US" altLang="zh-CN"/>
              <a:t>cnode</a:t>
            </a:r>
            <a:r>
              <a:rPr lang="zh-CN" altLang="en-US"/>
              <a:t>组成，而</a:t>
            </a:r>
            <a:r>
              <a:rPr lang="en-US" altLang="zh-CN"/>
              <a:t>cnode</a:t>
            </a:r>
            <a:r>
              <a:rPr lang="zh-CN" altLang="en-US"/>
              <a:t>为</a:t>
            </a:r>
            <a:r>
              <a:rPr lang="en-US" altLang="zh-CN"/>
              <a:t>cte</a:t>
            </a:r>
            <a:r>
              <a:rPr lang="zh-CN" altLang="en-US"/>
              <a:t>的数组，整个</a:t>
            </a:r>
            <a:r>
              <a:rPr lang="en-US" altLang="zh-CN"/>
              <a:t>cspace</a:t>
            </a:r>
            <a:r>
              <a:rPr lang="zh-CN" altLang="en-US"/>
              <a:t>函数可以分为三类：</a:t>
            </a:r>
            <a:endParaRPr lang="zh-CN" altLang="en-US"/>
          </a:p>
          <a:p>
            <a:pPr lvl="1">
              <a:buFont typeface="Arial" panose="02080604020202020204" pitchFamily="34" charset="0"/>
              <a:buChar char="•"/>
            </a:pPr>
            <a:r>
              <a:rPr lang="zh-CN" altLang="en-US"/>
              <a:t>读取、修改</a:t>
            </a:r>
            <a:r>
              <a:rPr lang="en-US" altLang="zh-CN"/>
              <a:t>capability</a:t>
            </a:r>
            <a:r>
              <a:rPr lang="zh-CN" altLang="en-US"/>
              <a:t>的接口</a:t>
            </a:r>
            <a:endParaRPr lang="zh-CN" altLang="en-US"/>
          </a:p>
          <a:p>
            <a:pPr lvl="1">
              <a:buFont typeface="Arial" panose="02080604020202020204" pitchFamily="34" charset="0"/>
              <a:buChar char="•"/>
            </a:pPr>
            <a:r>
              <a:rPr lang="zh-CN" altLang="en-US"/>
              <a:t>管理派生关系，维护双向链表</a:t>
            </a:r>
            <a:endParaRPr lang="en-US" altLang="zh-CN"/>
          </a:p>
          <a:p>
            <a:pPr lvl="1">
              <a:buFont typeface="Arial" panose="02080604020202020204" pitchFamily="34" charset="0"/>
              <a:buChar char="•"/>
            </a:pPr>
            <a:r>
              <a:rPr lang="zh-CN" altLang="en-US"/>
              <a:t>根据指针在</a:t>
            </a:r>
            <a:r>
              <a:rPr lang="en-US" altLang="zh-CN"/>
              <a:t>CSpace</a:t>
            </a:r>
            <a:r>
              <a:rPr lang="zh-CN" altLang="en-US"/>
              <a:t>中查找对应的</a:t>
            </a:r>
            <a:r>
              <a:rPr lang="en-US" altLang="zh-CN"/>
              <a:t>capability</a:t>
            </a:r>
            <a:endParaRPr lang="en-US" altLang="zh-CN"/>
          </a:p>
          <a:p>
            <a:pPr marL="0" indent="0">
              <a:buFont typeface="Arial" panose="02080604020202020204" pitchFamily="34" charset="0"/>
              <a:buNone/>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p:txBody>
      </p:sp>
      <p:pic>
        <p:nvPicPr>
          <p:cNvPr id="8" name="Picture 7"/>
          <p:cNvPicPr>
            <a:picLocks noChangeAspect="1"/>
          </p:cNvPicPr>
          <p:nvPr/>
        </p:nvPicPr>
        <p:blipFill>
          <a:blip r:embed="rId1"/>
          <a:stretch>
            <a:fillRect/>
          </a:stretch>
        </p:blipFill>
        <p:spPr>
          <a:xfrm>
            <a:off x="6360160" y="1014730"/>
            <a:ext cx="3314700" cy="1165860"/>
          </a:xfrm>
          <a:prstGeom prst="rect">
            <a:avLst/>
          </a:prstGeom>
        </p:spPr>
      </p:pic>
      <p:pic>
        <p:nvPicPr>
          <p:cNvPr id="9" name="Picture 8"/>
          <p:cNvPicPr>
            <a:picLocks noChangeAspect="1"/>
          </p:cNvPicPr>
          <p:nvPr/>
        </p:nvPicPr>
        <p:blipFill>
          <a:blip r:embed="rId2"/>
          <a:stretch>
            <a:fillRect/>
          </a:stretch>
        </p:blipFill>
        <p:spPr>
          <a:xfrm>
            <a:off x="833120" y="4362450"/>
            <a:ext cx="4053840" cy="1337310"/>
          </a:xfrm>
          <a:prstGeom prst="rect">
            <a:avLst/>
          </a:prstGeom>
        </p:spPr>
      </p:pic>
      <p:pic>
        <p:nvPicPr>
          <p:cNvPr id="10" name="Picture 9"/>
          <p:cNvPicPr>
            <a:picLocks noChangeAspect="1"/>
          </p:cNvPicPr>
          <p:nvPr/>
        </p:nvPicPr>
        <p:blipFill>
          <a:blip r:embed="rId3"/>
          <a:stretch>
            <a:fillRect/>
          </a:stretch>
        </p:blipFill>
        <p:spPr>
          <a:xfrm>
            <a:off x="6360160" y="2487930"/>
            <a:ext cx="4704715" cy="1339215"/>
          </a:xfrm>
          <a:prstGeom prst="rect">
            <a:avLst/>
          </a:prstGeom>
        </p:spPr>
      </p:pic>
      <p:pic>
        <p:nvPicPr>
          <p:cNvPr id="4" name="Picture 3"/>
          <p:cNvPicPr>
            <a:picLocks noChangeAspect="1"/>
          </p:cNvPicPr>
          <p:nvPr/>
        </p:nvPicPr>
        <p:blipFill>
          <a:blip r:embed="rId4"/>
          <a:stretch>
            <a:fillRect/>
          </a:stretch>
        </p:blipFill>
        <p:spPr>
          <a:xfrm>
            <a:off x="6360160" y="3895090"/>
            <a:ext cx="4996815" cy="2272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711960"/>
            <a:ext cx="4431665" cy="3678555"/>
          </a:xfrm>
        </p:spPr>
        <p:txBody>
          <a:bodyPr/>
          <a:lstStyle/>
          <a:p>
            <a:pPr>
              <a:buFont typeface="Arial" panose="02080604020202020204" pitchFamily="34" charset="0"/>
              <a:buChar char="•"/>
            </a:pPr>
            <a:r>
              <a:rPr kumimoji="1" lang="zh-CN" altLang="en-US" dirty="0"/>
              <a:t>物理地址与虚拟地址切换问题</a:t>
            </a:r>
            <a:endParaRPr kumimoji="1" lang="zh-CN" altLang="en-US" dirty="0"/>
          </a:p>
        </p:txBody>
      </p:sp>
      <p:sp>
        <p:nvSpPr>
          <p:cNvPr id="3" name="标题 2"/>
          <p:cNvSpPr>
            <a:spLocks noGrp="1"/>
          </p:cNvSpPr>
          <p:nvPr>
            <p:ph type="title"/>
          </p:nvPr>
        </p:nvSpPr>
        <p:spPr/>
        <p:txBody>
          <a:bodyPr/>
          <a:lstStyle/>
          <a:p>
            <a:r>
              <a:rPr kumimoji="1" lang="zh-CN" altLang="en-US" dirty="0"/>
              <a:t>虚拟地址空间</a:t>
            </a:r>
            <a:endParaRPr kumimoji="1" lang="zh-CN" altLang="en-US" dirty="0"/>
          </a:p>
        </p:txBody>
      </p:sp>
      <p:pic>
        <p:nvPicPr>
          <p:cNvPr id="5" name="Picture 4"/>
          <p:cNvPicPr>
            <a:picLocks noChangeAspect="1"/>
          </p:cNvPicPr>
          <p:nvPr/>
        </p:nvPicPr>
        <p:blipFill>
          <a:blip r:embed="rId1"/>
          <a:stretch>
            <a:fillRect/>
          </a:stretch>
        </p:blipFill>
        <p:spPr>
          <a:xfrm>
            <a:off x="975995" y="2510790"/>
            <a:ext cx="4959985" cy="3248025"/>
          </a:xfrm>
          <a:prstGeom prst="rect">
            <a:avLst/>
          </a:prstGeom>
        </p:spPr>
      </p:pic>
      <p:pic>
        <p:nvPicPr>
          <p:cNvPr id="6" name="Picture 5"/>
          <p:cNvPicPr>
            <a:picLocks noChangeAspect="1"/>
          </p:cNvPicPr>
          <p:nvPr/>
        </p:nvPicPr>
        <p:blipFill>
          <a:blip r:embed="rId2"/>
          <a:stretch>
            <a:fillRect/>
          </a:stretch>
        </p:blipFill>
        <p:spPr>
          <a:xfrm>
            <a:off x="7337425" y="956310"/>
            <a:ext cx="3739515" cy="4719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3120" y="2180590"/>
            <a:ext cx="9096375" cy="3678555"/>
          </a:xfrm>
        </p:spPr>
        <p:txBody>
          <a:bodyPr/>
          <a:lstStyle/>
          <a:p>
            <a:pPr>
              <a:buFont typeface="Arial" panose="02080604020202020204" pitchFamily="34" charset="0"/>
              <a:buChar char="•"/>
            </a:pPr>
            <a:r>
              <a:rPr kumimoji="1" lang="zh-CN" altLang="en-US" dirty="0"/>
              <a:t>主要通过</a:t>
            </a:r>
            <a:r>
              <a:rPr kumimoji="1" lang="en-US" altLang="zh-CN" dirty="0"/>
              <a:t>endpoint</a:t>
            </a:r>
            <a:r>
              <a:rPr kumimoji="1" lang="zh-CN" altLang="en-US" dirty="0"/>
              <a:t>来进行信息的传递，可以传递信息或能力。</a:t>
            </a:r>
            <a:endParaRPr kumimoji="1" lang="zh-CN" altLang="en-US" dirty="0"/>
          </a:p>
        </p:txBody>
      </p:sp>
      <p:sp>
        <p:nvSpPr>
          <p:cNvPr id="3" name="标题 2"/>
          <p:cNvSpPr>
            <a:spLocks noGrp="1"/>
          </p:cNvSpPr>
          <p:nvPr>
            <p:ph type="title"/>
          </p:nvPr>
        </p:nvSpPr>
        <p:spPr/>
        <p:txBody>
          <a:bodyPr/>
          <a:lstStyle/>
          <a:p>
            <a:r>
              <a:rPr kumimoji="1" lang="zh-CN" altLang="en-US" dirty="0"/>
              <a:t>进程间通信</a:t>
            </a:r>
            <a:endParaRPr kumimoji="1" lang="zh-CN" altLang="en-US" dirty="0"/>
          </a:p>
        </p:txBody>
      </p:sp>
      <p:pic>
        <p:nvPicPr>
          <p:cNvPr id="4" name="Picture 3" descr="demo.drawio"/>
          <p:cNvPicPr>
            <a:picLocks noChangeAspect="1"/>
          </p:cNvPicPr>
          <p:nvPr/>
        </p:nvPicPr>
        <p:blipFill>
          <a:blip r:embed="rId1"/>
          <a:stretch>
            <a:fillRect/>
          </a:stretch>
        </p:blipFill>
        <p:spPr>
          <a:xfrm>
            <a:off x="7545705" y="1035685"/>
            <a:ext cx="4019550" cy="4448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dirty="0"/>
              <a:t>更改启动流程，支持更多的</a:t>
            </a:r>
            <a:r>
              <a:rPr kumimoji="1" lang="en-US" altLang="zh-CN" dirty="0"/>
              <a:t>syscall</a:t>
            </a:r>
            <a:r>
              <a:rPr kumimoji="1" lang="zh-CN" altLang="en-US" dirty="0"/>
              <a:t>。</a:t>
            </a:r>
            <a:endParaRPr kumimoji="1" lang="zh-CN" altLang="en-US" dirty="0"/>
          </a:p>
          <a:p>
            <a:pPr>
              <a:buFont typeface="Arial" panose="02080604020202020204" pitchFamily="34" charset="0"/>
              <a:buChar char="•"/>
            </a:pPr>
            <a:r>
              <a:rPr kumimoji="1" lang="zh-CN" altLang="en-US" dirty="0"/>
              <a:t>支持尽可能多的</a:t>
            </a:r>
            <a:r>
              <a:rPr kumimoji="1" lang="en-US" altLang="zh-CN" dirty="0"/>
              <a:t>sel4test</a:t>
            </a:r>
            <a:r>
              <a:rPr kumimoji="1" lang="zh-CN" altLang="en-US" dirty="0"/>
              <a:t>测例。</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4" name="Content Placeholder 1"/>
          <p:cNvPicPr>
            <a:picLocks noChangeAspect="1"/>
          </p:cNvPicPr>
          <p:nvPr/>
        </p:nvPicPr>
        <p:blipFill>
          <a:blip r:embed="rId1"/>
          <a:stretch>
            <a:fillRect/>
          </a:stretch>
        </p:blipFill>
        <p:spPr>
          <a:xfrm>
            <a:off x="833120" y="3105785"/>
            <a:ext cx="4561205" cy="3169920"/>
          </a:xfrm>
          <a:prstGeom prst="rect">
            <a:avLst/>
          </a:prstGeom>
        </p:spPr>
      </p:pic>
      <p:pic>
        <p:nvPicPr>
          <p:cNvPr id="6" name="Picture 5"/>
          <p:cNvPicPr>
            <a:picLocks noChangeAspect="1"/>
          </p:cNvPicPr>
          <p:nvPr/>
        </p:nvPicPr>
        <p:blipFill>
          <a:blip r:embed="rId2"/>
          <a:stretch>
            <a:fillRect/>
          </a:stretch>
        </p:blipFill>
        <p:spPr>
          <a:xfrm>
            <a:off x="6339840" y="2693670"/>
            <a:ext cx="3631565" cy="3582035"/>
          </a:xfrm>
          <a:prstGeom prst="rect">
            <a:avLst/>
          </a:prstGeom>
        </p:spPr>
      </p:pic>
    </p:spTree>
  </p:cSld>
  <p:clrMapOvr>
    <a:masterClrMapping/>
  </p:clrMapOvr>
</p:sld>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Words>
  <Application>WPS Presentation</Application>
  <PresentationFormat>宽屏</PresentationFormat>
  <Paragraphs>56</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Wingdings 2</vt:lpstr>
      <vt:lpstr>Standard Symbols PS</vt:lpstr>
      <vt:lpstr>DejaVu Sans</vt:lpstr>
      <vt:lpstr>华文中宋</vt:lpstr>
      <vt:lpstr>Droid Sans Fallback</vt:lpstr>
      <vt:lpstr>Gill Sans MT</vt:lpstr>
      <vt:lpstr>Gubbi</vt:lpstr>
      <vt:lpstr>Microsoft YaHei</vt:lpstr>
      <vt:lpstr>Arial Unicode MS</vt:lpstr>
      <vt:lpstr>等线</vt:lpstr>
      <vt:lpstr>OpenSymbol</vt:lpstr>
      <vt:lpstr>清华简约主题-扁平-16:9</vt:lpstr>
      <vt:lpstr>用rust语言实现sel4       ——毕业设计中期报告</vt:lpstr>
      <vt:lpstr>课题内容</vt:lpstr>
      <vt:lpstr>目前进展</vt:lpstr>
      <vt:lpstr>目前进展</vt:lpstr>
      <vt:lpstr>任务调度与中断异常处理</vt:lpstr>
      <vt:lpstr>CAPABILITY SPACE</vt:lpstr>
      <vt:lpstr>虚拟地址空间</vt:lpstr>
      <vt:lpstr>进程间通信</vt:lpstr>
      <vt:lpstr>后续工作</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llh730</cp:lastModifiedBy>
  <cp:revision>2113</cp:revision>
  <cp:lastPrinted>2023-04-11T12:10:20Z</cp:lastPrinted>
  <dcterms:created xsi:type="dcterms:W3CDTF">2023-04-11T12:10:20Z</dcterms:created>
  <dcterms:modified xsi:type="dcterms:W3CDTF">2023-04-11T12:10:20Z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CEC4C96A68094AD7A691966AA97D10A0</vt:lpwstr>
  </property>
  <property fmtid="{D5CDD505-2E9C-101B-9397-08002B2CF9AE}" pid="3" name="KSOProductBuildVer">
    <vt:lpwstr>1033-11.1.0.11691</vt:lpwstr>
  </property>
</Properties>
</file>