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0" r:id="rId3"/>
    <p:sldId id="300" r:id="rId5"/>
    <p:sldId id="277" r:id="rId6"/>
    <p:sldId id="313" r:id="rId7"/>
    <p:sldId id="314" r:id="rId8"/>
    <p:sldId id="285" r:id="rId9"/>
    <p:sldId id="284" r:id="rId10"/>
    <p:sldId id="325" r:id="rId11"/>
    <p:sldId id="303" r:id="rId12"/>
    <p:sldId id="304" r:id="rId13"/>
    <p:sldId id="288" r:id="rId14"/>
    <p:sldId id="335" r:id="rId15"/>
    <p:sldId id="301" r:id="rId16"/>
    <p:sldId id="283" r:id="rId17"/>
    <p:sldId id="336" r:id="rId18"/>
    <p:sldId id="302" r:id="rId19"/>
    <p:sldId id="337" r:id="rId20"/>
    <p:sldId id="282" r:id="rId21"/>
    <p:sldId id="3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/>
              <a:t>REL4</a:t>
            </a:r>
            <a:r>
              <a:rPr kumimoji="1" lang="zh-CN" dirty="0"/>
              <a:t>微内核的设计与实现</a:t>
            </a:r>
            <a:br>
              <a:rPr kumimoji="1" lang="en-US" altLang="zh-CN" dirty="0"/>
            </a:br>
            <a:r>
              <a:rPr kumimoji="1" lang="en-US" altLang="zh-CN" dirty="0"/>
              <a:t>      </a:t>
            </a:r>
            <a:r>
              <a:rPr kumimoji="1" altLang="zh-CN" sz="2400" dirty="0"/>
              <a:t>——</a:t>
            </a:r>
            <a:r>
              <a:rPr kumimoji="1" lang="zh-CN" altLang="en-US" sz="2400" dirty="0"/>
              <a:t>毕业设计</a:t>
            </a:r>
            <a:r>
              <a:rPr kumimoji="1" lang="zh-CN" altLang="en-US" sz="2400" dirty="0"/>
              <a:t>最终报告</a:t>
            </a:r>
            <a:endParaRPr kumimoji="1" lang="x-none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/>
              <a:t>202</a:t>
            </a:r>
            <a:r>
              <a:rPr kumimoji="1" lang="x-none" altLang="en-US" dirty="0"/>
              <a:t>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07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指导教师：王生原、张福新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dirty="0"/>
              <a:t>权限令牌的管理方法</a:t>
            </a:r>
            <a:endParaRPr kumimoji="1" lang="en-US" altLang="zh-CN" dirty="0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833120" y="2180590"/>
            <a:ext cx="5153660" cy="367855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 descr="截屏2023-06-06 09.32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0" y="3274695"/>
            <a:ext cx="5597525" cy="2871470"/>
          </a:xfrm>
          <a:prstGeom prst="rect">
            <a:avLst/>
          </a:prstGeom>
        </p:spPr>
      </p:pic>
      <p:pic>
        <p:nvPicPr>
          <p:cNvPr id="6" name="图片 5" descr="截屏2023-06-06 09.33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70" y="1182370"/>
            <a:ext cx="4310380" cy="1910080"/>
          </a:xfrm>
          <a:prstGeom prst="rect">
            <a:avLst/>
          </a:prstGeom>
        </p:spPr>
      </p:pic>
      <p:sp>
        <p:nvSpPr>
          <p:cNvPr id="10" name="内容占位符 1"/>
          <p:cNvSpPr>
            <a:spLocks noGrp="1"/>
          </p:cNvSpPr>
          <p:nvPr/>
        </p:nvSpPr>
        <p:spPr>
          <a:xfrm>
            <a:off x="591820" y="1913890"/>
            <a:ext cx="4918075" cy="4842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"/>
            </a:pPr>
            <a:r>
              <a:rPr kumimoji="1" lang="zh-CN" altLang="en-US" dirty="0"/>
              <a:t>权限令牌（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）是一个</a:t>
            </a:r>
            <a:r>
              <a:rPr kumimoji="1" lang="en-US" altLang="zh-CN" dirty="0"/>
              <a:t>16</a:t>
            </a:r>
            <a:r>
              <a:rPr kumimoji="1" lang="zh-CN" altLang="en-US" dirty="0"/>
              <a:t>字节的</a:t>
            </a:r>
            <a:r>
              <a:rPr kumimoji="1" lang="zh-CN" altLang="en-US" dirty="0"/>
              <a:t>变量，其中多个字段存储了具体内核对象的对应</a:t>
            </a:r>
            <a:r>
              <a:rPr kumimoji="1" lang="zh-CN" altLang="en-US" dirty="0"/>
              <a:t>信息。</a:t>
            </a:r>
            <a:endParaRPr kumimoji="1" lang="zh-CN" altLang="en-US" dirty="0"/>
          </a:p>
          <a:p>
            <a:pPr>
              <a:buFont typeface="Wingdings" panose="05000000000000000000" charset="0"/>
              <a:buChar char=""/>
            </a:pPr>
            <a:r>
              <a:rPr kumimoji="1" lang="zh-CN" altLang="en-US" dirty="0"/>
              <a:t>管理方法以</a:t>
            </a:r>
            <a:r>
              <a:rPr kumimoji="1" lang="en-US" altLang="zh-CN" dirty="0"/>
              <a:t>unmap</a:t>
            </a:r>
            <a:r>
              <a:rPr kumimoji="1" lang="zh-CN" altLang="en-US" dirty="0"/>
              <a:t>操作</a:t>
            </a:r>
            <a:r>
              <a:rPr kumimoji="1" lang="zh-CN" altLang="en-US" dirty="0"/>
              <a:t>为例：</a:t>
            </a:r>
            <a:endParaRPr kumimoji="1" lang="zh-CN" altLang="en-US" sz="1600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如果不使用权限令牌，只需要提供虚拟地址，就可以在页表中找到并清空页表项，所做工作在右图代码中的</a:t>
            </a:r>
            <a:r>
              <a:rPr kumimoji="1" lang="en-US" altLang="zh-CN" dirty="0"/>
              <a:t>unmapPageTable</a:t>
            </a:r>
            <a:r>
              <a:rPr kumimoji="1" lang="zh-CN" altLang="en-US" dirty="0"/>
              <a:t>（）函数中</a:t>
            </a:r>
            <a:r>
              <a:rPr kumimoji="1" lang="zh-CN" altLang="en-US" dirty="0"/>
              <a:t>完成。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使用权限令牌时，所有的信息都交由</a:t>
            </a:r>
            <a:r>
              <a:rPr kumimoji="1" lang="en-US" altLang="zh-CN" dirty="0"/>
              <a:t>pagetable cap</a:t>
            </a:r>
            <a:r>
              <a:rPr kumimoji="1" lang="zh-CN" altLang="en-US" dirty="0"/>
              <a:t>对应保存，使用时在</a:t>
            </a:r>
            <a:r>
              <a:rPr kumimoji="1" lang="en-US" altLang="zh-CN" dirty="0"/>
              <a:t>unmapPageTable</a:t>
            </a:r>
            <a:r>
              <a:rPr kumimoji="1" lang="zh-CN" altLang="en-US" dirty="0"/>
              <a:t>函数上层做一层封装，进行权限令牌的信息读取和更新</a:t>
            </a:r>
            <a:r>
              <a:rPr kumimoji="1" lang="zh-CN" altLang="en-US" dirty="0"/>
              <a:t>工作。</a:t>
            </a:r>
            <a:endParaRPr kumimoji="1" lang="zh-CN" altLang="en-US" dirty="0"/>
          </a:p>
          <a:p>
            <a:pPr lvl="0">
              <a:buFont typeface="Wingdings" panose="05000000000000000000" charset="0"/>
              <a:buChar char=""/>
            </a:pPr>
            <a:r>
              <a:rPr kumimoji="1" lang="zh-CN" altLang="en-US" dirty="0"/>
              <a:t>优势：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安全性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细粒度</a:t>
            </a:r>
            <a:r>
              <a:rPr kumimoji="1" lang="zh-CN" altLang="en-US" dirty="0"/>
              <a:t>访问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</a:t>
            </a:r>
            <a:r>
              <a:rPr kumimoji="1" lang="zh-CN" altLang="en-US" dirty="0"/>
              <a:t>机制</a:t>
            </a:r>
            <a:endParaRPr kumimoji="1"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应当满足</a:t>
            </a:r>
            <a:r>
              <a:rPr lang="zh-CN" altLang="en-US"/>
              <a:t>的原则：</a:t>
            </a:r>
            <a:endParaRPr lang="zh-CN" altLang="en-US"/>
          </a:p>
          <a:p>
            <a:pPr lvl="1"/>
            <a:r>
              <a:rPr lang="zh-CN" altLang="en-US"/>
              <a:t>高优先级任务能够优先调度运行——基于优先级的时间片轮转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/>
              <a:t>进程间通信时，阻塞方的线程如果能够在同等</a:t>
            </a:r>
            <a:r>
              <a:rPr lang="zh-CN" altLang="en-US"/>
              <a:t>最高优先级的情况下优先运行——引入</a:t>
            </a:r>
            <a:r>
              <a:rPr lang="en-US" altLang="zh-CN"/>
              <a:t>CurThread</a:t>
            </a:r>
            <a:r>
              <a:rPr lang="zh-CN" altLang="en-US"/>
              <a:t>、</a:t>
            </a:r>
            <a:r>
              <a:rPr lang="en-US" altLang="zh-CN"/>
              <a:t>SchedulerAction</a:t>
            </a:r>
            <a:r>
              <a:rPr lang="zh-CN" altLang="en-US"/>
              <a:t>变量。</a:t>
            </a:r>
            <a:endParaRPr lang="zh-CN" altLang="en-US"/>
          </a:p>
          <a:p>
            <a:pPr lvl="0"/>
            <a:r>
              <a:rPr lang="zh-CN" altLang="en-US"/>
              <a:t>实现方法</a:t>
            </a:r>
            <a:endParaRPr lang="zh-CN" altLang="en-US"/>
          </a:p>
          <a:p>
            <a:pPr lvl="1"/>
            <a:r>
              <a:rPr lang="en-US" altLang="zh-CN"/>
              <a:t>CurThread</a:t>
            </a:r>
            <a:r>
              <a:rPr lang="zh-CN" altLang="en-US"/>
              <a:t>记录下一次将要运行的线程，而</a:t>
            </a:r>
            <a:r>
              <a:rPr lang="en-US" altLang="zh-CN"/>
              <a:t>SchedulerAction</a:t>
            </a:r>
            <a:r>
              <a:rPr lang="zh-CN" altLang="en-US"/>
              <a:t>记录调度器需要进行的</a:t>
            </a:r>
            <a:r>
              <a:rPr lang="zh-CN" altLang="en-US"/>
              <a:t>操作</a:t>
            </a:r>
            <a:endParaRPr lang="zh-CN" altLang="en-US"/>
          </a:p>
          <a:p>
            <a:pPr lvl="2"/>
            <a:r>
              <a:rPr lang="en-US" altLang="zh-CN"/>
              <a:t>ResumeCurrrentThread</a:t>
            </a:r>
            <a:r>
              <a:rPr lang="zh-CN" altLang="en-US"/>
              <a:t>：进入用户态时重新运行上次运行的</a:t>
            </a:r>
            <a:r>
              <a:rPr lang="zh-CN" altLang="en-US"/>
              <a:t>线程</a:t>
            </a:r>
            <a:endParaRPr lang="zh-CN" altLang="en-US"/>
          </a:p>
          <a:p>
            <a:pPr lvl="2"/>
            <a:r>
              <a:rPr lang="en-US" altLang="zh-CN"/>
              <a:t>ChooseNewThread</a:t>
            </a:r>
            <a:r>
              <a:rPr lang="zh-CN" altLang="en-US"/>
              <a:t>：选择一个新的线程来</a:t>
            </a:r>
            <a:r>
              <a:rPr lang="zh-CN" altLang="en-US"/>
              <a:t>运行</a:t>
            </a:r>
            <a:endParaRPr lang="zh-CN" altLang="en-US"/>
          </a:p>
          <a:p>
            <a:pPr lvl="2"/>
            <a:r>
              <a:rPr lang="en-US" altLang="zh-CN"/>
              <a:t>SchedulerAction</a:t>
            </a:r>
            <a:r>
              <a:rPr lang="zh-CN" altLang="en-US"/>
              <a:t>本身是一个线程上下文：判断优先级，</a:t>
            </a:r>
            <a:r>
              <a:rPr lang="en-US" altLang="zh-CN"/>
              <a:t> </a:t>
            </a:r>
            <a:r>
              <a:rPr lang="zh-CN" altLang="en-US"/>
              <a:t>如果满足优先级就执行这个线程，否则选择新线程</a:t>
            </a:r>
            <a:r>
              <a:rPr lang="zh-CN" altLang="en-US"/>
              <a:t>执行。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进程间通信的</a:t>
            </a:r>
            <a:r>
              <a:rPr kumimoji="1" lang="en-US" altLang="zh-CN" dirty="0"/>
              <a:t>fastpath</a:t>
            </a:r>
            <a:endParaRPr kumimoji="1" lang="en-US" altLang="zh-CN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3120" y="2180590"/>
            <a:ext cx="5346065" cy="3678555"/>
          </a:xfrm>
        </p:spPr>
        <p:txBody>
          <a:bodyPr>
            <a:normAutofit/>
          </a:bodyPr>
          <a:p>
            <a:r>
              <a:rPr lang="en-US" altLang="zh-CN"/>
              <a:t>fastpath</a:t>
            </a:r>
            <a:r>
              <a:rPr lang="zh-CN" altLang="en-US"/>
              <a:t>是专门用于进程间通信的快速路径，只要满足以下条件，就可以快速完成进程间通信，而无需内核进行其他操作导致引入</a:t>
            </a:r>
            <a:r>
              <a:rPr lang="zh-CN" altLang="en-US"/>
              <a:t>开销</a:t>
            </a:r>
            <a:endParaRPr lang="zh-CN" altLang="en-US"/>
          </a:p>
          <a:p>
            <a:pPr lvl="1"/>
            <a:r>
              <a:rPr lang="zh-CN" altLang="en-US"/>
              <a:t>必须是 </a:t>
            </a:r>
            <a:r>
              <a:rPr lang="en-US" altLang="zh-CN"/>
              <a:t>Sys_</a:t>
            </a:r>
            <a:r>
              <a:rPr lang="zh-CN" altLang="en-US"/>
              <a:t>Call Sys</a:t>
            </a:r>
            <a:r>
              <a:rPr lang="en-US" altLang="zh-CN"/>
              <a:t>_</a:t>
            </a:r>
            <a:r>
              <a:rPr lang="zh-CN" altLang="en-US"/>
              <a:t>ReplyRecv 两种系统调用</a:t>
            </a:r>
            <a:endParaRPr lang="zh-CN" altLang="en-US"/>
          </a:p>
          <a:p>
            <a:pPr lvl="1"/>
            <a:r>
              <a:rPr lang="zh-CN" altLang="en-US"/>
              <a:t>通信的信息大小不超过消息寄存器大小</a:t>
            </a:r>
            <a:endParaRPr lang="zh-CN" altLang="en-US"/>
          </a:p>
          <a:p>
            <a:pPr lvl="1"/>
            <a:r>
              <a:rPr lang="zh-CN" altLang="en-US"/>
              <a:t>进程间通信的过程中没有权限令牌的传递</a:t>
            </a:r>
            <a:endParaRPr lang="zh-CN" altLang="en-US"/>
          </a:p>
          <a:p>
            <a:pPr lvl="1"/>
            <a:r>
              <a:rPr lang="zh-CN" altLang="en-US"/>
              <a:t>其他所有线程的优先级均小于或等于进程间通信线程的优先级</a:t>
            </a:r>
            <a:endParaRPr lang="zh-CN" altLang="en-US"/>
          </a:p>
        </p:txBody>
      </p:sp>
      <p:pic>
        <p:nvPicPr>
          <p:cNvPr id="2" name="图片 1" descr="fastpa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330" y="1002030"/>
            <a:ext cx="28194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课题实验及</a:t>
            </a:r>
            <a:r>
              <a:rPr lang="zh-CN" altLang="en-US" dirty="0"/>
              <a:t>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120" y="2180590"/>
            <a:ext cx="4766945" cy="36785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sel4test</a:t>
            </a:r>
            <a:r>
              <a:rPr kumimoji="1" lang="zh-CN" altLang="en-US" dirty="0"/>
              <a:t>测例是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自带的，验证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实现的功能正确性的</a:t>
            </a:r>
            <a:r>
              <a:rPr kumimoji="1" lang="zh-CN" altLang="en-US" dirty="0"/>
              <a:t>测例。</a:t>
            </a:r>
            <a:endParaRPr kumimoji="1"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sel4test</a:t>
            </a:r>
            <a:r>
              <a:rPr kumimoji="1" lang="zh-CN" altLang="en-US" dirty="0"/>
              <a:t>将内核代码作为项目的一部分参与编译，最终形成一个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文件，由专用的</a:t>
            </a:r>
            <a:r>
              <a:rPr kumimoji="1" lang="en-US" altLang="zh-CN" dirty="0"/>
              <a:t>elfloader</a:t>
            </a:r>
            <a:r>
              <a:rPr kumimoji="1" lang="zh-CN" altLang="en-US" dirty="0"/>
              <a:t>加载进</a:t>
            </a:r>
            <a:r>
              <a:rPr kumimoji="1" lang="zh-CN" altLang="en-US" dirty="0"/>
              <a:t>内存。</a:t>
            </a:r>
            <a:endParaRPr kumimoji="1"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运行方法上，选取了先用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reL4</a:t>
            </a:r>
            <a:r>
              <a:rPr kumimoji="1" lang="zh-CN" altLang="en-US" dirty="0"/>
              <a:t>内核，在通过</a:t>
            </a:r>
            <a:r>
              <a:rPr kumimoji="1" lang="en-US" altLang="zh-CN" dirty="0"/>
              <a:t>CMake</a:t>
            </a:r>
            <a:r>
              <a:rPr kumimoji="1" lang="zh-CN" altLang="en-US" dirty="0"/>
              <a:t>添加静态库的方法将内核加载进入</a:t>
            </a:r>
            <a:r>
              <a:rPr kumimoji="1" lang="en-US" altLang="zh-CN" dirty="0"/>
              <a:t>sel4test</a:t>
            </a:r>
            <a:r>
              <a:rPr kumimoji="1" lang="zh-CN" altLang="en-US" dirty="0"/>
              <a:t>，只要函数名不发生变化，</a:t>
            </a:r>
            <a:r>
              <a:rPr kumimoji="1" lang="en-US" altLang="zh-CN" dirty="0"/>
              <a:t>reL4</a:t>
            </a:r>
            <a:r>
              <a:rPr kumimoji="1" lang="zh-CN" altLang="en-US" dirty="0"/>
              <a:t>就可以代替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</a:t>
            </a:r>
            <a:r>
              <a:rPr kumimoji="1" lang="zh-CN" altLang="en-US" dirty="0"/>
              <a:t>运行。</a:t>
            </a:r>
            <a:endParaRPr kumimoji="1"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sel4Test</a:t>
            </a:r>
            <a:r>
              <a:rPr kumimoji="1" lang="zh-CN" altLang="en-US" dirty="0"/>
              <a:t>——</a:t>
            </a:r>
            <a:r>
              <a:rPr kumimoji="1" lang="zh-CN" altLang="en-US" dirty="0"/>
              <a:t>准备工作</a:t>
            </a:r>
            <a:endParaRPr kumimoji="1" lang="zh-CN" altLang="en-US" dirty="0"/>
          </a:p>
        </p:txBody>
      </p:sp>
      <p:pic>
        <p:nvPicPr>
          <p:cNvPr id="5" name="图片 4" descr="seL4Test项目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380" y="1366520"/>
            <a:ext cx="5448300" cy="2763520"/>
          </a:xfrm>
          <a:prstGeom prst="rect">
            <a:avLst/>
          </a:prstGeom>
        </p:spPr>
      </p:pic>
      <p:pic>
        <p:nvPicPr>
          <p:cNvPr id="7" name="图片 6" descr="截屏2023-06-06 13.06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95" y="4660265"/>
            <a:ext cx="6426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sel4Test</a:t>
            </a:r>
            <a:r>
              <a:rPr kumimoji="1" lang="zh-CN" altLang="en-US" dirty="0"/>
              <a:t>——结果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5025" y="1731645"/>
          <a:ext cx="97917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  <a:gridCol w="24479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测例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测例个数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通过</a:t>
                      </a:r>
                      <a:r>
                        <a:rPr lang="zh-CN" altLang="en-US"/>
                        <a:t>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测例个数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通过</a:t>
                      </a:r>
                      <a:r>
                        <a:rPr lang="zh-CN" altLang="en-US"/>
                        <a:t>情况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Syscall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15/15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4/4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Cancel Badged Send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2/2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CNode Operation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9/9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1/1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Domain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3/3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2/2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3/3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9/9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IPCRights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5/5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PageFault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9/9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Untyped Retype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3/3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Schedule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6/6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Serial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19/19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Sync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4/4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Thread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2/2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6/6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test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5664835"/>
            <a:ext cx="78009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seL4</a:t>
            </a:r>
            <a:r>
              <a:rPr kumimoji="1" lang="zh-CN" altLang="en-US" dirty="0"/>
              <a:t>有着专门的性能测试</a:t>
            </a:r>
            <a:r>
              <a:rPr kumimoji="1" lang="en-US" altLang="zh-CN" dirty="0"/>
              <a:t>seL4Bench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seL4Bench</a:t>
            </a:r>
            <a:r>
              <a:rPr kumimoji="1" lang="zh-CN" altLang="en-US" dirty="0"/>
              <a:t>不支持虚拟机的测试，必须要进行上板</a:t>
            </a:r>
            <a:r>
              <a:rPr kumimoji="1" lang="zh-CN" altLang="en-US" dirty="0"/>
              <a:t>实验。</a:t>
            </a:r>
            <a:endParaRPr kumimoji="1" lang="zh-CN" altLang="en-US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seLTest</a:t>
            </a:r>
            <a:r>
              <a:rPr kumimoji="1" lang="zh-CN" altLang="en-US" dirty="0"/>
              <a:t>的测例作为性能测试的程序，测量</a:t>
            </a:r>
            <a:r>
              <a:rPr kumimoji="1" lang="en-US" altLang="zh-CN" dirty="0"/>
              <a:t>reL4</a:t>
            </a:r>
            <a:r>
              <a:rPr kumimoji="1" lang="zh-CN" altLang="en-US" dirty="0"/>
              <a:t>在进程间通信方面的</a:t>
            </a:r>
            <a:r>
              <a:rPr kumimoji="1" lang="zh-CN" altLang="en-US" dirty="0"/>
              <a:t>性能。</a:t>
            </a:r>
            <a:endParaRPr kumimoji="1" lang="zh-CN" altLang="en-US" dirty="0"/>
          </a:p>
          <a:p>
            <a:r>
              <a:rPr kumimoji="1" lang="zh-CN" altLang="en-US" dirty="0"/>
              <a:t>增加系统调用</a:t>
            </a:r>
            <a:r>
              <a:rPr kumimoji="1" lang="en-US" altLang="zh-CN" dirty="0"/>
              <a:t>Sys_get_time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中的时钟由用户程序提供与其他程序进行交互，需要在</a:t>
            </a:r>
            <a:r>
              <a:rPr kumimoji="1" lang="en-US" altLang="zh-CN" dirty="0"/>
              <a:t>rel4 sel4</a:t>
            </a:r>
            <a:r>
              <a:rPr kumimoji="1" lang="zh-CN" altLang="en-US" dirty="0"/>
              <a:t>中分别实现</a:t>
            </a:r>
            <a:r>
              <a:rPr kumimoji="1" lang="zh-CN" altLang="en-US" dirty="0"/>
              <a:t>时钟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性能测试——</a:t>
            </a:r>
            <a:r>
              <a:rPr kumimoji="1" lang="zh-CN" altLang="en-US" dirty="0"/>
              <a:t>准备工作</a:t>
            </a:r>
            <a:endParaRPr kumimoji="1" lang="zh-CN" altLang="en-US" dirty="0"/>
          </a:p>
        </p:txBody>
      </p:sp>
      <p:pic>
        <p:nvPicPr>
          <p:cNvPr id="4" name="图片 3" descr="截屏2023-06-06 13.54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3833495"/>
            <a:ext cx="65151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  <a:r>
              <a:rPr kumimoji="1" lang="zh-CN" altLang="en-US" dirty="0"/>
              <a:t>测试——结果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3120" y="2180590"/>
          <a:ext cx="7927340" cy="404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665"/>
                <a:gridCol w="2606675"/>
                <a:gridCol w="254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测例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sel4</a:t>
                      </a:r>
                      <a:r>
                        <a:rPr lang="zh-CN" altLang="en-US"/>
                        <a:t>用时（单位为寄存器变化</a:t>
                      </a:r>
                      <a:r>
                        <a:rPr lang="zh-CN" altLang="en-US"/>
                        <a:t>值）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rel4</a:t>
                      </a:r>
                      <a:r>
                        <a:rPr lang="zh-CN" altLang="en-US"/>
                        <a:t>用时</a:t>
                      </a:r>
                      <a:r>
                        <a:rPr lang="zh-CN" altLang="en-US" sz="1800">
                          <a:sym typeface="+mn-ea"/>
                        </a:rPr>
                        <a:t>（单位为寄存器变化值）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Send\Recv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718349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896033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all\Reply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624197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830531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1"/>
          <p:cNvSpPr>
            <a:spLocks noGrp="1"/>
          </p:cNvSpPr>
          <p:nvPr/>
        </p:nvSpPr>
        <p:spPr>
          <a:xfrm>
            <a:off x="833120" y="3974465"/>
            <a:ext cx="10521315" cy="1819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原因分析；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reL4</a:t>
            </a:r>
            <a:r>
              <a:rPr kumimoji="1" lang="zh-CN" altLang="en-US" dirty="0"/>
              <a:t>内核当前只实现了功能，并没有做任何性能方面的优化，而像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，就加入了许多优化，如：分支跳转时加入</a:t>
            </a:r>
            <a:r>
              <a:rPr kumimoji="1" lang="en-US" altLang="zh-CN" dirty="0"/>
              <a:t>unlikely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likely</a:t>
            </a:r>
            <a:r>
              <a:rPr kumimoji="1" lang="zh-CN" altLang="en-US" dirty="0"/>
              <a:t>帮助编译器判断，使用寄存器存储变量值</a:t>
            </a:r>
            <a:r>
              <a:rPr kumimoji="1" lang="zh-CN" altLang="en-US" dirty="0"/>
              <a:t>等。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笔者对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语言使用不熟练，可能会引入许多不必要的</a:t>
            </a:r>
            <a:r>
              <a:rPr kumimoji="1" lang="zh-CN" altLang="en-US" dirty="0"/>
              <a:t>开销。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qemu</a:t>
            </a:r>
            <a:r>
              <a:rPr kumimoji="1" lang="zh-CN" altLang="en-US" dirty="0"/>
              <a:t>只能进行机器行为的模拟，而对计时方面的仿真并不是特别</a:t>
            </a:r>
            <a:r>
              <a:rPr kumimoji="1" lang="zh-CN" altLang="en-US" dirty="0"/>
              <a:t>准确。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将内核真实上板或使用</a:t>
            </a:r>
            <a:r>
              <a:rPr kumimoji="1" lang="en-US" altLang="zh-CN" dirty="0"/>
              <a:t>gem5</a:t>
            </a:r>
            <a:r>
              <a:rPr kumimoji="1" lang="zh-CN" altLang="en-US" dirty="0"/>
              <a:t>等仿真机运行，再进行性能测试</a:t>
            </a:r>
            <a:r>
              <a:rPr kumimoji="1" lang="zh-CN" altLang="en-US" dirty="0"/>
              <a:t>优化。</a:t>
            </a:r>
            <a:endParaRPr kumimoji="1" lang="zh-CN" altLang="en-US" dirty="0"/>
          </a:p>
          <a:p>
            <a:r>
              <a:rPr kumimoji="1" lang="en-US" altLang="zh-CN" dirty="0"/>
              <a:t>reL4</a:t>
            </a:r>
            <a:r>
              <a:rPr kumimoji="1" lang="zh-CN" altLang="en-US" dirty="0"/>
              <a:t>由于是由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重写实现而来，其中的很多函数用法虽然使用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重写，</a:t>
            </a:r>
            <a:r>
              <a:rPr kumimoji="1" lang="zh-CN" altLang="en-US" dirty="0"/>
              <a:t>但还是使用了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语言的特性，今后还需改写为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的接口。</a:t>
            </a:r>
            <a:endParaRPr kumimoji="1" lang="zh-CN" altLang="en-US" dirty="0"/>
          </a:p>
          <a:p>
            <a:r>
              <a:rPr kumimoji="1" lang="en-US" altLang="zh-CN" dirty="0"/>
              <a:t>reL4</a:t>
            </a:r>
            <a:r>
              <a:rPr kumimoji="1" lang="zh-CN" altLang="en-US" dirty="0"/>
              <a:t>的部分初始化工作，如读取设备树文件，</a:t>
            </a:r>
            <a:r>
              <a:rPr kumimoji="1" lang="en-US" altLang="zh-CN" dirty="0"/>
              <a:t>elfloader</a:t>
            </a:r>
            <a:r>
              <a:rPr kumimoji="1" lang="zh-CN" altLang="en-US" dirty="0"/>
              <a:t>加载内核没有实现，仍是借助</a:t>
            </a:r>
            <a:r>
              <a:rPr kumimoji="1" lang="en-US" altLang="zh-CN" dirty="0"/>
              <a:t>seL4Test</a:t>
            </a:r>
            <a:r>
              <a:rPr kumimoji="1" lang="zh-CN" altLang="en-US" dirty="0"/>
              <a:t>中实现的部分，今后这一部分仍需修改为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后续工作</a:t>
            </a:r>
            <a:r>
              <a:rPr kumimoji="1" lang="zh-CN" altLang="en-US" dirty="0"/>
              <a:t>展望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</a:t>
            </a:r>
            <a:r>
              <a:rPr lang="zh-CN" altLang="en-US" dirty="0"/>
              <a:t>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kumimoji="1" lang="en-US" altLang="zh-CN" dirty="0"/>
              <a:t>seL4</a:t>
            </a:r>
            <a:r>
              <a:rPr kumimoji="1" lang="zh-CN" altLang="en-US" dirty="0"/>
              <a:t>微内核是第一个通过形式化验证的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语言编写</a:t>
            </a:r>
            <a:r>
              <a:rPr kumimoji="1" lang="zh-CN" altLang="en-US" dirty="0"/>
              <a:t>的操作系统微内核，其</a:t>
            </a:r>
            <a:r>
              <a:rPr kumimoji="1" lang="zh-CN" altLang="en-US" dirty="0"/>
              <a:t>设计理念旨在最高级别的安全性和</a:t>
            </a:r>
            <a:r>
              <a:rPr kumimoji="1" lang="zh-CN" altLang="en-US" dirty="0"/>
              <a:t>高效性。</a:t>
            </a:r>
            <a:endParaRPr kumimoji="1" lang="zh-CN" altLang="en-US" dirty="0"/>
          </a:p>
          <a:p>
            <a:pPr lvl="0">
              <a:buFont typeface="Wingdings" panose="05000000000000000000" charset="0"/>
              <a:buChar char=""/>
            </a:pPr>
            <a:r>
              <a:rPr kumimoji="1" lang="zh-CN" altLang="en-US" dirty="0"/>
              <a:t>安全性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"/>
            </a:pPr>
            <a:r>
              <a:rPr kumimoji="1" lang="zh-CN" altLang="en-US" dirty="0"/>
              <a:t>最小化原则：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内核只包含了核心的操作系统功能，如</a:t>
            </a:r>
            <a:r>
              <a:rPr kumimoji="1" lang="zh-CN" altLang="en-US" dirty="0"/>
              <a:t>线程管理、调度和内存管理。这样的设计减少了内核的攻击面，从而降低了潜在的安全漏洞和风险存在的</a:t>
            </a:r>
            <a:r>
              <a:rPr kumimoji="1" lang="zh-CN" altLang="en-US" dirty="0"/>
              <a:t>可能。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"/>
            </a:pPr>
            <a:r>
              <a:rPr kumimoji="1" lang="zh-CN" altLang="en-US" dirty="0"/>
              <a:t>权限令牌（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）访问机制：能够确保只有经过授权的实体才能执行特定的操作。防止恶意软件或恶意用户对系统进行未授权的访问。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"/>
            </a:pPr>
            <a:r>
              <a:rPr kumimoji="1" lang="zh-CN" altLang="en-US" dirty="0"/>
              <a:t>内存隔离</a:t>
            </a:r>
            <a:r>
              <a:rPr kumimoji="1" lang="zh-CN" altLang="en-US" dirty="0"/>
              <a:t>机制：每个进程都有自己的虚拟地址空间，防止进程之间的非法内存访问。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课题背景——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微内核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内存安全</a:t>
            </a:r>
            <a:r>
              <a:rPr kumimoji="1" lang="zh-CN" altLang="en-US" dirty="0"/>
              <a:t>问题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空指针、悬空指针：可能修改程序的某一段数据造成严重的</a:t>
            </a:r>
            <a:r>
              <a:rPr kumimoji="1" lang="zh-CN" altLang="en-US" dirty="0"/>
              <a:t>问题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重复释放：造成</a:t>
            </a:r>
            <a:r>
              <a:rPr kumimoji="1" lang="zh-CN" altLang="en-US" dirty="0"/>
              <a:t>未定义行为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越界访问：会</a:t>
            </a:r>
            <a:r>
              <a:rPr kumimoji="1" lang="zh-CN" altLang="en-US" dirty="0"/>
              <a:t>造成缓冲区溢出攻击</a:t>
            </a:r>
            <a:endParaRPr kumimoji="1" lang="zh-CN" altLang="en-US" dirty="0"/>
          </a:p>
          <a:p>
            <a:pPr lvl="0"/>
            <a:r>
              <a:rPr kumimoji="1" lang="zh-CN" altLang="en-US" sz="1800" dirty="0"/>
              <a:t>线程安全问题</a:t>
            </a:r>
            <a:endParaRPr kumimoji="1" lang="zh-CN" altLang="en-US" sz="1800" dirty="0"/>
          </a:p>
          <a:p>
            <a:pPr lvl="1"/>
            <a:r>
              <a:rPr kumimoji="1" lang="zh-CN" altLang="en-US" dirty="0"/>
              <a:t>数据竞争：没有正确的对数据上锁，造成共享数据的损坏，进而造成未定义</a:t>
            </a:r>
            <a:r>
              <a:rPr kumimoji="1" lang="zh-CN" altLang="en-US" dirty="0"/>
              <a:t>行为。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课题背景——</a:t>
            </a:r>
            <a:r>
              <a:rPr kumimoji="1" lang="en-US" altLang="zh-CN" dirty="0">
                <a:sym typeface="+mn-ea"/>
              </a:rPr>
              <a:t>C</a:t>
            </a:r>
            <a:r>
              <a:rPr kumimoji="1" lang="zh-CN" altLang="en-US" dirty="0">
                <a:sym typeface="+mn-ea"/>
              </a:rPr>
              <a:t>语言的</a:t>
            </a:r>
            <a:r>
              <a:rPr kumimoji="1" lang="zh-CN" altLang="en-US" dirty="0">
                <a:sym typeface="+mn-ea"/>
              </a:rPr>
              <a:t>弊端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4577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安全性</a:t>
            </a:r>
            <a:r>
              <a:rPr kumimoji="1" lang="zh-CN" altLang="en-US" dirty="0"/>
              <a:t>保证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所有权机制、借用规则保证内存的</a:t>
            </a:r>
            <a:r>
              <a:rPr kumimoji="1" lang="zh-CN" altLang="en-US" dirty="0"/>
              <a:t>安全性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编译期检查可以杜绝常见的错误，如空指针、数据竞争、内存泄漏</a:t>
            </a:r>
            <a:r>
              <a:rPr kumimoji="1" lang="zh-CN" altLang="en-US" dirty="0"/>
              <a:t>等。</a:t>
            </a:r>
            <a:endParaRPr kumimoji="1" lang="zh-CN" altLang="en-US" dirty="0"/>
          </a:p>
          <a:p>
            <a:pPr lvl="0"/>
            <a:r>
              <a:rPr kumimoji="1" lang="zh-CN" altLang="en-US" dirty="0"/>
              <a:t>高效性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零成本抽象：使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同时具备高级语言的便利性与底层语言的</a:t>
            </a:r>
            <a:r>
              <a:rPr kumimoji="1" lang="zh-CN" altLang="en-US" dirty="0"/>
              <a:t>性能。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与</a:t>
            </a:r>
            <a:r>
              <a:rPr kumimoji="1" lang="en-US" altLang="zh-CN" dirty="0"/>
              <a:t>c</a:t>
            </a:r>
            <a:r>
              <a:rPr kumimoji="1" lang="zh-CN" altLang="en-US" dirty="0"/>
              <a:t>相同的底层硬件</a:t>
            </a:r>
            <a:r>
              <a:rPr kumimoji="1" lang="zh-CN" altLang="en-US" dirty="0"/>
              <a:t>控制能力，允许程序员细粒度的控制内存布局和</a:t>
            </a:r>
            <a:r>
              <a:rPr kumimoji="1" lang="zh-CN" altLang="en-US" dirty="0"/>
              <a:t>底层操作。</a:t>
            </a:r>
            <a:endParaRPr kumimoji="1" lang="zh-CN" altLang="en-US" dirty="0"/>
          </a:p>
          <a:p>
            <a:pPr lvl="0"/>
            <a:r>
              <a:rPr kumimoji="1" lang="zh-CN" altLang="en-US" sz="1800" dirty="0"/>
              <a:t>易用性</a:t>
            </a:r>
            <a:endParaRPr kumimoji="1" lang="zh-CN" altLang="en-US" sz="1800" dirty="0"/>
          </a:p>
          <a:p>
            <a:pPr lvl="1"/>
            <a:r>
              <a:rPr kumimoji="1" lang="zh-CN" altLang="en-US" dirty="0"/>
              <a:t>灵活的包管理工具</a:t>
            </a:r>
            <a:r>
              <a:rPr kumimoji="1" lang="en-US" altLang="zh-CN" dirty="0"/>
              <a:t>cargo</a:t>
            </a:r>
            <a:r>
              <a:rPr kumimoji="1" lang="zh-CN" altLang="en-US" dirty="0"/>
              <a:t>可以提供自动化依赖管理、版本控制和更新等</a:t>
            </a:r>
            <a:r>
              <a:rPr kumimoji="1" lang="zh-CN" altLang="en-US" dirty="0"/>
              <a:t>功能。</a:t>
            </a:r>
            <a:endParaRPr kumimoji="1" lang="zh-CN" altLang="en-US" dirty="0"/>
          </a:p>
          <a:p>
            <a:pPr marL="32385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课题背景——</a:t>
            </a:r>
            <a:r>
              <a:rPr kumimoji="1" lang="en-US" altLang="zh-CN" dirty="0">
                <a:sym typeface="+mn-ea"/>
              </a:rPr>
              <a:t>Why Rust</a:t>
            </a:r>
            <a:r>
              <a:rPr kumimoji="1" lang="zh-CN" altLang="en-US" dirty="0">
                <a:sym typeface="+mn-ea"/>
              </a:rPr>
              <a:t>？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</a:t>
            </a:r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"/>
            </a:pP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语言参考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微内核的功能特性实现一个新的内核</a:t>
            </a:r>
            <a:r>
              <a:rPr kumimoji="1" lang="en-US" altLang="zh-CN" dirty="0"/>
              <a:t>rel4</a:t>
            </a:r>
            <a:r>
              <a:rPr kumimoji="1" lang="zh-CN" altLang="en-US" dirty="0"/>
              <a:t>，实现的功能</a:t>
            </a:r>
            <a:r>
              <a:rPr kumimoji="1" lang="zh-CN" altLang="en-US" dirty="0"/>
              <a:t>包括：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权限令牌（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）管理</a:t>
            </a:r>
            <a:r>
              <a:rPr kumimoji="1" lang="zh-CN" altLang="en-US" dirty="0"/>
              <a:t>机制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虚拟地址空间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线程控制块与</a:t>
            </a:r>
            <a:r>
              <a:rPr kumimoji="1" lang="zh-CN" altLang="en-US" dirty="0"/>
              <a:t>调度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中断与</a:t>
            </a:r>
            <a:r>
              <a:rPr kumimoji="1" lang="zh-CN" altLang="en-US" dirty="0"/>
              <a:t>异常</a:t>
            </a:r>
            <a:endParaRPr kumimoji="1"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kumimoji="1" lang="zh-CN" altLang="en-US" dirty="0"/>
              <a:t>进程间</a:t>
            </a:r>
            <a:r>
              <a:rPr kumimoji="1" lang="zh-CN" altLang="en-US" dirty="0"/>
              <a:t>通信</a:t>
            </a:r>
            <a:endParaRPr kumimoji="1" lang="zh-CN" altLang="en-US" dirty="0"/>
          </a:p>
          <a:p>
            <a:pPr lvl="0">
              <a:buFont typeface="Wingdings" panose="05000000000000000000" charset="0"/>
              <a:buChar char=""/>
            </a:pPr>
            <a:r>
              <a:rPr kumimoji="1" lang="zh-CN" altLang="en-US" dirty="0"/>
              <a:t>通过</a:t>
            </a:r>
            <a:r>
              <a:rPr kumimoji="1" lang="en-US" altLang="zh-CN" dirty="0"/>
              <a:t>sel4test</a:t>
            </a:r>
            <a:r>
              <a:rPr kumimoji="1" lang="zh-CN" altLang="en-US" dirty="0"/>
              <a:t>的</a:t>
            </a:r>
            <a:r>
              <a:rPr kumimoji="1" lang="zh-CN" altLang="en-US" dirty="0"/>
              <a:t>测例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</a:t>
            </a:r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dirty="0"/>
              <a:t>具体</a:t>
            </a:r>
            <a:r>
              <a:rPr lang="zh-CN" dirty="0"/>
              <a:t>工作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dirty="0"/>
              <a:t>地址空间</a:t>
            </a:r>
            <a:r>
              <a:rPr kumimoji="1" lang="zh-CN" altLang="x-none" dirty="0"/>
              <a:t>设计</a:t>
            </a:r>
            <a:endParaRPr kumimoji="1" lang="zh-CN" altLang="x-none" dirty="0"/>
          </a:p>
        </p:txBody>
      </p:sp>
      <p:pic>
        <p:nvPicPr>
          <p:cNvPr id="2" name="内容占位符 1" descr="seL4_address_spa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1764030"/>
            <a:ext cx="6009640" cy="4157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2105" y="1429385"/>
            <a:ext cx="324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39990" y="1600200"/>
            <a:ext cx="3816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采用了单页表的设计方案，内核与用户程序共用一张</a:t>
            </a:r>
            <a:r>
              <a:rPr lang="zh-CN" altLang="en-US"/>
              <a:t>页表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物理地址空间在内核的虚拟地址空间中存在线性映射，方便内核访问用户数据，如用户进程间通信的缓冲区。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9d3cbff-9341-4f5c-80e5-cd6da9b0ca86}"/>
</p:tagLst>
</file>

<file path=ppt/tags/tag2.xml><?xml version="1.0" encoding="utf-8"?>
<p:tagLst xmlns:p="http://schemas.openxmlformats.org/presentationml/2006/main">
  <p:tag name="KSO_WM_UNIT_TABLE_BEAUTIFY" val="smartTable{79d3cbff-9341-4f5c-80e5-cd6da9b0ca86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演示</Application>
  <PresentationFormat>宽屏</PresentationFormat>
  <Paragraphs>218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Wingdings 2</vt:lpstr>
      <vt:lpstr>Wingdings</vt:lpstr>
      <vt:lpstr>Gill Sans MT</vt:lpstr>
      <vt:lpstr>苹方-简</vt:lpstr>
      <vt:lpstr>华文中宋</vt:lpstr>
      <vt:lpstr>汉仪书宋二KW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清华简约主题-扁平-16:9</vt:lpstr>
      <vt:lpstr>REL4微内核的设计与实现       ——毕业设计最终报告</vt:lpstr>
      <vt:lpstr>课题背景</vt:lpstr>
      <vt:lpstr>课题背景——sel4微内核</vt:lpstr>
      <vt:lpstr>课题背景——C语言的弊端</vt:lpstr>
      <vt:lpstr>课题背景——Why Rust？</vt:lpstr>
      <vt:lpstr>课题内容</vt:lpstr>
      <vt:lpstr>课题内容</vt:lpstr>
      <vt:lpstr>具体工作</vt:lpstr>
      <vt:lpstr>地址空间设计</vt:lpstr>
      <vt:lpstr>权限令牌的管理方法</vt:lpstr>
      <vt:lpstr>调度机制</vt:lpstr>
      <vt:lpstr>进程间通信的fastpath</vt:lpstr>
      <vt:lpstr>课题实验及结果</vt:lpstr>
      <vt:lpstr>sel4Test——准备工作</vt:lpstr>
      <vt:lpstr>sel4Test——结果</vt:lpstr>
      <vt:lpstr>性能测试——准备工作</vt:lpstr>
      <vt:lpstr>性能测试——结果</vt:lpstr>
      <vt:lpstr>谢谢！</vt:lpstr>
      <vt:lpstr>后续工作展望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2019011209</cp:lastModifiedBy>
  <cp:revision>2416</cp:revision>
  <cp:lastPrinted>2023-06-07T01:24:48Z</cp:lastPrinted>
  <dcterms:created xsi:type="dcterms:W3CDTF">2023-06-07T01:24:48Z</dcterms:created>
  <dcterms:modified xsi:type="dcterms:W3CDTF">2023-06-07T01:24:48Z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2052-5.4.1.7920</vt:lpwstr>
  </property>
</Properties>
</file>