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70" r:id="rId3"/>
    <p:sldId id="277" r:id="rId4"/>
    <p:sldId id="271" r:id="rId5"/>
    <p:sldId id="272" r:id="rId7"/>
    <p:sldId id="286" r:id="rId8"/>
    <p:sldId id="291" r:id="rId9"/>
    <p:sldId id="293" r:id="rId10"/>
    <p:sldId id="301" r:id="rId11"/>
    <p:sldId id="294" r:id="rId12"/>
    <p:sldId id="27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5"/>
    <p:restoredTop sz="86378"/>
  </p:normalViewPr>
  <p:slideViewPr>
    <p:cSldViewPr snapToGrid="0" snapToObjects="1">
      <p:cViewPr varScale="1">
        <p:scale>
          <a:sx n="99" d="100"/>
          <a:sy n="99" d="100"/>
        </p:scale>
        <p:origin x="640" y="5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dirty="0"/>
              <a:t>用</a:t>
            </a:r>
            <a:r>
              <a:rPr kumimoji="1" altLang="zh-CN" dirty="0"/>
              <a:t>rust</a:t>
            </a:r>
            <a:r>
              <a:rPr kumimoji="1" lang="zh-CN" altLang="en-US" dirty="0"/>
              <a:t>语言</a:t>
            </a:r>
            <a:r>
              <a:rPr kumimoji="1" lang="zh-CN" dirty="0"/>
              <a:t>实现</a:t>
            </a:r>
            <a:r>
              <a:rPr kumimoji="1" altLang="zh-CN" dirty="0"/>
              <a:t>sel4</a:t>
            </a:r>
            <a:br>
              <a:rPr kumimoji="1" lang="en-US" altLang="zh-CN" dirty="0"/>
            </a:br>
            <a:r>
              <a:rPr kumimoji="1" lang="en-US" altLang="zh-CN" dirty="0"/>
              <a:t>      </a:t>
            </a:r>
            <a:r>
              <a:rPr kumimoji="1" altLang="zh-CN" sz="2400" dirty="0"/>
              <a:t>——</a:t>
            </a:r>
            <a:r>
              <a:rPr kumimoji="1" lang="zh-CN" altLang="en-US" sz="2400" dirty="0"/>
              <a:t>毕业设计开题报告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李龙昊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12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指导教师：王生原、张福新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444877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开题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开题</a:t>
            </a:r>
            <a:r>
              <a:rPr kumimoji="1" lang="zh-CN" altLang="en-US" dirty="0"/>
              <a:t>一周后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调研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代码，理解各部分</a:t>
            </a:r>
            <a:r>
              <a:rPr kumimoji="1" lang="zh-CN" altLang="en-US" dirty="0"/>
              <a:t>功能原理</a:t>
            </a:r>
            <a:endParaRPr kumimoji="1" lang="zh-CN" altLang="en-US" dirty="0"/>
          </a:p>
          <a:p>
            <a:r>
              <a:rPr kumimoji="1" lang="zh-CN" altLang="en-US" dirty="0"/>
              <a:t>开题两周后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开学前后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编写一个简单的内核并实现任务调度</a:t>
            </a:r>
            <a:endParaRPr kumimoji="1" lang="en-US" altLang="zh-CN" dirty="0"/>
          </a:p>
          <a:p>
            <a:r>
              <a:rPr kumimoji="1" lang="zh-CN" altLang="en-US" dirty="0"/>
              <a:t>开学前后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完成能力空间、内存管理、中断异常三部分的工作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中期两周后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完成进程间通信部分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最后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寻找、修改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，撰写论文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高安全性 、高性能的操作系统微内核</a:t>
            </a:r>
            <a:endParaRPr kumimoji="1" lang="zh-CN" altLang="en-US" dirty="0"/>
          </a:p>
          <a:p>
            <a:r>
              <a:rPr kumimoji="1" lang="zh-CN" altLang="en-US" dirty="0"/>
              <a:t>混合临界系统：即在同时运行可靠和不可靠代码的情况下，可以保证关键可靠代码的硬实时性，可信代码实时性不会被非可信代码的异常行为破坏</a:t>
            </a:r>
            <a:endParaRPr kumimoji="1" lang="zh-CN" altLang="en-US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编写，内核部分代码有</a:t>
            </a:r>
            <a:r>
              <a:rPr kumimoji="1" lang="en-US" altLang="zh-CN" dirty="0"/>
              <a:t>1w</a:t>
            </a:r>
            <a:r>
              <a:rPr kumimoji="1" lang="zh-CN" altLang="en-US" dirty="0"/>
              <a:t>行左右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sEL4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9210" y="618490"/>
            <a:ext cx="205105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0528" y="1729648"/>
            <a:ext cx="6306774" cy="3678303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capability</a:t>
            </a:r>
            <a:r>
              <a:rPr kumimoji="1" lang="zh-CN" altLang="en-US" dirty="0"/>
              <a:t>机制</a:t>
            </a:r>
            <a:endParaRPr kumimoji="1" lang="zh-CN" altLang="en-US" dirty="0"/>
          </a:p>
          <a:p>
            <a:pPr lvl="0"/>
            <a:r>
              <a:rPr kumimoji="1" lang="zh-CN" altLang="en-US" dirty="0">
                <a:sym typeface="+mn-ea"/>
              </a:rPr>
              <a:t>可信计算库小</a:t>
            </a:r>
            <a:endParaRPr kumimoji="1" lang="zh-CN" altLang="en-US" dirty="0"/>
          </a:p>
          <a:p>
            <a:r>
              <a:rPr kumimoji="1" lang="zh-CN" altLang="en-US" dirty="0"/>
              <a:t>用户程序之间的</a:t>
            </a:r>
            <a:r>
              <a:rPr kumimoji="1" lang="zh-CN" altLang="en-US" dirty="0"/>
              <a:t>隔离</a:t>
            </a:r>
            <a:endParaRPr kumimoji="1" lang="zh-CN" altLang="en-US" dirty="0"/>
          </a:p>
          <a:p>
            <a:r>
              <a:rPr kumimoji="1" lang="zh-CN" altLang="en-US" dirty="0"/>
              <a:t>全面的形式化</a:t>
            </a:r>
            <a:r>
              <a:rPr kumimoji="1" lang="zh-CN" altLang="en-US" dirty="0"/>
              <a:t>验证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安全性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58765" y="3577590"/>
            <a:ext cx="5004435" cy="2916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90" y="1303655"/>
            <a:ext cx="75184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lang="zh-CN" altLang="en-US" dirty="0"/>
              <a:t>安全性</a:t>
            </a:r>
            <a:endParaRPr lang="zh-CN" altLang="en-US" dirty="0"/>
          </a:p>
          <a:p>
            <a:pPr lvl="1"/>
            <a:r>
              <a:rPr lang="zh-CN" altLang="en-US" dirty="0"/>
              <a:t>内存安全：所有权机制、借用规则</a:t>
            </a:r>
            <a:endParaRPr lang="zh-CN" altLang="en-US" dirty="0"/>
          </a:p>
          <a:p>
            <a:pPr lvl="1"/>
            <a:r>
              <a:rPr lang="zh-CN" altLang="en-US" dirty="0"/>
              <a:t>类型安全：基本不存在隐式的类型转换</a:t>
            </a:r>
            <a:endParaRPr lang="zh-CN" altLang="en-US" dirty="0"/>
          </a:p>
          <a:p>
            <a:pPr lvl="1"/>
            <a:r>
              <a:rPr lang="zh-CN" altLang="en-US" dirty="0"/>
              <a:t>并发安全：编译</a:t>
            </a:r>
            <a:r>
              <a:rPr lang="zh-CN" altLang="en-US" dirty="0"/>
              <a:t>期间就可以检测出存在的数据竞争</a:t>
            </a:r>
            <a:endParaRPr lang="zh-CN" altLang="en-US" dirty="0">
              <a:solidFill>
                <a:schemeClr val="tx2"/>
              </a:solidFill>
            </a:endParaRPr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en-US" altLang="zh-CN" dirty="0">
                <a:solidFill>
                  <a:schemeClr val="tx2"/>
                </a:solidFill>
              </a:rPr>
              <a:t>benchmark </a:t>
            </a:r>
            <a:r>
              <a:rPr lang="zh-CN" altLang="en-US" dirty="0">
                <a:solidFill>
                  <a:schemeClr val="tx2"/>
                </a:solidFill>
              </a:rPr>
              <a:t>测试与</a:t>
            </a:r>
            <a:r>
              <a:rPr lang="en-US" altLang="zh-CN" dirty="0">
                <a:solidFill>
                  <a:schemeClr val="tx2"/>
                </a:solidFill>
              </a:rPr>
              <a:t>c</a:t>
            </a:r>
            <a:r>
              <a:rPr lang="zh-CN" altLang="en-US" dirty="0">
                <a:solidFill>
                  <a:schemeClr val="tx2"/>
                </a:solidFill>
              </a:rPr>
              <a:t>不相上下</a:t>
            </a:r>
            <a:endParaRPr lang="zh-CN" altLang="en-US" dirty="0">
              <a:solidFill>
                <a:schemeClr val="tx2"/>
              </a:solidFill>
            </a:endParaRPr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方便的集成化工具链和包管理工具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why rust</a:t>
            </a:r>
            <a:r>
              <a:rPr kumimoji="1" lang="zh-CN" altLang="en-US" dirty="0"/>
              <a:t>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r>
              <a:rPr lang="zh-CN" altLang="en-US" dirty="0"/>
              <a:t>陈云逸、李东阳、周宜辉：</a:t>
            </a:r>
            <a:endParaRPr lang="zh-CN" altLang="en-US" dirty="0"/>
          </a:p>
          <a:p>
            <a:pPr lvl="1"/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r>
              <a:rPr lang="en-US" altLang="zh-CN" dirty="0"/>
              <a:t>:</a:t>
            </a:r>
            <a:r>
              <a:rPr lang="zh-CN" altLang="en-US" dirty="0"/>
              <a:t>用</a:t>
            </a:r>
            <a:r>
              <a:rPr lang="en-US" altLang="zh-CN" dirty="0"/>
              <a:t>rust</a:t>
            </a:r>
            <a:r>
              <a:rPr lang="zh-CN" altLang="en-US" dirty="0"/>
              <a:t>语言重新实现了</a:t>
            </a:r>
            <a:r>
              <a:rPr lang="en-US" altLang="zh-CN" dirty="0"/>
              <a:t>FREERTOS</a:t>
            </a:r>
            <a:endParaRPr lang="en-US" altLang="zh-CN" dirty="0"/>
          </a:p>
          <a:p>
            <a:pPr lvl="1"/>
            <a:r>
              <a:rPr lang="zh-CN" altLang="en-US" dirty="0"/>
              <a:t>实现效果：实现了</a:t>
            </a:r>
            <a:r>
              <a:rPr lang="en-US" altLang="zh-CN" dirty="0" err="1"/>
              <a:t>FreeRTOS</a:t>
            </a:r>
            <a:r>
              <a:rPr lang="zh-CN" altLang="en-US" dirty="0"/>
              <a:t>的基本功能</a:t>
            </a:r>
            <a:r>
              <a:rPr lang="en-US" altLang="zh-CN" dirty="0"/>
              <a:t>,</a:t>
            </a:r>
            <a:r>
              <a:rPr lang="zh-CN" altLang="en-US" dirty="0"/>
              <a:t>并通过了</a:t>
            </a:r>
            <a:r>
              <a:rPr lang="en-US" altLang="zh-CN" dirty="0" err="1"/>
              <a:t>FreeRTOS</a:t>
            </a:r>
            <a:r>
              <a:rPr lang="zh-CN" altLang="en-US" dirty="0"/>
              <a:t>自带的测试。</a:t>
            </a:r>
            <a:endParaRPr lang="zh-CN" altLang="en-US" dirty="0"/>
          </a:p>
          <a:p>
            <a:pPr lvl="1"/>
            <a:r>
              <a:rPr lang="zh-CN" altLang="en-US" dirty="0"/>
              <a:t>四个模块：</a:t>
            </a:r>
            <a:endParaRPr lang="en-US" altLang="zh-CN" dirty="0"/>
          </a:p>
          <a:p>
            <a:pPr lvl="2"/>
            <a:r>
              <a:rPr lang="en-US" altLang="zh-CN" dirty="0"/>
              <a:t>kernel</a:t>
            </a:r>
            <a:r>
              <a:rPr lang="zh-CN" altLang="en-US" dirty="0"/>
              <a:t>模块实现为</a:t>
            </a:r>
            <a:r>
              <a:rPr lang="en-US" altLang="zh-CN" dirty="0" err="1"/>
              <a:t>FreeRTOS</a:t>
            </a:r>
            <a:r>
              <a:rPr lang="zh-CN" altLang="en-US" dirty="0"/>
              <a:t>的内核，实现的功能有：</a:t>
            </a:r>
            <a:endParaRPr lang="en-US" altLang="zh-CN" dirty="0"/>
          </a:p>
          <a:p>
            <a:pPr lvl="3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任务调度，包括任务创建、删除、延迟、挂起与恢复、调度器挂起与恢复等；</a:t>
            </a:r>
            <a:endParaRPr lang="en-US" altLang="zh-CN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消息队列与信号量，用于不同任务之间的通信。</a:t>
            </a:r>
            <a:endParaRPr lang="en-US" altLang="zh-CN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基础事件组，不同任务间的同步。</a:t>
            </a:r>
            <a:endParaRPr lang="zh-CN" altLang="en-US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/>
              <a:t>与硬件交互的</a:t>
            </a:r>
            <a:r>
              <a:rPr lang="en-US" altLang="zh-CN" dirty="0"/>
              <a:t>portable</a:t>
            </a:r>
            <a:r>
              <a:rPr lang="zh-CN" altLang="en-US" dirty="0"/>
              <a:t>模块</a:t>
            </a:r>
            <a:endParaRPr lang="zh-CN" altLang="en-US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语言交互实现</a:t>
            </a:r>
            <a:r>
              <a:rPr lang="en-US" altLang="zh-CN" dirty="0"/>
              <a:t>api</a:t>
            </a:r>
            <a:r>
              <a:rPr lang="zh-CN" altLang="en-US" dirty="0"/>
              <a:t>接口的</a:t>
            </a:r>
            <a:r>
              <a:rPr lang="en-US" altLang="zh-CN" dirty="0"/>
              <a:t>ffi</a:t>
            </a:r>
            <a:r>
              <a:rPr lang="zh-CN" altLang="en-US" dirty="0"/>
              <a:t>模块</a:t>
            </a:r>
            <a:endParaRPr lang="zh-CN" altLang="en-US" dirty="0"/>
          </a:p>
          <a:p>
            <a:pPr lvl="2"/>
            <a:r>
              <a:rPr lang="zh-CN" altLang="en-US" dirty="0"/>
              <a:t>完成测试的</a:t>
            </a:r>
            <a:r>
              <a:rPr lang="en-US" altLang="zh-CN" dirty="0"/>
              <a:t>test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</a:t>
            </a:r>
            <a:r>
              <a:rPr lang="zh-CN" altLang="en-US" dirty="0"/>
              <a:t>工作：</a:t>
            </a:r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endParaRPr lang="zh-CN" altLang="en-US" dirty="0"/>
          </a:p>
        </p:txBody>
      </p:sp>
      <p:pic>
        <p:nvPicPr>
          <p:cNvPr id="8" name="内容占位符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7591" y="1782600"/>
            <a:ext cx="2720285" cy="3292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marL="0" lvl="0" indent="-269875">
              <a:buFont typeface="Wingdings 2" panose="05020102010507070707" charset="0"/>
              <a:buChar char=""/>
            </a:pPr>
            <a:r>
              <a:rPr kumimoji="1" lang="zh-CN" altLang="en-US" sz="1600" dirty="0">
                <a:solidFill>
                  <a:schemeClr val="tx2"/>
                </a:solidFill>
              </a:rPr>
              <a:t>任务目标</a:t>
            </a:r>
            <a:endParaRPr kumimoji="1" lang="en-US" altLang="zh-CN" sz="1600" dirty="0">
              <a:solidFill>
                <a:schemeClr val="tx2"/>
              </a:solidFill>
            </a:endParaRPr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语言重新实现，能够在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模拟的</a:t>
            </a:r>
            <a:r>
              <a:rPr kumimoji="1" lang="en-US" altLang="zh-CN" dirty="0"/>
              <a:t>riscv</a:t>
            </a:r>
            <a:r>
              <a:rPr kumimoji="1" lang="zh-CN" altLang="en-US" dirty="0"/>
              <a:t>架构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上成功运行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实现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对上层应用的支持</a:t>
            </a:r>
            <a:endParaRPr kumimoji="1" lang="zh-CN" altLang="en-US" dirty="0"/>
          </a:p>
          <a:p>
            <a:pPr lvl="0"/>
            <a:r>
              <a:rPr kumimoji="1" lang="zh-CN" altLang="en-US" dirty="0"/>
              <a:t>实现</a:t>
            </a:r>
            <a:r>
              <a:rPr kumimoji="1" lang="zh-CN" altLang="en-US" dirty="0"/>
              <a:t>方法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按照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内核的源码一点一点</a:t>
            </a:r>
            <a:r>
              <a:rPr kumimoji="1" lang="zh-CN" altLang="en-US" dirty="0"/>
              <a:t>翻译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先写一个简单的能够运行的内核，再向其中一点点加入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内核的基本</a:t>
            </a:r>
            <a:r>
              <a:rPr kumimoji="1" lang="zh-CN" altLang="en-US" dirty="0"/>
              <a:t>功能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尝试使用</a:t>
            </a:r>
            <a:r>
              <a:rPr kumimoji="1" lang="en-US" altLang="zh-CN" dirty="0"/>
              <a:t>c</a:t>
            </a:r>
            <a:r>
              <a:rPr kumimoji="1" lang="zh-CN" altLang="en-US" dirty="0"/>
              <a:t>转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工具（</a:t>
            </a:r>
            <a:r>
              <a:rPr kumimoji="1" lang="en-US" altLang="zh-CN" dirty="0"/>
              <a:t>c2rust)</a:t>
            </a:r>
            <a:r>
              <a:rPr kumimoji="1" lang="zh-CN" altLang="en-US" dirty="0"/>
              <a:t>将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内核或部分内码转为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代码，再以此为</a:t>
            </a:r>
            <a:r>
              <a:rPr kumimoji="1" lang="zh-CN" altLang="en-US" dirty="0"/>
              <a:t>基础进行</a:t>
            </a:r>
            <a:r>
              <a:rPr kumimoji="1" lang="zh-CN" altLang="en-US" dirty="0"/>
              <a:t>修改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语言实现</a:t>
            </a:r>
            <a:r>
              <a:rPr kumimoji="1" lang="en-US" altLang="zh-CN" dirty="0"/>
              <a:t>sel4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优点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有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代码做</a:t>
            </a:r>
            <a:r>
              <a:rPr kumimoji="1" lang="zh-CN" altLang="en-US" dirty="0"/>
              <a:t>参考，易于</a:t>
            </a:r>
            <a:r>
              <a:rPr kumimoji="1" lang="zh-CN" altLang="en-US" dirty="0"/>
              <a:t>实现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可以边复现边理解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设计</a:t>
            </a:r>
            <a:r>
              <a:rPr kumimoji="1" lang="zh-CN" altLang="en-US" dirty="0"/>
              <a:t>理念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缺点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各个模块间的关系复杂，涉及的</a:t>
            </a:r>
            <a:r>
              <a:rPr kumimoji="1" lang="en-US" altLang="zh-CN" dirty="0"/>
              <a:t>cmake</a:t>
            </a:r>
            <a:r>
              <a:rPr kumimoji="1" lang="zh-CN" altLang="en-US" dirty="0"/>
              <a:t>复杂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调试</a:t>
            </a:r>
            <a:r>
              <a:rPr kumimoji="1" lang="zh-CN" altLang="en-US" dirty="0"/>
              <a:t>成本高，需全部实现后才能运行</a:t>
            </a:r>
            <a:r>
              <a:rPr kumimoji="1" lang="zh-CN" altLang="en-US" dirty="0"/>
              <a:t>测试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方案一：</a:t>
            </a:r>
            <a:r>
              <a:rPr kumimoji="1" lang="zh-CN" altLang="en-US" dirty="0"/>
              <a:t>按模块复现</a:t>
            </a:r>
            <a:endParaRPr kumimoji="1" lang="zh-CN" altLang="en-US" dirty="0"/>
          </a:p>
        </p:txBody>
      </p:sp>
      <p:pic>
        <p:nvPicPr>
          <p:cNvPr id="7" name="图片 6" descr="微信图片_2023010509030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2975" y="4617720"/>
            <a:ext cx="5576570" cy="1384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5200" y="4501515"/>
            <a:ext cx="4389120" cy="2217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优点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调试成本</a:t>
            </a:r>
            <a:r>
              <a:rPr kumimoji="1" lang="zh-CN" altLang="en-US" dirty="0"/>
              <a:t>低，实现一个功能即可开始对该功能进行简单</a:t>
            </a:r>
            <a:r>
              <a:rPr kumimoji="1" lang="zh-CN" altLang="en-US" dirty="0"/>
              <a:t>测试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任务量相对方案一</a:t>
            </a:r>
            <a:r>
              <a:rPr kumimoji="1" lang="zh-CN" altLang="en-US" dirty="0"/>
              <a:t>稍小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缺点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没有现成的代码可以</a:t>
            </a:r>
            <a:r>
              <a:rPr kumimoji="1" lang="zh-CN" altLang="en-US" dirty="0"/>
              <a:t>参考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需要对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的设计理念比较熟，而网络上官网内容、相关博客比较少</a:t>
            </a:r>
            <a:endParaRPr kumimoji="1" lang="zh-CN" altLang="en-US" dirty="0"/>
          </a:p>
          <a:p>
            <a:pPr marL="629920" lvl="2" indent="0">
              <a:buNone/>
            </a:pPr>
            <a:endParaRPr kumimoji="1" lang="zh-CN" altLang="en-US" dirty="0"/>
          </a:p>
          <a:p>
            <a:pPr marL="629920" lvl="2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方案二：借用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思想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/>
              <a:t>kernel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978792" y="1695394"/>
            <a:ext cx="10521387" cy="4114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 lvl="1" indent="0">
              <a:buFont typeface="Wingdings 2" panose="05020102010507070707" pitchFamily="18" charset="2"/>
              <a:buNone/>
            </a:pPr>
            <a:endParaRPr kumimoji="1" lang="en-US" altLang="zh-CN" dirty="0"/>
          </a:p>
          <a:p>
            <a:pPr lvl="0"/>
            <a:r>
              <a:rPr kumimoji="1" lang="zh-CN" altLang="en-US" dirty="0"/>
              <a:t>实现内容：</a:t>
            </a:r>
            <a:endParaRPr kumimoji="1" lang="zh-CN" altLang="en-US" dirty="0"/>
          </a:p>
          <a:p>
            <a:pPr lvl="1"/>
            <a:r>
              <a:rPr kumimoji="1" lang="zh-CN" altLang="en-US" sz="1600" dirty="0"/>
              <a:t>一个基本的内核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任务调度（</a:t>
            </a:r>
            <a:r>
              <a:rPr kumimoji="1" lang="en-US" altLang="zh-CN" dirty="0"/>
              <a:t>tcb </a:t>
            </a:r>
            <a:r>
              <a:rPr kumimoji="1" lang="zh-CN" altLang="en-US" dirty="0"/>
              <a:t>、</a:t>
            </a:r>
            <a:r>
              <a:rPr kumimoji="1" lang="en-US" altLang="zh-CN" dirty="0"/>
              <a:t> </a:t>
            </a:r>
            <a:r>
              <a:rPr kumimoji="1" lang="en-US" altLang="zh-CN" dirty="0"/>
              <a:t>schedule context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中断异常</a:t>
            </a:r>
            <a:r>
              <a:rPr kumimoji="1" lang="zh-CN" altLang="en-US" dirty="0"/>
              <a:t>处理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内存管理（</a:t>
            </a:r>
            <a:r>
              <a:rPr kumimoji="1" lang="en-US" altLang="zh-CN" dirty="0"/>
              <a:t>VSpace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能力空间（</a:t>
            </a:r>
            <a:r>
              <a:rPr kumimoji="1" lang="en-US" altLang="zh-CN" dirty="0"/>
              <a:t>CNode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进程间通信（</a:t>
            </a:r>
            <a:r>
              <a:rPr kumimoji="1" lang="en-US" altLang="zh-CN" dirty="0"/>
              <a:t>notification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endpoint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2"/>
            <a:endParaRPr kumimoji="1" lang="en-US" altLang="zh-CN" dirty="0"/>
          </a:p>
          <a:p>
            <a:pPr marL="1008380" lvl="3" indent="0">
              <a:buNone/>
            </a:pPr>
            <a:endParaRPr kumimoji="1" lang="en-US" altLang="zh-CN" dirty="0"/>
          </a:p>
          <a:p>
            <a:pPr lvl="3"/>
            <a:endParaRPr kumimoji="1" lang="en-US" altLang="zh-CN" dirty="0"/>
          </a:p>
          <a:p>
            <a:pPr lvl="3"/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70,&quot;width&quot;:16420}"/>
</p:tagLst>
</file>

<file path=ppt/tags/tag2.xml><?xml version="1.0" encoding="utf-8"?>
<p:tagLst xmlns:p="http://schemas.openxmlformats.org/presentationml/2006/main">
  <p:tag name="KSO_WM_UNIT_PLACING_PICTURE_USER_VIEWPORT" val="{&quot;height&quot;:4820,&quot;width&quot;:9540}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演示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 2</vt:lpstr>
      <vt:lpstr>Wingdings 2</vt:lpstr>
      <vt:lpstr>黑体</vt:lpstr>
      <vt:lpstr>华文中宋</vt:lpstr>
      <vt:lpstr>Gill Sans MT</vt:lpstr>
      <vt:lpstr>微软雅黑</vt:lpstr>
      <vt:lpstr>Arial Unicode MS</vt:lpstr>
      <vt:lpstr>等线</vt:lpstr>
      <vt:lpstr>清华简约主题-扁平-16:9</vt:lpstr>
      <vt:lpstr>用rust语言实现sel4       ——毕业设计开题报告</vt:lpstr>
      <vt:lpstr>设计背景：sEL4</vt:lpstr>
      <vt:lpstr>设计背景：sel4安全性</vt:lpstr>
      <vt:lpstr>设计背景：why rust？</vt:lpstr>
      <vt:lpstr>相关工作：R-Freertos</vt:lpstr>
      <vt:lpstr>设计任务：rust语言实现sel4</vt:lpstr>
      <vt:lpstr>方案一：按模块复现</vt:lpstr>
      <vt:lpstr>方案二：借用sel4思想</vt:lpstr>
      <vt:lpstr>设计任务：kernel</vt:lpstr>
      <vt:lpstr>设计规划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2019011209</cp:lastModifiedBy>
  <cp:revision>1840</cp:revision>
  <cp:lastPrinted>2020-04-04T02:50:00Z</cp:lastPrinted>
  <dcterms:created xsi:type="dcterms:W3CDTF">2020-01-04T07:43:00Z</dcterms:created>
  <dcterms:modified xsi:type="dcterms:W3CDTF">2023-01-12T03:28:46Z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CEC4C96A68094AD7A691966AA97D10A0</vt:lpwstr>
  </property>
  <property fmtid="{D5CDD505-2E9C-101B-9397-08002B2CF9AE}" pid="3" name="KSOProductBuildVer">
    <vt:lpwstr>2052-11.1.0.10943</vt:lpwstr>
  </property>
</Properties>
</file>