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7"/>
  </p:notesMasterIdLst>
  <p:sldIdLst>
    <p:sldId id="256" r:id="rId2"/>
    <p:sldId id="504" r:id="rId3"/>
    <p:sldId id="257" r:id="rId4"/>
    <p:sldId id="506" r:id="rId5"/>
    <p:sldId id="259" r:id="rId6"/>
    <p:sldId id="505" r:id="rId7"/>
    <p:sldId id="502" r:id="rId8"/>
    <p:sldId id="503" r:id="rId9"/>
    <p:sldId id="468" r:id="rId10"/>
    <p:sldId id="492" r:id="rId11"/>
    <p:sldId id="467" r:id="rId12"/>
    <p:sldId id="493" r:id="rId13"/>
    <p:sldId id="494" r:id="rId14"/>
    <p:sldId id="470" r:id="rId15"/>
    <p:sldId id="4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1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08" y="4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7D611DE6-A2D4-488D-86A1-915E5A3F6309}"/>
    <pc:docChg chg="custSel addSld modSld">
      <pc:chgData name="toby lee" userId="c2b0b406bfa6151f" providerId="LiveId" clId="{7D611DE6-A2D4-488D-86A1-915E5A3F6309}" dt="2022-03-14T11:37:21.496" v="258" actId="20577"/>
      <pc:docMkLst>
        <pc:docMk/>
      </pc:docMkLst>
      <pc:sldChg chg="modSp mod">
        <pc:chgData name="toby lee" userId="c2b0b406bfa6151f" providerId="LiveId" clId="{7D611DE6-A2D4-488D-86A1-915E5A3F6309}" dt="2022-03-14T11:35:32.844" v="245" actId="20577"/>
        <pc:sldMkLst>
          <pc:docMk/>
          <pc:sldMk cId="3227510752" sldId="257"/>
        </pc:sldMkLst>
        <pc:spChg chg="mod">
          <ac:chgData name="toby lee" userId="c2b0b406bfa6151f" providerId="LiveId" clId="{7D611DE6-A2D4-488D-86A1-915E5A3F6309}" dt="2022-03-14T11:35:18.535" v="189" actId="1076"/>
          <ac:spMkLst>
            <pc:docMk/>
            <pc:sldMk cId="3227510752" sldId="257"/>
            <ac:spMk id="5" creationId="{4BFF1E25-25C4-4A41-AB26-899A9BD404D6}"/>
          </ac:spMkLst>
        </pc:spChg>
        <pc:spChg chg="mod">
          <ac:chgData name="toby lee" userId="c2b0b406bfa6151f" providerId="LiveId" clId="{7D611DE6-A2D4-488D-86A1-915E5A3F6309}" dt="2022-03-14T11:35:19.969" v="190" actId="1076"/>
          <ac:spMkLst>
            <pc:docMk/>
            <pc:sldMk cId="3227510752" sldId="257"/>
            <ac:spMk id="6" creationId="{DDCC8C7D-7417-4DDD-B4F7-99A104504D34}"/>
          </ac:spMkLst>
        </pc:spChg>
        <pc:spChg chg="mod">
          <ac:chgData name="toby lee" userId="c2b0b406bfa6151f" providerId="LiveId" clId="{7D611DE6-A2D4-488D-86A1-915E5A3F6309}" dt="2022-03-14T11:35:32.844" v="245" actId="20577"/>
          <ac:spMkLst>
            <pc:docMk/>
            <pc:sldMk cId="3227510752" sldId="257"/>
            <ac:spMk id="7" creationId="{5A7E3F62-3514-4075-ACBC-BA16EE040CEB}"/>
          </ac:spMkLst>
        </pc:spChg>
        <pc:spChg chg="mod">
          <ac:chgData name="toby lee" userId="c2b0b406bfa6151f" providerId="LiveId" clId="{7D611DE6-A2D4-488D-86A1-915E5A3F6309}" dt="2022-03-14T11:35:16.414" v="188" actId="1076"/>
          <ac:spMkLst>
            <pc:docMk/>
            <pc:sldMk cId="3227510752" sldId="257"/>
            <ac:spMk id="8" creationId="{A0971718-62D5-4406-BA44-54F9149927D6}"/>
          </ac:spMkLst>
        </pc:spChg>
      </pc:sldChg>
      <pc:sldChg chg="modSp mod">
        <pc:chgData name="toby lee" userId="c2b0b406bfa6151f" providerId="LiveId" clId="{7D611DE6-A2D4-488D-86A1-915E5A3F6309}" dt="2022-03-14T11:25:41.489" v="2" actId="1076"/>
        <pc:sldMkLst>
          <pc:docMk/>
          <pc:sldMk cId="1587837453" sldId="503"/>
        </pc:sldMkLst>
        <pc:picChg chg="mod">
          <ac:chgData name="toby lee" userId="c2b0b406bfa6151f" providerId="LiveId" clId="{7D611DE6-A2D4-488D-86A1-915E5A3F6309}" dt="2022-03-14T11:25:41.489" v="2" actId="1076"/>
          <ac:picMkLst>
            <pc:docMk/>
            <pc:sldMk cId="1587837453" sldId="503"/>
            <ac:picMk id="5" creationId="{960F6104-B66B-4015-B146-6F64955ABCE9}"/>
          </ac:picMkLst>
        </pc:picChg>
      </pc:sldChg>
      <pc:sldChg chg="addSp modSp new mod">
        <pc:chgData name="toby lee" userId="c2b0b406bfa6151f" providerId="LiveId" clId="{7D611DE6-A2D4-488D-86A1-915E5A3F6309}" dt="2022-03-14T11:27:23.592" v="5" actId="14100"/>
        <pc:sldMkLst>
          <pc:docMk/>
          <pc:sldMk cId="4006401047" sldId="505"/>
        </pc:sldMkLst>
        <pc:picChg chg="add mod">
          <ac:chgData name="toby lee" userId="c2b0b406bfa6151f" providerId="LiveId" clId="{7D611DE6-A2D4-488D-86A1-915E5A3F6309}" dt="2022-03-14T11:27:23.592" v="5" actId="14100"/>
          <ac:picMkLst>
            <pc:docMk/>
            <pc:sldMk cId="4006401047" sldId="505"/>
            <ac:picMk id="5" creationId="{F7F99AA4-B678-45E6-8410-4C9C4AA7317C}"/>
          </ac:picMkLst>
        </pc:picChg>
      </pc:sldChg>
      <pc:sldChg chg="addSp modSp new mod">
        <pc:chgData name="toby lee" userId="c2b0b406bfa6151f" providerId="LiveId" clId="{7D611DE6-A2D4-488D-86A1-915E5A3F6309}" dt="2022-03-14T11:37:21.496" v="258" actId="20577"/>
        <pc:sldMkLst>
          <pc:docMk/>
          <pc:sldMk cId="1213043186" sldId="506"/>
        </pc:sldMkLst>
        <pc:spChg chg="mod">
          <ac:chgData name="toby lee" userId="c2b0b406bfa6151f" providerId="LiveId" clId="{7D611DE6-A2D4-488D-86A1-915E5A3F6309}" dt="2022-03-14T11:37:21.496" v="258" actId="20577"/>
          <ac:spMkLst>
            <pc:docMk/>
            <pc:sldMk cId="1213043186" sldId="506"/>
            <ac:spMk id="3" creationId="{BB665776-4E03-4A4F-9243-0EB55CCFA7F2}"/>
          </ac:spMkLst>
        </pc:spChg>
        <pc:picChg chg="add mod">
          <ac:chgData name="toby lee" userId="c2b0b406bfa6151f" providerId="LiveId" clId="{7D611DE6-A2D4-488D-86A1-915E5A3F6309}" dt="2022-03-14T11:37:07.813" v="251" actId="1076"/>
          <ac:picMkLst>
            <pc:docMk/>
            <pc:sldMk cId="1213043186" sldId="506"/>
            <ac:picMk id="5" creationId="{2EBA48D6-2C01-4514-80DF-4CDC0A58279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ingDirSynch\2020Synch\workingDir\teaching\courseraEHR\01moduleData\mimic3_t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600" b="1"/>
              <a:t>Gender per critical care unit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gender!$B$1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/>
          </c:spPr>
          <c:invertIfNegative val="0"/>
          <c:dLbls>
            <c:delete val="1"/>
          </c:dLbls>
          <c:cat>
            <c:strRef>
              <c:f>gender!$A$2:$A$6</c:f>
              <c:strCache>
                <c:ptCount val="5"/>
                <c:pt idx="0">
                  <c:v>CCU</c:v>
                </c:pt>
                <c:pt idx="1">
                  <c:v>CSRU</c:v>
                </c:pt>
                <c:pt idx="2">
                  <c:v>MICU</c:v>
                </c:pt>
                <c:pt idx="3">
                  <c:v>SICU</c:v>
                </c:pt>
                <c:pt idx="4">
                  <c:v>TSICU</c:v>
                </c:pt>
              </c:strCache>
            </c:strRef>
          </c:cat>
          <c:val>
            <c:numRef>
              <c:f>gender!$B$2:$B$6</c:f>
              <c:numCache>
                <c:formatCode>General</c:formatCode>
                <c:ptCount val="5"/>
                <c:pt idx="0">
                  <c:v>58</c:v>
                </c:pt>
                <c:pt idx="1">
                  <c:v>66</c:v>
                </c:pt>
                <c:pt idx="2">
                  <c:v>52</c:v>
                </c:pt>
                <c:pt idx="3">
                  <c:v>52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5-4387-ACCC-C926FED210B2}"/>
            </c:ext>
          </c:extLst>
        </c:ser>
        <c:ser>
          <c:idx val="1"/>
          <c:order val="1"/>
          <c:tx>
            <c:strRef>
              <c:f>gender!$C$1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/>
          </c:spPr>
          <c:invertIfNegative val="0"/>
          <c:dLbls>
            <c:delete val="1"/>
          </c:dLbls>
          <c:cat>
            <c:strRef>
              <c:f>gender!$A$2:$A$6</c:f>
              <c:strCache>
                <c:ptCount val="5"/>
                <c:pt idx="0">
                  <c:v>CCU</c:v>
                </c:pt>
                <c:pt idx="1">
                  <c:v>CSRU</c:v>
                </c:pt>
                <c:pt idx="2">
                  <c:v>MICU</c:v>
                </c:pt>
                <c:pt idx="3">
                  <c:v>SICU</c:v>
                </c:pt>
                <c:pt idx="4">
                  <c:v>TSICU</c:v>
                </c:pt>
              </c:strCache>
            </c:strRef>
          </c:cat>
          <c:val>
            <c:numRef>
              <c:f>gender!$C$2:$C$6</c:f>
              <c:numCache>
                <c:formatCode>General</c:formatCode>
                <c:ptCount val="5"/>
                <c:pt idx="0">
                  <c:v>42</c:v>
                </c:pt>
                <c:pt idx="1">
                  <c:v>34</c:v>
                </c:pt>
                <c:pt idx="2">
                  <c:v>48</c:v>
                </c:pt>
                <c:pt idx="3">
                  <c:v>48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45-4387-ACCC-C926FED210B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02483647"/>
        <c:axId val="428570223"/>
        <c:axId val="0"/>
      </c:bar3DChart>
      <c:catAx>
        <c:axId val="302483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570223"/>
        <c:crosses val="autoZero"/>
        <c:auto val="1"/>
        <c:lblAlgn val="ctr"/>
        <c:lblOffset val="100"/>
        <c:noMultiLvlLbl val="0"/>
      </c:catAx>
      <c:valAx>
        <c:axId val="428570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483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38891688538932628"/>
          <c:y val="0.83391149023038769"/>
          <c:w val="0.32808989501312336"/>
          <c:h val="0.106106372120151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09B2C-6D22-482F-A730-574A9977E76E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0C391-0499-43AC-A94A-48FB45D2F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1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lang="en-GB" dirty="0"/>
              <a:t>https://github.com/MIT-LCP/mimic-iii-paper/blob/master/notebooks/MIMIC-paper-tables.ipynb</a:t>
            </a:r>
          </a:p>
          <a:p>
            <a:pPr marL="0" indent="0" algn="l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6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lang="en-GB" dirty="0"/>
              <a:t>https://github.com/MIT-LCP/mimic-iii-paper/blob/master/notebooks/MIMIC-paper-tables.ipynb</a:t>
            </a:r>
          </a:p>
          <a:p>
            <a:pPr marL="0" indent="0" algn="l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5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lang="en-GB" dirty="0"/>
              <a:t>https://github.com/MIT-LCP/mimic-iii-paper/blob/master/notebooks/MIMIC-paper-tables.ipynb</a:t>
            </a:r>
          </a:p>
          <a:p>
            <a:pPr marL="0" indent="0" algn="l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14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lang="en-GB" dirty="0"/>
              <a:t>https://github.com/MIT-LCP/mimic-iii-paper/blob/master/notebooks/MIMIC-paper-tables.ipynb</a:t>
            </a:r>
          </a:p>
          <a:p>
            <a:pPr marL="0" indent="0" algn="l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58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lang="en-GB" dirty="0"/>
              <a:t>https://github.com/MIT-LCP/mimic-iii-paper/blob/master/notebooks/MIMIC-paper-tables.ipynb</a:t>
            </a:r>
          </a:p>
          <a:p>
            <a:pPr marL="0" indent="0" algn="l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71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lang="en-GB" dirty="0"/>
              <a:t>https://github.com/MIT-LCP/mimic-iii-paper/blob/master/notebooks/MIMIC-paper-tables.ipynb</a:t>
            </a:r>
          </a:p>
          <a:p>
            <a:pPr marL="0" indent="0" algn="l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75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lang="en-GB" dirty="0"/>
              <a:t>https://github.com/MIT-LCP/mimic-iii-paper/blob/master/notebooks/MIMIC-paper-tables.ipynb</a:t>
            </a:r>
          </a:p>
          <a:p>
            <a:pPr marL="0" indent="0" algn="l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49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lang="en-GB" dirty="0"/>
              <a:t>https://github.com/MIT-LCP/mimic-iii-paper/blob/master/notebooks/MIMIC-paper-tables.ipynb</a:t>
            </a:r>
          </a:p>
          <a:p>
            <a:pPr marL="0" indent="0" algn="l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72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lang="en-GB" dirty="0"/>
              <a:t>https://github.com/MIT-LCP/mimic-iii-paper/blob/master/notebooks/MIMIC-paper-tables.ipynb</a:t>
            </a:r>
          </a:p>
          <a:p>
            <a:pPr marL="0" indent="0" algn="l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3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753165" y="1604799"/>
            <a:ext cx="4958792" cy="4954149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19402" y="1604800"/>
            <a:ext cx="4992556" cy="6720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9402" y="2468896"/>
            <a:ext cx="4992556" cy="4128457"/>
          </a:xfrm>
          <a:prstGeom prst="rect">
            <a:avLst/>
          </a:prstGeom>
        </p:spPr>
        <p:txBody>
          <a:bodyPr/>
          <a:lstStyle>
            <a:lvl1pPr>
              <a:defRPr sz="2133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867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100618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  <p:sldLayoutId id="2147483713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Imputation Strategies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21 Meeting, 14/3/2021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AC1D6E57-DC73-4E38-B90D-37B56363C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086"/>
            <a:ext cx="11319163" cy="58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DB7E2-3BC3-4A90-9CD3-5A9D24D7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548681"/>
            <a:ext cx="10726260" cy="672073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/>
                <a:cs typeface="Arial"/>
              </a:rPr>
              <a:t>MIMIC-III: Distinct Patients’ Hospitalisations</a:t>
            </a:r>
            <a:endParaRPr lang="en-GB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4CDF41-B1D6-4892-AC74-C77940ECF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83" r="7426" b="15370"/>
          <a:stretch/>
        </p:blipFill>
        <p:spPr>
          <a:xfrm>
            <a:off x="7632172" y="1247546"/>
            <a:ext cx="3681913" cy="2885793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6A4BA2E6-2F3F-452C-9346-559724537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2277" y="5720082"/>
            <a:ext cx="2592288" cy="287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67" b="1" dirty="0">
                <a:latin typeface="var(--jp-code-font-family)"/>
              </a:rPr>
              <a:t>Total patients: 38597</a:t>
            </a:r>
            <a:r>
              <a:rPr lang="en-US" altLang="en-US" sz="1867" b="1" dirty="0"/>
              <a:t> </a:t>
            </a:r>
            <a:endParaRPr lang="en-US" altLang="en-US" sz="1867" b="1" dirty="0"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4D92BC-AAD1-427E-B5C1-A34FD83D89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" t="-8155" r="47326" b="8152"/>
          <a:stretch/>
        </p:blipFill>
        <p:spPr>
          <a:xfrm>
            <a:off x="7886781" y="4033513"/>
            <a:ext cx="3558881" cy="368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C4E4CA-597C-4D38-8E28-FA27FA3EB2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526" t="-11196" r="-1" b="-19147"/>
          <a:stretch/>
        </p:blipFill>
        <p:spPr>
          <a:xfrm>
            <a:off x="8361012" y="4401812"/>
            <a:ext cx="2531931" cy="480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3B0226-15F6-487B-BCEA-E448D0741B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071" y="1700808"/>
            <a:ext cx="74041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7F603013-69FB-4CC0-A018-EAD794DD9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086"/>
            <a:ext cx="8548253" cy="58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DB7E2-3BC3-4A90-9CD3-5A9D24D7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548681"/>
            <a:ext cx="9697079" cy="672073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/>
                <a:cs typeface="Arial"/>
              </a:rPr>
              <a:t>MIMIC-III: Hospital Admissions</a:t>
            </a:r>
            <a:endParaRPr lang="en-GB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0B240D-E5AB-4392-ADA2-7A2D4C168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74" y="1596256"/>
            <a:ext cx="7454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7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BF96524E-E0B3-4C44-B813-26F1DE0B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47086"/>
            <a:ext cx="8645236" cy="58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DB7E2-3BC3-4A90-9CD3-5A9D24D7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548681"/>
            <a:ext cx="9697079" cy="672073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/>
                <a:cs typeface="Arial"/>
              </a:rPr>
              <a:t>MIMIC-III: Hospital Admissions</a:t>
            </a:r>
            <a:endParaRPr lang="en-GB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F52BC8-E8E9-47C6-A7C9-309D7B21CE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69" r="8530" b="15370"/>
          <a:stretch/>
        </p:blipFill>
        <p:spPr>
          <a:xfrm>
            <a:off x="8400257" y="1412776"/>
            <a:ext cx="3636095" cy="2828480"/>
          </a:xfrm>
          <a:prstGeom prst="rect">
            <a:avLst/>
          </a:prstGeom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5B520085-E232-4CBD-892D-68C3F4439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652" y="5839813"/>
            <a:ext cx="3648405" cy="287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67" b="1" dirty="0">
                <a:latin typeface="var(--jp-code-font-family)"/>
              </a:rPr>
              <a:t>Total hospital admissions: 49785</a:t>
            </a:r>
            <a:r>
              <a:rPr lang="en-US" altLang="en-US" sz="1867" b="1" dirty="0"/>
              <a:t> </a:t>
            </a:r>
            <a:endParaRPr lang="en-US" altLang="en-US" sz="1867" b="1" dirty="0"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D94FDA-A9FD-49E8-9AC2-97A220E935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" t="-8155" r="47326" b="8152"/>
          <a:stretch/>
        </p:blipFill>
        <p:spPr>
          <a:xfrm>
            <a:off x="8585792" y="4091045"/>
            <a:ext cx="3558881" cy="368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E6BA14-B37E-4E85-9249-4F9657E7CD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526" t="-11196" r="-1" b="-19147"/>
          <a:stretch/>
        </p:blipFill>
        <p:spPr>
          <a:xfrm>
            <a:off x="9060023" y="4459344"/>
            <a:ext cx="2531931" cy="480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B240D-E5AB-4392-ADA2-7A2D4C168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874" y="1596256"/>
            <a:ext cx="7454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8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9B48BA13-9E8F-4E36-93C1-2592CA14B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47086"/>
            <a:ext cx="9019308" cy="58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DB7E2-3BC3-4A90-9CD3-5A9D24D7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548681"/>
            <a:ext cx="9697079" cy="672073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/>
                <a:cs typeface="Arial"/>
              </a:rPr>
              <a:t>MIMIC-III: </a:t>
            </a:r>
            <a:r>
              <a:rPr lang="en-GB" dirty="0">
                <a:solidFill>
                  <a:schemeClr val="bg1"/>
                </a:solidFill>
                <a:latin typeface="Arial"/>
                <a:cs typeface="Arial"/>
              </a:rPr>
              <a:t>Distinct ICU Admissions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34AC0-03B4-4C27-94FF-C1262155E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67" y="1583676"/>
            <a:ext cx="76581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3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D61E56F7-F01D-4AD5-A32F-205577583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47086"/>
            <a:ext cx="9074727" cy="58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DB7E2-3BC3-4A90-9CD3-5A9D24D7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548681"/>
            <a:ext cx="9697079" cy="672073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/>
                <a:cs typeface="Arial"/>
              </a:rPr>
              <a:t>MIMIC-III: </a:t>
            </a:r>
            <a:r>
              <a:rPr lang="en-GB" dirty="0">
                <a:solidFill>
                  <a:schemeClr val="bg1"/>
                </a:solidFill>
                <a:latin typeface="Arial"/>
                <a:cs typeface="Arial"/>
              </a:rPr>
              <a:t>Distinct ICU Admissions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9389E190-ED8C-4F66-9A5F-79423DF1A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81" y="6015823"/>
            <a:ext cx="2735627" cy="287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67" b="1" dirty="0">
                <a:latin typeface="var(--jp-code-font-family)"/>
              </a:rPr>
              <a:t>Total ICU stays: 53423</a:t>
            </a:r>
            <a:r>
              <a:rPr lang="en-US" altLang="en-US" sz="1867" b="1" dirty="0"/>
              <a:t> </a:t>
            </a:r>
            <a:endParaRPr lang="en-US" altLang="en-US" sz="1867" b="1" dirty="0">
              <a:latin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B082CAA-73AD-4D4D-8250-E4127AABF1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53" r="5948" b="16318"/>
          <a:stretch/>
        </p:blipFill>
        <p:spPr>
          <a:xfrm>
            <a:off x="8100483" y="1537679"/>
            <a:ext cx="3636095" cy="28527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485C31-E26E-43EE-BA5A-286E0EAB30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" t="-8155" r="47326" b="8152"/>
          <a:stretch/>
        </p:blipFill>
        <p:spPr>
          <a:xfrm>
            <a:off x="8304246" y="4308839"/>
            <a:ext cx="3558881" cy="36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E1A248-27A5-4146-8FA3-C2353CE153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526" t="-11196" r="-1" b="-19147"/>
          <a:stretch/>
        </p:blipFill>
        <p:spPr>
          <a:xfrm>
            <a:off x="8778477" y="4677139"/>
            <a:ext cx="2531931" cy="480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34AC0-03B4-4C27-94FF-C1262155E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67" y="1583676"/>
            <a:ext cx="76581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4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2C03CB70-3F04-4D23-84E7-7D73661A4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086"/>
            <a:ext cx="7356763" cy="58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DB7E2-3BC3-4A90-9CD3-5A9D24D7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548681"/>
            <a:ext cx="9697079" cy="672073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/>
                <a:cs typeface="Arial"/>
              </a:rPr>
              <a:t>MIMIC-III: Hospitalisations</a:t>
            </a:r>
            <a:endParaRPr lang="en-GB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FF684B-0A8F-4391-AF8D-15BBD00DEB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83" r="7426" b="15370"/>
          <a:stretch/>
        </p:blipFill>
        <p:spPr>
          <a:xfrm>
            <a:off x="143340" y="1537680"/>
            <a:ext cx="3681913" cy="2885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F52BC8-E8E9-47C6-A7C9-309D7B21CE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69" r="8530" b="15370"/>
          <a:stretch/>
        </p:blipFill>
        <p:spPr>
          <a:xfrm>
            <a:off x="4038381" y="1594992"/>
            <a:ext cx="3636095" cy="2828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B9C2EA-6AF2-4CCE-ADB3-EEEE9492F9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584" y="4556247"/>
            <a:ext cx="6756400" cy="368300"/>
          </a:xfrm>
          <a:prstGeom prst="rect">
            <a:avLst/>
          </a:prstGeom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5B520085-E232-4CBD-892D-68C3F4439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776" y="6022029"/>
            <a:ext cx="3648405" cy="287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67" b="1" dirty="0">
                <a:latin typeface="var(--jp-code-font-family)"/>
              </a:rPr>
              <a:t>Total hospital admissions: 49785</a:t>
            </a:r>
            <a:r>
              <a:rPr lang="en-US" altLang="en-US" sz="1867" b="1" dirty="0"/>
              <a:t> </a:t>
            </a:r>
            <a:endParaRPr lang="en-US" altLang="en-US" sz="1867" b="1" dirty="0"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158CA116-16C1-449A-BEF6-02A7FDC03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6022029"/>
            <a:ext cx="2592288" cy="287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67" b="1" dirty="0">
                <a:latin typeface="var(--jp-code-font-family)"/>
              </a:rPr>
              <a:t>Total patients: 38597</a:t>
            </a:r>
            <a:r>
              <a:rPr lang="en-US" altLang="en-US" sz="1867" b="1" dirty="0"/>
              <a:t> </a:t>
            </a:r>
            <a:endParaRPr lang="en-US" altLang="en-US" sz="1867" b="1" dirty="0">
              <a:latin typeface="Arial" panose="020B0604020202020204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9389E190-ED8C-4F66-9A5F-79423DF1A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81" y="6015823"/>
            <a:ext cx="2735627" cy="287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67" b="1" dirty="0">
                <a:latin typeface="var(--jp-code-font-family)"/>
              </a:rPr>
              <a:t>Total ICU stays: 53423</a:t>
            </a:r>
            <a:r>
              <a:rPr lang="en-US" altLang="en-US" sz="1867" b="1" dirty="0"/>
              <a:t> </a:t>
            </a:r>
            <a:endParaRPr lang="en-US" altLang="en-US" sz="1867" b="1" dirty="0">
              <a:latin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B082CAA-73AD-4D4D-8250-E4127AABF11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053" r="5948" b="16318"/>
          <a:stretch/>
        </p:blipFill>
        <p:spPr>
          <a:xfrm>
            <a:off x="8100483" y="1537679"/>
            <a:ext cx="3636095" cy="28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2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01FE7-7439-42E9-A15D-868E3A267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182" y="1097280"/>
            <a:ext cx="4483620" cy="518603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51D0E-926D-4A53-B3BE-F5966BE55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575" y="1159191"/>
            <a:ext cx="4529597" cy="45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6CDF-26C4-41A3-9F51-4DDA6CBE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the cohort selection decided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7E3F62-3514-4075-ACBC-BA16EE04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46" y="1104866"/>
            <a:ext cx="11029615" cy="3634486"/>
          </a:xfrm>
        </p:spPr>
        <p:txBody>
          <a:bodyPr/>
          <a:lstStyle/>
          <a:p>
            <a:r>
              <a:rPr lang="en-GB" dirty="0"/>
              <a:t>Why age&gt;15</a:t>
            </a:r>
          </a:p>
          <a:p>
            <a:pPr lvl="1"/>
            <a:r>
              <a:rPr lang="en-GB" dirty="0"/>
              <a:t>Not child, still in development stage, measurements will be different</a:t>
            </a:r>
          </a:p>
          <a:p>
            <a:r>
              <a:rPr lang="en-GB" dirty="0"/>
              <a:t>Why admission more than 1 day and less than 15 days?</a:t>
            </a:r>
          </a:p>
          <a:p>
            <a:pPr lvl="1"/>
            <a:r>
              <a:rPr lang="en-GB" dirty="0"/>
              <a:t>Fewer recordings will not have enough information for machine learning models to learn a pattern? </a:t>
            </a:r>
          </a:p>
          <a:p>
            <a:pPr lvl="1"/>
            <a:r>
              <a:rPr lang="en-GB" dirty="0"/>
              <a:t>Less than 1 day, might be a mistake</a:t>
            </a:r>
          </a:p>
          <a:p>
            <a:pPr lvl="1"/>
            <a:r>
              <a:rPr lang="en-GB" dirty="0"/>
              <a:t>More than 15 days is very extreme cases, based on clinical protocols published in other paper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F1E25-25C4-4A41-AB26-899A9BD404D6}"/>
              </a:ext>
            </a:extLst>
          </p:cNvPr>
          <p:cNvSpPr txBox="1"/>
          <p:nvPr/>
        </p:nvSpPr>
        <p:spPr>
          <a:xfrm>
            <a:off x="1057719" y="4841606"/>
            <a:ext cx="6096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Should I put the full extraction </a:t>
            </a:r>
            <a:r>
              <a:rPr lang="en-GB" dirty="0" err="1"/>
              <a:t>sql</a:t>
            </a:r>
            <a:r>
              <a:rPr lang="en-GB" dirty="0"/>
              <a:t> query or create diagrams for it instead for easier understanding with no coding background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CC8C7D-7417-4DDD-B4F7-99A104504D34}"/>
              </a:ext>
            </a:extLst>
          </p:cNvPr>
          <p:cNvSpPr txBox="1">
            <a:spLocks/>
          </p:cNvSpPr>
          <p:nvPr/>
        </p:nvSpPr>
        <p:spPr>
          <a:xfrm>
            <a:off x="503063" y="365288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Putting code in dissertation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71718-62D5-4406-BA44-54F9149927D6}"/>
              </a:ext>
            </a:extLst>
          </p:cNvPr>
          <p:cNvSpPr txBox="1"/>
          <p:nvPr/>
        </p:nvSpPr>
        <p:spPr>
          <a:xfrm>
            <a:off x="1057719" y="5692446"/>
            <a:ext cx="6096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Should I be using figures of the data frame when explaining the pipeline</a:t>
            </a:r>
          </a:p>
        </p:txBody>
      </p:sp>
    </p:spTree>
    <p:extLst>
      <p:ext uri="{BB962C8B-B14F-4D97-AF65-F5344CB8AC3E}">
        <p14:creationId xmlns:p14="http://schemas.microsoft.com/office/powerpoint/2010/main" val="322751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460C-3DA1-4CCD-8C29-DCBE66FB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65776-4E03-4A4F-9243-0EB55CCFA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[5]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A48D6-2C01-4514-80DF-4CDC0A58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17" y="1025433"/>
            <a:ext cx="16916332" cy="33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4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8D77-435B-43E3-8277-D90E483C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B0D6-8C85-47D9-84FE-68591D910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 of needing a baseline to start with</a:t>
            </a:r>
          </a:p>
        </p:txBody>
      </p:sp>
    </p:spTree>
    <p:extLst>
      <p:ext uri="{BB962C8B-B14F-4D97-AF65-F5344CB8AC3E}">
        <p14:creationId xmlns:p14="http://schemas.microsoft.com/office/powerpoint/2010/main" val="168582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C16B-87C6-43D3-9638-B0CD533A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7FE83-9EB1-4A77-9828-D34A7960A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99AA4-B678-45E6-8410-4C9C4AA7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508760"/>
            <a:ext cx="7611770" cy="44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0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960F6104-B66B-4015-B146-6F64955AB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39" y="1652803"/>
            <a:ext cx="6336704" cy="4224469"/>
          </a:xfrm>
          <a:prstGeom prst="rect">
            <a:avLst/>
          </a:prstGeom>
        </p:spPr>
      </p:pic>
      <p:pic>
        <p:nvPicPr>
          <p:cNvPr id="4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4CF0433E-71E6-46AE-8E83-92DEE4FBA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7086"/>
            <a:ext cx="10030691" cy="58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DB7E2-3BC3-4A90-9CD3-5A9D24D7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548681"/>
            <a:ext cx="9697079" cy="672073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/>
                <a:cs typeface="Arial"/>
              </a:rPr>
              <a:t>MIMIC-III: Gender per critical care unit</a:t>
            </a:r>
            <a:endParaRPr lang="en-GB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517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960F6104-B66B-4015-B146-6F64955AB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7" y="1431298"/>
            <a:ext cx="6336704" cy="4224469"/>
          </a:xfrm>
          <a:prstGeom prst="rect">
            <a:avLst/>
          </a:prstGeom>
        </p:spPr>
      </p:pic>
      <p:pic>
        <p:nvPicPr>
          <p:cNvPr id="4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4CF0433E-71E6-46AE-8E83-92DEE4FBA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7086"/>
            <a:ext cx="10030691" cy="58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DB7E2-3BC3-4A90-9CD3-5A9D24D7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548681"/>
            <a:ext cx="9697079" cy="672073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/>
                <a:cs typeface="Arial"/>
              </a:rPr>
              <a:t>MIMIC-III: Gender per critical care unit</a:t>
            </a:r>
            <a:endParaRPr lang="en-GB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BEC4AAF-A3EF-4F45-AECE-BE13E5DADCC4}"/>
              </a:ext>
            </a:extLst>
          </p:cNvPr>
          <p:cNvGraphicFramePr>
            <a:graphicFrameLocks/>
          </p:cNvGraphicFramePr>
          <p:nvPr/>
        </p:nvGraphicFramePr>
        <p:xfrm>
          <a:off x="5567940" y="1604797"/>
          <a:ext cx="7008779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8783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40B21C30-FBEF-4BFF-866A-67B78EA65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47086"/>
            <a:ext cx="11554689" cy="58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DB7E2-3BC3-4A90-9CD3-5A9D24D7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2" y="548681"/>
            <a:ext cx="10726260" cy="672073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/>
                <a:cs typeface="Arial"/>
              </a:rPr>
              <a:t>MIMIC-III: Distinct Patients’ Hospitalisations</a:t>
            </a:r>
            <a:endParaRPr lang="en-GB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B0226-15F6-487B-BCEA-E448D0741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71" y="1700808"/>
            <a:ext cx="74041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1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10632</TotalTime>
  <Words>404</Words>
  <Application>Microsoft Office PowerPoint</Application>
  <PresentationFormat>Widescreen</PresentationFormat>
  <Paragraphs>53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var(--jp-code-font-family)</vt:lpstr>
      <vt:lpstr>Arial</vt:lpstr>
      <vt:lpstr>Calibri</vt:lpstr>
      <vt:lpstr>Gill Sans MT</vt:lpstr>
      <vt:lpstr>Open Sans</vt:lpstr>
      <vt:lpstr>Wingdings 2</vt:lpstr>
      <vt:lpstr>DividendVTI</vt:lpstr>
      <vt:lpstr>Development of machine learning models to process Electronic Health Records – Imputation Strategies</vt:lpstr>
      <vt:lpstr>PowerPoint Presentation</vt:lpstr>
      <vt:lpstr>How is the cohort selection decided</vt:lpstr>
      <vt:lpstr>PowerPoint Presentation</vt:lpstr>
      <vt:lpstr>Discussion</vt:lpstr>
      <vt:lpstr>PowerPoint Presentation</vt:lpstr>
      <vt:lpstr>MIMIC-III: Gender per critical care unit</vt:lpstr>
      <vt:lpstr>MIMIC-III: Gender per critical care unit</vt:lpstr>
      <vt:lpstr>MIMIC-III: Distinct Patients’ Hospitalisations</vt:lpstr>
      <vt:lpstr>MIMIC-III: Distinct Patients’ Hospitalisations</vt:lpstr>
      <vt:lpstr>MIMIC-III: Hospital Admissions</vt:lpstr>
      <vt:lpstr>MIMIC-III: Hospital Admissions</vt:lpstr>
      <vt:lpstr>MIMIC-III: Distinct ICU Admissions</vt:lpstr>
      <vt:lpstr>MIMIC-III: Distinct ICU Admissions</vt:lpstr>
      <vt:lpstr>MIMIC-III: Hospitalisations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18</cp:revision>
  <dcterms:created xsi:type="dcterms:W3CDTF">2021-10-17T19:57:15Z</dcterms:created>
  <dcterms:modified xsi:type="dcterms:W3CDTF">2022-03-14T11:37:28Z</dcterms:modified>
</cp:coreProperties>
</file>