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002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80" autoAdjust="0"/>
  </p:normalViewPr>
  <p:slideViewPr>
    <p:cSldViewPr snapToGrid="0">
      <p:cViewPr>
        <p:scale>
          <a:sx n="30" d="100"/>
          <a:sy n="30" d="100"/>
        </p:scale>
        <p:origin x="-293" y="-1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E25BD-4AF6-4552-816C-88BAFB8536CB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ADCE5-EF0C-4AFE-8C33-F99EA8BA9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8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E249-77D9-46A6-A61F-82F682E5B5C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570-B28B-453B-8864-96062676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3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E249-77D9-46A6-A61F-82F682E5B5C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570-B28B-453B-8864-96062676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0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E249-77D9-46A6-A61F-82F682E5B5C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570-B28B-453B-8864-96062676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E249-77D9-46A6-A61F-82F682E5B5C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570-B28B-453B-8864-96062676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4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E249-77D9-46A6-A61F-82F682E5B5C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570-B28B-453B-8864-96062676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E249-77D9-46A6-A61F-82F682E5B5C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570-B28B-453B-8864-96062676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E249-77D9-46A6-A61F-82F682E5B5C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570-B28B-453B-8864-96062676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E249-77D9-46A6-A61F-82F682E5B5C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570-B28B-453B-8864-96062676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E249-77D9-46A6-A61F-82F682E5B5C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570-B28B-453B-8864-96062676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E249-77D9-46A6-A61F-82F682E5B5C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570-B28B-453B-8864-96062676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1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E249-77D9-46A6-A61F-82F682E5B5C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570-B28B-453B-8864-96062676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3E249-77D9-46A6-A61F-82F682E5B5C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B3570-B28B-453B-8864-96062676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4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26" Type="http://schemas.microsoft.com/office/2007/relationships/hdphoto" Target="../media/hdphoto1.wdp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4Vsaq9fpWdiNwj3iO5Aa4JaXLDmDsCjU0fXmtGhgEkdF6AlXnMVzhdMwdfF6ug4tb6gi4ERYfy88XurXEkjJUUyDNmh6umG2p4w3ZvsjfBFRDCe-7EaKl63qL6YqbqIvOcj5niS8lq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4" y="7400727"/>
            <a:ext cx="10058400" cy="70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490" y="6355761"/>
            <a:ext cx="10653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Map of Teams with More than One Championship </a:t>
            </a:r>
          </a:p>
        </p:txBody>
      </p:sp>
      <p:pic>
        <p:nvPicPr>
          <p:cNvPr id="1030" name="Picture 6" descr="https://lh3.googleusercontent.com/TGtbYkSLlveGeuDASWoKnmBEQCoCooDQKVYs9CCflJ7v1Hl_Zn7tYjX7NaMBwIr-32gBJ8_shcWYmazvoGfPVhccic2V3TCIn74kk-CHuT0Qo03ubYt7PhGaRbQ6qxw6KrX4qTAAF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3" y="16261276"/>
            <a:ext cx="10058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32968" y="15138839"/>
            <a:ext cx="10740706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Number of Variables in Dataset during Data Processing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826817" y="16132629"/>
            <a:ext cx="3678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9012" y="4452222"/>
            <a:ext cx="10058400" cy="48084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2416" y="5737902"/>
            <a:ext cx="4133652" cy="31882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7015" y="7614335"/>
            <a:ext cx="4318973" cy="402910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1887" y="10676505"/>
            <a:ext cx="4586452" cy="356887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7975" y="5475570"/>
            <a:ext cx="4111355" cy="31040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70768" y="10417824"/>
            <a:ext cx="4837157" cy="3732374"/>
          </a:xfrm>
          <a:prstGeom prst="rect">
            <a:avLst/>
          </a:prstGeom>
        </p:spPr>
      </p:pic>
      <p:pic>
        <p:nvPicPr>
          <p:cNvPr id="1034" name="Picture 10" descr="https://lh6.googleusercontent.com/ylU_lplkiidWsGuj0U-3cn0oAMYVEaEZF036BWo5hWfxYCgVa4WLLVLSaYiBQZruXC0qwtn0HkEqZjL5oWcIoj_TfWjAxVP85ATjfNmoOU5w1OsEaLeNA0tlMeJi5F8vdSuePwb1V5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4190" y="6025136"/>
            <a:ext cx="9144000" cy="892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88889" y="15583270"/>
            <a:ext cx="14547981" cy="9285316"/>
          </a:xfrm>
          <a:prstGeom prst="rect">
            <a:avLst/>
          </a:prstGeom>
        </p:spPr>
      </p:pic>
      <p:pic>
        <p:nvPicPr>
          <p:cNvPr id="1036" name="Picture 12" descr="title_meitu_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4072" y="-103799"/>
            <a:ext cx="16940300" cy="589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96217" y="26257467"/>
            <a:ext cx="10058400" cy="432518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849012" y="17603641"/>
            <a:ext cx="10058400" cy="7476744"/>
          </a:xfrm>
          <a:prstGeom prst="rect">
            <a:avLst/>
          </a:prstGeom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710560" y="11836298"/>
            <a:ext cx="10058400" cy="4529098"/>
          </a:xfrm>
          <a:prstGeom prst="rect">
            <a:avLst/>
          </a:prstGeom>
        </p:spPr>
      </p:pic>
      <p:sp>
        <p:nvSpPr>
          <p:cNvPr id="1027" name="TextBox 1026"/>
          <p:cNvSpPr txBox="1"/>
          <p:nvPr/>
        </p:nvSpPr>
        <p:spPr>
          <a:xfrm>
            <a:off x="33612659" y="3883067"/>
            <a:ext cx="490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New Data PCA 2D Plot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38789482" y="3883066"/>
            <a:ext cx="557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New Data PCA 2D Plot</a:t>
            </a:r>
          </a:p>
        </p:txBody>
      </p:sp>
      <p:sp>
        <p:nvSpPr>
          <p:cNvPr id="1031" name="TextBox 1030"/>
          <p:cNvSpPr txBox="1"/>
          <p:nvPr/>
        </p:nvSpPr>
        <p:spPr>
          <a:xfrm>
            <a:off x="33794588" y="11117542"/>
            <a:ext cx="519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New Data SPCA 2D Plot</a:t>
            </a:r>
          </a:p>
        </p:txBody>
      </p:sp>
      <p:sp>
        <p:nvSpPr>
          <p:cNvPr id="1033" name="TextBox 1032"/>
          <p:cNvSpPr txBox="1"/>
          <p:nvPr/>
        </p:nvSpPr>
        <p:spPr>
          <a:xfrm>
            <a:off x="38878212" y="11077692"/>
            <a:ext cx="55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New Data SPCA 3D Plot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33996686" y="1684503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Confusion Matrix for Train 2002-2015 &amp; Test 2016</a:t>
            </a:r>
            <a:endParaRPr lang="en-US" sz="3600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3832800" y="2544459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Confusion Matrix for Train 2002-2015 &amp; Test 2016</a:t>
            </a:r>
            <a:endParaRPr lang="en-US" sz="3600" dirty="0"/>
          </a:p>
        </p:txBody>
      </p:sp>
      <p:pic>
        <p:nvPicPr>
          <p:cNvPr id="1038" name="Picture 14" descr="https://lh3.googleusercontent.com/RNwgNB0legvyKC8e9wRLuJjsy682U2sJWiD9_CcnEtQE7VlzVRRdmvdoPXN8XihdBeaok6iLvW2LsGcGJMgyWSNZWdhA2ippiNetRfpyLJS31mQTYNPkQeCXIAOjnINE5OTeeO_Ayl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282" y="25978653"/>
            <a:ext cx="10058400" cy="680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04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774400" y="26292146"/>
            <a:ext cx="10058400" cy="6713051"/>
          </a:xfrm>
          <a:prstGeom prst="rect">
            <a:avLst/>
          </a:prstGeom>
        </p:spPr>
      </p:pic>
      <p:sp>
        <p:nvSpPr>
          <p:cNvPr id="1044" name="TextBox 1043"/>
          <p:cNvSpPr txBox="1"/>
          <p:nvPr/>
        </p:nvSpPr>
        <p:spPr>
          <a:xfrm>
            <a:off x="11244907" y="25672692"/>
            <a:ext cx="5455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PC Variances of Initial Dataset</a:t>
            </a:r>
          </a:p>
        </p:txBody>
      </p:sp>
      <p:sp>
        <p:nvSpPr>
          <p:cNvPr id="1045" name="TextBox 1044"/>
          <p:cNvSpPr txBox="1"/>
          <p:nvPr/>
        </p:nvSpPr>
        <p:spPr>
          <a:xfrm>
            <a:off x="17105562" y="25695177"/>
            <a:ext cx="582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PC Variances of Updated Dataset</a:t>
            </a:r>
          </a:p>
        </p:txBody>
      </p:sp>
      <p:sp>
        <p:nvSpPr>
          <p:cNvPr id="1046" name="TextBox 1045"/>
          <p:cNvSpPr txBox="1"/>
          <p:nvPr/>
        </p:nvSpPr>
        <p:spPr>
          <a:xfrm>
            <a:off x="23245461" y="25393878"/>
            <a:ext cx="10821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Prediction Probability Summary Table for 2017 Tournament</a:t>
            </a:r>
          </a:p>
        </p:txBody>
      </p:sp>
      <p:sp>
        <p:nvSpPr>
          <p:cNvPr id="1047" name="TextBox 1046"/>
          <p:cNvSpPr txBox="1"/>
          <p:nvPr/>
        </p:nvSpPr>
        <p:spPr>
          <a:xfrm>
            <a:off x="24254535" y="4863478"/>
            <a:ext cx="815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2017 Home &amp; Away Win-Loss Percentage</a:t>
            </a:r>
          </a:p>
        </p:txBody>
      </p:sp>
      <p:cxnSp>
        <p:nvCxnSpPr>
          <p:cNvPr id="1049" name="Straight Connector 1048"/>
          <p:cNvCxnSpPr/>
          <p:nvPr/>
        </p:nvCxnSpPr>
        <p:spPr>
          <a:xfrm>
            <a:off x="21983700" y="49301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/>
          <p:cNvCxnSpPr>
            <a:cxnSpLocks/>
          </p:cNvCxnSpPr>
          <p:nvPr/>
        </p:nvCxnSpPr>
        <p:spPr>
          <a:xfrm>
            <a:off x="10671791" y="6107819"/>
            <a:ext cx="17973" cy="26699765"/>
          </a:xfrm>
          <a:prstGeom prst="line">
            <a:avLst/>
          </a:prstGeom>
          <a:ln w="825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/>
          <p:cNvCxnSpPr>
            <a:cxnSpLocks/>
          </p:cNvCxnSpPr>
          <p:nvPr/>
        </p:nvCxnSpPr>
        <p:spPr>
          <a:xfrm>
            <a:off x="33576436" y="3883066"/>
            <a:ext cx="0" cy="29035334"/>
          </a:xfrm>
          <a:prstGeom prst="line">
            <a:avLst/>
          </a:prstGeom>
          <a:ln w="82550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8" name="Picture 105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3142" y="23275425"/>
            <a:ext cx="10058400" cy="10077973"/>
          </a:xfrm>
          <a:prstGeom prst="rect">
            <a:avLst/>
          </a:prstGeom>
        </p:spPr>
      </p:pic>
      <p:sp>
        <p:nvSpPr>
          <p:cNvPr id="1059" name="TextBox 1058"/>
          <p:cNvSpPr txBox="1"/>
          <p:nvPr/>
        </p:nvSpPr>
        <p:spPr>
          <a:xfrm>
            <a:off x="282838" y="22567539"/>
            <a:ext cx="9799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Variables Added to Original Dataset</a:t>
            </a:r>
          </a:p>
        </p:txBody>
      </p:sp>
      <p:sp>
        <p:nvSpPr>
          <p:cNvPr id="1065" name="TextBox 1064"/>
          <p:cNvSpPr txBox="1"/>
          <p:nvPr/>
        </p:nvSpPr>
        <p:spPr>
          <a:xfrm>
            <a:off x="33893738" y="9261810"/>
            <a:ext cx="4667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Results from SPCA: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Similar patterns as PCA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Natural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Outliers</a:t>
            </a:r>
          </a:p>
        </p:txBody>
      </p:sp>
      <p:sp>
        <p:nvSpPr>
          <p:cNvPr id="1066" name="TextBox 1065"/>
          <p:cNvSpPr txBox="1"/>
          <p:nvPr/>
        </p:nvSpPr>
        <p:spPr>
          <a:xfrm>
            <a:off x="38625672" y="9217495"/>
            <a:ext cx="5554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shows the historical loss records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 shows the historical winning records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Green </a:t>
            </a:r>
            <a:r>
              <a:rPr lang="en-US" sz="2400" dirty="0"/>
              <a:t>shows the 2017 records</a:t>
            </a:r>
          </a:p>
        </p:txBody>
      </p:sp>
      <p:sp>
        <p:nvSpPr>
          <p:cNvPr id="1071" name="TextBox 1070"/>
          <p:cNvSpPr txBox="1"/>
          <p:nvPr/>
        </p:nvSpPr>
        <p:spPr>
          <a:xfrm>
            <a:off x="11780219" y="30738749"/>
            <a:ext cx="5231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Keep &gt;= 90% Data Variances</a:t>
            </a:r>
          </a:p>
          <a:p>
            <a:r>
              <a:rPr lang="en-US" sz="2800" dirty="0"/>
              <a:t>But need 31 variables</a:t>
            </a:r>
          </a:p>
        </p:txBody>
      </p:sp>
      <p:sp>
        <p:nvSpPr>
          <p:cNvPr id="1072" name="TextBox 1071"/>
          <p:cNvSpPr txBox="1"/>
          <p:nvPr/>
        </p:nvSpPr>
        <p:spPr>
          <a:xfrm>
            <a:off x="17265739" y="30743031"/>
            <a:ext cx="5448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Keep &gt;= 99% Data Variances</a:t>
            </a:r>
          </a:p>
          <a:p>
            <a:r>
              <a:rPr lang="en-US" sz="2800" dirty="0"/>
              <a:t>But only 7 variables</a:t>
            </a:r>
          </a:p>
        </p:txBody>
      </p:sp>
      <p:sp>
        <p:nvSpPr>
          <p:cNvPr id="1074" name="TextBox 1073"/>
          <p:cNvSpPr txBox="1"/>
          <p:nvPr/>
        </p:nvSpPr>
        <p:spPr>
          <a:xfrm>
            <a:off x="34166367" y="420579"/>
            <a:ext cx="56381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Arial Black" panose="020B0A04020102020204" pitchFamily="34" charset="0"/>
              </a:rPr>
              <a:t>Liyi</a:t>
            </a:r>
            <a:r>
              <a:rPr lang="en-US" sz="4800" dirty="0">
                <a:latin typeface="Arial Black" panose="020B0A04020102020204" pitchFamily="34" charset="0"/>
              </a:rPr>
              <a:t> Li   </a:t>
            </a:r>
          </a:p>
          <a:p>
            <a:r>
              <a:rPr lang="en-US" sz="4800" dirty="0">
                <a:latin typeface="Arial Black" panose="020B0A04020102020204" pitchFamily="34" charset="0"/>
              </a:rPr>
              <a:t>Huizhen Xu   </a:t>
            </a:r>
          </a:p>
          <a:p>
            <a:r>
              <a:rPr lang="en-US" sz="4800" dirty="0">
                <a:latin typeface="Arial Black" panose="020B0A04020102020204" pitchFamily="34" charset="0"/>
              </a:rPr>
              <a:t>Michael </a:t>
            </a:r>
            <a:r>
              <a:rPr lang="en-US" sz="4800" dirty="0" err="1">
                <a:latin typeface="Arial Black" panose="020B0A04020102020204" pitchFamily="34" charset="0"/>
              </a:rPr>
              <a:t>Friscia</a:t>
            </a:r>
            <a:r>
              <a:rPr lang="en-US" sz="4800" dirty="0">
                <a:latin typeface="Arial Black" panose="020B0A04020102020204" pitchFamily="34" charset="0"/>
              </a:rPr>
              <a:t>   </a:t>
            </a:r>
          </a:p>
          <a:p>
            <a:r>
              <a:rPr lang="en-US" sz="4800" dirty="0">
                <a:latin typeface="Arial Black" panose="020B0A04020102020204" pitchFamily="34" charset="0"/>
              </a:rPr>
              <a:t>Ayaz </a:t>
            </a:r>
            <a:r>
              <a:rPr lang="en-US" sz="4800" dirty="0" err="1">
                <a:latin typeface="Arial Black" panose="020B0A04020102020204" pitchFamily="34" charset="0"/>
              </a:rPr>
              <a:t>Ghesani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pic>
        <p:nvPicPr>
          <p:cNvPr id="1075" name="Picture 107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312858" y="85119"/>
            <a:ext cx="3541212" cy="3887464"/>
          </a:xfrm>
          <a:prstGeom prst="rect">
            <a:avLst/>
          </a:prstGeom>
        </p:spPr>
      </p:pic>
      <p:pic>
        <p:nvPicPr>
          <p:cNvPr id="1076" name="Picture 26" descr="https://lh5.googleusercontent.com/mpAjYlDJ97TfrKjziN_DhAgyxM3YUF2VybL4AQqmsObsI-msd38LtyROKqWy_C8e2eyUWZ4oGeff2g1l5HozW_eGZoLmNWQ9kvBSCeRqwRDdZVJ88vkj1mhueoYvV4RsKgBE5an7vZs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" y="239097"/>
            <a:ext cx="11753873" cy="5926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1077" name="Picture 28" descr="https://lh5.googleusercontent.com/Ax09JgW9Wd9w5gHTCiZ7ATNRcY_AVE_uSCfFjnJaVVVDWmS52FcPtgT717V-KVz1-Glbx-H0vmqg8Z8tP_I2JOmqClJIvIqH8J7PaM6P7GeqKgJFn9cincNCtujxow3AgAnq8QqvnTw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9583" y="10975279"/>
            <a:ext cx="2059298" cy="276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30" descr="https://lh5.googleusercontent.com/vie_V-4mx5ruSqXCoVOR8ox8pnSa9SzM8t1vap3fV3X-OoLqHqZUQ4WKlc_LCo2sYyqGA1TZlRvuuouv1bKvCn1zNPXit_FZeF3ATgiH_EyztPXnmfhzId3rCfM2fF5dEUHxnvvCg8Q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652" y="4983982"/>
            <a:ext cx="2831766" cy="305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107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606497" y="4792006"/>
            <a:ext cx="10047079" cy="969348"/>
          </a:xfrm>
          <a:prstGeom prst="rect">
            <a:avLst/>
          </a:prstGeom>
        </p:spPr>
      </p:pic>
      <p:pic>
        <p:nvPicPr>
          <p:cNvPr id="1080" name="Picture 32" descr="https://lh3.googleusercontent.com/Paffcz_sb7Qvmz9mdmMoUEVuYH1rlXJzPeBIkH8Zi6iPxQM3-xGTk2GCC6ng-sjUcYAEOzX6sQmT24uu53HpWeYlZ95klWJ70iJXRAZUJyNtllN_KJbhbVEVYoNVod5YFRheGPpHQeU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875" y="6942503"/>
            <a:ext cx="1248138" cy="417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34" descr="https://lh5.googleusercontent.com/TgRzaC8jDosbx7nwDOvSipgcc7eX7-XNgSlAQ_uk5JBgJSnX6GP5r5Rd9X2FhKih5QeVI-kvW3z35fVks4bmM1hDn91FTSuYviBJJSDRgDxbG894TExB9nKJZdchwIkWG4_dlcUuPDs"/>
          <p:cNvPicPr>
            <a:picLocks noChangeAspect="1" noChangeArrowheads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4000" contras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74821" y="7612268"/>
            <a:ext cx="1554056" cy="3690176"/>
          </a:xfrm>
          <a:prstGeom prst="rect">
            <a:avLst/>
          </a:prstGeom>
          <a:blipFill dpi="0" rotWithShape="1">
            <a:blip r:embed="rId27"/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77645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136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Huizhen Xu</dc:creator>
  <cp:lastModifiedBy>Huizhen Xu</cp:lastModifiedBy>
  <cp:revision>13</cp:revision>
  <dcterms:created xsi:type="dcterms:W3CDTF">2017-03-28T19:09:03Z</dcterms:created>
  <dcterms:modified xsi:type="dcterms:W3CDTF">2017-03-28T21:03:49Z</dcterms:modified>
</cp:coreProperties>
</file>