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259" r:id="rId4"/>
    <p:sldId id="362" r:id="rId5"/>
    <p:sldId id="363" r:id="rId6"/>
    <p:sldId id="364" r:id="rId7"/>
    <p:sldId id="330" r:id="rId8"/>
    <p:sldId id="271" r:id="rId9"/>
    <p:sldId id="274" r:id="rId10"/>
    <p:sldId id="273" r:id="rId11"/>
    <p:sldId id="272" r:id="rId12"/>
    <p:sldId id="279" r:id="rId13"/>
    <p:sldId id="280" r:id="rId14"/>
    <p:sldId id="282" r:id="rId15"/>
    <p:sldId id="283" r:id="rId16"/>
    <p:sldId id="327" r:id="rId17"/>
    <p:sldId id="328" r:id="rId18"/>
    <p:sldId id="329" r:id="rId19"/>
    <p:sldId id="326" r:id="rId20"/>
    <p:sldId id="332" r:id="rId21"/>
    <p:sldId id="337" r:id="rId22"/>
    <p:sldId id="322" r:id="rId23"/>
    <p:sldId id="323" r:id="rId24"/>
    <p:sldId id="338" r:id="rId25"/>
    <p:sldId id="349" r:id="rId26"/>
    <p:sldId id="350" r:id="rId27"/>
    <p:sldId id="352" r:id="rId28"/>
    <p:sldId id="353" r:id="rId29"/>
    <p:sldId id="348" r:id="rId30"/>
    <p:sldId id="340" r:id="rId31"/>
    <p:sldId id="344" r:id="rId32"/>
    <p:sldId id="342" r:id="rId33"/>
    <p:sldId id="345" r:id="rId34"/>
    <p:sldId id="346" r:id="rId35"/>
    <p:sldId id="354" r:id="rId36"/>
    <p:sldId id="355" r:id="rId3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3" d="100"/>
          <a:sy n="83" d="100"/>
        </p:scale>
        <p:origin x="40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D018B554-186C-46A8-A82D-C7FFDBB0F81A}"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A52919C-4F7A-4169-9588-512E57A810E3}"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3" name="日期占位符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ECA92BD-4442-4A12-B3E4-F35CCD0CD2B8}"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71142A1-067F-48ED-8845-85E0349D88E8}"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002060"/>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6521D49-F320-4129-9714-3EA2E0BEDAF1}"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9309" y="32210"/>
            <a:ext cx="8229600" cy="1143000"/>
          </a:xfrm>
        </p:spPr>
        <p:txBody>
          <a:bodyPr>
            <a:normAutofit/>
          </a:bodyPr>
          <a:lstStyle>
            <a:lvl1pPr algn="l">
              <a:defRPr sz="3200" b="1">
                <a:solidFill>
                  <a:schemeClr val="bg1">
                    <a:lumMod val="6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D3C297D-36BC-493A-A50B-F204CFDA887C}"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37609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9309" y="32210"/>
            <a:ext cx="8229600" cy="1143000"/>
          </a:xfrm>
        </p:spPr>
        <p:txBody>
          <a:bodyPr>
            <a:normAutofit/>
          </a:bodyPr>
          <a:lstStyle>
            <a:lvl1pPr algn="l">
              <a:defRPr sz="3200" b="1">
                <a:solidFill>
                  <a:schemeClr val="bg1">
                    <a:lumMod val="6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B9EF522-1ECA-4120-B888-FF2E5183683C}"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36C9019-0350-4AF3-830A-050882396EE5}"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1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D86604A-7086-4114-B646-61899B3E637E}"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8CD9994-415C-440C-8B12-5E37A34BE30D}"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002060"/>
        </a:solidFill>
        <a:effectLst/>
      </p:bgPr>
    </p:bg>
    <p:spTree>
      <p:nvGrpSpPr>
        <p:cNvPr id="1" name=""/>
        <p:cNvGrpSpPr/>
        <p:nvPr/>
      </p:nvGrpSpPr>
      <p:grpSpPr>
        <a:xfrm>
          <a:off x="0" y="0"/>
          <a:ext cx="0" cy="0"/>
          <a:chOff x="0" y="0"/>
          <a:chExt cx="0" cy="0"/>
        </a:xfrm>
      </p:grpSpPr>
      <p:sp>
        <p:nvSpPr>
          <p:cNvPr id="13"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7A6D307-9834-4C5F-A61C-4263BB35BFAF}"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3" name="日期占位符 3"/>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356350"/>
            <a:ext cx="21336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7AF07B8B-431F-4E08-94DB-C6110BDD347A}"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p:cxnSp>
        <p:nvCxnSpPr>
          <p:cNvPr id="7" name="直接连接符 6"/>
          <p:cNvCxnSpPr/>
          <p:nvPr/>
        </p:nvCxnSpPr>
        <p:spPr>
          <a:xfrm>
            <a:off x="-36512" y="6599238"/>
            <a:ext cx="73072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7296150" y="6165850"/>
            <a:ext cx="0" cy="4318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88225" y="6392863"/>
            <a:ext cx="1679575" cy="27622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Verdana" panose="020B0604030504040204" pitchFamily="34" charset="0"/>
              </a:rPr>
              <a:t>Compile By </a:t>
            </a:r>
            <a:r>
              <a:rPr kumimoji="0" lang="zh-CN" altLang="en-US" sz="12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Verdana" panose="020B0604030504040204" pitchFamily="34" charset="0"/>
              </a:rPr>
              <a:t>合天智汇</a:t>
            </a:r>
            <a:endParaRPr kumimoji="0" lang="zh-CN" altLang="en-US" sz="105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0" name="直接连接符 9"/>
          <p:cNvCxnSpPr/>
          <p:nvPr/>
        </p:nvCxnSpPr>
        <p:spPr>
          <a:xfrm flipV="1">
            <a:off x="7380288" y="6308725"/>
            <a:ext cx="0" cy="28892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11188" y="-26987"/>
            <a:ext cx="0" cy="43180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8350" y="0"/>
            <a:ext cx="0" cy="287338"/>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032"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33"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p:cxnSp>
        <p:nvCxnSpPr>
          <p:cNvPr id="11" name="直接连接符 10"/>
          <p:cNvCxnSpPr/>
          <p:nvPr/>
        </p:nvCxnSpPr>
        <p:spPr>
          <a:xfrm>
            <a:off x="0" y="2813050"/>
            <a:ext cx="46323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632325" y="2349500"/>
            <a:ext cx="0" cy="4318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716463" y="2492375"/>
            <a:ext cx="0" cy="28892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366" name="TextBox 7"/>
          <p:cNvSpPr txBox="1"/>
          <p:nvPr/>
        </p:nvSpPr>
        <p:spPr>
          <a:xfrm>
            <a:off x="4503103" y="2813050"/>
            <a:ext cx="3671887"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知识图谱培训</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2.14</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、时间序列布局 </a:t>
            </a:r>
            <a:r>
              <a:rPr kumimoji="0" lang="en-US" altLang="zh-CN" sz="18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TIMELINE</a:t>
            </a:r>
            <a:endParaRPr kumimoji="0" lang="zh-CN" altLang="en-US" sz="32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1747" name="矩形 3"/>
          <p:cNvSpPr/>
          <p:nvPr/>
        </p:nvSpPr>
        <p:spPr>
          <a:xfrm>
            <a:off x="755650" y="1152525"/>
            <a:ext cx="80645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以时间为坐标，将所有实体和关联以时间序列的顺序进行排列，以揭示事件发生的过程和规律，多用于反洗钱、金融欺诈分析等。 </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69545" y="2048510"/>
            <a:ext cx="8805545" cy="4615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2.21</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、可视化搜索</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5843" name="矩形 3"/>
          <p:cNvSpPr/>
          <p:nvPr/>
        </p:nvSpPr>
        <p:spPr>
          <a:xfrm>
            <a:off x="879475" y="981075"/>
            <a:ext cx="7940675" cy="9220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从大量的图表信息中快速定位关心的元素，支持标准布尔查询和复杂的模式查询。可以搜索单一实体，也可以通过链接将满足条件的双方实体同时查找出来。（例如，通过链接的属性</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攻击类型，查找包含扫描的双方实体。）</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62560" y="2245995"/>
            <a:ext cx="8818880" cy="4552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2.22</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、查找匹配实体</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6867" name="文本框 3"/>
          <p:cNvSpPr txBox="1"/>
          <p:nvPr/>
        </p:nvSpPr>
        <p:spPr>
          <a:xfrm>
            <a:off x="539750" y="982663"/>
            <a:ext cx="86042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在大量图表信息中查找匹配的实体信息；支持基于字符</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数字等模式的匹配，用户可以选择进行自动或者手工合并实体；多用于在图表中用于匹配姓名类似的犯罪人员。</a:t>
            </a:r>
            <a:endParaRPr lang="zh-CN" altLang="en-US" sz="1800" dirty="0">
              <a:solidFill>
                <a:schemeClr val="bg1"/>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（例如，利用标签匹配，查找是否存在忽略大小写后，完全相同的实体，并进行合并。）</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24535" y="2661285"/>
            <a:ext cx="7694930" cy="39046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2.23</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、查找连接</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7891" name="矩形 3"/>
          <p:cNvSpPr/>
          <p:nvPr/>
        </p:nvSpPr>
        <p:spPr>
          <a:xfrm>
            <a:off x="879475" y="1052513"/>
            <a:ext cx="794067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从某一实体出发</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查找和此实体相关的连接；用户可以设定查询的方向、层次及按照属性值进行查找。（例如，选定一个实体，向下搜索</a:t>
            </a: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dirty="0">
                <a:solidFill>
                  <a:schemeClr val="bg1"/>
                </a:solidFill>
                <a:latin typeface="微软雅黑" panose="020B0503020204020204" pitchFamily="34" charset="-122"/>
                <a:ea typeface="微软雅黑" panose="020B0503020204020204" pitchFamily="34" charset="-122"/>
              </a:rPr>
              <a:t>层。）</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85520" y="2157730"/>
            <a:ext cx="7447915" cy="4304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2.24</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、查找路径</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8916" name="文本框 4"/>
          <p:cNvSpPr txBox="1"/>
          <p:nvPr/>
        </p:nvSpPr>
        <p:spPr>
          <a:xfrm>
            <a:off x="684213" y="877888"/>
            <a:ext cx="8012112" cy="9220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在大量图表队形中寻找两个特定实体键可能存在的关联或路径；可以设定查找路径的方向和按照属性值进行查找。（例如，选定两个实体，查找它们之间的路径。）</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79475" y="2171700"/>
            <a:ext cx="7447915" cy="4304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2.25</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、群集分析</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8916" name="文本框 4"/>
          <p:cNvSpPr txBox="1"/>
          <p:nvPr/>
        </p:nvSpPr>
        <p:spPr>
          <a:xfrm>
            <a:off x="684213" y="877888"/>
            <a:ext cx="8012112"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在大量图表对象中寻找最有可能是团伙的群体；用户可以自己设定群集的绑定强度、连接权重、连接属性等。</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12825" y="1720850"/>
            <a:ext cx="6908165" cy="49574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2.26</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、社交网络分析</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8916" name="文本框 4"/>
          <p:cNvSpPr txBox="1"/>
          <p:nvPr/>
        </p:nvSpPr>
        <p:spPr>
          <a:xfrm>
            <a:off x="684213" y="877888"/>
            <a:ext cx="8012112" cy="9220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通过计算位置关键程度，关系紧密程度，活动频繁程度，权力影响程度，测量中心度，寻找社交网络中的关键实体。（例如，通过位置关键程度进行中心度测量，并依据社会网络分析的位置关键程度将实体放大并着色。）</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6845" y="1969770"/>
            <a:ext cx="8791575" cy="48380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2.27</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、列出项目</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8916" name="文本框 4"/>
          <p:cNvSpPr txBox="1"/>
          <p:nvPr/>
        </p:nvSpPr>
        <p:spPr>
          <a:xfrm>
            <a:off x="684213" y="877888"/>
            <a:ext cx="8012112" cy="9220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在列出项目中，可以定义字段，进行排序，过滤操作。（例如，我们想要筛选出被攻击较多的目标</a:t>
            </a:r>
            <a:r>
              <a:rPr lang="en-US" altLang="zh-CN" sz="1800" dirty="0">
                <a:solidFill>
                  <a:schemeClr val="bg1"/>
                </a:solidFill>
                <a:latin typeface="微软雅黑" panose="020B0503020204020204" pitchFamily="34" charset="-122"/>
                <a:ea typeface="微软雅黑" panose="020B0503020204020204" pitchFamily="34" charset="-122"/>
              </a:rPr>
              <a:t>IP</a:t>
            </a:r>
            <a:r>
              <a:rPr lang="zh-CN" altLang="en-US" sz="1800" dirty="0">
                <a:solidFill>
                  <a:schemeClr val="bg1"/>
                </a:solidFill>
                <a:latin typeface="微软雅黑" panose="020B0503020204020204" pitchFamily="34" charset="-122"/>
                <a:ea typeface="微软雅黑" panose="020B0503020204020204" pitchFamily="34" charset="-122"/>
              </a:rPr>
              <a:t>，具体操作：先对字段</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实体类型进行升序排序，再对字段</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至实体链接进行降序排序，选择链接数大于</a:t>
            </a:r>
            <a:r>
              <a:rPr lang="en-US" altLang="zh-CN" sz="1800" dirty="0">
                <a:solidFill>
                  <a:schemeClr val="bg1"/>
                </a:solidFill>
                <a:latin typeface="微软雅黑" panose="020B0503020204020204" pitchFamily="34" charset="-122"/>
                <a:ea typeface="微软雅黑" panose="020B0503020204020204" pitchFamily="34" charset="-122"/>
              </a:rPr>
              <a:t>30</a:t>
            </a:r>
            <a:r>
              <a:rPr lang="zh-CN" altLang="en-US" sz="1800" dirty="0">
                <a:solidFill>
                  <a:schemeClr val="bg1"/>
                </a:solidFill>
                <a:latin typeface="微软雅黑" panose="020B0503020204020204" pitchFamily="34" charset="-122"/>
                <a:ea typeface="微软雅黑" panose="020B0503020204020204" pitchFamily="34" charset="-122"/>
              </a:rPr>
              <a:t>的目标</a:t>
            </a:r>
            <a:r>
              <a:rPr lang="en-US" altLang="zh-CN" sz="1800" dirty="0">
                <a:solidFill>
                  <a:schemeClr val="bg1"/>
                </a:solidFill>
                <a:latin typeface="微软雅黑" panose="020B0503020204020204" pitchFamily="34" charset="-122"/>
                <a:ea typeface="微软雅黑" panose="020B0503020204020204" pitchFamily="34" charset="-122"/>
              </a:rPr>
              <a:t>IP</a:t>
            </a:r>
            <a:r>
              <a:rPr lang="zh-CN" altLang="en-US" sz="1800" dirty="0">
                <a:solidFill>
                  <a:schemeClr val="bg1"/>
                </a:solidFill>
                <a:latin typeface="微软雅黑" panose="020B0503020204020204" pitchFamily="34" charset="-122"/>
                <a:ea typeface="微软雅黑" panose="020B0503020204020204" pitchFamily="34" charset="-122"/>
              </a:rPr>
              <a:t>，过滤。）</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25525" y="1906270"/>
            <a:ext cx="7092950" cy="48539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2.28</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、过滤器及直方图</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8916" name="文本框 4"/>
          <p:cNvSpPr txBox="1"/>
          <p:nvPr/>
        </p:nvSpPr>
        <p:spPr>
          <a:xfrm>
            <a:off x="684213" y="877888"/>
            <a:ext cx="8012112"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用直方图或矩阵图的方式分析数据。可以进行数据的筛选，过滤。（例如，通过链接的属性</a:t>
            </a:r>
            <a:r>
              <a:rPr lang="en-US" altLang="zh-CN" sz="1800" dirty="0">
                <a:solidFill>
                  <a:schemeClr val="bg1"/>
                </a:solidFill>
                <a:latin typeface="微软雅黑" panose="020B0503020204020204" pitchFamily="34" charset="-122"/>
                <a:ea typeface="微软雅黑" panose="020B0503020204020204" pitchFamily="34" charset="-122"/>
              </a:rPr>
              <a:t>--detstatus</a:t>
            </a:r>
            <a:r>
              <a:rPr lang="zh-CN" altLang="en-US" sz="1800" dirty="0">
                <a:solidFill>
                  <a:schemeClr val="bg1"/>
                </a:solidFill>
                <a:latin typeface="微软雅黑" panose="020B0503020204020204" pitchFamily="34" charset="-122"/>
                <a:ea typeface="微软雅黑" panose="020B0503020204020204" pitchFamily="34" charset="-122"/>
              </a:rPr>
              <a:t>，选择状态为</a:t>
            </a:r>
            <a:r>
              <a:rPr lang="en-US" altLang="zh-CN" sz="1800" dirty="0">
                <a:solidFill>
                  <a:schemeClr val="bg1"/>
                </a:solidFill>
                <a:latin typeface="微软雅黑" panose="020B0503020204020204" pitchFamily="34" charset="-122"/>
                <a:ea typeface="微软雅黑" panose="020B0503020204020204" pitchFamily="34" charset="-122"/>
              </a:rPr>
              <a:t>2</a:t>
            </a:r>
            <a:r>
              <a:rPr lang="zh-CN" altLang="en-US" sz="1800" dirty="0">
                <a:solidFill>
                  <a:schemeClr val="bg1"/>
                </a:solidFill>
                <a:latin typeface="微软雅黑" panose="020B0503020204020204" pitchFamily="34" charset="-122"/>
                <a:ea typeface="微软雅黑" panose="020B0503020204020204" pitchFamily="34" charset="-122"/>
              </a:rPr>
              <a:t>的攻击事件。）</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34950" y="1813560"/>
            <a:ext cx="8673465" cy="49110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27405" y="386715"/>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2.3</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、补充技巧</a:t>
            </a:r>
            <a:endPar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8916" name="文本框 4"/>
          <p:cNvSpPr txBox="1"/>
          <p:nvPr/>
        </p:nvSpPr>
        <p:spPr>
          <a:xfrm>
            <a:off x="565468" y="2234248"/>
            <a:ext cx="8012112" cy="1476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sym typeface="+mn-ea"/>
              </a:rPr>
              <a:t>1</a:t>
            </a:r>
            <a:r>
              <a:rPr lang="zh-CN" altLang="en-US" sz="1800" dirty="0">
                <a:solidFill>
                  <a:schemeClr val="bg1"/>
                </a:solidFill>
                <a:latin typeface="微软雅黑" panose="020B0503020204020204" pitchFamily="34" charset="-122"/>
                <a:ea typeface="微软雅黑" panose="020B0503020204020204" pitchFamily="34" charset="-122"/>
                <a:sym typeface="+mn-ea"/>
              </a:rPr>
              <a:t>、支持直接在图表中定义实体、链接，无需导入数据。</a:t>
            </a:r>
            <a:endParaRPr lang="zh-CN" altLang="en-US" sz="1800" dirty="0">
              <a:solidFill>
                <a:schemeClr val="bg1"/>
              </a:solidFill>
              <a:latin typeface="微软雅黑" panose="020B0503020204020204" pitchFamily="34" charset="-122"/>
              <a:ea typeface="微软雅黑" panose="020B0503020204020204" pitchFamily="34" charset="-122"/>
              <a:sym typeface="+mn-ea"/>
            </a:endParaRPr>
          </a:p>
          <a:p>
            <a:pPr marL="0" lvl="0" indent="0" eaLnBrk="1" hangingPunct="1">
              <a:spcBef>
                <a:spcPct val="0"/>
              </a:spcBef>
              <a:buNone/>
            </a:pPr>
            <a:endParaRPr lang="zh-CN" altLang="en-US" sz="1800" dirty="0">
              <a:solidFill>
                <a:schemeClr val="bg1"/>
              </a:solidFill>
              <a:latin typeface="微软雅黑" panose="020B0503020204020204" pitchFamily="34" charset="-122"/>
              <a:ea typeface="微软雅黑" panose="020B0503020204020204" pitchFamily="34" charset="-122"/>
              <a:sym typeface="+mn-ea"/>
            </a:endParaRPr>
          </a:p>
          <a:p>
            <a:pPr marL="0" lvl="0" indent="0" eaLnBrk="1" hangingPunct="1">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sym typeface="+mn-ea"/>
              </a:rPr>
              <a:t>2</a:t>
            </a:r>
            <a:r>
              <a:rPr lang="zh-CN" altLang="en-US" sz="1800" dirty="0">
                <a:solidFill>
                  <a:schemeClr val="bg1"/>
                </a:solidFill>
                <a:latin typeface="微软雅黑" panose="020B0503020204020204" pitchFamily="34" charset="-122"/>
                <a:ea typeface="微软雅黑" panose="020B0503020204020204" pitchFamily="34" charset="-122"/>
                <a:sym typeface="+mn-ea"/>
              </a:rPr>
              <a:t>、自定义规则条件格式化。</a:t>
            </a:r>
            <a:endParaRPr lang="zh-CN" altLang="en-US" sz="1800" dirty="0">
              <a:solidFill>
                <a:schemeClr val="bg1"/>
              </a:solidFill>
              <a:latin typeface="微软雅黑" panose="020B0503020204020204" pitchFamily="34" charset="-122"/>
              <a:ea typeface="微软雅黑" panose="020B0503020204020204" pitchFamily="34" charset="-122"/>
              <a:sym typeface="+mn-ea"/>
            </a:endParaRPr>
          </a:p>
          <a:p>
            <a:pPr marL="0" lvl="0" indent="0" eaLnBrk="1" hangingPunct="1">
              <a:spcBef>
                <a:spcPct val="0"/>
              </a:spcBef>
              <a:buNone/>
            </a:pPr>
            <a:endParaRPr lang="zh-CN" altLang="en-US" sz="1800" dirty="0">
              <a:solidFill>
                <a:schemeClr val="bg1"/>
              </a:solidFill>
              <a:latin typeface="微软雅黑" panose="020B0503020204020204" pitchFamily="34" charset="-122"/>
              <a:ea typeface="微软雅黑" panose="020B0503020204020204" pitchFamily="34" charset="-122"/>
              <a:sym typeface="+mn-ea"/>
            </a:endParaRPr>
          </a:p>
          <a:p>
            <a:pPr marL="0" lvl="0" indent="0" eaLnBrk="1" hangingPunct="1">
              <a:spcBef>
                <a:spcPct val="0"/>
              </a:spcBef>
              <a:buNone/>
            </a:pPr>
            <a:r>
              <a:rPr lang="en-US" altLang="zh-CN" sz="1800" dirty="0">
                <a:solidFill>
                  <a:schemeClr val="bg1"/>
                </a:solidFill>
                <a:latin typeface="微软雅黑" panose="020B0503020204020204" pitchFamily="34" charset="-122"/>
                <a:ea typeface="微软雅黑" panose="020B0503020204020204" pitchFamily="34" charset="-122"/>
                <a:sym typeface="+mn-ea"/>
              </a:rPr>
              <a:t>3</a:t>
            </a:r>
            <a:r>
              <a:rPr lang="zh-CN" altLang="en-US" sz="1800" dirty="0">
                <a:solidFill>
                  <a:schemeClr val="bg1"/>
                </a:solidFill>
                <a:latin typeface="微软雅黑" panose="020B0503020204020204" pitchFamily="34" charset="-122"/>
                <a:ea typeface="微软雅黑" panose="020B0503020204020204" pitchFamily="34" charset="-122"/>
                <a:sym typeface="+mn-ea"/>
              </a:rPr>
              <a:t>、添加图例。</a:t>
            </a:r>
            <a:endParaRPr lang="zh-CN" altLang="en-US" sz="18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2988" y="1196975"/>
            <a:ext cx="273685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1</a:t>
            </a:r>
            <a:r>
              <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、基本概念</a:t>
            </a:r>
            <a:endPar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endParaRPr>
          </a:p>
        </p:txBody>
      </p:sp>
      <p:sp>
        <p:nvSpPr>
          <p:cNvPr id="16387" name="矩形 4"/>
          <p:cNvSpPr/>
          <p:nvPr/>
        </p:nvSpPr>
        <p:spPr>
          <a:xfrm>
            <a:off x="1240155" y="2339975"/>
            <a:ext cx="7345363" cy="26765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sz="1600" dirty="0">
                <a:solidFill>
                  <a:srgbClr val="FFC000"/>
                </a:solidFill>
                <a:latin typeface="微软雅黑" panose="020B0503020204020204" pitchFamily="34" charset="-122"/>
                <a:ea typeface="微软雅黑" panose="020B0503020204020204" pitchFamily="34" charset="-122"/>
              </a:rPr>
              <a:t>实体</a:t>
            </a:r>
            <a:r>
              <a:rPr lang="en-US" altLang="zh-CN" sz="1600" dirty="0">
                <a:solidFill>
                  <a:srgbClr val="FFC000"/>
                </a:solidFill>
                <a:latin typeface="微软雅黑" panose="020B0503020204020204" pitchFamily="34" charset="-122"/>
                <a:ea typeface="微软雅黑" panose="020B0503020204020204" pitchFamily="34" charset="-122"/>
              </a:rPr>
              <a:t>:</a:t>
            </a:r>
            <a:r>
              <a:rPr lang="zh-CN" sz="1600" dirty="0">
                <a:solidFill>
                  <a:schemeClr val="bg1"/>
                </a:solidFill>
                <a:latin typeface="微软雅黑" panose="020B0503020204020204" pitchFamily="34" charset="-122"/>
                <a:ea typeface="微软雅黑" panose="020B0503020204020204" pitchFamily="34" charset="-122"/>
              </a:rPr>
              <a:t>所有分析对象的同一的称呼。实体是唯一的，即不允许存在两个完全相同的实体。</a:t>
            </a:r>
            <a:endParaRPr lang="zh-CN"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600" dirty="0">
                <a:solidFill>
                  <a:srgbClr val="FFC000"/>
                </a:solidFill>
                <a:latin typeface="微软雅黑" panose="020B0503020204020204" pitchFamily="34" charset="-122"/>
                <a:ea typeface="微软雅黑" panose="020B0503020204020204" pitchFamily="34" charset="-122"/>
              </a:rPr>
              <a:t>关系</a:t>
            </a:r>
            <a:r>
              <a:rPr lang="en-US" altLang="zh-CN" sz="1600" dirty="0">
                <a:solidFill>
                  <a:srgbClr val="FFC000"/>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所有实体类型之间的、发生的关联关系的同一称呼。</a:t>
            </a:r>
            <a:endParaRPr lang="zh-CN"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sz="1600" dirty="0">
                <a:solidFill>
                  <a:srgbClr val="FFC000"/>
                </a:solidFill>
                <a:latin typeface="微软雅黑" panose="020B0503020204020204" pitchFamily="34" charset="-122"/>
                <a:ea typeface="微软雅黑" panose="020B0503020204020204" pitchFamily="34" charset="-122"/>
              </a:rPr>
              <a:t>属性</a:t>
            </a:r>
            <a:r>
              <a:rPr lang="en-US" altLang="zh-CN" sz="1600" dirty="0">
                <a:solidFill>
                  <a:srgbClr val="FFC000"/>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即实体和关系的特征。</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如何建立实体和实体之间的关系主要是基于我们的分析目标。如手机号</a:t>
            </a:r>
            <a:r>
              <a:rPr lang="en-US" altLang="zh-CN" sz="1600" dirty="0">
                <a:solidFill>
                  <a:schemeClr val="bg1"/>
                </a:solidFill>
                <a:latin typeface="微软雅黑" panose="020B0503020204020204" pitchFamily="34" charset="-122"/>
                <a:ea typeface="微软雅黑" panose="020B0503020204020204" pitchFamily="34" charset="-122"/>
              </a:rPr>
              <a:t>133*</a:t>
            </a:r>
            <a:r>
              <a:rPr lang="zh-CN" altLang="en-US" sz="1600" dirty="0">
                <a:solidFill>
                  <a:schemeClr val="bg1"/>
                </a:solidFill>
                <a:latin typeface="微软雅黑" panose="020B0503020204020204" pitchFamily="34" charset="-122"/>
                <a:ea typeface="微软雅黑" panose="020B0503020204020204" pitchFamily="34" charset="-122"/>
              </a:rPr>
              <a:t>，如果进行话单分析，我们需要单独为</a:t>
            </a:r>
            <a:r>
              <a:rPr lang="en-US" altLang="zh-CN" sz="1600" dirty="0">
                <a:solidFill>
                  <a:schemeClr val="bg1"/>
                </a:solidFill>
                <a:latin typeface="微软雅黑" panose="020B0503020204020204" pitchFamily="34" charset="-122"/>
                <a:ea typeface="微软雅黑" panose="020B0503020204020204" pitchFamily="34" charset="-122"/>
              </a:rPr>
              <a:t>133*</a:t>
            </a:r>
            <a:r>
              <a:rPr lang="zh-CN" altLang="en-US" sz="1600" dirty="0">
                <a:solidFill>
                  <a:schemeClr val="bg1"/>
                </a:solidFill>
                <a:latin typeface="微软雅黑" panose="020B0503020204020204" pitchFamily="34" charset="-122"/>
                <a:ea typeface="微软雅黑" panose="020B0503020204020204" pitchFamily="34" charset="-122"/>
              </a:rPr>
              <a:t>建立实体，寻找这些通话号码之间的关联，如果是社交网络分析，</a:t>
            </a:r>
            <a:r>
              <a:rPr lang="en-US" altLang="zh-CN" sz="1600" dirty="0">
                <a:solidFill>
                  <a:schemeClr val="bg1"/>
                </a:solidFill>
                <a:latin typeface="微软雅黑" panose="020B0503020204020204" pitchFamily="34" charset="-122"/>
                <a:ea typeface="微软雅黑" panose="020B0503020204020204" pitchFamily="34" charset="-122"/>
              </a:rPr>
              <a:t>133*</a:t>
            </a:r>
            <a:r>
              <a:rPr lang="zh-CN" altLang="en-US" sz="1600" dirty="0">
                <a:solidFill>
                  <a:schemeClr val="bg1"/>
                </a:solidFill>
                <a:latin typeface="微软雅黑" panose="020B0503020204020204" pitchFamily="34" charset="-122"/>
                <a:ea typeface="微软雅黑" panose="020B0503020204020204" pitchFamily="34" charset="-122"/>
              </a:rPr>
              <a:t>将作为人的一个属性。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685800" y="945515"/>
            <a:ext cx="7772400" cy="1470025"/>
          </a:xfrm>
        </p:spPr>
        <p:txBody>
          <a:bodyPr/>
          <a:p>
            <a:pPr algn="l"/>
            <a:r>
              <a:rPr lang="en-US" altLang="zh-CN" b="1" noProof="0" dirty="0" smtClean="0">
                <a:ln>
                  <a:noFill/>
                </a:ln>
                <a:solidFill>
                  <a:srgbClr val="FFC000"/>
                </a:solidFill>
                <a:effectLst/>
                <a:uLnTx/>
                <a:uFillTx/>
                <a:ea typeface="微软雅黑" panose="020B0503020204020204" pitchFamily="34" charset="-122"/>
                <a:cs typeface="+mj-lt"/>
                <a:sym typeface="+mn-ea"/>
              </a:rPr>
              <a:t>3</a:t>
            </a:r>
            <a:r>
              <a:rPr lang="zh-CN" altLang="en-US" b="1" noProof="0" dirty="0" smtClean="0">
                <a:ln>
                  <a:noFill/>
                </a:ln>
                <a:solidFill>
                  <a:srgbClr val="FFC000"/>
                </a:solidFill>
                <a:effectLst/>
                <a:uLnTx/>
                <a:uFillTx/>
                <a:ea typeface="微软雅黑" panose="020B0503020204020204" pitchFamily="34" charset="-122"/>
                <a:cs typeface="+mj-lt"/>
                <a:sym typeface="+mn-ea"/>
              </a:rPr>
              <a:t>、</a:t>
            </a:r>
            <a:r>
              <a:rPr lang="en-US" altLang="zh-CN" b="1" noProof="0" dirty="0" smtClean="0">
                <a:ln>
                  <a:noFill/>
                </a:ln>
                <a:solidFill>
                  <a:srgbClr val="FFC000"/>
                </a:solidFill>
                <a:effectLst/>
                <a:uLnTx/>
                <a:uFillTx/>
                <a:ea typeface="微软雅黑" panose="020B0503020204020204" pitchFamily="34" charset="-122"/>
                <a:cs typeface="+mj-lt"/>
                <a:sym typeface="+mn-ea"/>
              </a:rPr>
              <a:t>I2 IBase</a:t>
            </a:r>
            <a:r>
              <a:rPr lang="en-US" altLang="zh-CN" b="1" noProof="0" dirty="0" smtClean="0">
                <a:ln>
                  <a:noFill/>
                </a:ln>
                <a:solidFill>
                  <a:srgbClr val="FFC000"/>
                </a:solidFill>
                <a:effectLst/>
                <a:uLnTx/>
                <a:uFillTx/>
                <a:latin typeface="Arial" panose="020B0604020202020204"/>
                <a:ea typeface="微软雅黑" panose="020B0503020204020204" pitchFamily="34" charset="-122"/>
                <a:cs typeface="Arial" panose="020B0604020202020204"/>
                <a:sym typeface="+mn-ea"/>
              </a:rPr>
              <a:t> </a:t>
            </a:r>
            <a:endParaRPr lang="en-US" altLang="zh-CN">
              <a:solidFill>
                <a:srgbClr val="FFC000"/>
              </a:solidFill>
            </a:endParaRPr>
          </a:p>
        </p:txBody>
      </p:sp>
      <p:sp>
        <p:nvSpPr>
          <p:cNvPr id="3" name="副标题 2"/>
          <p:cNvSpPr>
            <a:spLocks noGrp="1"/>
          </p:cNvSpPr>
          <p:nvPr>
            <p:ph type="subTitle" idx="1"/>
          </p:nvPr>
        </p:nvSpPr>
        <p:spPr>
          <a:xfrm>
            <a:off x="1503045" y="2714625"/>
            <a:ext cx="6400800" cy="1752600"/>
          </a:xfrm>
        </p:spPr>
        <p:txBody>
          <a:bodyPr/>
          <a:p>
            <a:r>
              <a:rPr lang="en-US" altLang="zh-CN">
                <a:solidFill>
                  <a:schemeClr val="bg1"/>
                </a:solidFill>
              </a:rPr>
              <a:t>3.1 </a:t>
            </a:r>
            <a:r>
              <a:rPr lang="zh-CN" altLang="en-US">
                <a:solidFill>
                  <a:schemeClr val="bg1"/>
                </a:solidFill>
              </a:rPr>
              <a:t>简单介绍</a:t>
            </a:r>
            <a:endParaRPr lang="zh-CN" altLang="en-US">
              <a:solidFill>
                <a:schemeClr val="bg1"/>
              </a:solidFill>
            </a:endParaRPr>
          </a:p>
          <a:p>
            <a:r>
              <a:rPr lang="en-US" altLang="zh-CN">
                <a:solidFill>
                  <a:schemeClr val="bg1"/>
                </a:solidFill>
              </a:rPr>
              <a:t>3.2 </a:t>
            </a:r>
            <a:r>
              <a:rPr lang="zh-CN" altLang="en-US">
                <a:solidFill>
                  <a:schemeClr val="bg1"/>
                </a:solidFill>
              </a:rPr>
              <a:t>操作步骤</a:t>
            </a:r>
            <a:endParaRPr lang="zh-CN" altLang="en-US">
              <a:solidFill>
                <a:schemeClr val="bg1"/>
              </a:solidFill>
            </a:endParaRPr>
          </a:p>
          <a:p>
            <a:r>
              <a:rPr lang="en-US" altLang="zh-CN">
                <a:solidFill>
                  <a:schemeClr val="bg1"/>
                </a:solidFill>
              </a:rPr>
              <a:t>3.3 </a:t>
            </a:r>
            <a:r>
              <a:rPr lang="zh-CN" altLang="en-US">
                <a:solidFill>
                  <a:schemeClr val="bg1"/>
                </a:solidFill>
              </a:rPr>
              <a:t>基本功能</a:t>
            </a:r>
            <a:endParaRPr lang="zh-CN" alt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3305" y="1196975"/>
            <a:ext cx="4105910" cy="1143000"/>
          </a:xfrm>
        </p:spPr>
        <p:txBody>
          <a:bodyPr vert="horz" wrap="square" lIns="91440" tIns="45720" rIns="91440" bIns="45720" numCol="1" rtlCol="0" anchor="ctr" anchorCtr="0" compatLnSpc="1">
            <a:normAutofit/>
          </a:bodyPr>
          <a:lstStyle/>
          <a:p>
            <a:pPr marL="0" marR="0" lvl="0" algn="l" rtl="0" latinLnBrk="0">
              <a:lnSpc>
                <a:spcPct val="100000"/>
              </a:lnSpc>
              <a:buNone/>
            </a:pPr>
            <a:r>
              <a:rPr kumimoji="0" lang="en-US" altLang="zh-CN" sz="4400" b="0" i="0" u="none" strike="noStrike" kern="1200" cap="none" spc="0" normalizeH="0" baseline="0">
                <a:solidFill>
                  <a:srgbClr val="FFC000"/>
                </a:solidFill>
                <a:latin typeface="+mj-lt"/>
                <a:ea typeface="+mj-ea"/>
              </a:rPr>
              <a:t>3.1、</a:t>
            </a:r>
            <a:r>
              <a:rPr kumimoji="0" lang="zh-CN" altLang="en-US" sz="4400" b="0" i="0" u="none" strike="noStrike" kern="1200" cap="none" spc="0" normalizeH="0" baseline="0">
                <a:solidFill>
                  <a:srgbClr val="FFC000"/>
                </a:solidFill>
                <a:latin typeface="+mj-lt"/>
                <a:ea typeface="+mj-ea"/>
              </a:rPr>
              <a:t>简单介绍</a:t>
            </a:r>
            <a:endParaRPr kumimoji="0" lang="zh-CN" altLang="en-US" sz="4400" b="0" i="0" u="none" strike="noStrike" kern="1200" cap="none" spc="0" normalizeH="0" baseline="0">
              <a:solidFill>
                <a:srgbClr val="FFC000"/>
              </a:solidFill>
              <a:latin typeface="+mj-lt"/>
              <a:ea typeface="+mj-ea"/>
            </a:endParaRPr>
          </a:p>
        </p:txBody>
      </p:sp>
      <p:sp>
        <p:nvSpPr>
          <p:cNvPr id="16387" name="矩形 4"/>
          <p:cNvSpPr/>
          <p:nvPr/>
        </p:nvSpPr>
        <p:spPr>
          <a:xfrm>
            <a:off x="1187450" y="2276475"/>
            <a:ext cx="7345363" cy="26765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ANB</a:t>
            </a:r>
            <a:r>
              <a:rPr lang="zh-CN" altLang="en-US" sz="1600" dirty="0">
                <a:solidFill>
                  <a:schemeClr val="bg1"/>
                </a:solidFill>
                <a:latin typeface="微软雅黑" panose="020B0503020204020204" pitchFamily="34" charset="-122"/>
                <a:ea typeface="微软雅黑" panose="020B0503020204020204" pitchFamily="34" charset="-122"/>
              </a:rPr>
              <a:t>是一个可视化分析的终端，iBase是数据库的客户端。</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通过在</a:t>
            </a:r>
            <a:r>
              <a:rPr lang="en-US" altLang="zh-CN" sz="1600" dirty="0">
                <a:solidFill>
                  <a:schemeClr val="bg1"/>
                </a:solidFill>
                <a:latin typeface="微软雅黑" panose="020B0503020204020204" pitchFamily="34" charset="-122"/>
                <a:ea typeface="微软雅黑" panose="020B0503020204020204" pitchFamily="34" charset="-122"/>
              </a:rPr>
              <a:t>ANB</a:t>
            </a:r>
            <a:r>
              <a:rPr lang="zh-CN" altLang="en-US" sz="1600" dirty="0">
                <a:solidFill>
                  <a:schemeClr val="bg1"/>
                </a:solidFill>
                <a:latin typeface="微软雅黑" panose="020B0503020204020204" pitchFamily="34" charset="-122"/>
                <a:ea typeface="微软雅黑" panose="020B0503020204020204" pitchFamily="34" charset="-122"/>
              </a:rPr>
              <a:t>中使用</a:t>
            </a:r>
            <a:r>
              <a:rPr lang="en-US" altLang="zh-CN" sz="1600" dirty="0">
                <a:solidFill>
                  <a:schemeClr val="bg1"/>
                </a:solidFill>
                <a:latin typeface="微软雅黑" panose="020B0503020204020204" pitchFamily="34" charset="-122"/>
                <a:ea typeface="微软雅黑" panose="020B0503020204020204" pitchFamily="34" charset="-122"/>
              </a:rPr>
              <a:t>iBase</a:t>
            </a:r>
            <a:r>
              <a:rPr lang="zh-CN" altLang="en-US" sz="1600" dirty="0">
                <a:solidFill>
                  <a:schemeClr val="bg1"/>
                </a:solidFill>
                <a:latin typeface="微软雅黑" panose="020B0503020204020204" pitchFamily="34" charset="-122"/>
                <a:ea typeface="微软雅黑" panose="020B0503020204020204" pitchFamily="34" charset="-122"/>
              </a:rPr>
              <a:t>，可以实现更多功能，如实体的扩展，不同场景的切换等。</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要使用iBase需要建立自己专门的数据库。它支持的数据类型有，文本文件，</a:t>
            </a:r>
            <a:r>
              <a:rPr lang="en-US" altLang="zh-CN" sz="1600" dirty="0">
                <a:solidFill>
                  <a:schemeClr val="bg1"/>
                </a:solidFill>
                <a:latin typeface="微软雅黑" panose="020B0503020204020204" pitchFamily="34" charset="-122"/>
                <a:ea typeface="微软雅黑" panose="020B0503020204020204" pitchFamily="34" charset="-122"/>
              </a:rPr>
              <a:t>EXCEL</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XML</a:t>
            </a:r>
            <a:r>
              <a:rPr lang="zh-CN" altLang="en-US" sz="1600" dirty="0">
                <a:solidFill>
                  <a:schemeClr val="bg1"/>
                </a:solidFill>
                <a:latin typeface="微软雅黑" panose="020B0503020204020204" pitchFamily="34" charset="-122"/>
                <a:ea typeface="微软雅黑" panose="020B0503020204020204" pitchFamily="34" charset="-122"/>
              </a:rPr>
              <a:t>文件，数据库文件（</a:t>
            </a:r>
            <a:r>
              <a:rPr lang="en-US" altLang="zh-CN" sz="1600" dirty="0">
                <a:solidFill>
                  <a:schemeClr val="bg1"/>
                </a:solidFill>
                <a:latin typeface="微软雅黑" panose="020B0503020204020204" pitchFamily="34" charset="-122"/>
                <a:ea typeface="微软雅黑" panose="020B0503020204020204" pitchFamily="34" charset="-122"/>
              </a:rPr>
              <a:t>MS ACCESS和MS SQL Server2000/2008</a:t>
            </a:r>
            <a:r>
              <a:rPr lang="zh-CN" altLang="en-US" sz="1600" dirty="0">
                <a:solidFill>
                  <a:schemeClr val="bg1"/>
                </a:solidFill>
                <a:latin typeface="微软雅黑" panose="020B0503020204020204" pitchFamily="34" charset="-122"/>
                <a:ea typeface="微软雅黑" panose="020B0503020204020204" pitchFamily="34" charset="-122"/>
              </a:rPr>
              <a:t>）。对于其他类型的数据库文件，</a:t>
            </a:r>
            <a:r>
              <a:rPr lang="en-US" altLang="zh-CN" sz="1600" dirty="0">
                <a:solidFill>
                  <a:schemeClr val="bg1"/>
                </a:solidFill>
                <a:latin typeface="微软雅黑" panose="020B0503020204020204" pitchFamily="34" charset="-122"/>
                <a:ea typeface="微软雅黑" panose="020B0503020204020204" pitchFamily="34" charset="-122"/>
              </a:rPr>
              <a:t>iBase</a:t>
            </a:r>
            <a:r>
              <a:rPr lang="zh-CN" altLang="en-US" sz="1600" dirty="0">
                <a:solidFill>
                  <a:schemeClr val="bg1"/>
                </a:solidFill>
                <a:latin typeface="微软雅黑" panose="020B0503020204020204" pitchFamily="34" charset="-122"/>
                <a:ea typeface="微软雅黑" panose="020B0503020204020204" pitchFamily="34" charset="-122"/>
              </a:rPr>
              <a:t>也可以访问，它会先将数据抽取出来放在后台的</a:t>
            </a:r>
            <a:r>
              <a:rPr lang="en-US" altLang="zh-CN" sz="1600" dirty="0">
                <a:solidFill>
                  <a:schemeClr val="bg1"/>
                </a:solidFill>
                <a:latin typeface="微软雅黑" panose="020B0503020204020204" pitchFamily="34" charset="-122"/>
                <a:ea typeface="微软雅黑" panose="020B0503020204020204" pitchFamily="34" charset="-122"/>
                <a:sym typeface="+mn-ea"/>
              </a:rPr>
              <a:t>MS ACCESS</a:t>
            </a:r>
            <a:r>
              <a:rPr lang="zh-CN" altLang="en-US" sz="1600" dirty="0">
                <a:solidFill>
                  <a:schemeClr val="bg1"/>
                </a:solidFill>
                <a:latin typeface="微软雅黑" panose="020B0503020204020204" pitchFamily="34" charset="-122"/>
                <a:ea typeface="微软雅黑" panose="020B0503020204020204" pitchFamily="34" charset="-122"/>
                <a:sym typeface="+mn-ea"/>
              </a:rPr>
              <a:t>和</a:t>
            </a:r>
            <a:r>
              <a:rPr lang="en-US" altLang="zh-CN" sz="1600" dirty="0">
                <a:solidFill>
                  <a:schemeClr val="bg1"/>
                </a:solidFill>
                <a:latin typeface="微软雅黑" panose="020B0503020204020204" pitchFamily="34" charset="-122"/>
                <a:ea typeface="微软雅黑" panose="020B0503020204020204" pitchFamily="34" charset="-122"/>
                <a:sym typeface="+mn-ea"/>
              </a:rPr>
              <a:t>MS SQL Server2000/2008</a:t>
            </a:r>
            <a:r>
              <a:rPr lang="zh-CN" altLang="en-US" sz="1600" dirty="0">
                <a:solidFill>
                  <a:schemeClr val="bg1"/>
                </a:solidFill>
                <a:latin typeface="微软雅黑" panose="020B0503020204020204" pitchFamily="34" charset="-122"/>
                <a:ea typeface="微软雅黑" panose="020B0503020204020204" pitchFamily="34" charset="-122"/>
                <a:sym typeface="+mn-ea"/>
              </a:rPr>
              <a:t>中。</a:t>
            </a: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3305" y="1196975"/>
            <a:ext cx="3684270" cy="1143000"/>
          </a:xfrm>
        </p:spPr>
        <p:txBody>
          <a:bodyPr vert="horz" wrap="square" lIns="91440" tIns="45720" rIns="91440" bIns="45720" numCol="1" rtlCol="0" anchor="ctr" anchorCtr="0" compatLnSpc="1">
            <a:normAutofit/>
          </a:bodyPr>
          <a:lstStyle/>
          <a:p>
            <a:pPr marL="0" marR="0" lvl="0" algn="l" rtl="0" latinLnBrk="0">
              <a:lnSpc>
                <a:spcPct val="100000"/>
              </a:lnSpc>
              <a:buNone/>
            </a:pPr>
            <a:r>
              <a:rPr lang="en-US" altLang="zh-CN" sz="4400" b="0">
                <a:solidFill>
                  <a:srgbClr val="FFC000"/>
                </a:solidFill>
                <a:latin typeface="+mj-lt"/>
                <a:ea typeface="+mj-ea"/>
                <a:sym typeface="+mn-ea"/>
              </a:rPr>
              <a:t>3.2、</a:t>
            </a:r>
            <a:r>
              <a:rPr lang="zh-CN" altLang="en-US" sz="4400" b="0">
                <a:solidFill>
                  <a:srgbClr val="FFC000"/>
                </a:solidFill>
                <a:latin typeface="+mj-lt"/>
                <a:ea typeface="+mj-ea"/>
                <a:sym typeface="+mn-ea"/>
              </a:rPr>
              <a:t>操作步骤</a:t>
            </a:r>
            <a:endParaRPr kumimoji="0" lang="zh-CN" altLang="en-US" sz="4400" b="0" i="0" u="none" strike="noStrike" kern="1200" cap="none" spc="0" normalizeH="0" baseline="0">
              <a:solidFill>
                <a:srgbClr val="FFC000"/>
              </a:solidFill>
              <a:latin typeface="+mj-lt"/>
              <a:ea typeface="+mj-ea"/>
              <a:sym typeface="+mn-ea"/>
            </a:endParaRPr>
          </a:p>
        </p:txBody>
      </p:sp>
      <p:sp>
        <p:nvSpPr>
          <p:cNvPr id="16387" name="矩形 4"/>
          <p:cNvSpPr/>
          <p:nvPr/>
        </p:nvSpPr>
        <p:spPr>
          <a:xfrm>
            <a:off x="1187450" y="2276475"/>
            <a:ext cx="7345363" cy="230695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具体操作：</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首先创建安全文件（</a:t>
            </a:r>
            <a:r>
              <a:rPr lang="en-US" altLang="zh-CN" sz="1600" dirty="0">
                <a:solidFill>
                  <a:schemeClr val="bg1"/>
                </a:solidFill>
                <a:latin typeface="微软雅黑" panose="020B0503020204020204" pitchFamily="34" charset="-122"/>
                <a:ea typeface="微软雅黑" panose="020B0503020204020204" pitchFamily="34" charset="-122"/>
              </a:rPr>
              <a:t>.IDS</a:t>
            </a:r>
            <a:r>
              <a:rPr lang="zh-CN" altLang="en-US" sz="1600" dirty="0">
                <a:solidFill>
                  <a:schemeClr val="bg1"/>
                </a:solidFill>
                <a:latin typeface="微软雅黑" panose="020B0503020204020204" pitchFamily="34" charset="-122"/>
                <a:ea typeface="微软雅黑" panose="020B0503020204020204" pitchFamily="34" charset="-122"/>
              </a:rPr>
              <a:t>），再创建数据库文件（</a:t>
            </a:r>
            <a:r>
              <a:rPr lang="en-US" altLang="zh-CN" sz="1600" dirty="0">
                <a:solidFill>
                  <a:schemeClr val="bg1"/>
                </a:solidFill>
                <a:latin typeface="微软雅黑" panose="020B0503020204020204" pitchFamily="34" charset="-122"/>
                <a:ea typeface="微软雅黑" panose="020B0503020204020204" pitchFamily="34" charset="-122"/>
              </a:rPr>
              <a:t>.IDB</a:t>
            </a:r>
            <a:r>
              <a:rPr lang="zh-CN" altLang="en-US" sz="1600" dirty="0">
                <a:solidFill>
                  <a:schemeClr val="bg1"/>
                </a:solidFill>
                <a:latin typeface="微软雅黑" panose="020B0503020204020204" pitchFamily="34" charset="-122"/>
                <a:ea typeface="微软雅黑" panose="020B0503020204020204" pitchFamily="34" charset="-122"/>
              </a:rPr>
              <a:t>）。注意：一个文件夹下只允许存放一个安全文件，但可以存放多个数据库文件。</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定义实体类型，链接类型，字段（属性）。</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设置标签设置方案，图表项目属性。</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导入数据。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3305" y="1196975"/>
            <a:ext cx="3684270" cy="1143000"/>
          </a:xfrm>
        </p:spPr>
        <p:txBody>
          <a:bodyPr vert="horz" wrap="square" lIns="91440" tIns="45720" rIns="91440" bIns="45720" numCol="1" rtlCol="0" anchor="ctr" anchorCtr="0" compatLnSpc="1">
            <a:normAutofit/>
          </a:bodyPr>
          <a:lstStyle/>
          <a:p>
            <a:pPr marL="0" marR="0" lvl="0" algn="l" rtl="0" latinLnBrk="0">
              <a:lnSpc>
                <a:spcPct val="100000"/>
              </a:lnSpc>
              <a:buNone/>
            </a:pPr>
            <a:r>
              <a:rPr lang="en-US" altLang="zh-CN" sz="4400" b="0">
                <a:solidFill>
                  <a:srgbClr val="FFC000"/>
                </a:solidFill>
                <a:latin typeface="+mj-lt"/>
                <a:ea typeface="+mj-ea"/>
                <a:sym typeface="+mn-ea"/>
              </a:rPr>
              <a:t>3.2</a:t>
            </a:r>
            <a:r>
              <a:rPr lang="zh-CN" altLang="en-US" sz="4400" b="0">
                <a:solidFill>
                  <a:srgbClr val="FFC000"/>
                </a:solidFill>
                <a:latin typeface="+mj-lt"/>
                <a:ea typeface="+mj-ea"/>
                <a:sym typeface="+mn-ea"/>
              </a:rPr>
              <a:t>、操作步骤</a:t>
            </a:r>
            <a:endParaRPr kumimoji="0" lang="zh-CN" altLang="en-US" sz="4400" b="0" i="0" u="none" strike="noStrike" kern="1200" cap="none" spc="0" normalizeH="0" baseline="0">
              <a:solidFill>
                <a:srgbClr val="FFC000"/>
              </a:solidFill>
              <a:latin typeface="+mj-lt"/>
              <a:ea typeface="+mj-ea"/>
              <a:sym typeface="+mn-ea"/>
            </a:endParaRPr>
          </a:p>
        </p:txBody>
      </p:sp>
      <p:pic>
        <p:nvPicPr>
          <p:cNvPr id="3" name="图片 2"/>
          <p:cNvPicPr>
            <a:picLocks noChangeAspect="1"/>
          </p:cNvPicPr>
          <p:nvPr/>
        </p:nvPicPr>
        <p:blipFill>
          <a:blip r:embed="rId1"/>
          <a:stretch>
            <a:fillRect/>
          </a:stretch>
        </p:blipFill>
        <p:spPr>
          <a:xfrm>
            <a:off x="1138555" y="2339975"/>
            <a:ext cx="5123815" cy="1219200"/>
          </a:xfrm>
          <a:prstGeom prst="rect">
            <a:avLst/>
          </a:prstGeom>
        </p:spPr>
      </p:pic>
      <p:sp>
        <p:nvSpPr>
          <p:cNvPr id="4" name="文本框 3"/>
          <p:cNvSpPr txBox="1"/>
          <p:nvPr/>
        </p:nvSpPr>
        <p:spPr>
          <a:xfrm>
            <a:off x="1083310" y="3895725"/>
            <a:ext cx="6977380" cy="2030095"/>
          </a:xfrm>
          <a:prstGeom prst="rect">
            <a:avLst/>
          </a:prstGeom>
          <a:noFill/>
        </p:spPr>
        <p:txBody>
          <a:bodyPr wrap="square" rtlCol="0">
            <a:spAutoFit/>
          </a:bodyPr>
          <a:p>
            <a:r>
              <a:rPr lang="en-US" altLang="zh-CN">
                <a:solidFill>
                  <a:schemeClr val="bg1"/>
                </a:solidFill>
              </a:rPr>
              <a:t>1.</a:t>
            </a:r>
            <a:r>
              <a:rPr lang="zh-CN" altLang="en-US">
                <a:solidFill>
                  <a:schemeClr val="bg1"/>
                </a:solidFill>
                <a:latin typeface="宋体" panose="02010600030101010101" pitchFamily="2" charset="-122"/>
              </a:rPr>
              <a:t>在</a:t>
            </a:r>
            <a:r>
              <a:rPr lang="zh-CN" altLang="en-US" dirty="0">
                <a:solidFill>
                  <a:schemeClr val="bg1"/>
                </a:solidFill>
                <a:latin typeface="宋体" panose="02010600030101010101" pitchFamily="2" charset="-122"/>
                <a:sym typeface="+mn-ea"/>
              </a:rPr>
              <a:t>标签设置方案，图表项目属性中可以设置要显示的属性，及显示格式。</a:t>
            </a:r>
            <a:endParaRPr lang="en-US" altLang="zh-CN">
              <a:solidFill>
                <a:schemeClr val="bg1"/>
              </a:solidFill>
            </a:endParaRPr>
          </a:p>
          <a:p>
            <a:r>
              <a:rPr lang="en-US" altLang="zh-CN">
                <a:solidFill>
                  <a:schemeClr val="bg1"/>
                </a:solidFill>
              </a:rPr>
              <a:t>2.</a:t>
            </a:r>
            <a:r>
              <a:rPr lang="zh-CN" altLang="en-US">
                <a:solidFill>
                  <a:schemeClr val="bg1"/>
                </a:solidFill>
              </a:rPr>
              <a:t>在导入数据时，可以按实体、链接导入。建议按链接导入，可以将两端的实体及其属性一并导入。如上图的知识图谱，按照链接类型</a:t>
            </a:r>
            <a:r>
              <a:rPr lang="en-US" altLang="zh-CN">
                <a:solidFill>
                  <a:schemeClr val="bg1"/>
                </a:solidFill>
              </a:rPr>
              <a:t>--</a:t>
            </a:r>
            <a:r>
              <a:rPr lang="zh-CN" altLang="en-US">
                <a:solidFill>
                  <a:schemeClr val="bg1"/>
                </a:solidFill>
              </a:rPr>
              <a:t>属于导入时，可以导入链接</a:t>
            </a:r>
            <a:r>
              <a:rPr lang="en-US" altLang="zh-CN">
                <a:solidFill>
                  <a:schemeClr val="bg1"/>
                </a:solidFill>
              </a:rPr>
              <a:t>--</a:t>
            </a:r>
            <a:r>
              <a:rPr lang="zh-CN" altLang="en-US">
                <a:solidFill>
                  <a:schemeClr val="bg1"/>
                </a:solidFill>
              </a:rPr>
              <a:t>属于，实体</a:t>
            </a:r>
            <a:r>
              <a:rPr lang="en-US" altLang="zh-CN">
                <a:solidFill>
                  <a:schemeClr val="bg1"/>
                </a:solidFill>
              </a:rPr>
              <a:t>--</a:t>
            </a:r>
            <a:r>
              <a:rPr lang="zh-CN" altLang="en-US">
                <a:solidFill>
                  <a:schemeClr val="bg1"/>
                </a:solidFill>
              </a:rPr>
              <a:t>国家、注册人，及它们的属性。按照实体类型</a:t>
            </a:r>
            <a:r>
              <a:rPr lang="en-US" altLang="zh-CN">
                <a:solidFill>
                  <a:schemeClr val="bg1"/>
                </a:solidFill>
              </a:rPr>
              <a:t>--</a:t>
            </a:r>
            <a:r>
              <a:rPr lang="zh-CN" altLang="en-US">
                <a:solidFill>
                  <a:schemeClr val="bg1"/>
                </a:solidFill>
              </a:rPr>
              <a:t>国家导入时，只能导入实体</a:t>
            </a:r>
            <a:r>
              <a:rPr lang="en-US" altLang="zh-CN">
                <a:solidFill>
                  <a:schemeClr val="bg1"/>
                </a:solidFill>
              </a:rPr>
              <a:t>--</a:t>
            </a:r>
            <a:r>
              <a:rPr lang="zh-CN" altLang="en-US">
                <a:solidFill>
                  <a:schemeClr val="bg1"/>
                </a:solidFill>
              </a:rPr>
              <a:t>国家，及其属性。</a:t>
            </a:r>
            <a:endParaRPr lang="zh-CN" alt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377659" y="308435"/>
            <a:ext cx="8229600" cy="1143000"/>
          </a:xfrm>
        </p:spPr>
        <p:txBody>
          <a:bodyPr/>
          <a:p>
            <a:pPr algn="l"/>
            <a:r>
              <a:rPr lang="en-US" altLang="zh-CN" sz="4400" b="0">
                <a:solidFill>
                  <a:srgbClr val="FFC000"/>
                </a:solidFill>
                <a:latin typeface="+mj-lt"/>
                <a:ea typeface="+mj-ea"/>
              </a:rPr>
              <a:t>3.3、基本功能</a:t>
            </a:r>
            <a:endParaRPr lang="en-US" altLang="zh-CN" sz="4400" b="0">
              <a:solidFill>
                <a:srgbClr val="FFC000"/>
              </a:solidFill>
              <a:latin typeface="+mj-lt"/>
              <a:ea typeface="+mj-ea"/>
            </a:endParaRPr>
          </a:p>
        </p:txBody>
      </p:sp>
      <p:sp>
        <p:nvSpPr>
          <p:cNvPr id="3" name="内容占位符 2"/>
          <p:cNvSpPr/>
          <p:nvPr>
            <p:ph idx="1"/>
          </p:nvPr>
        </p:nvSpPr>
        <p:spPr>
          <a:xfrm>
            <a:off x="377825" y="1811020"/>
            <a:ext cx="8229600" cy="4525963"/>
          </a:xfrm>
        </p:spPr>
        <p:txBody>
          <a:bodyPr/>
          <a:p>
            <a:pPr marL="0" indent="0">
              <a:buNone/>
            </a:pPr>
            <a:r>
              <a:rPr lang="en-US" altLang="zh-CN">
                <a:solidFill>
                  <a:schemeClr val="bg1"/>
                </a:solidFill>
              </a:rPr>
              <a:t>1.</a:t>
            </a:r>
            <a:r>
              <a:rPr lang="zh-CN" altLang="en-US">
                <a:solidFill>
                  <a:schemeClr val="bg1"/>
                </a:solidFill>
              </a:rPr>
              <a:t>查询，集合</a:t>
            </a:r>
            <a:endParaRPr lang="zh-CN" altLang="en-US">
              <a:solidFill>
                <a:schemeClr val="bg1"/>
              </a:solidFill>
            </a:endParaRPr>
          </a:p>
          <a:p>
            <a:pPr marL="0" indent="0">
              <a:buNone/>
            </a:pPr>
            <a:r>
              <a:rPr lang="en-US" altLang="zh-CN">
                <a:solidFill>
                  <a:schemeClr val="bg1"/>
                </a:solidFill>
              </a:rPr>
              <a:t>2.</a:t>
            </a:r>
            <a:r>
              <a:rPr lang="zh-CN" altLang="en-US">
                <a:solidFill>
                  <a:schemeClr val="bg1"/>
                </a:solidFill>
              </a:rPr>
              <a:t>查找直连链接</a:t>
            </a:r>
            <a:endParaRPr lang="zh-CN" altLang="en-US">
              <a:solidFill>
                <a:schemeClr val="bg1"/>
              </a:solidFill>
            </a:endParaRPr>
          </a:p>
          <a:p>
            <a:pPr marL="0" indent="0">
              <a:buNone/>
            </a:pPr>
            <a:r>
              <a:rPr lang="en-US" altLang="zh-CN">
                <a:solidFill>
                  <a:schemeClr val="bg1"/>
                </a:solidFill>
              </a:rPr>
              <a:t>3.</a:t>
            </a:r>
            <a:r>
              <a:rPr lang="zh-CN" altLang="en-US">
                <a:solidFill>
                  <a:schemeClr val="bg1"/>
                </a:solidFill>
              </a:rPr>
              <a:t>查找共同邻居</a:t>
            </a:r>
            <a:endParaRPr lang="zh-CN" altLang="en-US">
              <a:solidFill>
                <a:schemeClr val="bg1"/>
              </a:solidFill>
            </a:endParaRPr>
          </a:p>
          <a:p>
            <a:pPr marL="0" indent="0">
              <a:buNone/>
            </a:pPr>
            <a:r>
              <a:rPr lang="en-US" altLang="zh-CN">
                <a:solidFill>
                  <a:schemeClr val="bg1"/>
                </a:solidFill>
              </a:rPr>
              <a:t>4.</a:t>
            </a:r>
            <a:r>
              <a:rPr lang="zh-CN" altLang="en-US">
                <a:solidFill>
                  <a:schemeClr val="bg1"/>
                </a:solidFill>
              </a:rPr>
              <a:t>扩展，浏览</a:t>
            </a:r>
            <a:endParaRPr lang="zh-CN" altLang="en-US">
              <a:solidFill>
                <a:schemeClr val="bg1"/>
              </a:solidFill>
            </a:endParaRPr>
          </a:p>
          <a:p>
            <a:pPr marL="0" indent="0">
              <a:buNone/>
            </a:pPr>
            <a:endParaRPr lang="zh-CN" altLang="en-US">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377659" y="308435"/>
            <a:ext cx="8229600" cy="1143000"/>
          </a:xfrm>
        </p:spPr>
        <p:txBody>
          <a:bodyPr/>
          <a:p>
            <a:pPr algn="l"/>
            <a:r>
              <a:rPr lang="en-US" altLang="zh-CN" sz="4400" b="0">
                <a:solidFill>
                  <a:srgbClr val="FFC000"/>
                </a:solidFill>
                <a:latin typeface="+mj-lt"/>
                <a:ea typeface="+mj-ea"/>
              </a:rPr>
              <a:t>3.3、基本功能</a:t>
            </a:r>
            <a:endParaRPr lang="en-US" altLang="zh-CN" sz="4400" b="0">
              <a:solidFill>
                <a:srgbClr val="FFC000"/>
              </a:solidFill>
              <a:latin typeface="+mj-lt"/>
              <a:ea typeface="+mj-ea"/>
            </a:endParaRPr>
          </a:p>
        </p:txBody>
      </p:sp>
      <p:sp>
        <p:nvSpPr>
          <p:cNvPr id="3" name="内容占位符 2"/>
          <p:cNvSpPr/>
          <p:nvPr>
            <p:ph idx="1"/>
          </p:nvPr>
        </p:nvSpPr>
        <p:spPr>
          <a:xfrm>
            <a:off x="377825" y="1451610"/>
            <a:ext cx="8229600" cy="4525963"/>
          </a:xfrm>
        </p:spPr>
        <p:txBody>
          <a:bodyPr/>
          <a:p>
            <a:pPr marL="0" indent="0">
              <a:buNone/>
            </a:pPr>
            <a:r>
              <a:rPr lang="en-US" altLang="zh-CN" sz="2000">
                <a:solidFill>
                  <a:schemeClr val="bg1"/>
                </a:solidFill>
              </a:rPr>
              <a:t>1.</a:t>
            </a:r>
            <a:r>
              <a:rPr lang="zh-CN" altLang="en-US" sz="2000">
                <a:solidFill>
                  <a:schemeClr val="bg1"/>
                </a:solidFill>
              </a:rPr>
              <a:t>查询，集合</a:t>
            </a:r>
            <a:endParaRPr lang="zh-CN" altLang="en-US">
              <a:solidFill>
                <a:schemeClr val="bg1"/>
              </a:solidFill>
            </a:endParaRPr>
          </a:p>
          <a:p>
            <a:pPr marL="0" indent="0">
              <a:buNone/>
            </a:pPr>
            <a:r>
              <a:rPr lang="zh-CN" altLang="en-US" sz="2000">
                <a:solidFill>
                  <a:schemeClr val="bg1"/>
                </a:solidFill>
              </a:rPr>
              <a:t>如果要经常性地分析图表中的某一部分数据，可以建立查询或集合。（例如，对</a:t>
            </a:r>
            <a:r>
              <a:rPr lang="en-US" altLang="zh-CN" sz="2000">
                <a:solidFill>
                  <a:schemeClr val="bg1"/>
                </a:solidFill>
              </a:rPr>
              <a:t>2018/3/13</a:t>
            </a:r>
            <a:r>
              <a:rPr lang="zh-CN" altLang="en-US" sz="2000">
                <a:solidFill>
                  <a:schemeClr val="bg1"/>
                </a:solidFill>
              </a:rPr>
              <a:t>这一天的数据建立查询、集合）</a:t>
            </a:r>
            <a:endParaRPr lang="zh-CN" altLang="en-US">
              <a:solidFill>
                <a:schemeClr val="bg1"/>
              </a:solidFill>
            </a:endParaRPr>
          </a:p>
          <a:p>
            <a:pPr marL="0" indent="0">
              <a:buNone/>
            </a:pP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377825" y="2683510"/>
            <a:ext cx="8390890" cy="39516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377659" y="308435"/>
            <a:ext cx="8229600" cy="1143000"/>
          </a:xfrm>
        </p:spPr>
        <p:txBody>
          <a:bodyPr/>
          <a:p>
            <a:pPr algn="l"/>
            <a:r>
              <a:rPr lang="en-US" altLang="zh-CN" sz="4400" b="0">
                <a:solidFill>
                  <a:srgbClr val="FFC000"/>
                </a:solidFill>
                <a:latin typeface="+mj-lt"/>
                <a:ea typeface="+mj-ea"/>
              </a:rPr>
              <a:t>3.3、基本功能</a:t>
            </a:r>
            <a:endParaRPr lang="en-US" altLang="zh-CN" sz="4400" b="0">
              <a:solidFill>
                <a:srgbClr val="FFC000"/>
              </a:solidFill>
              <a:latin typeface="+mj-lt"/>
              <a:ea typeface="+mj-ea"/>
            </a:endParaRPr>
          </a:p>
        </p:txBody>
      </p:sp>
      <p:sp>
        <p:nvSpPr>
          <p:cNvPr id="3" name="内容占位符 2"/>
          <p:cNvSpPr/>
          <p:nvPr>
            <p:ph idx="1"/>
          </p:nvPr>
        </p:nvSpPr>
        <p:spPr>
          <a:xfrm>
            <a:off x="377825" y="1451610"/>
            <a:ext cx="8229600" cy="4525963"/>
          </a:xfrm>
        </p:spPr>
        <p:txBody>
          <a:bodyPr/>
          <a:p>
            <a:pPr marL="0" indent="0">
              <a:buNone/>
            </a:pPr>
            <a:r>
              <a:rPr lang="en-US" altLang="zh-CN" sz="2000">
                <a:solidFill>
                  <a:schemeClr val="bg1"/>
                </a:solidFill>
              </a:rPr>
              <a:t>2.</a:t>
            </a:r>
            <a:r>
              <a:rPr lang="zh-CN" altLang="en-US" sz="2000">
                <a:solidFill>
                  <a:schemeClr val="bg1"/>
                </a:solidFill>
              </a:rPr>
              <a:t>查找直连链接</a:t>
            </a:r>
            <a:endParaRPr lang="zh-CN" altLang="en-US" sz="2000">
              <a:solidFill>
                <a:schemeClr val="bg1"/>
              </a:solidFill>
            </a:endParaRPr>
          </a:p>
          <a:p>
            <a:pPr marL="0" indent="0">
              <a:buNone/>
            </a:pPr>
            <a:r>
              <a:rPr lang="zh-CN" altLang="en-US" sz="2000">
                <a:solidFill>
                  <a:schemeClr val="bg1"/>
                </a:solidFill>
              </a:rPr>
              <a:t>查找目标</a:t>
            </a:r>
            <a:r>
              <a:rPr lang="en-US" altLang="zh-CN" sz="2000">
                <a:solidFill>
                  <a:schemeClr val="bg1"/>
                </a:solidFill>
              </a:rPr>
              <a:t>IP:113.207.121.134</a:t>
            </a:r>
            <a:r>
              <a:rPr lang="zh-CN" altLang="en-US" sz="2000">
                <a:solidFill>
                  <a:schemeClr val="bg1"/>
                </a:solidFill>
              </a:rPr>
              <a:t>和源</a:t>
            </a:r>
            <a:r>
              <a:rPr lang="en-US" altLang="zh-CN" sz="2000">
                <a:solidFill>
                  <a:schemeClr val="bg1"/>
                </a:solidFill>
              </a:rPr>
              <a:t>IP:191.96.25.89</a:t>
            </a:r>
            <a:r>
              <a:rPr lang="zh-CN" altLang="en-US" sz="2000">
                <a:solidFill>
                  <a:schemeClr val="bg1"/>
                </a:solidFill>
              </a:rPr>
              <a:t>的直连链接，有</a:t>
            </a:r>
            <a:r>
              <a:rPr lang="en-US" altLang="zh-CN" sz="2000">
                <a:solidFill>
                  <a:schemeClr val="bg1"/>
                </a:solidFill>
              </a:rPr>
              <a:t>2</a:t>
            </a:r>
            <a:r>
              <a:rPr lang="zh-CN" altLang="en-US" sz="2000">
                <a:solidFill>
                  <a:schemeClr val="bg1"/>
                </a:solidFill>
              </a:rPr>
              <a:t>次直接链接，</a:t>
            </a:r>
            <a:r>
              <a:rPr lang="en-US" altLang="zh-CN" sz="2000">
                <a:solidFill>
                  <a:schemeClr val="bg1"/>
                </a:solidFill>
              </a:rPr>
              <a:t>42</a:t>
            </a:r>
            <a:r>
              <a:rPr lang="zh-CN" altLang="en-US" sz="2000">
                <a:solidFill>
                  <a:schemeClr val="bg1"/>
                </a:solidFill>
              </a:rPr>
              <a:t>次间接链接。</a:t>
            </a:r>
            <a:endParaRPr lang="zh-CN" altLang="en-US">
              <a:solidFill>
                <a:schemeClr val="bg1"/>
              </a:solidFill>
            </a:endParaRPr>
          </a:p>
          <a:p>
            <a:pPr marL="0" indent="0">
              <a:buNone/>
            </a:pP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2267585" y="2632710"/>
            <a:ext cx="4609465" cy="39617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377659" y="308435"/>
            <a:ext cx="8229600" cy="1143000"/>
          </a:xfrm>
        </p:spPr>
        <p:txBody>
          <a:bodyPr/>
          <a:p>
            <a:pPr algn="l"/>
            <a:r>
              <a:rPr lang="en-US" altLang="zh-CN" sz="4400" b="0">
                <a:solidFill>
                  <a:srgbClr val="FFC000"/>
                </a:solidFill>
                <a:latin typeface="+mj-lt"/>
                <a:ea typeface="+mj-ea"/>
              </a:rPr>
              <a:t>3.3、基本功能</a:t>
            </a:r>
            <a:endParaRPr lang="en-US" altLang="zh-CN" sz="4400" b="0">
              <a:solidFill>
                <a:srgbClr val="FFC000"/>
              </a:solidFill>
              <a:latin typeface="+mj-lt"/>
              <a:ea typeface="+mj-ea"/>
            </a:endParaRPr>
          </a:p>
        </p:txBody>
      </p:sp>
      <p:sp>
        <p:nvSpPr>
          <p:cNvPr id="3" name="内容占位符 2"/>
          <p:cNvSpPr/>
          <p:nvPr>
            <p:ph idx="1"/>
          </p:nvPr>
        </p:nvSpPr>
        <p:spPr>
          <a:xfrm>
            <a:off x="377825" y="1346200"/>
            <a:ext cx="8229600" cy="4525963"/>
          </a:xfrm>
        </p:spPr>
        <p:txBody>
          <a:bodyPr/>
          <a:p>
            <a:pPr marL="0" indent="0">
              <a:buNone/>
            </a:pPr>
            <a:r>
              <a:rPr lang="en-US" sz="2000">
                <a:solidFill>
                  <a:schemeClr val="bg1"/>
                </a:solidFill>
              </a:rPr>
              <a:t>3.</a:t>
            </a:r>
            <a:r>
              <a:rPr lang="zh-CN" altLang="en-US" sz="2000">
                <a:solidFill>
                  <a:schemeClr val="bg1"/>
                </a:solidFill>
              </a:rPr>
              <a:t>查找共同邻居</a:t>
            </a:r>
            <a:endParaRPr lang="zh-CN" altLang="en-US" sz="2000">
              <a:solidFill>
                <a:schemeClr val="bg1"/>
              </a:solidFill>
            </a:endParaRPr>
          </a:p>
          <a:p>
            <a:pPr marL="0" indent="0">
              <a:buNone/>
            </a:pPr>
            <a:r>
              <a:rPr lang="zh-CN" altLang="en-US" sz="2000">
                <a:solidFill>
                  <a:schemeClr val="bg1"/>
                </a:solidFill>
              </a:rPr>
              <a:t>查找目标</a:t>
            </a:r>
            <a:r>
              <a:rPr lang="en-US" altLang="zh-CN" sz="2000">
                <a:solidFill>
                  <a:schemeClr val="bg1"/>
                </a:solidFill>
              </a:rPr>
              <a:t>IP:113.207.121.134</a:t>
            </a:r>
            <a:r>
              <a:rPr lang="zh-CN" altLang="en-US" sz="2000">
                <a:solidFill>
                  <a:schemeClr val="bg1"/>
                </a:solidFill>
              </a:rPr>
              <a:t>和目标</a:t>
            </a:r>
            <a:r>
              <a:rPr lang="en-US" altLang="zh-CN" sz="2000">
                <a:solidFill>
                  <a:schemeClr val="bg1"/>
                </a:solidFill>
              </a:rPr>
              <a:t>IP:113.207.121.179</a:t>
            </a:r>
            <a:r>
              <a:rPr lang="zh-CN" altLang="en-US" sz="2000">
                <a:solidFill>
                  <a:schemeClr val="bg1"/>
                </a:solidFill>
              </a:rPr>
              <a:t>的共同邻居。</a:t>
            </a: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1819275" y="2233930"/>
            <a:ext cx="5161915" cy="44951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457200" y="1743710"/>
            <a:ext cx="8229600" cy="1024255"/>
          </a:xfrm>
        </p:spPr>
        <p:txBody>
          <a:bodyPr/>
          <a:p>
            <a:r>
              <a:rPr lang="en-US" altLang="zh-CN" sz="2800">
                <a:solidFill>
                  <a:schemeClr val="bg1"/>
                </a:solidFill>
              </a:rPr>
              <a:t>1.</a:t>
            </a:r>
            <a:r>
              <a:rPr lang="zh-CN" altLang="en-US" sz="2800">
                <a:solidFill>
                  <a:schemeClr val="bg1"/>
                </a:solidFill>
              </a:rPr>
              <a:t>查询</a:t>
            </a:r>
            <a:r>
              <a:rPr lang="en-US" altLang="zh-CN" sz="2800">
                <a:solidFill>
                  <a:schemeClr val="bg1"/>
                </a:solidFill>
              </a:rPr>
              <a:t>2018/3/13</a:t>
            </a:r>
            <a:r>
              <a:rPr lang="zh-CN" altLang="en-US" sz="2800">
                <a:solidFill>
                  <a:schemeClr val="bg1"/>
                </a:solidFill>
              </a:rPr>
              <a:t>的攻击事件</a:t>
            </a:r>
            <a:endParaRPr lang="zh-CN" altLang="en-US" sz="2800">
              <a:solidFill>
                <a:schemeClr val="bg1"/>
              </a:solidFill>
            </a:endParaRPr>
          </a:p>
        </p:txBody>
      </p:sp>
      <p:pic>
        <p:nvPicPr>
          <p:cNvPr id="4" name="内容占位符 3"/>
          <p:cNvPicPr>
            <a:picLocks noChangeAspect="1"/>
          </p:cNvPicPr>
          <p:nvPr>
            <p:ph idx="1"/>
          </p:nvPr>
        </p:nvPicPr>
        <p:blipFill>
          <a:blip r:embed="rId1"/>
          <a:stretch>
            <a:fillRect/>
          </a:stretch>
        </p:blipFill>
        <p:spPr>
          <a:xfrm>
            <a:off x="457200" y="2974975"/>
            <a:ext cx="8229600" cy="3250565"/>
          </a:xfrm>
          <a:prstGeom prst="rect">
            <a:avLst/>
          </a:prstGeom>
        </p:spPr>
      </p:pic>
      <p:sp>
        <p:nvSpPr>
          <p:cNvPr id="6" name="文本框 5"/>
          <p:cNvSpPr txBox="1"/>
          <p:nvPr/>
        </p:nvSpPr>
        <p:spPr>
          <a:xfrm>
            <a:off x="457200" y="789305"/>
            <a:ext cx="8483600" cy="101473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扩展，浏览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例如，选择某一天的攻击事件绘制网络图，并选择一个感兴趣的</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IP</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进行沿时间轴扩展。浏览可以理解为一次性的扩展，可撤销。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630" y="657225"/>
            <a:ext cx="7382510" cy="1143000"/>
          </a:xfrm>
        </p:spPr>
        <p:txBody>
          <a:bodyPr vert="horz" wrap="square" lIns="91440" tIns="45720" rIns="91440" bIns="45720" numCol="1" rtlCol="0" anchor="ctr" anchorCtr="0" compatLnSpc="1">
            <a:normAutofit/>
          </a:bodyPr>
          <a:lstStyle/>
          <a:p>
            <a:pPr marL="0" marR="0" lvl="0" algn="l" rtl="0" latinLnBrk="0">
              <a:lnSpc>
                <a:spcPct val="100000"/>
              </a:lnSpc>
              <a:buNone/>
            </a:pPr>
            <a:r>
              <a:rPr kumimoji="0" lang="en-US" altLang="zh-CN" sz="2800" b="0" i="0" u="none" strike="noStrike" kern="1200" cap="none" spc="0" normalizeH="0" baseline="0">
                <a:solidFill>
                  <a:schemeClr val="bg1"/>
                </a:solidFill>
                <a:cs typeface="微软雅黑" panose="020B0503020204020204" pitchFamily="34" charset="-122"/>
                <a:sym typeface="+mn-ea"/>
              </a:rPr>
              <a:t>2.</a:t>
            </a:r>
            <a:r>
              <a:rPr kumimoji="0" lang="zh-CN" altLang="en-US" sz="2800" b="0" i="0" u="none" strike="noStrike" kern="1200" cap="none" spc="0" normalizeH="0" baseline="0">
                <a:solidFill>
                  <a:schemeClr val="bg1"/>
                </a:solidFill>
                <a:cs typeface="微软雅黑" panose="020B0503020204020204" pitchFamily="34" charset="-122"/>
                <a:sym typeface="+mn-ea"/>
              </a:rPr>
              <a:t>对选定的源</a:t>
            </a:r>
            <a:r>
              <a:rPr kumimoji="0" lang="en-US" altLang="zh-CN" sz="2800" b="0" i="0" u="none" strike="noStrike" kern="1200" cap="none" spc="0" normalizeH="0" baseline="0">
                <a:solidFill>
                  <a:schemeClr val="bg1"/>
                </a:solidFill>
                <a:cs typeface="微软雅黑" panose="020B0503020204020204" pitchFamily="34" charset="-122"/>
                <a:sym typeface="+mn-ea"/>
              </a:rPr>
              <a:t>IP</a:t>
            </a:r>
            <a:r>
              <a:rPr kumimoji="0" lang="zh-CN" altLang="en-US" sz="2800" b="0" i="0" u="none" strike="noStrike" kern="1200" cap="none" spc="0" normalizeH="0" baseline="0">
                <a:solidFill>
                  <a:schemeClr val="bg1"/>
                </a:solidFill>
                <a:cs typeface="微软雅黑" panose="020B0503020204020204" pitchFamily="34" charset="-122"/>
                <a:sym typeface="+mn-ea"/>
              </a:rPr>
              <a:t>：</a:t>
            </a:r>
            <a:r>
              <a:rPr kumimoji="0" lang="en-US" altLang="zh-CN" sz="2800" b="0" i="0" u="none" strike="noStrike" kern="1200" cap="none" spc="0" normalizeH="0" baseline="0">
                <a:solidFill>
                  <a:schemeClr val="bg1"/>
                </a:solidFill>
                <a:cs typeface="微软雅黑" panose="020B0503020204020204" pitchFamily="34" charset="-122"/>
                <a:sym typeface="+mn-ea"/>
              </a:rPr>
              <a:t>191.96.25.89</a:t>
            </a:r>
            <a:r>
              <a:rPr kumimoji="0" lang="zh-CN" altLang="en-US" sz="2800" b="0" i="0" u="none" strike="noStrike" kern="1200" cap="none" spc="0" normalizeH="0" baseline="0">
                <a:solidFill>
                  <a:schemeClr val="bg1"/>
                </a:solidFill>
                <a:cs typeface="微软雅黑" panose="020B0503020204020204" pitchFamily="34" charset="-122"/>
                <a:sym typeface="+mn-ea"/>
              </a:rPr>
              <a:t>进行扩展</a:t>
            </a:r>
            <a:endParaRPr kumimoji="0" lang="zh-CN" altLang="en-US" sz="2800" b="0" i="0" u="none" strike="noStrike" kern="1200" cap="none" spc="0" normalizeH="0" baseline="0">
              <a:solidFill>
                <a:schemeClr val="bg1"/>
              </a:solidFill>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27000" y="1957705"/>
            <a:ext cx="8890635" cy="47840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2988" y="1196975"/>
            <a:ext cx="273685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1</a:t>
            </a:r>
            <a:r>
              <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、基本概念</a:t>
            </a:r>
            <a:endPar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endParaRPr>
          </a:p>
        </p:txBody>
      </p:sp>
      <p:sp>
        <p:nvSpPr>
          <p:cNvPr id="16387" name="矩形 4"/>
          <p:cNvSpPr/>
          <p:nvPr/>
        </p:nvSpPr>
        <p:spPr>
          <a:xfrm>
            <a:off x="1240155" y="2339975"/>
            <a:ext cx="7345363" cy="341503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知识图谱的概念：知识图谱本身是一个具有属性的实体通过关系链接而成的网状知识库，从图的角度来看，知识图谱本质上是一种概念网络，其中的节点表示物理世界中的实体（或概念），而实体之间的各种语义关系则构成网络中的边。由此，知识图谱是对物理世界的一种符号表达。</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知识图谱的应用：目前的知识图谱技术主要用于智能语义搜索、移动个人助理（Siri）以及深度问答系统（Watson），支撑这些应用的核心技术正是知识图谱技术。</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685800" y="945515"/>
            <a:ext cx="7772400" cy="1470025"/>
          </a:xfrm>
        </p:spPr>
        <p:txBody>
          <a:bodyPr/>
          <a:p>
            <a:pPr algn="l"/>
            <a:r>
              <a:rPr lang="en-US" altLang="zh-CN">
                <a:solidFill>
                  <a:srgbClr val="FFC000"/>
                </a:solidFill>
              </a:rPr>
              <a:t>4</a:t>
            </a:r>
            <a:r>
              <a:rPr lang="zh-CN" altLang="en-US">
                <a:solidFill>
                  <a:srgbClr val="FFC000"/>
                </a:solidFill>
              </a:rPr>
              <a:t>、</a:t>
            </a:r>
            <a:r>
              <a:rPr lang="en-US" altLang="zh-CN">
                <a:solidFill>
                  <a:srgbClr val="FFC000"/>
                </a:solidFill>
              </a:rPr>
              <a:t>Keylines</a:t>
            </a:r>
            <a:endParaRPr lang="en-US" altLang="zh-CN">
              <a:solidFill>
                <a:srgbClr val="FFC000"/>
              </a:solidFill>
            </a:endParaRPr>
          </a:p>
        </p:txBody>
      </p:sp>
      <p:sp>
        <p:nvSpPr>
          <p:cNvPr id="3" name="副标题 2"/>
          <p:cNvSpPr>
            <a:spLocks noGrp="1"/>
          </p:cNvSpPr>
          <p:nvPr>
            <p:ph type="subTitle" idx="1"/>
          </p:nvPr>
        </p:nvSpPr>
        <p:spPr>
          <a:xfrm>
            <a:off x="1503045" y="2714625"/>
            <a:ext cx="6400800" cy="1752600"/>
          </a:xfrm>
        </p:spPr>
        <p:txBody>
          <a:bodyPr/>
          <a:p>
            <a:r>
              <a:rPr lang="en-US" altLang="zh-CN">
                <a:solidFill>
                  <a:schemeClr val="bg1"/>
                </a:solidFill>
              </a:rPr>
              <a:t>4.1 </a:t>
            </a:r>
            <a:r>
              <a:rPr lang="zh-CN" altLang="en-US">
                <a:solidFill>
                  <a:schemeClr val="bg1"/>
                </a:solidFill>
              </a:rPr>
              <a:t>简单介绍</a:t>
            </a:r>
            <a:endParaRPr lang="zh-CN" altLang="en-US">
              <a:solidFill>
                <a:schemeClr val="bg1"/>
              </a:solidFill>
            </a:endParaRPr>
          </a:p>
          <a:p>
            <a:r>
              <a:rPr lang="en-US" altLang="zh-CN">
                <a:solidFill>
                  <a:schemeClr val="bg1"/>
                </a:solidFill>
              </a:rPr>
              <a:t>4.2 </a:t>
            </a:r>
            <a:r>
              <a:rPr lang="zh-CN" altLang="en-US">
                <a:solidFill>
                  <a:schemeClr val="bg1"/>
                </a:solidFill>
                <a:sym typeface="+mn-ea"/>
              </a:rPr>
              <a:t>图表布局</a:t>
            </a:r>
            <a:endParaRPr lang="zh-CN" altLang="en-US">
              <a:solidFill>
                <a:schemeClr val="bg1"/>
              </a:solidFill>
            </a:endParaRPr>
          </a:p>
          <a:p>
            <a:r>
              <a:rPr lang="en-US" altLang="zh-CN">
                <a:solidFill>
                  <a:schemeClr val="bg1"/>
                </a:solidFill>
              </a:rPr>
              <a:t>4.3 </a:t>
            </a:r>
            <a:r>
              <a:rPr lang="zh-CN" altLang="en-US">
                <a:solidFill>
                  <a:schemeClr val="bg1"/>
                </a:solidFill>
              </a:rPr>
              <a:t>基本功能</a:t>
            </a:r>
            <a:endParaRPr lang="zh-CN" alt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3305" y="1196975"/>
            <a:ext cx="6290310" cy="1143000"/>
          </a:xfrm>
        </p:spPr>
        <p:txBody>
          <a:bodyPr vert="horz" wrap="square" lIns="91440" tIns="45720" rIns="91440" bIns="45720" numCol="1" rtlCol="0" anchor="ctr" anchorCtr="0" compatLnSpc="1">
            <a:normAutofit/>
          </a:bodyPr>
          <a:lstStyle/>
          <a:p>
            <a:pPr marL="0" marR="0" lvl="0" algn="l" rtl="0" latinLnBrk="0">
              <a:lnSpc>
                <a:spcPct val="100000"/>
              </a:lnSpc>
              <a:buNone/>
            </a:pPr>
            <a:r>
              <a:rPr lang="en-US" altLang="zh-CN" sz="4400" b="0">
                <a:solidFill>
                  <a:srgbClr val="FFC000"/>
                </a:solidFill>
                <a:latin typeface="+mj-lt"/>
                <a:ea typeface="+mj-ea"/>
                <a:sym typeface="+mn-ea"/>
              </a:rPr>
              <a:t>4.1、</a:t>
            </a:r>
            <a:r>
              <a:rPr lang="zh-CN" altLang="en-US" sz="4400" b="0">
                <a:solidFill>
                  <a:srgbClr val="FFC000"/>
                </a:solidFill>
                <a:latin typeface="+mj-lt"/>
                <a:ea typeface="+mj-ea"/>
                <a:sym typeface="+mn-ea"/>
              </a:rPr>
              <a:t>简单介绍</a:t>
            </a:r>
            <a:endParaRPr kumimoji="0" lang="zh-CN" altLang="en-US" sz="4400" b="0" i="0" u="none" strike="noStrike" kern="1200" cap="none" spc="0" normalizeH="0" baseline="0">
              <a:solidFill>
                <a:srgbClr val="FFC000"/>
              </a:solidFill>
              <a:latin typeface="+mj-lt"/>
              <a:ea typeface="+mj-ea"/>
              <a:sym typeface="+mn-ea"/>
            </a:endParaRPr>
          </a:p>
        </p:txBody>
      </p:sp>
      <p:sp>
        <p:nvSpPr>
          <p:cNvPr id="3" name="文本框 2"/>
          <p:cNvSpPr txBox="1"/>
          <p:nvPr/>
        </p:nvSpPr>
        <p:spPr>
          <a:xfrm>
            <a:off x="1017270" y="2499995"/>
            <a:ext cx="7543165" cy="3046095"/>
          </a:xfrm>
          <a:prstGeom prst="rect">
            <a:avLst/>
          </a:prstGeom>
          <a:noFill/>
        </p:spPr>
        <p:txBody>
          <a:bodyPr wrap="square" rtlCol="0">
            <a:spAutoFit/>
          </a:bodyPr>
          <a:p>
            <a:r>
              <a:rPr lang="en-US" altLang="zh-CN" sz="2400">
                <a:solidFill>
                  <a:schemeClr val="bg1"/>
                </a:solidFill>
                <a:latin typeface="+mn-lt"/>
                <a:cs typeface="+mn-lt"/>
              </a:rPr>
              <a:t>keylines</a:t>
            </a:r>
            <a:r>
              <a:rPr lang="zh-CN" altLang="en-US" sz="2400">
                <a:solidFill>
                  <a:schemeClr val="bg1"/>
                </a:solidFill>
                <a:latin typeface="+mn-lt"/>
                <a:cs typeface="+mn-lt"/>
              </a:rPr>
              <a:t>相比</a:t>
            </a:r>
            <a:r>
              <a:rPr lang="en-US" altLang="zh-CN" sz="2400">
                <a:solidFill>
                  <a:schemeClr val="bg1"/>
                </a:solidFill>
                <a:latin typeface="+mn-lt"/>
                <a:cs typeface="+mn-lt"/>
              </a:rPr>
              <a:t>I2</a:t>
            </a:r>
            <a:r>
              <a:rPr lang="zh-CN" altLang="en-US" sz="2400">
                <a:solidFill>
                  <a:schemeClr val="bg1"/>
                </a:solidFill>
                <a:latin typeface="+mn-lt"/>
                <a:cs typeface="+mn-lt"/>
              </a:rPr>
              <a:t>更加灵活、方便。</a:t>
            </a:r>
            <a:endParaRPr lang="zh-CN" altLang="en-US" sz="2400">
              <a:solidFill>
                <a:schemeClr val="bg1"/>
              </a:solidFill>
              <a:latin typeface="+mn-lt"/>
              <a:cs typeface="+mn-lt"/>
            </a:endParaRPr>
          </a:p>
          <a:p>
            <a:r>
              <a:rPr lang="en-US" altLang="zh-CN" sz="2400">
                <a:solidFill>
                  <a:schemeClr val="bg1"/>
                </a:solidFill>
                <a:latin typeface="+mn-lt"/>
                <a:cs typeface="+mn-lt"/>
              </a:rPr>
              <a:t>1</a:t>
            </a:r>
            <a:r>
              <a:rPr lang="zh-CN" altLang="en-US" sz="2400">
                <a:solidFill>
                  <a:schemeClr val="bg1"/>
                </a:solidFill>
                <a:latin typeface="+mn-lt"/>
                <a:cs typeface="+mn-lt"/>
              </a:rPr>
              <a:t>、</a:t>
            </a:r>
            <a:r>
              <a:rPr lang="en-US" altLang="zh-CN" sz="2400">
                <a:solidFill>
                  <a:schemeClr val="bg1"/>
                </a:solidFill>
                <a:latin typeface="+mn-lt"/>
                <a:cs typeface="+mn-lt"/>
              </a:rPr>
              <a:t>Keylines</a:t>
            </a:r>
            <a:r>
              <a:rPr lang="zh-CN" altLang="en-US" sz="2400">
                <a:solidFill>
                  <a:schemeClr val="bg1"/>
                </a:solidFill>
                <a:latin typeface="+mn-lt"/>
                <a:cs typeface="+mn-lt"/>
              </a:rPr>
              <a:t>支持各种数据库。</a:t>
            </a:r>
            <a:endParaRPr lang="zh-CN" altLang="en-US" sz="2400">
              <a:solidFill>
                <a:schemeClr val="bg1"/>
              </a:solidFill>
              <a:latin typeface="+mn-lt"/>
              <a:cs typeface="+mn-lt"/>
            </a:endParaRPr>
          </a:p>
          <a:p>
            <a:r>
              <a:rPr lang="en-US" altLang="zh-CN" sz="2400">
                <a:solidFill>
                  <a:schemeClr val="bg1"/>
                </a:solidFill>
                <a:latin typeface="+mn-lt"/>
                <a:cs typeface="+mn-lt"/>
              </a:rPr>
              <a:t>Graph databases: Infinitegraph,Neo4j,Titan</a:t>
            </a:r>
            <a:endParaRPr lang="en-US" altLang="zh-CN" sz="2400">
              <a:solidFill>
                <a:schemeClr val="bg1"/>
              </a:solidFill>
              <a:latin typeface="+mn-lt"/>
              <a:cs typeface="+mn-lt"/>
            </a:endParaRPr>
          </a:p>
          <a:p>
            <a:r>
              <a:rPr lang="en-US" altLang="zh-CN" sz="2400">
                <a:solidFill>
                  <a:schemeClr val="bg1"/>
                </a:solidFill>
                <a:latin typeface="+mn-lt"/>
                <a:cs typeface="+mn-lt"/>
              </a:rPr>
              <a:t>Standard SQL databases</a:t>
            </a:r>
            <a:endParaRPr lang="en-US" altLang="zh-CN" sz="2400">
              <a:solidFill>
                <a:schemeClr val="bg1"/>
              </a:solidFill>
              <a:latin typeface="+mn-lt"/>
              <a:cs typeface="+mn-lt"/>
            </a:endParaRPr>
          </a:p>
          <a:p>
            <a:r>
              <a:rPr lang="en-US" altLang="zh-CN" sz="2400">
                <a:solidFill>
                  <a:schemeClr val="bg1"/>
                </a:solidFill>
                <a:latin typeface="+mn-lt"/>
                <a:cs typeface="+mn-lt"/>
              </a:rPr>
              <a:t>Non-SQL databases</a:t>
            </a:r>
            <a:endParaRPr lang="en-US" altLang="zh-CN" sz="2400">
              <a:solidFill>
                <a:schemeClr val="bg1"/>
              </a:solidFill>
              <a:latin typeface="+mn-lt"/>
              <a:cs typeface="+mn-lt"/>
            </a:endParaRPr>
          </a:p>
          <a:p>
            <a:r>
              <a:rPr lang="en-US" altLang="zh-CN" sz="2400">
                <a:solidFill>
                  <a:schemeClr val="bg1"/>
                </a:solidFill>
                <a:latin typeface="+mn-lt"/>
                <a:cs typeface="+mn-lt"/>
              </a:rPr>
              <a:t>Unstructured data</a:t>
            </a:r>
            <a:endParaRPr lang="zh-CN" altLang="en-US" sz="2400">
              <a:solidFill>
                <a:schemeClr val="bg1"/>
              </a:solidFill>
              <a:latin typeface="+mn-lt"/>
              <a:cs typeface="+mn-lt"/>
            </a:endParaRPr>
          </a:p>
          <a:p>
            <a:r>
              <a:rPr lang="en-US" altLang="zh-CN" sz="2400">
                <a:solidFill>
                  <a:schemeClr val="bg1"/>
                </a:solidFill>
                <a:latin typeface="+mn-lt"/>
                <a:cs typeface="+mn-lt"/>
              </a:rPr>
              <a:t>2</a:t>
            </a:r>
            <a:r>
              <a:rPr lang="zh-CN" altLang="en-US" sz="2400">
                <a:solidFill>
                  <a:schemeClr val="bg1"/>
                </a:solidFill>
                <a:latin typeface="+mn-lt"/>
                <a:cs typeface="+mn-lt"/>
              </a:rPr>
              <a:t>、</a:t>
            </a:r>
            <a:r>
              <a:rPr lang="en-US" altLang="zh-CN" sz="2400">
                <a:solidFill>
                  <a:schemeClr val="bg1"/>
                </a:solidFill>
                <a:latin typeface="+mn-lt"/>
                <a:cs typeface="+mn-lt"/>
              </a:rPr>
              <a:t>Keylines</a:t>
            </a:r>
            <a:r>
              <a:rPr lang="zh-CN" altLang="en-US" sz="2400">
                <a:solidFill>
                  <a:schemeClr val="bg1"/>
                </a:solidFill>
                <a:latin typeface="+mn-lt"/>
                <a:cs typeface="+mn-lt"/>
              </a:rPr>
              <a:t>可以根据属性分组、合并，撤销分组。</a:t>
            </a:r>
            <a:endParaRPr lang="zh-CN" altLang="en-US" sz="2400">
              <a:solidFill>
                <a:schemeClr val="bg1"/>
              </a:solidFill>
              <a:latin typeface="+mn-lt"/>
              <a:cs typeface="+mn-lt"/>
            </a:endParaRPr>
          </a:p>
          <a:p>
            <a:r>
              <a:rPr lang="en-US" altLang="zh-CN" sz="2400">
                <a:solidFill>
                  <a:schemeClr val="bg1"/>
                </a:solidFill>
                <a:latin typeface="+mn-lt"/>
                <a:cs typeface="+mn-lt"/>
              </a:rPr>
              <a:t>3</a:t>
            </a:r>
            <a:r>
              <a:rPr lang="zh-CN" altLang="en-US" sz="2400">
                <a:solidFill>
                  <a:schemeClr val="bg1"/>
                </a:solidFill>
                <a:latin typeface="+mn-lt"/>
                <a:cs typeface="+mn-lt"/>
              </a:rPr>
              <a:t>、</a:t>
            </a:r>
            <a:r>
              <a:rPr lang="en-US" altLang="zh-CN" sz="2400">
                <a:solidFill>
                  <a:schemeClr val="bg1"/>
                </a:solidFill>
                <a:latin typeface="+mn-lt"/>
                <a:cs typeface="+mn-lt"/>
              </a:rPr>
              <a:t>Keylines</a:t>
            </a:r>
            <a:r>
              <a:rPr lang="zh-CN" altLang="en-US" sz="2400">
                <a:solidFill>
                  <a:schemeClr val="bg1"/>
                </a:solidFill>
                <a:latin typeface="+mn-lt"/>
                <a:cs typeface="+mn-lt"/>
              </a:rPr>
              <a:t>具有灵活的时间轴，不限制图表布局。</a:t>
            </a:r>
            <a:endParaRPr lang="zh-CN" altLang="en-US" sz="2400">
              <a:solidFill>
                <a:schemeClr val="bg1"/>
              </a:solidFill>
              <a:latin typeface="+mn-lt"/>
              <a:cs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183005" y="308610"/>
            <a:ext cx="8229600" cy="1024255"/>
          </a:xfrm>
        </p:spPr>
        <p:txBody>
          <a:bodyPr/>
          <a:p>
            <a:pPr algn="l"/>
            <a:r>
              <a:rPr lang="en-US" altLang="zh-CN" sz="4400" b="0">
                <a:solidFill>
                  <a:srgbClr val="FFC000"/>
                </a:solidFill>
                <a:latin typeface="+mj-lt"/>
                <a:ea typeface="+mj-ea"/>
              </a:rPr>
              <a:t>4.3、图表布局</a:t>
            </a:r>
            <a:endParaRPr lang="en-US" altLang="zh-CN" sz="4400" b="0">
              <a:solidFill>
                <a:srgbClr val="FFC000"/>
              </a:solidFill>
              <a:latin typeface="+mj-lt"/>
              <a:ea typeface="+mj-ea"/>
            </a:endParaRPr>
          </a:p>
        </p:txBody>
      </p:sp>
      <p:pic>
        <p:nvPicPr>
          <p:cNvPr id="4" name="内容占位符 3"/>
          <p:cNvPicPr>
            <a:picLocks noChangeAspect="1"/>
          </p:cNvPicPr>
          <p:nvPr>
            <p:ph idx="1"/>
          </p:nvPr>
        </p:nvPicPr>
        <p:blipFill>
          <a:blip r:embed="rId1"/>
          <a:stretch>
            <a:fillRect/>
          </a:stretch>
        </p:blipFill>
        <p:spPr>
          <a:xfrm>
            <a:off x="1319530" y="1600200"/>
            <a:ext cx="6504305" cy="45262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711669" y="45545"/>
            <a:ext cx="8229600" cy="1143000"/>
          </a:xfrm>
        </p:spPr>
        <p:txBody>
          <a:bodyPr/>
          <a:p>
            <a:pPr algn="l"/>
            <a:r>
              <a:rPr lang="en-US" altLang="zh-CN" sz="4400" b="0">
                <a:solidFill>
                  <a:srgbClr val="FFC000"/>
                </a:solidFill>
                <a:latin typeface="+mj-lt"/>
                <a:ea typeface="+mj-ea"/>
              </a:rPr>
              <a:t>4.3、基本功能</a:t>
            </a:r>
            <a:endParaRPr lang="en-US" altLang="zh-CN" sz="4400" b="0">
              <a:solidFill>
                <a:srgbClr val="FFC000"/>
              </a:solidFill>
              <a:latin typeface="+mj-lt"/>
              <a:ea typeface="+mj-ea"/>
            </a:endParaRPr>
          </a:p>
        </p:txBody>
      </p:sp>
      <p:sp>
        <p:nvSpPr>
          <p:cNvPr id="3" name="内容占位符 2"/>
          <p:cNvSpPr/>
          <p:nvPr>
            <p:ph idx="1"/>
          </p:nvPr>
        </p:nvSpPr>
        <p:spPr>
          <a:xfrm>
            <a:off x="711835" y="1106805"/>
            <a:ext cx="8229600" cy="5085080"/>
          </a:xfrm>
        </p:spPr>
        <p:txBody>
          <a:bodyPr/>
          <a:p>
            <a:pPr marL="0" indent="0">
              <a:buNone/>
            </a:pPr>
            <a:r>
              <a:rPr lang="zh-CN" altLang="en-US">
                <a:solidFill>
                  <a:schemeClr val="bg1"/>
                </a:solidFill>
                <a:sym typeface="+mn-ea"/>
              </a:rPr>
              <a:t>查询、过滤</a:t>
            </a:r>
            <a:endParaRPr lang="zh-CN" altLang="en-US">
              <a:solidFill>
                <a:schemeClr val="bg1"/>
              </a:solidFill>
            </a:endParaRPr>
          </a:p>
          <a:p>
            <a:pPr marL="0" indent="0">
              <a:buNone/>
            </a:pPr>
            <a:r>
              <a:rPr lang="zh-CN" altLang="en-US">
                <a:solidFill>
                  <a:schemeClr val="bg1"/>
                </a:solidFill>
              </a:rPr>
              <a:t>将未选中的实体虚化</a:t>
            </a:r>
            <a:endParaRPr lang="zh-CN" altLang="en-US">
              <a:solidFill>
                <a:schemeClr val="bg1"/>
              </a:solidFill>
            </a:endParaRPr>
          </a:p>
          <a:p>
            <a:pPr marL="0" indent="0">
              <a:buNone/>
            </a:pPr>
            <a:r>
              <a:rPr lang="zh-CN" altLang="en-US">
                <a:solidFill>
                  <a:schemeClr val="bg1"/>
                </a:solidFill>
              </a:rPr>
              <a:t>查找路径</a:t>
            </a:r>
            <a:endParaRPr lang="zh-CN" altLang="en-US">
              <a:solidFill>
                <a:schemeClr val="bg1"/>
              </a:solidFill>
            </a:endParaRPr>
          </a:p>
          <a:p>
            <a:pPr marL="0" indent="0">
              <a:buNone/>
            </a:pPr>
            <a:r>
              <a:rPr lang="zh-CN" altLang="en-US">
                <a:solidFill>
                  <a:schemeClr val="bg1"/>
                </a:solidFill>
                <a:sym typeface="+mn-ea"/>
              </a:rPr>
              <a:t>实体扩展</a:t>
            </a:r>
            <a:endParaRPr lang="zh-CN" altLang="en-US">
              <a:solidFill>
                <a:schemeClr val="bg1"/>
              </a:solidFill>
            </a:endParaRPr>
          </a:p>
          <a:p>
            <a:pPr marL="0" indent="0">
              <a:buNone/>
            </a:pPr>
            <a:r>
              <a:rPr lang="zh-CN" altLang="en-US">
                <a:solidFill>
                  <a:schemeClr val="bg1"/>
                </a:solidFill>
                <a:sym typeface="+mn-ea"/>
              </a:rPr>
              <a:t>社交网络分析</a:t>
            </a:r>
            <a:endParaRPr lang="zh-CN" altLang="en-US">
              <a:solidFill>
                <a:schemeClr val="bg1"/>
              </a:solidFill>
              <a:sym typeface="+mn-ea"/>
            </a:endParaRPr>
          </a:p>
          <a:p>
            <a:pPr marL="0" indent="0">
              <a:buNone/>
            </a:pPr>
            <a:r>
              <a:rPr lang="zh-CN" altLang="en-US">
                <a:solidFill>
                  <a:schemeClr val="accent3"/>
                </a:solidFill>
                <a:sym typeface="+mn-ea"/>
              </a:rPr>
              <a:t>分组、合并实体</a:t>
            </a:r>
            <a:endParaRPr lang="zh-CN" altLang="en-US">
              <a:solidFill>
                <a:schemeClr val="bg1"/>
              </a:solidFill>
            </a:endParaRPr>
          </a:p>
          <a:p>
            <a:pPr marL="0" indent="0">
              <a:buNone/>
            </a:pPr>
            <a:r>
              <a:rPr lang="zh-CN" altLang="en-US">
                <a:solidFill>
                  <a:schemeClr val="accent3"/>
                </a:solidFill>
              </a:rPr>
              <a:t>时间轴</a:t>
            </a:r>
            <a:endParaRPr lang="en-US" altLang="zh-CN">
              <a:solidFill>
                <a:schemeClr val="bg1"/>
              </a:solidFill>
            </a:endParaRPr>
          </a:p>
          <a:p>
            <a:pPr marL="0" indent="0">
              <a:buNone/>
            </a:pPr>
            <a:r>
              <a:rPr lang="zh-CN" altLang="en-US">
                <a:solidFill>
                  <a:schemeClr val="accent3"/>
                </a:solidFill>
              </a:rPr>
              <a:t>对</a:t>
            </a:r>
            <a:r>
              <a:rPr lang="en-US" altLang="zh-CN">
                <a:solidFill>
                  <a:schemeClr val="accent3"/>
                </a:solidFill>
              </a:rPr>
              <a:t>IE10, iPad</a:t>
            </a:r>
            <a:r>
              <a:rPr lang="zh-CN" altLang="en-US">
                <a:solidFill>
                  <a:schemeClr val="accent3"/>
                </a:solidFill>
              </a:rPr>
              <a:t>和</a:t>
            </a:r>
            <a:r>
              <a:rPr lang="en-US" altLang="zh-CN">
                <a:solidFill>
                  <a:schemeClr val="accent3"/>
                </a:solidFill>
              </a:rPr>
              <a:t>Android</a:t>
            </a:r>
            <a:r>
              <a:rPr lang="zh-CN" altLang="en-US">
                <a:solidFill>
                  <a:schemeClr val="accent3"/>
                </a:solidFill>
              </a:rPr>
              <a:t>的平板电脑可触屏操作</a:t>
            </a:r>
            <a:endParaRPr lang="en-US" altLang="zh-CN">
              <a:solidFill>
                <a:schemeClr val="bg1"/>
              </a:solidFill>
            </a:endParaRPr>
          </a:p>
          <a:p>
            <a:pPr marL="0" indent="0">
              <a:buNone/>
            </a:pPr>
            <a:r>
              <a:rPr lang="zh-CN" altLang="en-US">
                <a:solidFill>
                  <a:schemeClr val="accent3"/>
                </a:solidFill>
              </a:rPr>
              <a:t>探索（浏览隐藏的属性）</a:t>
            </a:r>
            <a:endParaRPr lang="en-US" altLang="zh-CN">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711669" y="45545"/>
            <a:ext cx="8229600" cy="1143000"/>
          </a:xfrm>
        </p:spPr>
        <p:txBody>
          <a:bodyPr/>
          <a:p>
            <a:pPr algn="l"/>
            <a:r>
              <a:rPr lang="en-US" altLang="zh-CN" sz="4400" b="0">
                <a:solidFill>
                  <a:srgbClr val="FFC000"/>
                </a:solidFill>
                <a:latin typeface="+mj-lt"/>
                <a:ea typeface="+mj-ea"/>
              </a:rPr>
              <a:t>4.3、基本功能</a:t>
            </a:r>
            <a:endParaRPr lang="en-US" altLang="zh-CN" sz="4400" b="0">
              <a:solidFill>
                <a:srgbClr val="FFC000"/>
              </a:solidFill>
              <a:latin typeface="+mj-lt"/>
              <a:ea typeface="+mj-ea"/>
            </a:endParaRPr>
          </a:p>
        </p:txBody>
      </p:sp>
      <p:sp>
        <p:nvSpPr>
          <p:cNvPr id="3" name="内容占位符 2"/>
          <p:cNvSpPr/>
          <p:nvPr>
            <p:ph idx="1"/>
          </p:nvPr>
        </p:nvSpPr>
        <p:spPr>
          <a:xfrm>
            <a:off x="711835" y="1188720"/>
            <a:ext cx="8229600" cy="5374005"/>
          </a:xfrm>
        </p:spPr>
        <p:txBody>
          <a:bodyPr/>
          <a:p>
            <a:pPr marL="0" indent="0">
              <a:buNone/>
            </a:pPr>
            <a:r>
              <a:rPr lang="zh-CN" altLang="en-US" sz="2000">
                <a:solidFill>
                  <a:schemeClr val="accent3"/>
                </a:solidFill>
              </a:rPr>
              <a:t>分组、合并实体（按照属性进行分组、合并，如图，按照地域分组。）</a:t>
            </a:r>
            <a:endParaRPr lang="zh-CN" altLang="en-US">
              <a:solidFill>
                <a:schemeClr val="bg1"/>
              </a:solidFill>
            </a:endParaRPr>
          </a:p>
          <a:p>
            <a:pPr marL="0" indent="0">
              <a:buNone/>
            </a:pPr>
            <a:endParaRPr lang="en-US" altLang="zh-CN">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p:txBody>
      </p:sp>
      <p:pic>
        <p:nvPicPr>
          <p:cNvPr id="6" name="图片 5"/>
          <p:cNvPicPr>
            <a:picLocks noChangeAspect="1"/>
          </p:cNvPicPr>
          <p:nvPr/>
        </p:nvPicPr>
        <p:blipFill>
          <a:blip r:embed="rId1"/>
          <a:stretch>
            <a:fillRect/>
          </a:stretch>
        </p:blipFill>
        <p:spPr>
          <a:xfrm>
            <a:off x="179070" y="1848485"/>
            <a:ext cx="8785860" cy="48463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711669" y="45545"/>
            <a:ext cx="8229600" cy="1143000"/>
          </a:xfrm>
        </p:spPr>
        <p:txBody>
          <a:bodyPr/>
          <a:p>
            <a:pPr algn="l"/>
            <a:r>
              <a:rPr lang="en-US" altLang="zh-CN" sz="4400" b="0">
                <a:solidFill>
                  <a:srgbClr val="FFC000"/>
                </a:solidFill>
                <a:latin typeface="+mj-lt"/>
                <a:ea typeface="+mj-ea"/>
              </a:rPr>
              <a:t>4.3、基本功能</a:t>
            </a:r>
            <a:endParaRPr lang="en-US" altLang="zh-CN" sz="4400" b="0">
              <a:solidFill>
                <a:srgbClr val="FFC000"/>
              </a:solidFill>
              <a:latin typeface="+mj-lt"/>
              <a:ea typeface="+mj-ea"/>
            </a:endParaRPr>
          </a:p>
        </p:txBody>
      </p:sp>
      <p:sp>
        <p:nvSpPr>
          <p:cNvPr id="3" name="内容占位符 2"/>
          <p:cNvSpPr/>
          <p:nvPr>
            <p:ph idx="1"/>
          </p:nvPr>
        </p:nvSpPr>
        <p:spPr>
          <a:xfrm>
            <a:off x="711835" y="1054100"/>
            <a:ext cx="8229600" cy="5374005"/>
          </a:xfrm>
        </p:spPr>
        <p:txBody>
          <a:bodyPr/>
          <a:p>
            <a:pPr marL="0" indent="0">
              <a:buNone/>
            </a:pPr>
            <a:r>
              <a:rPr lang="zh-CN" altLang="en-US" sz="2000">
                <a:solidFill>
                  <a:schemeClr val="accent3"/>
                </a:solidFill>
              </a:rPr>
              <a:t>时间轴（</a:t>
            </a:r>
            <a:r>
              <a:rPr lang="en-US" altLang="zh-CN" sz="2000">
                <a:solidFill>
                  <a:schemeClr val="accent3"/>
                </a:solidFill>
              </a:rPr>
              <a:t>Keylines</a:t>
            </a:r>
            <a:r>
              <a:rPr lang="zh-CN" altLang="en-US" sz="2000">
                <a:solidFill>
                  <a:schemeClr val="accent3"/>
                </a:solidFill>
              </a:rPr>
              <a:t>有灵活的时间轴。）</a:t>
            </a:r>
            <a:endParaRPr lang="en-US" altLang="zh-CN">
              <a:solidFill>
                <a:schemeClr val="bg1"/>
              </a:solidFill>
            </a:endParaRPr>
          </a:p>
          <a:p>
            <a:pPr marL="0" indent="0">
              <a:buNone/>
            </a:pPr>
            <a:endParaRPr lang="en-US" altLang="zh-CN">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1176655" y="1636395"/>
            <a:ext cx="6790690" cy="5028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2988" y="1196975"/>
            <a:ext cx="273685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1</a:t>
            </a:r>
            <a:r>
              <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、基本概念</a:t>
            </a:r>
            <a:endPar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endParaRPr>
          </a:p>
        </p:txBody>
      </p:sp>
      <p:sp>
        <p:nvSpPr>
          <p:cNvPr id="16387" name="矩形 4"/>
          <p:cNvSpPr/>
          <p:nvPr/>
        </p:nvSpPr>
        <p:spPr>
          <a:xfrm>
            <a:off x="1214120" y="2339975"/>
            <a:ext cx="7345363" cy="304609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sym typeface="+mn-ea"/>
              </a:rPr>
              <a:t>知识图谱的构建：</a:t>
            </a:r>
            <a:r>
              <a:rPr lang="en-US" altLang="zh-CN" sz="1600" dirty="0">
                <a:solidFill>
                  <a:schemeClr val="bg1"/>
                </a:solidFill>
                <a:latin typeface="微软雅黑" panose="020B0503020204020204" pitchFamily="34" charset="-122"/>
                <a:ea typeface="微软雅黑" panose="020B0503020204020204" pitchFamily="34" charset="-122"/>
                <a:sym typeface="+mn-ea"/>
              </a:rPr>
              <a:t>1.</a:t>
            </a:r>
            <a:r>
              <a:rPr lang="zh-CN" altLang="en-US" sz="1600" dirty="0">
                <a:solidFill>
                  <a:schemeClr val="bg1"/>
                </a:solidFill>
                <a:latin typeface="微软雅黑" panose="020B0503020204020204" pitchFamily="34" charset="-122"/>
                <a:ea typeface="微软雅黑" panose="020B0503020204020204" pitchFamily="34" charset="-122"/>
                <a:sym typeface="+mn-ea"/>
              </a:rPr>
              <a:t>实体、关系、属性提取，</a:t>
            </a:r>
            <a:r>
              <a:rPr lang="en-US" altLang="zh-CN" sz="1600" dirty="0">
                <a:solidFill>
                  <a:schemeClr val="bg1"/>
                </a:solidFill>
                <a:latin typeface="微软雅黑" panose="020B0503020204020204" pitchFamily="34" charset="-122"/>
                <a:ea typeface="微软雅黑" panose="020B0503020204020204" pitchFamily="34" charset="-122"/>
                <a:sym typeface="+mn-ea"/>
              </a:rPr>
              <a:t>2.</a:t>
            </a:r>
            <a:r>
              <a:rPr lang="zh-CN" altLang="en-US" sz="1600" dirty="0">
                <a:solidFill>
                  <a:schemeClr val="bg1"/>
                </a:solidFill>
                <a:latin typeface="微软雅黑" panose="020B0503020204020204" pitchFamily="34" charset="-122"/>
                <a:ea typeface="微软雅黑" panose="020B0503020204020204" pitchFamily="34" charset="-122"/>
                <a:sym typeface="+mn-ea"/>
              </a:rPr>
              <a:t>建模，</a:t>
            </a:r>
            <a:r>
              <a:rPr lang="en-US" altLang="zh-CN" sz="1600" dirty="0">
                <a:solidFill>
                  <a:schemeClr val="bg1"/>
                </a:solidFill>
                <a:latin typeface="微软雅黑" panose="020B0503020204020204" pitchFamily="34" charset="-122"/>
                <a:ea typeface="微软雅黑" panose="020B0503020204020204" pitchFamily="34" charset="-122"/>
                <a:sym typeface="+mn-ea"/>
              </a:rPr>
              <a:t>3.</a:t>
            </a:r>
            <a:r>
              <a:rPr lang="zh-CN" altLang="en-US" sz="1600" dirty="0">
                <a:solidFill>
                  <a:schemeClr val="bg1"/>
                </a:solidFill>
                <a:latin typeface="微软雅黑" panose="020B0503020204020204" pitchFamily="34" charset="-122"/>
                <a:ea typeface="微软雅黑" panose="020B0503020204020204" pitchFamily="34" charset="-122"/>
                <a:sym typeface="+mn-ea"/>
              </a:rPr>
              <a:t>数据库存储，</a:t>
            </a:r>
            <a:r>
              <a:rPr lang="en-US" altLang="zh-CN" sz="1600" dirty="0">
                <a:solidFill>
                  <a:schemeClr val="bg1"/>
                </a:solidFill>
                <a:latin typeface="微软雅黑" panose="020B0503020204020204" pitchFamily="34" charset="-122"/>
                <a:ea typeface="微软雅黑" panose="020B0503020204020204" pitchFamily="34" charset="-122"/>
                <a:sym typeface="+mn-ea"/>
              </a:rPr>
              <a:t>4.</a:t>
            </a:r>
            <a:r>
              <a:rPr lang="zh-CN" altLang="en-US" sz="1600" dirty="0">
                <a:solidFill>
                  <a:schemeClr val="bg1"/>
                </a:solidFill>
                <a:latin typeface="微软雅黑" panose="020B0503020204020204" pitchFamily="34" charset="-122"/>
                <a:ea typeface="微软雅黑" panose="020B0503020204020204" pitchFamily="34" charset="-122"/>
                <a:sym typeface="+mn-ea"/>
              </a:rPr>
              <a:t>可视化图谱。</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例如，在</a:t>
            </a:r>
            <a:r>
              <a:rPr lang="en-US" altLang="zh-CN" sz="1600" dirty="0">
                <a:solidFill>
                  <a:schemeClr val="bg1"/>
                </a:solidFill>
                <a:latin typeface="微软雅黑" panose="020B0503020204020204" pitchFamily="34" charset="-122"/>
                <a:ea typeface="微软雅黑" panose="020B0503020204020204" pitchFamily="34" charset="-122"/>
              </a:rPr>
              <a:t>i2</a:t>
            </a:r>
            <a:r>
              <a:rPr lang="zh-CN" altLang="en-US" sz="1600" dirty="0">
                <a:solidFill>
                  <a:schemeClr val="bg1"/>
                </a:solidFill>
                <a:latin typeface="微软雅黑" panose="020B0503020204020204" pitchFamily="34" charset="-122"/>
                <a:ea typeface="微软雅黑" panose="020B0503020204020204" pitchFamily="34" charset="-122"/>
              </a:rPr>
              <a:t>中对攻击过程构建知识图谱（为了方便，这里只举两个实体说明）。</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提取源</a:t>
            </a:r>
            <a:r>
              <a:rPr lang="en-US" altLang="zh-CN" sz="1600" dirty="0">
                <a:solidFill>
                  <a:schemeClr val="bg1"/>
                </a:solidFill>
                <a:latin typeface="微软雅黑" panose="020B0503020204020204" pitchFamily="34" charset="-122"/>
                <a:ea typeface="微软雅黑" panose="020B0503020204020204" pitchFamily="34" charset="-122"/>
              </a:rPr>
              <a:t>IP</a:t>
            </a:r>
            <a:r>
              <a:rPr lang="zh-CN" altLang="en-US" sz="1600" dirty="0">
                <a:solidFill>
                  <a:schemeClr val="bg1"/>
                </a:solidFill>
                <a:latin typeface="微软雅黑" panose="020B0503020204020204" pitchFamily="34" charset="-122"/>
                <a:ea typeface="微软雅黑" panose="020B0503020204020204" pitchFamily="34" charset="-122"/>
              </a:rPr>
              <a:t>，目标</a:t>
            </a:r>
            <a:r>
              <a:rPr lang="en-US" altLang="zh-CN" sz="1600" dirty="0">
                <a:solidFill>
                  <a:schemeClr val="bg1"/>
                </a:solidFill>
                <a:latin typeface="微软雅黑" panose="020B0503020204020204" pitchFamily="34" charset="-122"/>
                <a:ea typeface="微软雅黑" panose="020B0503020204020204" pitchFamily="34" charset="-122"/>
              </a:rPr>
              <a:t>IP</a:t>
            </a:r>
            <a:r>
              <a:rPr lang="zh-CN" altLang="en-US" sz="1600" dirty="0">
                <a:solidFill>
                  <a:schemeClr val="bg1"/>
                </a:solidFill>
                <a:latin typeface="微软雅黑" panose="020B0503020204020204" pitchFamily="34" charset="-122"/>
                <a:ea typeface="微软雅黑" panose="020B0503020204020204" pitchFamily="34" charset="-122"/>
              </a:rPr>
              <a:t>，攻击日期、时间，攻击类型，攻击状态。</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定义源</a:t>
            </a:r>
            <a:r>
              <a:rPr lang="en-US" altLang="zh-CN" sz="1600" dirty="0">
                <a:solidFill>
                  <a:schemeClr val="bg1"/>
                </a:solidFill>
                <a:latin typeface="微软雅黑" panose="020B0503020204020204" pitchFamily="34" charset="-122"/>
                <a:ea typeface="微软雅黑" panose="020B0503020204020204" pitchFamily="34" charset="-122"/>
              </a:rPr>
              <a:t>IP</a:t>
            </a:r>
            <a:r>
              <a:rPr lang="zh-CN" altLang="en-US" sz="1600" dirty="0">
                <a:solidFill>
                  <a:schemeClr val="bg1"/>
                </a:solidFill>
                <a:latin typeface="微软雅黑" panose="020B0503020204020204" pitchFamily="34" charset="-122"/>
                <a:ea typeface="微软雅黑" panose="020B0503020204020204" pitchFamily="34" charset="-122"/>
              </a:rPr>
              <a:t>和目标</a:t>
            </a:r>
            <a:r>
              <a:rPr lang="en-US" altLang="zh-CN" sz="1600" dirty="0">
                <a:solidFill>
                  <a:schemeClr val="bg1"/>
                </a:solidFill>
                <a:latin typeface="微软雅黑" panose="020B0503020204020204" pitchFamily="34" charset="-122"/>
                <a:ea typeface="微软雅黑" panose="020B0503020204020204" pitchFamily="34" charset="-122"/>
              </a:rPr>
              <a:t>IP</a:t>
            </a:r>
            <a:r>
              <a:rPr lang="zh-CN" altLang="en-US" sz="1600" dirty="0">
                <a:solidFill>
                  <a:schemeClr val="bg1"/>
                </a:solidFill>
                <a:latin typeface="微软雅黑" panose="020B0503020204020204" pitchFamily="34" charset="-122"/>
                <a:ea typeface="微软雅黑" panose="020B0503020204020204" pitchFamily="34" charset="-122"/>
              </a:rPr>
              <a:t>的关系</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攻击，并指定方向，源到目标，确定关系</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攻击的属性（攻击类型、攻击状态）</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导入数据到</a:t>
            </a:r>
            <a:r>
              <a:rPr lang="en-US" altLang="zh-CN" sz="1600" dirty="0">
                <a:solidFill>
                  <a:schemeClr val="bg1"/>
                </a:solidFill>
                <a:latin typeface="微软雅黑" panose="020B0503020204020204" pitchFamily="34" charset="-122"/>
                <a:ea typeface="微软雅黑" panose="020B0503020204020204" pitchFamily="34" charset="-122"/>
              </a:rPr>
              <a:t>i2</a:t>
            </a:r>
            <a:r>
              <a:rPr lang="zh-CN" altLang="en-US" sz="1600" dirty="0">
                <a:solidFill>
                  <a:schemeClr val="bg1"/>
                </a:solidFill>
                <a:latin typeface="微软雅黑" panose="020B0503020204020204" pitchFamily="34" charset="-122"/>
                <a:ea typeface="微软雅黑" panose="020B0503020204020204" pitchFamily="34" charset="-122"/>
              </a:rPr>
              <a:t>的数据库中，实例化实体、关系、属性。</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在</a:t>
            </a:r>
            <a:r>
              <a:rPr lang="en-US" altLang="zh-CN" sz="1600" dirty="0">
                <a:solidFill>
                  <a:schemeClr val="bg1"/>
                </a:solidFill>
                <a:latin typeface="微软雅黑" panose="020B0503020204020204" pitchFamily="34" charset="-122"/>
                <a:ea typeface="微软雅黑" panose="020B0503020204020204" pitchFamily="34" charset="-122"/>
              </a:rPr>
              <a:t>I2</a:t>
            </a:r>
            <a:r>
              <a:rPr lang="zh-CN" altLang="en-US" sz="1600" dirty="0">
                <a:solidFill>
                  <a:schemeClr val="bg1"/>
                </a:solidFill>
                <a:latin typeface="微软雅黑" panose="020B0503020204020204" pitchFamily="34" charset="-122"/>
                <a:ea typeface="微软雅黑" panose="020B0503020204020204" pitchFamily="34" charset="-122"/>
              </a:rPr>
              <a:t>的终端以图的形式可视化。</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42988" y="1196975"/>
            <a:ext cx="273685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1</a:t>
            </a:r>
            <a:r>
              <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rPr>
              <a:t>、基本概念</a:t>
            </a:r>
            <a:endParaRPr kumimoji="0" lang="zh-CN" altLang="en-US" b="1" i="0" u="none" strike="noStrike" kern="1200" cap="none" spc="0" normalizeH="0" baseline="0" noProof="0" dirty="0">
              <a:ln>
                <a:noFill/>
              </a:ln>
              <a:solidFill>
                <a:srgbClr val="FFC000"/>
              </a:solidFill>
              <a:effectLst/>
              <a:uLnTx/>
              <a:uFillTx/>
              <a:latin typeface="微软雅黑" panose="020B0503020204020204" pitchFamily="34" charset="-122"/>
              <a:ea typeface="微软简综艺" pitchFamily="49" charset="-122"/>
              <a:cs typeface="+mj-cs"/>
            </a:endParaRPr>
          </a:p>
        </p:txBody>
      </p:sp>
      <p:sp>
        <p:nvSpPr>
          <p:cNvPr id="16387" name="矩形 4"/>
          <p:cNvSpPr/>
          <p:nvPr/>
        </p:nvSpPr>
        <p:spPr>
          <a:xfrm>
            <a:off x="1240155" y="2339975"/>
            <a:ext cx="7345363" cy="26765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知识图谱对我们的应用价值：</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通过推理寻找有价值的信息，如通过相似的</a:t>
            </a:r>
            <a:r>
              <a:rPr lang="en-US" altLang="zh-CN" sz="1600" dirty="0">
                <a:solidFill>
                  <a:schemeClr val="bg1"/>
                </a:solidFill>
                <a:latin typeface="微软雅黑" panose="020B0503020204020204" pitchFamily="34" charset="-122"/>
                <a:ea typeface="微软雅黑" panose="020B0503020204020204" pitchFamily="34" charset="-122"/>
              </a:rPr>
              <a:t>webshell</a:t>
            </a:r>
            <a:r>
              <a:rPr lang="zh-CN" altLang="en-US" sz="1600" dirty="0">
                <a:solidFill>
                  <a:schemeClr val="bg1"/>
                </a:solidFill>
                <a:latin typeface="微软雅黑" panose="020B0503020204020204" pitchFamily="34" charset="-122"/>
                <a:ea typeface="微软雅黑" panose="020B0503020204020204" pitchFamily="34" charset="-122"/>
              </a:rPr>
              <a:t>密码寻找可能属于同一犯罪团伙的源</a:t>
            </a:r>
            <a:r>
              <a:rPr lang="en-US" altLang="zh-CN" sz="1600" dirty="0">
                <a:solidFill>
                  <a:schemeClr val="bg1"/>
                </a:solidFill>
                <a:latin typeface="微软雅黑" panose="020B0503020204020204" pitchFamily="34" charset="-122"/>
                <a:ea typeface="微软雅黑" panose="020B0503020204020204" pitchFamily="34" charset="-122"/>
              </a:rPr>
              <a:t>IP</a:t>
            </a:r>
            <a:r>
              <a:rPr lang="zh-CN" altLang="en-US"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以图形化方式向用户展示信息，包括非结构化的数据，如图片，音频，视频都可以放在知识图谱向用户展示。</a:t>
            </a:r>
            <a:endParaRPr lang="zh-CN" altLang="en-US" sz="16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交互式查询，用户可以在终端进行查询、过滤、扩展等操作，选取他们想要的信息。</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685800" y="945515"/>
            <a:ext cx="7772400" cy="1470025"/>
          </a:xfrm>
        </p:spPr>
        <p:txBody>
          <a:bodyPr/>
          <a:p>
            <a:pPr algn="l"/>
            <a:r>
              <a:rPr lang="en-US" altLang="zh-CN">
                <a:solidFill>
                  <a:srgbClr val="FFC000"/>
                </a:solidFill>
              </a:rPr>
              <a:t>2</a:t>
            </a:r>
            <a:r>
              <a:rPr lang="zh-CN" altLang="en-US">
                <a:solidFill>
                  <a:srgbClr val="FFC000"/>
                </a:solidFill>
              </a:rPr>
              <a:t>、</a:t>
            </a:r>
            <a:r>
              <a:rPr lang="en-US" altLang="zh-CN">
                <a:solidFill>
                  <a:srgbClr val="FFC000"/>
                </a:solidFill>
              </a:rPr>
              <a:t>I2 ANB</a:t>
            </a:r>
            <a:endParaRPr lang="en-US" altLang="zh-CN">
              <a:solidFill>
                <a:srgbClr val="FFC000"/>
              </a:solidFill>
            </a:endParaRPr>
          </a:p>
        </p:txBody>
      </p:sp>
      <p:sp>
        <p:nvSpPr>
          <p:cNvPr id="5" name="文本框 4"/>
          <p:cNvSpPr txBox="1"/>
          <p:nvPr/>
        </p:nvSpPr>
        <p:spPr>
          <a:xfrm>
            <a:off x="517525" y="2368550"/>
            <a:ext cx="8159115" cy="922020"/>
          </a:xfrm>
          <a:prstGeom prst="rect">
            <a:avLst/>
          </a:prstGeom>
          <a:noFill/>
        </p:spPr>
        <p:txBody>
          <a:bodyPr wrap="square" rtlCol="0">
            <a:spAutoFit/>
          </a:bodyPr>
          <a:p>
            <a:r>
              <a:rPr lang="en-US" altLang="zh-CN">
                <a:solidFill>
                  <a:schemeClr val="bg1"/>
                </a:solidFill>
                <a:sym typeface="+mn-ea"/>
              </a:rPr>
              <a:t>i2 ANB</a:t>
            </a:r>
            <a:r>
              <a:rPr lang="zh-CN" altLang="en-US">
                <a:solidFill>
                  <a:schemeClr val="bg1"/>
                </a:solidFill>
                <a:sym typeface="+mn-ea"/>
              </a:rPr>
              <a:t>即</a:t>
            </a:r>
            <a:r>
              <a:rPr lang="en-US" altLang="zh-CN">
                <a:solidFill>
                  <a:schemeClr val="bg1"/>
                </a:solidFill>
                <a:sym typeface="+mn-ea"/>
              </a:rPr>
              <a:t>i2 Analyst's Notebook</a:t>
            </a:r>
            <a:r>
              <a:rPr lang="zh-CN" altLang="en-US">
                <a:solidFill>
                  <a:schemeClr val="bg1"/>
                </a:solidFill>
                <a:sym typeface="+mn-ea"/>
              </a:rPr>
              <a:t>，桌面版分析工具，提供可视化分析的主要功能，如获取数据，布局展现，高级分析等。</a:t>
            </a:r>
            <a:endParaRPr lang="zh-CN" altLang="en-US">
              <a:solidFill>
                <a:schemeClr val="bg1"/>
              </a:solidFill>
            </a:endParaRPr>
          </a:p>
          <a:p>
            <a:endParaRPr lang="zh-CN" altLang="en-US"/>
          </a:p>
        </p:txBody>
      </p:sp>
      <p:sp>
        <p:nvSpPr>
          <p:cNvPr id="6" name="副标题 5"/>
          <p:cNvSpPr>
            <a:spLocks noGrp="1"/>
          </p:cNvSpPr>
          <p:nvPr>
            <p:ph type="subTitle" idx="1"/>
          </p:nvPr>
        </p:nvSpPr>
        <p:spPr>
          <a:xfrm>
            <a:off x="1029335" y="3543935"/>
            <a:ext cx="6400800" cy="1752600"/>
          </a:xfrm>
        </p:spPr>
        <p:txBody>
          <a:bodyPr/>
          <a:p>
            <a:r>
              <a:rPr lang="en-US" altLang="zh-CN">
                <a:solidFill>
                  <a:schemeClr val="bg1"/>
                </a:solidFill>
              </a:rPr>
              <a:t>2.1 </a:t>
            </a:r>
            <a:r>
              <a:rPr lang="zh-CN" altLang="en-US">
                <a:solidFill>
                  <a:schemeClr val="bg1"/>
                </a:solidFill>
              </a:rPr>
              <a:t>主要布局</a:t>
            </a:r>
            <a:endParaRPr lang="zh-CN" altLang="en-US">
              <a:solidFill>
                <a:schemeClr val="bg1"/>
              </a:solidFill>
            </a:endParaRPr>
          </a:p>
          <a:p>
            <a:r>
              <a:rPr lang="en-US" altLang="zh-CN">
                <a:solidFill>
                  <a:schemeClr val="bg1"/>
                </a:solidFill>
              </a:rPr>
              <a:t>2.2 </a:t>
            </a:r>
            <a:r>
              <a:rPr lang="zh-CN" altLang="en-US">
                <a:solidFill>
                  <a:schemeClr val="bg1"/>
                </a:solidFill>
              </a:rPr>
              <a:t>基本功能</a:t>
            </a:r>
            <a:endParaRPr lang="zh-CN" altLang="en-US">
              <a:solidFill>
                <a:schemeClr val="bg1"/>
              </a:solidFill>
            </a:endParaRPr>
          </a:p>
          <a:p>
            <a:r>
              <a:rPr lang="en-US" altLang="zh-CN">
                <a:solidFill>
                  <a:schemeClr val="bg1"/>
                </a:solidFill>
              </a:rPr>
              <a:t>2.3 </a:t>
            </a:r>
            <a:r>
              <a:rPr lang="zh-CN" altLang="en-US">
                <a:solidFill>
                  <a:schemeClr val="bg1"/>
                </a:solidFill>
              </a:rPr>
              <a:t>补充技巧</a:t>
            </a:r>
            <a:endParaRPr lang="zh-CN"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2.11</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、网络布局</a:t>
            </a:r>
            <a:r>
              <a:rPr kumimoji="0" lang="zh-CN" altLang="en-US" sz="3200" b="1" i="0" u="none" strike="noStrike" kern="1200" cap="none" spc="0" normalizeH="0" baseline="0" noProof="0" dirty="0" smtClean="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j-cs"/>
              </a:rPr>
              <a:t> </a:t>
            </a:r>
            <a:r>
              <a:rPr kumimoji="0" lang="en-US" altLang="zh-CN" sz="18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PEACOCK</a:t>
            </a:r>
            <a:endParaRPr kumimoji="0" lang="zh-CN" altLang="en-US" sz="32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28676" name="矩形 4"/>
          <p:cNvSpPr/>
          <p:nvPr/>
        </p:nvSpPr>
        <p:spPr>
          <a:xfrm>
            <a:off x="881063" y="911225"/>
            <a:ext cx="8012112" cy="10779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dirty="0">
              <a:solidFill>
                <a:srgbClr val="000000"/>
              </a:solidFill>
              <a:latin typeface="宋体" panose="02010600030101010101" pitchFamily="2" charset="-122"/>
            </a:endParaRPr>
          </a:p>
          <a:p>
            <a:pPr marL="0" lvl="0" indent="0" algn="just" eaLnBrk="1" hangingPunct="1">
              <a:spcBef>
                <a:spcPct val="0"/>
              </a:spcBef>
              <a:buNone/>
            </a:pPr>
            <a:r>
              <a:rPr lang="zh-CN" altLang="en-US" sz="1800" dirty="0">
                <a:solidFill>
                  <a:schemeClr val="bg1"/>
                </a:solidFill>
                <a:latin typeface="宋体" panose="02010600030101010101" pitchFamily="2" charset="-122"/>
              </a:rPr>
              <a:t>突出显示实体之间的关联结构信息的展现方式，多用于关联分析和连接分析。</a:t>
            </a:r>
            <a:endParaRPr lang="zh-CN" altLang="en-US" sz="1800" dirty="0">
              <a:solidFill>
                <a:schemeClr val="bg1"/>
              </a:solidFill>
              <a:latin typeface="宋体" panose="02010600030101010101" pitchFamily="2" charset="-122"/>
            </a:endParaRPr>
          </a:p>
          <a:p>
            <a:pPr marL="0" lvl="0" indent="0" algn="just" eaLnBrk="1" hangingPunct="1">
              <a:spcBef>
                <a:spcPct val="0"/>
              </a:spcBef>
              <a:buNone/>
            </a:pPr>
            <a:r>
              <a:rPr lang="zh-CN" altLang="en-US" sz="1800" dirty="0">
                <a:solidFill>
                  <a:srgbClr val="000000"/>
                </a:solidFill>
                <a:latin typeface="Wingdings" panose="05000000000000000000" pitchFamily="2" charset="2"/>
              </a:rPr>
              <a:t>􀂾 </a:t>
            </a:r>
            <a:endParaRPr lang="zh-CN" altLang="en-US" sz="1800" dirty="0">
              <a:solidFill>
                <a:srgbClr val="000000"/>
              </a:solidFill>
              <a:latin typeface="Wingdings" panose="05000000000000000000" pitchFamily="2" charset="2"/>
            </a:endParaRPr>
          </a:p>
        </p:txBody>
      </p:sp>
      <p:pic>
        <p:nvPicPr>
          <p:cNvPr id="3" name="图片 2"/>
          <p:cNvPicPr>
            <a:picLocks noChangeAspect="1"/>
          </p:cNvPicPr>
          <p:nvPr/>
        </p:nvPicPr>
        <p:blipFill>
          <a:blip r:embed="rId1"/>
          <a:stretch>
            <a:fillRect/>
          </a:stretch>
        </p:blipFill>
        <p:spPr>
          <a:xfrm>
            <a:off x="186690" y="1897380"/>
            <a:ext cx="8770620" cy="4767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2.12</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、层次布局</a:t>
            </a:r>
            <a:r>
              <a:rPr kumimoji="0" lang="zh-CN" altLang="en-US" sz="3200" b="1" i="0" u="none" strike="noStrike" kern="1200" cap="none" spc="0" normalizeH="0" baseline="0" noProof="0" dirty="0" smtClean="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j-cs"/>
              </a:rPr>
              <a:t> </a:t>
            </a:r>
            <a:r>
              <a:rPr kumimoji="0" lang="en-US" altLang="zh-CN" sz="18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HIBERACHY </a:t>
            </a:r>
            <a:endParaRPr kumimoji="0" lang="zh-CN" altLang="en-US" sz="32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29699" name="矩形 3"/>
          <p:cNvSpPr/>
          <p:nvPr/>
        </p:nvSpPr>
        <p:spPr>
          <a:xfrm>
            <a:off x="879475" y="1268413"/>
            <a:ext cx="8013700"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基于选定实体，将所有实体以树型结构进行排列，以显示和发现可能的层次，多于团伙组织架构分析等。</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03835" y="2272030"/>
            <a:ext cx="8735695" cy="4361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879475" y="31750"/>
            <a:ext cx="8229600" cy="1143000"/>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2.13</a:t>
            </a:r>
            <a:r>
              <a:rPr kumimoji="0" lang="zh-CN" altLang="en-US" sz="32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、分组布局 </a:t>
            </a:r>
            <a:r>
              <a:rPr kumimoji="0" lang="en-US" altLang="zh-CN" sz="1800" b="1" i="0" u="none" strike="noStrike" kern="120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cs typeface="+mj-cs"/>
              </a:rPr>
              <a:t>GROUP</a:t>
            </a:r>
            <a:endParaRPr kumimoji="0" lang="zh-CN" altLang="en-US" sz="32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j-cs"/>
            </a:endParaRPr>
          </a:p>
        </p:txBody>
      </p:sp>
      <p:sp>
        <p:nvSpPr>
          <p:cNvPr id="30723" name="矩形 3"/>
          <p:cNvSpPr/>
          <p:nvPr/>
        </p:nvSpPr>
        <p:spPr>
          <a:xfrm>
            <a:off x="755650" y="1052513"/>
            <a:ext cx="8137525"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根据实体之间的群组关系对实体进行排列，以显示可能的群组信息，多用于犯罪团伙、通信群组分析等 </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90955" y="1901825"/>
            <a:ext cx="6562090" cy="46856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3241</Words>
  <Application>WPS 演示</Application>
  <PresentationFormat/>
  <Paragraphs>203</Paragraphs>
  <Slides>35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微软雅黑</vt:lpstr>
      <vt:lpstr>Verdana</vt:lpstr>
      <vt:lpstr>Calibri</vt:lpstr>
      <vt:lpstr>微软简综艺</vt:lpstr>
      <vt:lpstr>Arial Unicode MS</vt:lpstr>
      <vt:lpstr>Arial</vt:lpstr>
      <vt:lpstr>Office 主题​​</vt:lpstr>
      <vt:lpstr>PowerPoint 演示文稿</vt:lpstr>
      <vt:lpstr>1、基本概念</vt:lpstr>
      <vt:lpstr>1、基本概念</vt:lpstr>
      <vt:lpstr>1、基本概念</vt:lpstr>
      <vt:lpstr>1、基本概念</vt:lpstr>
      <vt:lpstr>2、I2 ANB</vt:lpstr>
      <vt:lpstr>2.11、网络布局 PEACOCK</vt:lpstr>
      <vt:lpstr>2.12、层次布局 HIBERACHY </vt:lpstr>
      <vt:lpstr>2.13、分组布局 GROUP</vt:lpstr>
      <vt:lpstr>2.14、时间序列布局 TIMELINE</vt:lpstr>
      <vt:lpstr>2.21、可视化搜索</vt:lpstr>
      <vt:lpstr>2.22、查找匹配实体</vt:lpstr>
      <vt:lpstr>2.23、查找连接</vt:lpstr>
      <vt:lpstr>2.24、查找路径</vt:lpstr>
      <vt:lpstr>2.25、群集分析</vt:lpstr>
      <vt:lpstr>2.26、社交网络分析</vt:lpstr>
      <vt:lpstr>2.27、列出项目</vt:lpstr>
      <vt:lpstr>2.28、过滤器及直方图</vt:lpstr>
      <vt:lpstr>2.3、补充技巧</vt:lpstr>
      <vt:lpstr>3、I2 IBase </vt:lpstr>
      <vt:lpstr>3.1、简单介绍</vt:lpstr>
      <vt:lpstr>3.2、操作步骤</vt:lpstr>
      <vt:lpstr>3.2、操作步骤</vt:lpstr>
      <vt:lpstr>3.3、基本功能</vt:lpstr>
      <vt:lpstr>3.3、基本功能</vt:lpstr>
      <vt:lpstr>3.3、基本功能</vt:lpstr>
      <vt:lpstr>3.3、基本功能</vt:lpstr>
      <vt:lpstr>1.查询2018/3/13的攻击事件</vt:lpstr>
      <vt:lpstr>2.对选定的源IP：191.96.25.89进行扩展</vt:lpstr>
      <vt:lpstr>4、Keylines</vt:lpstr>
      <vt:lpstr>4.1、简单介绍</vt:lpstr>
      <vt:lpstr>4.3、图表布局</vt:lpstr>
      <vt:lpstr>4.3、基本功能</vt:lpstr>
      <vt:lpstr>4.3、基本功能</vt:lpstr>
      <vt:lpstr>4.3、基本功能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ones</cp:lastModifiedBy>
  <cp:revision>483</cp:revision>
  <dcterms:created xsi:type="dcterms:W3CDTF">2011-03-30T14:55:00Z</dcterms:created>
  <dcterms:modified xsi:type="dcterms:W3CDTF">2018-07-20T01:05:40Z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