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9" r:id="rId3"/>
    <p:sldId id="289" r:id="rId5"/>
    <p:sldId id="296" r:id="rId6"/>
    <p:sldId id="290" r:id="rId7"/>
    <p:sldId id="284" r:id="rId8"/>
    <p:sldId id="285" r:id="rId9"/>
    <p:sldId id="286" r:id="rId10"/>
    <p:sldId id="287" r:id="rId11"/>
    <p:sldId id="291" r:id="rId12"/>
    <p:sldId id="29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16635" y="664210"/>
            <a:ext cx="10156825" cy="603504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/>
            <a:r>
              <a:rPr lang="zh-CN" altLang="en-US" sz="1400" dirty="0">
                <a:latin typeface="+mn-ea"/>
                <a:cs typeface="+mn-ea"/>
              </a:rPr>
              <a:t>产品开发周期介绍：一款车通常情况下需要一年半时间开发完成，有以下几个阶段。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latin typeface="+mn-ea"/>
                <a:cs typeface="+mn-ea"/>
              </a:rPr>
              <a:t>1.     </a:t>
            </a:r>
            <a:r>
              <a:rPr lang="zh-CN" altLang="en-US" sz="1400" dirty="0">
                <a:latin typeface="+mn-ea"/>
                <a:cs typeface="+mn-ea"/>
              </a:rPr>
              <a:t>RFQ（4周）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1400" dirty="0">
                <a:latin typeface="+mn-ea"/>
                <a:cs typeface="+mn-ea"/>
              </a:rPr>
              <a:t>         用户需求收集和确认，系统初步架构，硬件选型，BOM报价和确认。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latin typeface="+mn-ea"/>
                <a:cs typeface="+mn-ea"/>
              </a:rPr>
              <a:t>2.     </a:t>
            </a:r>
            <a:r>
              <a:rPr lang="zh-CN" altLang="en-US" sz="1400" dirty="0">
                <a:latin typeface="+mn-ea"/>
                <a:cs typeface="+mn-ea"/>
              </a:rPr>
              <a:t>DR1 （12周）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1400" dirty="0">
                <a:latin typeface="+mn-ea"/>
                <a:cs typeface="+mn-ea"/>
              </a:rPr>
              <a:t>         系统架构设计和确认，硬件各模块设计及PCB回板时间确认，结构件设计和确认，用户界面逻辑，式样，字体设计和确认，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1400" dirty="0">
                <a:latin typeface="+mn-ea"/>
                <a:cs typeface="+mn-ea"/>
              </a:rPr>
              <a:t>         模块概要设计和确认，模块详细设计和确认，模块单元测试用例和确认，系统集成测试用例和确认，D-FMEA导入，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设计变更确认</a:t>
            </a:r>
            <a:r>
              <a:rPr lang="zh-CN" altLang="en-US" sz="1400" dirty="0">
                <a:latin typeface="+mn-ea"/>
                <a:cs typeface="+mn-ea"/>
              </a:rPr>
              <a:t>。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latin typeface="+mn-ea"/>
                <a:cs typeface="+mn-ea"/>
              </a:rPr>
              <a:t>3.      </a:t>
            </a:r>
            <a:r>
              <a:rPr lang="zh-CN" altLang="en-US" sz="1400" dirty="0">
                <a:latin typeface="+mn-ea"/>
                <a:cs typeface="+mn-ea"/>
              </a:rPr>
              <a:t>DR2 （16周）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1400" dirty="0">
                <a:latin typeface="+mn-ea"/>
                <a:cs typeface="+mn-ea"/>
              </a:rPr>
              <a:t>         PCB回板组装，系统板调试和运行，单元代码实现，单元测试结果，代码检视和修复，单元代码问题率，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1400" dirty="0">
                <a:latin typeface="+mn-ea"/>
                <a:cs typeface="+mn-ea"/>
              </a:rPr>
              <a:t>         设计变更处理， 系统初步集成。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latin typeface="+mn-ea"/>
                <a:cs typeface="+mn-ea"/>
              </a:rPr>
              <a:t>4.      </a:t>
            </a:r>
            <a:r>
              <a:rPr lang="zh-CN" altLang="en-US" sz="1400" dirty="0">
                <a:latin typeface="+mn-ea"/>
                <a:cs typeface="+mn-ea"/>
              </a:rPr>
              <a:t>DR3 （12周）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1400" dirty="0">
                <a:latin typeface="+mn-ea"/>
                <a:cs typeface="+mn-ea"/>
              </a:rPr>
              <a:t>         系统集成，系统测试，系统功能检视和功能需求确认，设计变更处理，系统代码问题率，遗留问题整改和修复。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latin typeface="+mn-ea"/>
                <a:cs typeface="+mn-ea"/>
              </a:rPr>
              <a:t>5.      </a:t>
            </a:r>
            <a:r>
              <a:rPr lang="zh-CN" altLang="en-US" sz="1400" dirty="0">
                <a:latin typeface="+mn-ea"/>
                <a:cs typeface="+mn-ea"/>
              </a:rPr>
              <a:t>DR4 （8周）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1400" dirty="0">
                <a:latin typeface="+mn-ea"/>
                <a:cs typeface="+mn-ea"/>
              </a:rPr>
              <a:t>          系统集成验证（包括实车调试）重大问题评估，修复，验证。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latin typeface="+mn-ea"/>
                <a:cs typeface="+mn-ea"/>
              </a:rPr>
              <a:t>6.       </a:t>
            </a:r>
            <a:r>
              <a:rPr lang="zh-CN" altLang="en-US" sz="1400" dirty="0">
                <a:latin typeface="+mn-ea"/>
                <a:cs typeface="+mn-ea"/>
              </a:rPr>
              <a:t>PVT（8周）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1400" dirty="0">
                <a:latin typeface="+mn-ea"/>
                <a:cs typeface="+mn-ea"/>
              </a:rPr>
              <a:t>          小批量试产，遗留问题整改和修复。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latin typeface="+mn-ea"/>
                <a:cs typeface="+mn-ea"/>
              </a:rPr>
              <a:t>7.       </a:t>
            </a:r>
            <a:r>
              <a:rPr lang="zh-CN" altLang="en-US" sz="1400" dirty="0">
                <a:latin typeface="+mn-ea"/>
                <a:cs typeface="+mn-ea"/>
              </a:rPr>
              <a:t>MP（6周）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1400" dirty="0">
                <a:latin typeface="+mn-ea"/>
                <a:cs typeface="+mn-ea"/>
              </a:rPr>
              <a:t>          量产，现场问题反馈和修复。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latin typeface="+mn-ea"/>
                <a:cs typeface="+mn-ea"/>
              </a:rPr>
              <a:t>8.       ADAS</a:t>
            </a:r>
            <a:r>
              <a:rPr lang="zh-CN" altLang="en-US" sz="1400" dirty="0">
                <a:latin typeface="+mn-ea"/>
                <a:cs typeface="+mn-ea"/>
              </a:rPr>
              <a:t>产品开发需求。</a:t>
            </a:r>
            <a:endParaRPr lang="zh-CN" altLang="en-US" sz="1400" dirty="0"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524000" y="705485"/>
            <a:ext cx="9916160" cy="536702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8.  </a:t>
            </a:r>
            <a:r>
              <a:rPr lang="en-US" altLang="zh-CN" dirty="0">
                <a:latin typeface="+mn-ea"/>
                <a:cs typeface="+mn-ea"/>
                <a:sym typeface="+mn-ea"/>
              </a:rPr>
              <a:t>ADAS</a:t>
            </a:r>
            <a:r>
              <a:rPr lang="zh-CN" altLang="en-US" dirty="0">
                <a:latin typeface="+mn-ea"/>
                <a:cs typeface="+mn-ea"/>
                <a:sym typeface="+mn-ea"/>
              </a:rPr>
              <a:t>产品开发需求。</a:t>
            </a:r>
            <a:endParaRPr lang="zh-CN" altLang="en-US" dirty="0">
              <a:latin typeface="+mn-ea"/>
              <a:cs typeface="+mn-ea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+mn-ea"/>
                <a:cs typeface="+mn-ea"/>
                <a:sym typeface="+mn-ea"/>
              </a:rPr>
              <a:t>         </a:t>
            </a:r>
            <a:r>
              <a:rPr lang="en-US" altLang="zh-CN" dirty="0">
                <a:latin typeface="+mn-ea"/>
                <a:cs typeface="+mn-ea"/>
                <a:sym typeface="+mn-ea"/>
              </a:rPr>
              <a:t>1. </a:t>
            </a:r>
            <a:r>
              <a:rPr lang="zh-CN" altLang="en-US" dirty="0">
                <a:latin typeface="+mn-ea"/>
                <a:cs typeface="+mn-ea"/>
                <a:sym typeface="+mn-ea"/>
              </a:rPr>
              <a:t>国家标准满足条件确认</a:t>
            </a:r>
            <a:r>
              <a:rPr lang="en-US" altLang="zh-CN" dirty="0">
                <a:latin typeface="+mn-ea"/>
                <a:cs typeface="+mn-ea"/>
                <a:sym typeface="+mn-ea"/>
              </a:rPr>
              <a:t>, </a:t>
            </a:r>
            <a:r>
              <a:rPr lang="zh-CN" altLang="en-US" dirty="0">
                <a:latin typeface="+mn-ea"/>
                <a:cs typeface="+mn-ea"/>
                <a:sym typeface="+mn-ea"/>
              </a:rPr>
              <a:t>比如目前最新的自动驾驶标准描述</a:t>
            </a:r>
            <a:endParaRPr lang="zh-CN" altLang="en-US" dirty="0">
              <a:latin typeface="+mn-ea"/>
              <a:cs typeface="+mn-ea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+mn-ea"/>
                <a:cs typeface="+mn-ea"/>
                <a:sym typeface="+mn-ea"/>
              </a:rPr>
              <a:t>             https://www.sae.org/standards/content/j3016_201806/</a:t>
            </a:r>
            <a:endParaRPr lang="zh-CN" altLang="en-US" dirty="0">
              <a:latin typeface="+mn-ea"/>
              <a:cs typeface="+mn-ea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+mn-ea"/>
                <a:cs typeface="+mn-ea"/>
                <a:sym typeface="+mn-ea"/>
              </a:rPr>
              <a:t>         </a:t>
            </a:r>
            <a:r>
              <a:rPr lang="en-US" altLang="zh-CN" dirty="0">
                <a:latin typeface="+mn-ea"/>
                <a:cs typeface="+mn-ea"/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本地法律法规确认。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</a:t>
            </a:r>
            <a:r>
              <a:rPr lang="en-US" altLang="zh-CN" dirty="0"/>
              <a:t>3. </a:t>
            </a:r>
            <a:r>
              <a:rPr lang="zh-CN" altLang="en-US" dirty="0"/>
              <a:t>实验测试场地标准和选择。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</a:t>
            </a:r>
            <a:r>
              <a:rPr lang="en-US" altLang="zh-CN" dirty="0"/>
              <a:t>4. </a:t>
            </a:r>
            <a:r>
              <a:rPr lang="zh-CN" altLang="en-US" dirty="0"/>
              <a:t>仿真数据支撑，仿真平台和模拟平台选择。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仿真平台：</a:t>
            </a:r>
            <a:r>
              <a:rPr lang="en-US" altLang="zh-CN" dirty="0"/>
              <a:t>恒润科技</a:t>
            </a:r>
            <a:r>
              <a:rPr lang="zh-CN" altLang="en-US" dirty="0"/>
              <a:t>仿真平台</a:t>
            </a:r>
            <a:r>
              <a:rPr lang="en-US" altLang="zh-CN" dirty="0"/>
              <a:t> http://www.hirain.com/sts/303 </a:t>
            </a:r>
            <a:endParaRPr lang="en-US" altLang="zh-CN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                                </a:t>
            </a:r>
            <a:r>
              <a:rPr lang="zh-CN" altLang="en-US" dirty="0"/>
              <a:t>百度阿波罗仿真平台 </a:t>
            </a:r>
            <a:r>
              <a:rPr lang="en-US" altLang="zh-CN" dirty="0"/>
              <a:t>https://cloud.baidu.com/product/apollo_sim/index.html</a:t>
            </a:r>
            <a:endParaRPr lang="en-US" altLang="zh-CN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          5. </a:t>
            </a:r>
            <a:r>
              <a:rPr lang="zh-CN" altLang="en-US" dirty="0"/>
              <a:t>具体车辆改装确认。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</a:t>
            </a:r>
            <a:r>
              <a:rPr lang="en-US" altLang="zh-CN" dirty="0"/>
              <a:t>6. </a:t>
            </a:r>
            <a:r>
              <a:rPr lang="zh-CN" altLang="en-US" dirty="0"/>
              <a:t>安全和保险机制确认。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524000" y="705485"/>
            <a:ext cx="9144000" cy="583565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1.     </a:t>
            </a:r>
            <a:r>
              <a:rPr lang="zh-CN" altLang="en-US" dirty="0"/>
              <a:t>RFQ（4周）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用户需求（功能和性能）收集，分析和确认，</a:t>
            </a:r>
            <a:r>
              <a:rPr lang="zh-CN" altLang="en-US" dirty="0">
                <a:sym typeface="+mn-ea"/>
              </a:rPr>
              <a:t>硬件选型，</a:t>
            </a:r>
            <a:r>
              <a:rPr lang="zh-CN" altLang="en-US" dirty="0"/>
              <a:t>系统初步架构（</a:t>
            </a:r>
            <a:r>
              <a:rPr lang="zh-CN" altLang="en-US" dirty="0">
                <a:sym typeface="+mn-ea"/>
              </a:rPr>
              <a:t>复用率</a:t>
            </a:r>
            <a:r>
              <a:rPr lang="zh-CN" altLang="en-US" dirty="0"/>
              <a:t>），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BOM报价和确认。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目前车厂还是普遍采用</a:t>
            </a:r>
            <a:r>
              <a:rPr lang="en-US" altLang="zh-CN" dirty="0"/>
              <a:t>V</a:t>
            </a:r>
            <a:r>
              <a:rPr lang="zh-CN" altLang="en-US" dirty="0"/>
              <a:t>模型开发产品。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</a:t>
            </a:r>
            <a:r>
              <a:rPr lang="en-US" altLang="zh-CN" dirty="0"/>
              <a:t>ISO26262</a:t>
            </a:r>
            <a:r>
              <a:rPr lang="zh-CN" altLang="en-US" dirty="0"/>
              <a:t>：在原有的开发过程中增加了功能安全性需求。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endParaRPr lang="zh-CN" altLang="en-US" dirty="0"/>
          </a:p>
        </p:txBody>
      </p:sp>
      <p:pic>
        <p:nvPicPr>
          <p:cNvPr id="2" name="图片 1" descr="V-Model-C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2929890"/>
            <a:ext cx="6881495" cy="3401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13105" y="705485"/>
            <a:ext cx="11064875" cy="583565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1.     </a:t>
            </a:r>
            <a:r>
              <a:rPr lang="zh-CN" altLang="en-US" dirty="0"/>
              <a:t>RFQ </a:t>
            </a:r>
            <a:r>
              <a:rPr lang="zh-CN" altLang="en-US" dirty="0">
                <a:sym typeface="+mn-ea"/>
              </a:rPr>
              <a:t>用户需求分析示例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自动紧急制动系统</a:t>
            </a:r>
            <a:r>
              <a:rPr lang="en-US" altLang="zh-CN" dirty="0"/>
              <a:t>AEBS</a:t>
            </a:r>
            <a:r>
              <a:rPr lang="zh-CN" altLang="en-US" dirty="0"/>
              <a:t>用户需求分析示例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endParaRPr lang="zh-CN" altLang="en-US" dirty="0"/>
          </a:p>
          <a:p>
            <a:pPr algn="l">
              <a:buFont typeface="Arial" panose="020B0604020202020204" pitchFamily="34" charset="0"/>
            </a:pPr>
            <a:endParaRPr lang="zh-CN" altLang="en-US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1033145" y="2057400"/>
          <a:ext cx="1035240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15"/>
                <a:gridCol w="1478915"/>
                <a:gridCol w="1478915"/>
                <a:gridCol w="1478915"/>
                <a:gridCol w="1478915"/>
                <a:gridCol w="1478915"/>
                <a:gridCol w="147891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AEBS自动紧急制动系统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基本功能指标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公里每小时时速功能指标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夜晚功能指标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雨天功能指标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雪天功能指标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异常处理指标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功能描述</a:t>
                      </a: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参考标准</a:t>
                      </a:r>
                      <a:r>
                        <a:rPr lang="en-US" altLang="zh-CN"/>
                        <a:t>ECE R131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功能指标</a:t>
                      </a: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性能描述</a:t>
                      </a: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参考标准</a:t>
                      </a:r>
                      <a:r>
                        <a:rPr lang="en-US" altLang="zh-CN" sz="1800">
                          <a:sym typeface="+mn-ea"/>
                        </a:rPr>
                        <a:t>XXX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性能指标</a:t>
                      </a:r>
                      <a:r>
                        <a:rPr lang="en-US" altLang="zh-CN" sz="1800">
                          <a:sym typeface="+mn-ea"/>
                        </a:rPr>
                        <a:t>XXX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524000" y="705485"/>
            <a:ext cx="9144000" cy="567944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2.     </a:t>
            </a:r>
            <a:r>
              <a:rPr lang="zh-CN" altLang="en-US" dirty="0"/>
              <a:t>DR1 （12周）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系统架构设计和确认，硬件各模块设计及PCB回板时间确认，结构件设计和确认，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用户界面逻辑，式样，字体设计和确认，模块概要设计和确认，模块详细设计和确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认，模块单元测试用例和确认，系统集成测试用例和确认，旧的DFMEA导入，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</a:t>
            </a:r>
            <a:r>
              <a:rPr lang="zh-CN" altLang="en-US" dirty="0">
                <a:sym typeface="+mn-ea"/>
              </a:rPr>
              <a:t>设计变更确认， </a:t>
            </a:r>
            <a:r>
              <a:rPr lang="en-US" altLang="zh-CN" dirty="0">
                <a:sym typeface="+mn-ea"/>
              </a:rPr>
              <a:t>ISO26262</a:t>
            </a:r>
            <a:r>
              <a:rPr lang="zh-CN" altLang="en-US" dirty="0">
                <a:sym typeface="+mn-ea"/>
              </a:rPr>
              <a:t>功能</a:t>
            </a:r>
            <a:r>
              <a:rPr lang="zh-CN" altLang="en-US" dirty="0"/>
              <a:t>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关键点：硬件架构设计复用性，可靠性，稳定性，安全性评估，旧的DFMEA导入。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软件系统架构设计复用性，模块概要设计，模块详细设计，单元测试用例，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旧的DFMEA导入，新模块的DFMEA创建。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</a:t>
            </a:r>
            <a:r>
              <a:rPr lang="en-US" altLang="zh-CN" dirty="0">
                <a:sym typeface="+mn-ea"/>
              </a:rPr>
              <a:t>ISO26262</a:t>
            </a:r>
            <a:r>
              <a:rPr lang="zh-CN" altLang="en-US" dirty="0">
                <a:sym typeface="+mn-ea"/>
              </a:rPr>
              <a:t>功能安全导入：硬件设计要考虑随机失效或故障情况比如是否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要增加冗余设计，</a:t>
            </a:r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和结构件散热设计，电流和电压过载保护处理，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无线模块天线设计和干扰处理等。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软件设计上要考虑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占用率，内存保护，定时器处理，调度实时性，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代码执行保护，权限保护，消息交换安全处理，各种调试和诊断方式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设计是否合理等。</a:t>
            </a:r>
            <a:endParaRPr lang="zh-CN" altLang="en-US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524000" y="705485"/>
            <a:ext cx="9144000" cy="5367020"/>
          </a:xfrm>
        </p:spPr>
        <p:txBody>
          <a:bodyPr>
            <a:normAutofit lnSpcReduction="20000"/>
          </a:bodyPr>
          <a:lstStyle/>
          <a:p>
            <a:r>
              <a:rPr lang="zh-CN" altLang="en-US" dirty="0">
                <a:sym typeface="+mn-ea"/>
              </a:rPr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DR2 （16周）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PCB回板组装，系统板调试和运行，单元代码实现，单元测试结果，代码和设计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检视更正，单元代码问题率，设计变更处理， 系统初步集成。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关键点：开发计划定期检视，确保进度，及时协调处理出现的问题。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	         </a:t>
            </a:r>
            <a:r>
              <a:rPr lang="zh-CN" altLang="en-US" dirty="0">
                <a:sym typeface="+mn-ea"/>
              </a:rPr>
              <a:t>单元代码实现的式样比如文件说明，函数说明，参数说明，注释说明，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 代码上传提交形成统一风格。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dirty="0">
                <a:sym typeface="+mn-ea"/>
              </a:rPr>
              <a:t>	         </a:t>
            </a:r>
            <a:r>
              <a:rPr lang="zh-CN" altLang="en-US" dirty="0">
                <a:sym typeface="+mn-ea"/>
              </a:rPr>
              <a:t>对单元设计和代码进行检视和审计比如是否是模块化设计，函数功能检视，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 参数合法性检视，系统资源合理性比如内存泄漏和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占用率等，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 以及自动化工具的应用确保文档和代码的一致性。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dirty="0">
                <a:sym typeface="+mn-ea"/>
              </a:rPr>
              <a:t>	          </a:t>
            </a:r>
            <a:r>
              <a:rPr lang="zh-CN" altLang="en-US" dirty="0">
                <a:sym typeface="+mn-ea"/>
              </a:rPr>
              <a:t>单元测试用例通过率对比，检视，更正。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dirty="0">
                <a:sym typeface="+mn-ea"/>
              </a:rPr>
              <a:t>	          </a:t>
            </a:r>
            <a:r>
              <a:rPr lang="zh-CN" altLang="en-US" dirty="0">
                <a:sym typeface="+mn-ea"/>
              </a:rPr>
              <a:t>系统变更对各模块单元的影响，是否需要修正设计文档等。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dirty="0">
                <a:sym typeface="+mn-ea"/>
              </a:rPr>
              <a:t>	           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dirty="0">
                <a:sym typeface="+mn-ea"/>
              </a:rPr>
              <a:t>	           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524000" y="705485"/>
            <a:ext cx="9144000" cy="536702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4.      </a:t>
            </a:r>
            <a:r>
              <a:rPr lang="zh-CN" altLang="en-US" dirty="0"/>
              <a:t>DR3 （12周）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系统集成，系统测试，系统功能检视和功能需求确认，设计变更处理，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系统整体代码问题率，遗留问题整改和修复，性能检测和优化，验证系统稳定性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和可靠性测试。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关键点：</a:t>
            </a:r>
            <a:r>
              <a:rPr lang="zh-CN" altLang="en-US" dirty="0">
                <a:sym typeface="+mn-ea"/>
              </a:rPr>
              <a:t>开发计划定期检视，确保进度，及时协调处理出现的问题。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          根据系统代码量统计并估算出问题数量，并和实际问题数量对比。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          对系统测试出的问题进行分析并修正各</a:t>
            </a:r>
            <a:r>
              <a:rPr lang="zh-CN" altLang="en-US" dirty="0">
                <a:sym typeface="+mn-ea"/>
              </a:rPr>
              <a:t>模块的概要设计，详细设计，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 单元测试用例，系统测试用例文档，确保文档和代码的一致性。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 针对性能进行优化，确保满足客户需求。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sym typeface="+mn-ea"/>
              </a:rPr>
              <a:t>                        对系统稳定性和可靠性进行测试，异常条件验证，优化处理，</a:t>
            </a:r>
            <a:endParaRPr lang="zh-CN" altLang="en-US" dirty="0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dirty="0">
                <a:sym typeface="+mn-ea"/>
              </a:rPr>
              <a:t>	          </a:t>
            </a:r>
            <a:r>
              <a:rPr lang="zh-CN" altLang="en-US" dirty="0">
                <a:sym typeface="+mn-ea"/>
              </a:rPr>
              <a:t>新增加的DFMEA导出。</a:t>
            </a:r>
            <a:endParaRPr lang="zh-CN" altLang="en-US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524000" y="705485"/>
            <a:ext cx="9144000" cy="536702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5.      </a:t>
            </a:r>
            <a:r>
              <a:rPr lang="zh-CN" altLang="en-US" dirty="0"/>
              <a:t>DR4 （8周）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系统集成验证，系统稳定性和可靠性调整，重大问题评估，修复，验证。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问题点：这个阶段大部分开发人员已经完成了主要功能，会参与其他项目开发，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            主要在解决系统的性能达标问题，调整系统的</a:t>
            </a:r>
            <a:r>
              <a:rPr lang="zh-CN" altLang="en-US" dirty="0">
                <a:sym typeface="+mn-ea"/>
              </a:rPr>
              <a:t>稳定性和可靠性。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            面对车辆量产的时间节点，出现问题时需要快速的分析和解决问题，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            就会反馈到前期的系统设计，单元设计，代码格式，单元测试的设计文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            档是否清晰明确，是否存在设计逻辑和代码逻辑不一致的问题。     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524000" y="705485"/>
            <a:ext cx="9144000" cy="536702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6.       </a:t>
            </a:r>
            <a:r>
              <a:rPr lang="zh-CN" altLang="en-US" dirty="0"/>
              <a:t>PVT（8周）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小批量试产，系统可靠性和稳定性调优，遗留问题整改和修复。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问题点</a:t>
            </a:r>
            <a:r>
              <a:rPr lang="en-US" altLang="zh-CN" dirty="0"/>
              <a:t>: </a:t>
            </a:r>
            <a:r>
              <a:rPr lang="zh-CN" altLang="en-US" dirty="0"/>
              <a:t>产线生产问题，系统设计时是否考虑和设计了硬件和软件诊断方式。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比如是否预留了关键硬件模块的测试点，串口，软件是否有对应的诊断日志等。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524000" y="705485"/>
            <a:ext cx="9144000" cy="536702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车载产品流程</a:t>
            </a:r>
            <a:r>
              <a:rPr lang="zh-CN" altLang="en-US" dirty="0"/>
              <a:t>开发介绍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7.       </a:t>
            </a:r>
            <a:r>
              <a:rPr lang="zh-CN" altLang="en-US" dirty="0"/>
              <a:t>MP（6周）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量产，现场问题反馈和修复，量产后基本上要维护半年来处理客户在使用过程中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出现的问题。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问题点： 出问题的车辆在用户手中，不易沟通和调试，有时候为了节省成本，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            在量产阶段会去除串口。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            是否考虑了在不影响系统性能的情况下记录关键模块的诊断日志。</a:t>
            </a: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zh-CN" altLang="en-US" dirty="0"/>
              <a:t>                          事实上反应了在前期设计阶段是否恰当的规划了软件的冗余性。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3638</Words>
  <Application>WPS 演示</Application>
  <PresentationFormat>宽屏</PresentationFormat>
  <Paragraphs>165</Paragraphs>
  <Slides>10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PeterM</cp:lastModifiedBy>
  <cp:revision>164</cp:revision>
  <dcterms:created xsi:type="dcterms:W3CDTF">2018-03-01T02:03:00Z</dcterms:created>
  <dcterms:modified xsi:type="dcterms:W3CDTF">2018-09-15T07:02:07Z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