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 Mono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Abril Fatface"/>
      <p:regular r:id="rId27"/>
    </p:embeddedFont>
    <p:embeddedFont>
      <p:font typeface="Griffy"/>
      <p:regular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Homemade Appl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bold.fntdata"/><Relationship Id="rId22" Type="http://schemas.openxmlformats.org/officeDocument/2006/relationships/font" Target="fonts/RobotoMonoSemiBold-boldItalic.fntdata"/><Relationship Id="rId21" Type="http://schemas.openxmlformats.org/officeDocument/2006/relationships/font" Target="fonts/RobotoMono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Griffy-regular.fntdata"/><Relationship Id="rId27" Type="http://schemas.openxmlformats.org/officeDocument/2006/relationships/font" Target="fonts/AbrilFatfac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schemas.openxmlformats.org/officeDocument/2006/relationships/font" Target="fonts/HomemadeApple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Akansha (since name is first, this is our presentation blah blah hi i’m akansha → introductions of other members)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2c700b72c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2c700b72c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Akansha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f6737e3c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af6737e3c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f6737e3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f6737e3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cfa4411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2cfa4411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f6737e3c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f6737e3c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f6737e3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f6737e3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akansha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c700b72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c700b72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akansha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f6737e3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f6737e3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f6737e3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f6737e3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ruhani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c700b72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2c700b72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Ruhani or akansha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c700b72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c700b72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Ruhani or akansha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1979925" y="1607300"/>
            <a:ext cx="79947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Adaptive </a:t>
            </a:r>
            <a:endParaRPr sz="6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Locally Weighted</a:t>
            </a:r>
            <a:endParaRPr sz="6000">
              <a:solidFill>
                <a:schemeClr val="accent2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Random</a:t>
            </a:r>
            <a:endParaRPr sz="6000"/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Forest</a:t>
            </a:r>
            <a:endParaRPr sz="6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22825" y="5166850"/>
            <a:ext cx="3363300" cy="49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Akansha, Ruhani, Lucas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4" name="Google Shape;384;p22"/>
          <p:cNvGrpSpPr/>
          <p:nvPr/>
        </p:nvGrpSpPr>
        <p:grpSpPr>
          <a:xfrm>
            <a:off x="1765875" y="3381875"/>
            <a:ext cx="1980000" cy="1506900"/>
            <a:chOff x="1765875" y="3381875"/>
            <a:chExt cx="1980000" cy="1506900"/>
          </a:xfrm>
        </p:grpSpPr>
        <p:cxnSp>
          <p:nvCxnSpPr>
            <p:cNvPr id="385" name="Google Shape;385;p22"/>
            <p:cNvCxnSpPr/>
            <p:nvPr/>
          </p:nvCxnSpPr>
          <p:spPr>
            <a:xfrm rot="10800000">
              <a:off x="1765875" y="3381875"/>
              <a:ext cx="0" cy="150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22"/>
            <p:cNvCxnSpPr/>
            <p:nvPr/>
          </p:nvCxnSpPr>
          <p:spPr>
            <a:xfrm>
              <a:off x="1765875" y="4888775"/>
              <a:ext cx="19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22"/>
          <p:cNvGrpSpPr/>
          <p:nvPr/>
        </p:nvGrpSpPr>
        <p:grpSpPr>
          <a:xfrm rot="10800000">
            <a:off x="8382425" y="1340300"/>
            <a:ext cx="1980000" cy="1506900"/>
            <a:chOff x="1765875" y="3381875"/>
            <a:chExt cx="1980000" cy="1506900"/>
          </a:xfrm>
        </p:grpSpPr>
        <p:cxnSp>
          <p:nvCxnSpPr>
            <p:cNvPr id="388" name="Google Shape;388;p22"/>
            <p:cNvCxnSpPr/>
            <p:nvPr/>
          </p:nvCxnSpPr>
          <p:spPr>
            <a:xfrm rot="10800000">
              <a:off x="1765875" y="3381875"/>
              <a:ext cx="0" cy="150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22"/>
            <p:cNvCxnSpPr/>
            <p:nvPr/>
          </p:nvCxnSpPr>
          <p:spPr>
            <a:xfrm>
              <a:off x="1765875" y="4888775"/>
              <a:ext cx="198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Shortcomings + Possible Improvements	</a:t>
            </a:r>
            <a:endParaRPr/>
          </a:p>
        </p:txBody>
      </p:sp>
      <p:sp>
        <p:nvSpPr>
          <p:cNvPr id="499" name="Google Shape;499;p31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best attribute selection method when classifying, instead of using one per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it further, since certain attribute selection methods (pearson correlation) take too long to run</a:t>
            </a:r>
            <a:endParaRPr/>
          </a:p>
        </p:txBody>
      </p:sp>
      <p:sp>
        <p:nvSpPr>
          <p:cNvPr id="500" name="Google Shape;500;p31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Specificity increased, but is still relatively low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smote for </a:t>
            </a:r>
            <a:r>
              <a:rPr lang="en"/>
              <a:t>imbalanced</a:t>
            </a:r>
            <a:r>
              <a:rPr lang="en"/>
              <a:t> class</a:t>
            </a:r>
            <a:endParaRPr/>
          </a:p>
        </p:txBody>
      </p:sp>
      <p:pic>
        <p:nvPicPr>
          <p:cNvPr id="501" name="Google Shape;5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fmla="val 2468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2"/>
          <p:cNvSpPr txBox="1"/>
          <p:nvPr>
            <p:ph idx="4294967295" type="title"/>
          </p:nvPr>
        </p:nvSpPr>
        <p:spPr>
          <a:xfrm>
            <a:off x="630250" y="674550"/>
            <a:ext cx="3661200" cy="673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9" name="Google Shape;509;p32"/>
          <p:cNvSpPr txBox="1"/>
          <p:nvPr>
            <p:ph idx="4294967295" type="body"/>
          </p:nvPr>
        </p:nvSpPr>
        <p:spPr>
          <a:xfrm>
            <a:off x="550225" y="1348350"/>
            <a:ext cx="111291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Lin, R., He, X., Feng, J., Zalmout, N., Liang, Y., Xiong, L., &amp; Dong, X. L. (2021). PAM: Understanding product images in cross product category attribute extraction [Paper presentation]. 27th ACM SIGKDD Conference on Knowledge Discovery &amp; Data Mining. https://doi.org/ 10.1145/3447548.3467164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Menze, B. H., Kelm, B. M., Masuch, R., Himmelreich, U., Bachert, P., Petrich, W., &amp; Hamprecht, F. A. (2009). A comparison of random forest and its gini importance with standard chemometric methods for the feature selection and classification of spectral data. BMC Bioinformatics, 10(1). https://doi.org/10.1186/1471-2105-10-213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Peker, M., Arslan, A., Şen, B., Çelebi, F. V., &amp; But, A. (2015). A novel hybrid method for determining the depth of anesthesia level: Combining ReliefF feature selection and random forest algorithm (ReliefF+RF). 2015 International Symposium on Innovations in Intelligent Systems and Applications (INISTA), 1–8. https://doi.org/10.1109/INISTA.2015.7276737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Nguyen, C., Wang, Y., &amp; Nguyen, H. N. (2013). Random forest classifier combined with feature selection for breast cancer diagnosis and prognostic. Journal of Biomedical Science and Engineering, 06(05), 551-560. https://doi.org/10.4236/jbise.2013.65070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Reif, D. M., Motsinger, A. A., McKinney, B. A., Crowe, J. E., &amp; Moore, J. H. (2006). Feature selection using a random forests classifier for the integrated analysis of multiple data types. 2006 IEEE Symposium on Computational Intelligence and Bioinformatics and Computational Biology, 1–8. https://doi.org/10.1109/CIBCB.2006.330987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R., U., &amp; Ghosh, S. (2019). Maxima-turn-switching strategy of sensor-equipped UAVs for target localization in 2-D and 3-D environments. 2019 IEEE 15th International Conference on Control and Automation (ICCA), 610–615. https://doi.org/10.1109/ICCA.2019.8900007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Uduagbamen, P. K., Sanusi, M., Udom, O. B., Salami, O. F., Adebajo, A. D., &amp; Alao, O. J. (2020). Metabolic acidosis in the surgical intensive care unit: Risk factors, clinical correlates and outcome. findings from a high dependency heart and vascular surgical center in nigeria. World Journal of Cardiovascular Surgery, 10(11), 226-241. https://doi.org/10.4236/wjcs.2020.1011025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10" name="Google Shape;510;p32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11" name="Google Shape;511;p3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4" name="Google Shape;5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1381575" y="1428650"/>
            <a:ext cx="6067200" cy="38370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THANK YOU</a:t>
            </a:r>
            <a:endParaRPr sz="12000">
              <a:solidFill>
                <a:schemeClr val="accent3"/>
              </a:solidFill>
            </a:endParaRPr>
          </a:p>
        </p:txBody>
      </p:sp>
      <p:sp>
        <p:nvSpPr>
          <p:cNvPr id="521" name="Google Shape;521;p33"/>
          <p:cNvSpPr txBox="1"/>
          <p:nvPr>
            <p:ph idx="1" type="subTitle"/>
          </p:nvPr>
        </p:nvSpPr>
        <p:spPr>
          <a:xfrm>
            <a:off x="7372700" y="3285375"/>
            <a:ext cx="3359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2"/>
                </a:solidFill>
              </a:rPr>
              <a:t>questions?</a:t>
            </a:r>
            <a:endParaRPr sz="40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 b="0" sz="4000">
              <a:solidFill>
                <a:schemeClr val="accent2"/>
              </a:solidFill>
            </a:endParaRPr>
          </a:p>
        </p:txBody>
      </p:sp>
      <p:pic>
        <p:nvPicPr>
          <p:cNvPr id="522" name="Google Shape;5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316800" y="194225"/>
            <a:ext cx="11648700" cy="6398100"/>
          </a:xfrm>
          <a:prstGeom prst="roundRect">
            <a:avLst>
              <a:gd fmla="val 2468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 txBox="1"/>
          <p:nvPr>
            <p:ph idx="4294967295" type="title"/>
          </p:nvPr>
        </p:nvSpPr>
        <p:spPr>
          <a:xfrm>
            <a:off x="630250" y="674550"/>
            <a:ext cx="3661200" cy="673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References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30" name="Google Shape;530;p34"/>
          <p:cNvSpPr txBox="1"/>
          <p:nvPr>
            <p:ph idx="4294967295" type="body"/>
          </p:nvPr>
        </p:nvSpPr>
        <p:spPr>
          <a:xfrm>
            <a:off x="550225" y="1348350"/>
            <a:ext cx="11129100" cy="496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Lin, R., He, X., Feng, J., Zalmout, N., Liang, Y., Xiong, L., &amp; Dong, X. L. (2021). PAM: Understanding product images in cross product category attribute extraction [Paper presentation]. 27th ACM SIGKDD Conference on Knowledge Discovery &amp; Data Mining. https://doi.org/ 10.1145/3447548.3467164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Menze, B. H., Kelm, B. M., Masuch, R., Himmelreich, U., Bachert, P., Petrich, W., &amp; Hamprecht, F. A. (2009). A comparison of random forest and its gini importance with standard chemometric methods for the feature selection and classification of spectral data. BMC Bioinformatics, 10(1). https://doi.org/10.1186/1471-2105-10-213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Peker, M., Arslan, A., Şen, B., Çelebi, F. V., &amp; But, A. (2015). A novel hybrid method for determining the depth of anesthesia level: Combining ReliefF feature selection and random forest algorithm (ReliefF+RF). 2015 International Symposium on Innovations in Intelligent Systems and Applications (INISTA), 1–8. https://doi.org/10.1109/INISTA.2015.7276737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Nguyen, C., Wang, Y., &amp; Nguyen, H. N. (2013). Random forest classifier combined with feature selection for breast cancer diagnosis and prognostic. Journal of Biomedical Science and Engineering, 06(05), 551-560. https://doi.org/10.4236/jbise.2013.65070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Reif, D. M., Motsinger, A. A., McKinney, B. A., Crowe, J. E., &amp; Moore, J. H. (2006). Feature selection using a random forests classifier for the integrated analysis of multiple data types. 2006 IEEE Symposium on Computational Intelligence and Bioinformatics and Computational Biology, 1–8. https://doi.org/10.1109/CIBCB.2006.330987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R., U., &amp; Ghosh, S. (2019). Maxima-turn-switching strategy of sensor-equipped UAVs for target localization in 2-D and 3-D environments. 2019 IEEE 15th International Conference on Control and Automation (ICCA), 610–615. https://doi.org/10.1109/ICCA.2019.8900007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000"/>
              <a:t>Uduagbamen, P. K., Sanusi, M., Udom, O. B., Salami, O. F., Adebajo, A. D., &amp; Alao, O. J. (2020). Metabolic acidosis in the surgical intensive care unit: Risk factors, clinical correlates and outcome. findings from a high dependency heart and vascular surgical center in nigeria. World Journal of Cardiovascular Surgery, 10(11), 226-241. https://doi.org/10.4236/wjcs.2020.1011025</a:t>
            </a:r>
            <a:endParaRPr sz="10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413996" y="309734"/>
            <a:ext cx="635280" cy="147600"/>
            <a:chOff x="2147366" y="4139382"/>
            <a:chExt cx="635280" cy="147600"/>
          </a:xfrm>
        </p:grpSpPr>
        <p:sp>
          <p:nvSpPr>
            <p:cNvPr id="532" name="Google Shape;532;p3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5" name="Google Shape;5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/>
          <p:nvPr>
            <p:ph type="title"/>
          </p:nvPr>
        </p:nvSpPr>
        <p:spPr>
          <a:xfrm>
            <a:off x="1201000" y="155517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Motivation</a:t>
            </a:r>
            <a:endParaRPr sz="6000">
              <a:solidFill>
                <a:schemeClr val="accent3"/>
              </a:solidFill>
            </a:endParaRPr>
          </a:p>
        </p:txBody>
      </p:sp>
      <p:sp>
        <p:nvSpPr>
          <p:cNvPr id="395" name="Google Shape;395;p23"/>
          <p:cNvSpPr txBox="1"/>
          <p:nvPr>
            <p:ph idx="2" type="body"/>
          </p:nvPr>
        </p:nvSpPr>
        <p:spPr>
          <a:xfrm>
            <a:off x="1201000" y="2762150"/>
            <a:ext cx="8865600" cy="20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Existing issues with random forest algorithm: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→All attributes are treated with equal weight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→Including attributes with low predictive power unnecessarily lowers accuracy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dk1"/>
                </a:solidFill>
              </a:rPr>
              <a:t>→Doesn’t perform well on skewed data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6" name="Google Shape;3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1344725" y="1399675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</a:rPr>
              <a:t>Method</a:t>
            </a:r>
            <a:endParaRPr sz="5000"/>
          </a:p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1344725" y="2406200"/>
            <a:ext cx="5322600" cy="322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a random forest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Go through each test instance and </a:t>
            </a:r>
            <a:r>
              <a:rPr lang="en" sz="1600"/>
              <a:t>retrieve k nearest neighbors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local feature weights using an attribute selection method (info gain, gain ratio, correlation, 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Trees vote using aggregate weight value rather than one vote per tree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Label with largest weighted vote wins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04" name="Google Shape;4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idx="1" type="body"/>
          </p:nvPr>
        </p:nvSpPr>
        <p:spPr>
          <a:xfrm>
            <a:off x="7276775" y="2939750"/>
            <a:ext cx="3751500" cy="180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/>
              <a:t>Similar</a:t>
            </a:r>
            <a:r>
              <a:rPr lang="en" sz="1600"/>
              <a:t> works remove attributes with low predictive power, change the likelihood of their selection, or weight classes based on distribution.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/>
          <p:nvPr>
            <p:ph type="title"/>
          </p:nvPr>
        </p:nvSpPr>
        <p:spPr>
          <a:xfrm>
            <a:off x="1315075" y="1784975"/>
            <a:ext cx="2184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Dataset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12" name="Google Shape;412;p25"/>
          <p:cNvSpPr txBox="1"/>
          <p:nvPr>
            <p:ph idx="2" type="body"/>
          </p:nvPr>
        </p:nvSpPr>
        <p:spPr>
          <a:xfrm>
            <a:off x="6679275" y="2686275"/>
            <a:ext cx="4154400" cy="315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Discretize class variable (weka NumericToNominal filter)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Normalized numeric data using min-max normalization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70-30 train-test split</a:t>
            </a:r>
            <a:endParaRPr/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1315075" y="2686275"/>
            <a:ext cx="4154400" cy="317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Depression Dataset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~28k instances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attributes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class data (depressed or not)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2x as many depressed instances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25"/>
          <p:cNvSpPr txBox="1"/>
          <p:nvPr>
            <p:ph type="title"/>
          </p:nvPr>
        </p:nvSpPr>
        <p:spPr>
          <a:xfrm>
            <a:off x="6733400" y="1723325"/>
            <a:ext cx="360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Preprocessing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In-Depth</a:t>
            </a:r>
            <a:endParaRPr/>
          </a:p>
        </p:txBody>
      </p:sp>
      <p:sp>
        <p:nvSpPr>
          <p:cNvPr id="422" name="Google Shape;422;p26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ID, gender, age, city</a:t>
            </a:r>
            <a:endParaRPr/>
          </a:p>
        </p:txBody>
      </p:sp>
      <p:sp>
        <p:nvSpPr>
          <p:cNvPr id="423" name="Google Shape;423;p26"/>
          <p:cNvSpPr txBox="1"/>
          <p:nvPr>
            <p:ph idx="5" type="body"/>
          </p:nvPr>
        </p:nvSpPr>
        <p:spPr>
          <a:xfrm>
            <a:off x="1217550" y="32220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Profession, CGPA (cumulative gpa), study satisfaction, job </a:t>
            </a:r>
            <a:r>
              <a:rPr lang="en"/>
              <a:t>satisfaction</a:t>
            </a:r>
            <a:r>
              <a:rPr lang="en"/>
              <a:t>, college degree, work/study hours</a:t>
            </a:r>
            <a:endParaRPr/>
          </a:p>
        </p:txBody>
      </p:sp>
      <p:sp>
        <p:nvSpPr>
          <p:cNvPr id="424" name="Google Shape;424;p26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General</a:t>
            </a:r>
            <a:r>
              <a:rPr lang="en"/>
              <a:t> Characteristics</a:t>
            </a:r>
            <a:endParaRPr/>
          </a:p>
        </p:txBody>
      </p:sp>
      <p:sp>
        <p:nvSpPr>
          <p:cNvPr id="425" name="Google Shape;425;p26"/>
          <p:cNvSpPr txBox="1"/>
          <p:nvPr>
            <p:ph idx="2" type="subTitle"/>
          </p:nvPr>
        </p:nvSpPr>
        <p:spPr>
          <a:xfrm>
            <a:off x="1217558" y="27955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Work/Academic Characteristics</a:t>
            </a:r>
            <a:endParaRPr/>
          </a:p>
        </p:txBody>
      </p:sp>
      <p:sp>
        <p:nvSpPr>
          <p:cNvPr id="426" name="Google Shape;426;p26"/>
          <p:cNvSpPr txBox="1"/>
          <p:nvPr>
            <p:ph idx="3" type="subTitle"/>
          </p:nvPr>
        </p:nvSpPr>
        <p:spPr>
          <a:xfrm>
            <a:off x="1217558" y="40956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Stressors/Habits</a:t>
            </a:r>
            <a:endParaRPr/>
          </a:p>
        </p:txBody>
      </p:sp>
      <p:sp>
        <p:nvSpPr>
          <p:cNvPr id="427" name="Google Shape;427;p26"/>
          <p:cNvSpPr txBox="1"/>
          <p:nvPr>
            <p:ph idx="6" type="body"/>
          </p:nvPr>
        </p:nvSpPr>
        <p:spPr>
          <a:xfrm>
            <a:off x="1217550" y="45089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duration, </a:t>
            </a:r>
            <a:r>
              <a:rPr lang="en"/>
              <a:t>dietary habits, suicidal thoughts, financial stress, family history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/>
              <a:t>CLASS VARIABLE: DEPRESSION</a:t>
            </a:r>
            <a:endParaRPr sz="1800"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Relevant in today’s mental health landscape, with high academic and outside stressors</a:t>
            </a:r>
            <a:endParaRPr/>
          </a:p>
        </p:txBody>
      </p:sp>
      <p:pic>
        <p:nvPicPr>
          <p:cNvPr id="428" name="Google Shape;4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/>
          <p:nvPr/>
        </p:nvSpPr>
        <p:spPr>
          <a:xfrm>
            <a:off x="511950" y="632050"/>
            <a:ext cx="10577100" cy="5243400"/>
          </a:xfrm>
          <a:prstGeom prst="roundRect">
            <a:avLst>
              <a:gd fmla="val 2681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7"/>
          <p:cNvSpPr txBox="1"/>
          <p:nvPr>
            <p:ph idx="4294967295" type="title"/>
          </p:nvPr>
        </p:nvSpPr>
        <p:spPr>
          <a:xfrm>
            <a:off x="729400" y="870648"/>
            <a:ext cx="3851100" cy="1131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</a:rPr>
              <a:t>Experiments</a:t>
            </a:r>
            <a:endParaRPr sz="5000">
              <a:solidFill>
                <a:schemeClr val="accent1"/>
              </a:solidFill>
            </a:endParaRPr>
          </a:p>
        </p:txBody>
      </p:sp>
      <p:grpSp>
        <p:nvGrpSpPr>
          <p:cNvPr id="436" name="Google Shape;436;p27"/>
          <p:cNvGrpSpPr/>
          <p:nvPr/>
        </p:nvGrpSpPr>
        <p:grpSpPr>
          <a:xfrm>
            <a:off x="657396" y="768284"/>
            <a:ext cx="635280" cy="147600"/>
            <a:chOff x="2147366" y="4139382"/>
            <a:chExt cx="635280" cy="147600"/>
          </a:xfrm>
        </p:grpSpPr>
        <p:sp>
          <p:nvSpPr>
            <p:cNvPr id="437" name="Google Shape;437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" name="Google Shape;440;p27"/>
          <p:cNvSpPr/>
          <p:nvPr/>
        </p:nvSpPr>
        <p:spPr>
          <a:xfrm>
            <a:off x="1137125" y="4974575"/>
            <a:ext cx="10577100" cy="1553700"/>
          </a:xfrm>
          <a:prstGeom prst="roundRect">
            <a:avLst>
              <a:gd fmla="val 8638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7"/>
          <p:cNvSpPr txBox="1"/>
          <p:nvPr>
            <p:ph idx="4294967295" type="body"/>
          </p:nvPr>
        </p:nvSpPr>
        <p:spPr>
          <a:xfrm>
            <a:off x="1314875" y="5403275"/>
            <a:ext cx="10125900" cy="846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Used python code to calculate attribute selection values for Pearson Correlation, InfoGain,and GainRatio.</a:t>
            </a:r>
            <a:endParaRPr/>
          </a:p>
        </p:txBody>
      </p:sp>
      <p:grpSp>
        <p:nvGrpSpPr>
          <p:cNvPr id="442" name="Google Shape;442;p27"/>
          <p:cNvGrpSpPr/>
          <p:nvPr/>
        </p:nvGrpSpPr>
        <p:grpSpPr>
          <a:xfrm>
            <a:off x="1292671" y="5127284"/>
            <a:ext cx="635280" cy="147600"/>
            <a:chOff x="2147366" y="4139382"/>
            <a:chExt cx="635280" cy="147600"/>
          </a:xfrm>
        </p:grpSpPr>
        <p:sp>
          <p:nvSpPr>
            <p:cNvPr id="443" name="Google Shape;443;p2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6" name="Google Shape;4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 txBox="1"/>
          <p:nvPr>
            <p:ph idx="4294967295" type="body"/>
          </p:nvPr>
        </p:nvSpPr>
        <p:spPr>
          <a:xfrm>
            <a:off x="1036350" y="1704625"/>
            <a:ext cx="9528300" cy="327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our algorithm on multiple different attribute selection methods, compare to standard RF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Standard RF, KNN with Pearson Correlation, KNN with InfoGain, KNN with GainRatio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100 trees per forest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log2 atts for each tree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1/3</a:t>
            </a:r>
            <a:r>
              <a:rPr lang="en" sz="1600"/>
              <a:t> train set per sample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 =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Conduct 3 trials of each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performance using various metrics (accuracy, precision, recall, specificity, confusion matrices)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4" name="Google Shape;454;p28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Results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8"/>
          <p:cNvSpPr txBox="1"/>
          <p:nvPr>
            <p:ph idx="1" type="body"/>
          </p:nvPr>
        </p:nvSpPr>
        <p:spPr>
          <a:xfrm>
            <a:off x="4428738" y="2458899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RF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75.15%</a:t>
            </a:r>
            <a:endParaRPr/>
          </a:p>
        </p:txBody>
      </p:sp>
      <p:sp>
        <p:nvSpPr>
          <p:cNvPr id="456" name="Google Shape;456;p28"/>
          <p:cNvSpPr txBox="1"/>
          <p:nvPr>
            <p:ph idx="2" type="body"/>
          </p:nvPr>
        </p:nvSpPr>
        <p:spPr>
          <a:xfrm>
            <a:off x="8271400" y="2458899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80.52</a:t>
            </a:r>
            <a:r>
              <a:rPr lang="en"/>
              <a:t>%</a:t>
            </a:r>
            <a:endParaRPr/>
          </a:p>
        </p:txBody>
      </p:sp>
      <p:sp>
        <p:nvSpPr>
          <p:cNvPr id="457" name="Google Shape;457;p28"/>
          <p:cNvSpPr txBox="1"/>
          <p:nvPr>
            <p:ph idx="3" type="body"/>
          </p:nvPr>
        </p:nvSpPr>
        <p:spPr>
          <a:xfrm>
            <a:off x="4456700" y="4740800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GainRatio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79.22%</a:t>
            </a:r>
            <a:endParaRPr/>
          </a:p>
        </p:txBody>
      </p:sp>
      <p:sp>
        <p:nvSpPr>
          <p:cNvPr id="458" name="Google Shape;458;p28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9" name="Google Shape;459;p28"/>
          <p:cNvSpPr txBox="1"/>
          <p:nvPr>
            <p:ph idx="9" type="body"/>
          </p:nvPr>
        </p:nvSpPr>
        <p:spPr>
          <a:xfrm>
            <a:off x="614025" y="4740799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InfoGain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80.61%</a:t>
            </a:r>
            <a:endParaRPr/>
          </a:p>
        </p:txBody>
      </p:sp>
      <p:sp>
        <p:nvSpPr>
          <p:cNvPr id="460" name="Google Shape;460;p28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1" name="Google Shape;461;p28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62" name="Google Shape;462;p28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3" name="Google Shape;463;p28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464" name="Google Shape;4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586088" y="2410637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Average accuracy of the weighted forests of each attribute selection method</a:t>
            </a:r>
            <a:endParaRPr/>
          </a:p>
        </p:txBody>
      </p:sp>
      <p:sp>
        <p:nvSpPr>
          <p:cNvPr id="467" name="Google Shape;467;p28"/>
          <p:cNvSpPr txBox="1"/>
          <p:nvPr>
            <p:ph idx="1" type="body"/>
          </p:nvPr>
        </p:nvSpPr>
        <p:spPr>
          <a:xfrm>
            <a:off x="8196838" y="4662525"/>
            <a:ext cx="3504300" cy="147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used k-value of 100, this performed the best while still not being too computationally expensive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Performance Metrics (Standard RF)</a:t>
            </a:r>
            <a:endParaRPr/>
          </a:p>
        </p:txBody>
      </p:sp>
      <p:sp>
        <p:nvSpPr>
          <p:cNvPr id="473" name="Google Shape;473;p29"/>
          <p:cNvSpPr txBox="1"/>
          <p:nvPr>
            <p:ph type="title"/>
          </p:nvPr>
        </p:nvSpPr>
        <p:spPr>
          <a:xfrm>
            <a:off x="447550" y="29223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82.17%</a:t>
            </a:r>
            <a:endParaRPr/>
          </a:p>
        </p:txBody>
      </p:sp>
      <p:sp>
        <p:nvSpPr>
          <p:cNvPr id="474" name="Google Shape;474;p29"/>
          <p:cNvSpPr txBox="1"/>
          <p:nvPr>
            <p:ph idx="3" type="title"/>
          </p:nvPr>
        </p:nvSpPr>
        <p:spPr>
          <a:xfrm>
            <a:off x="4383150" y="24651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70.89%</a:t>
            </a:r>
            <a:endParaRPr/>
          </a:p>
        </p:txBody>
      </p:sp>
      <p:sp>
        <p:nvSpPr>
          <p:cNvPr id="475" name="Google Shape;475;p29"/>
          <p:cNvSpPr txBox="1"/>
          <p:nvPr>
            <p:ph idx="4" type="title"/>
          </p:nvPr>
        </p:nvSpPr>
        <p:spPr>
          <a:xfrm>
            <a:off x="8279625" y="29223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43.94%</a:t>
            </a:r>
            <a:endParaRPr/>
          </a:p>
        </p:txBody>
      </p:sp>
      <p:pic>
        <p:nvPicPr>
          <p:cNvPr id="476" name="Google Shape;4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9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/ (TP + FP)</a:t>
            </a:r>
            <a:endParaRPr/>
          </a:p>
        </p:txBody>
      </p:sp>
      <p:sp>
        <p:nvSpPr>
          <p:cNvPr id="479" name="Google Shape;479;p29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/ (TP + FN)</a:t>
            </a:r>
            <a:endParaRPr/>
          </a:p>
        </p:txBody>
      </p:sp>
      <p:sp>
        <p:nvSpPr>
          <p:cNvPr id="480" name="Google Shape;480;p29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/ (TN + FP)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Performance Metrics (InfoGain)</a:t>
            </a:r>
            <a:endParaRPr/>
          </a:p>
        </p:txBody>
      </p:sp>
      <p:sp>
        <p:nvSpPr>
          <p:cNvPr id="486" name="Google Shape;486;p30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/ (TP + FN)</a:t>
            </a:r>
            <a:endParaRPr/>
          </a:p>
        </p:txBody>
      </p:sp>
      <p:sp>
        <p:nvSpPr>
          <p:cNvPr id="487" name="Google Shape;487;p30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/ (TP + FP)</a:t>
            </a:r>
            <a:endParaRPr/>
          </a:p>
        </p:txBody>
      </p:sp>
      <p:sp>
        <p:nvSpPr>
          <p:cNvPr id="488" name="Google Shape;488;p30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 / (TN + FP)</a:t>
            </a:r>
            <a:endParaRPr/>
          </a:p>
        </p:txBody>
      </p:sp>
      <p:sp>
        <p:nvSpPr>
          <p:cNvPr id="489" name="Google Shape;489;p30"/>
          <p:cNvSpPr txBox="1"/>
          <p:nvPr>
            <p:ph type="title"/>
          </p:nvPr>
        </p:nvSpPr>
        <p:spPr>
          <a:xfrm>
            <a:off x="447550" y="29223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82.07%</a:t>
            </a:r>
            <a:endParaRPr/>
          </a:p>
        </p:txBody>
      </p:sp>
      <p:sp>
        <p:nvSpPr>
          <p:cNvPr id="490" name="Google Shape;490;p30"/>
          <p:cNvSpPr txBox="1"/>
          <p:nvPr>
            <p:ph idx="3" type="title"/>
          </p:nvPr>
        </p:nvSpPr>
        <p:spPr>
          <a:xfrm>
            <a:off x="4383150" y="24651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78.45%</a:t>
            </a:r>
            <a:endParaRPr/>
          </a:p>
        </p:txBody>
      </p:sp>
      <p:sp>
        <p:nvSpPr>
          <p:cNvPr id="491" name="Google Shape;491;p30"/>
          <p:cNvSpPr txBox="1"/>
          <p:nvPr>
            <p:ph idx="4" type="title"/>
          </p:nvPr>
        </p:nvSpPr>
        <p:spPr>
          <a:xfrm>
            <a:off x="8279625" y="2922350"/>
            <a:ext cx="34752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64.75%</a:t>
            </a:r>
            <a:endParaRPr/>
          </a:p>
        </p:txBody>
      </p:sp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775" y="2611350"/>
            <a:ext cx="171225" cy="42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