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529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berson, Larissa" initials="LL" lastIdx="1" clrIdx="0">
    <p:extLst>
      <p:ext uri="{19B8F6BF-5375-455C-9EA6-DF929625EA0E}">
        <p15:presenceInfo xmlns:p15="http://schemas.microsoft.com/office/powerpoint/2012/main" userId="S::larissalieberson@wustl.edu::040b2fa3-7c5e-4cdd-8bf8-58615e98490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3"/>
    <p:restoredTop sz="93267"/>
  </p:normalViewPr>
  <p:slideViewPr>
    <p:cSldViewPr snapToGrid="0" snapToObjects="1">
      <p:cViewPr varScale="1">
        <p:scale>
          <a:sx n="98" d="100"/>
          <a:sy n="98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4T09:08:35.76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0C2D2-774B-4C18-91ED-B1394F36D7C3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008EB69-926E-40D0-AE75-5DF2C7A9720A}">
      <dgm:prSet/>
      <dgm:spPr/>
      <dgm:t>
        <a:bodyPr/>
        <a:lstStyle/>
        <a:p>
          <a:r>
            <a:rPr lang="en-US"/>
            <a:t>See if a multi-class Naïve Bayes is possible</a:t>
          </a:r>
        </a:p>
      </dgm:t>
    </dgm:pt>
    <dgm:pt modelId="{3FC07E41-455C-4E20-827D-981D73B1DC9D}" type="parTrans" cxnId="{D5EBD760-73CA-46CC-AB62-D2F716023F84}">
      <dgm:prSet/>
      <dgm:spPr/>
      <dgm:t>
        <a:bodyPr/>
        <a:lstStyle/>
        <a:p>
          <a:endParaRPr lang="en-US"/>
        </a:p>
      </dgm:t>
    </dgm:pt>
    <dgm:pt modelId="{444D33E2-EDFB-4228-90A3-49CF38BD46DC}" type="sibTrans" cxnId="{D5EBD760-73CA-46CC-AB62-D2F716023F8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1EFDAFE-B66B-44B9-B221-278B6FC458F9}">
      <dgm:prSet/>
      <dgm:spPr/>
      <dgm:t>
        <a:bodyPr/>
        <a:lstStyle/>
        <a:p>
          <a:r>
            <a:rPr lang="en-US"/>
            <a:t>Deploy the model using Flask</a:t>
          </a:r>
        </a:p>
      </dgm:t>
    </dgm:pt>
    <dgm:pt modelId="{F921D3B8-CC77-40D4-BBBA-B87100709140}" type="parTrans" cxnId="{9453F8C9-D3FA-44E8-8880-F4B5D93E7D56}">
      <dgm:prSet/>
      <dgm:spPr/>
      <dgm:t>
        <a:bodyPr/>
        <a:lstStyle/>
        <a:p>
          <a:endParaRPr lang="en-US"/>
        </a:p>
      </dgm:t>
    </dgm:pt>
    <dgm:pt modelId="{3EDBE9DC-AA49-4314-8E51-E4A3A4AD3D1A}" type="sibTrans" cxnId="{9453F8C9-D3FA-44E8-8880-F4B5D93E7D5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865A810-663B-4765-9E9A-7AB8D7BB2078}">
      <dgm:prSet/>
      <dgm:spPr/>
      <dgm:t>
        <a:bodyPr/>
        <a:lstStyle/>
        <a:p>
          <a:r>
            <a:rPr lang="en-US"/>
            <a:t>Deploy the model using an EC2 instance on AWS</a:t>
          </a:r>
        </a:p>
      </dgm:t>
    </dgm:pt>
    <dgm:pt modelId="{80CB593A-4F33-4358-BE1E-87010FCA3FA2}" type="parTrans" cxnId="{B3DD6686-19F6-47DD-9D18-316AD35DE4D4}">
      <dgm:prSet/>
      <dgm:spPr/>
      <dgm:t>
        <a:bodyPr/>
        <a:lstStyle/>
        <a:p>
          <a:endParaRPr lang="en-US"/>
        </a:p>
      </dgm:t>
    </dgm:pt>
    <dgm:pt modelId="{9352FF23-24D0-446A-BF78-44092AD6130B}" type="sibTrans" cxnId="{B3DD6686-19F6-47DD-9D18-316AD35DE4D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F9FDB42-9216-6B49-B606-F6F797025664}" type="pres">
      <dgm:prSet presAssocID="{B890C2D2-774B-4C18-91ED-B1394F36D7C3}" presName="linearFlow" presStyleCnt="0">
        <dgm:presLayoutVars>
          <dgm:dir/>
          <dgm:animLvl val="lvl"/>
          <dgm:resizeHandles val="exact"/>
        </dgm:presLayoutVars>
      </dgm:prSet>
      <dgm:spPr/>
    </dgm:pt>
    <dgm:pt modelId="{1B99A70A-BC48-9840-8F99-2991C0A0710B}" type="pres">
      <dgm:prSet presAssocID="{B008EB69-926E-40D0-AE75-5DF2C7A9720A}" presName="compositeNode" presStyleCnt="0"/>
      <dgm:spPr/>
    </dgm:pt>
    <dgm:pt modelId="{B1A8DE2E-99E5-1041-BDFD-BE956DD67922}" type="pres">
      <dgm:prSet presAssocID="{B008EB69-926E-40D0-AE75-5DF2C7A9720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39B5F34-1C88-5649-8BCF-9AD5B1ECD609}" type="pres">
      <dgm:prSet presAssocID="{B008EB69-926E-40D0-AE75-5DF2C7A9720A}" presName="parSh" presStyleCnt="0"/>
      <dgm:spPr/>
    </dgm:pt>
    <dgm:pt modelId="{049CB7A9-778B-BC42-81D0-5A4B2C0EDEC1}" type="pres">
      <dgm:prSet presAssocID="{B008EB69-926E-40D0-AE75-5DF2C7A9720A}" presName="lineNode" presStyleLbl="alignAccFollowNode1" presStyleIdx="0" presStyleCnt="9"/>
      <dgm:spPr/>
    </dgm:pt>
    <dgm:pt modelId="{F0960331-9E10-5642-A49B-9568E0D67EF2}" type="pres">
      <dgm:prSet presAssocID="{B008EB69-926E-40D0-AE75-5DF2C7A9720A}" presName="lineArrowNode" presStyleLbl="alignAccFollowNode1" presStyleIdx="1" presStyleCnt="9"/>
      <dgm:spPr/>
    </dgm:pt>
    <dgm:pt modelId="{07299B05-5D4A-924B-9F4E-97DD4FD3CAFD}" type="pres">
      <dgm:prSet presAssocID="{444D33E2-EDFB-4228-90A3-49CF38BD46DC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0DE15762-43DF-5E45-8790-0906A896DBA4}" type="pres">
      <dgm:prSet presAssocID="{444D33E2-EDFB-4228-90A3-49CF38BD46DC}" presName="spacerBetweenCircleAndCallout" presStyleCnt="0">
        <dgm:presLayoutVars/>
      </dgm:prSet>
      <dgm:spPr/>
    </dgm:pt>
    <dgm:pt modelId="{DAC274A2-D79C-AF45-998A-451C8877622B}" type="pres">
      <dgm:prSet presAssocID="{B008EB69-926E-40D0-AE75-5DF2C7A9720A}" presName="nodeText" presStyleLbl="alignAccFollowNode1" presStyleIdx="2" presStyleCnt="9">
        <dgm:presLayoutVars>
          <dgm:bulletEnabled val="1"/>
        </dgm:presLayoutVars>
      </dgm:prSet>
      <dgm:spPr/>
    </dgm:pt>
    <dgm:pt modelId="{AC4CBA69-7FC8-9A4A-BABD-27EFE83B4B2B}" type="pres">
      <dgm:prSet presAssocID="{444D33E2-EDFB-4228-90A3-49CF38BD46DC}" presName="sibTransComposite" presStyleCnt="0"/>
      <dgm:spPr/>
    </dgm:pt>
    <dgm:pt modelId="{FFDBE600-4DC8-874F-BB31-CB2814200476}" type="pres">
      <dgm:prSet presAssocID="{F1EFDAFE-B66B-44B9-B221-278B6FC458F9}" presName="compositeNode" presStyleCnt="0"/>
      <dgm:spPr/>
    </dgm:pt>
    <dgm:pt modelId="{F7BC0A50-84A2-5D4F-8D8A-65B6E6A3BC6F}" type="pres">
      <dgm:prSet presAssocID="{F1EFDAFE-B66B-44B9-B221-278B6FC458F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0CDB8C9-92B3-F643-89AA-AD8D1457656A}" type="pres">
      <dgm:prSet presAssocID="{F1EFDAFE-B66B-44B9-B221-278B6FC458F9}" presName="parSh" presStyleCnt="0"/>
      <dgm:spPr/>
    </dgm:pt>
    <dgm:pt modelId="{E75C6BCA-65D6-D14B-8C17-7D2C4CB611CB}" type="pres">
      <dgm:prSet presAssocID="{F1EFDAFE-B66B-44B9-B221-278B6FC458F9}" presName="lineNode" presStyleLbl="alignAccFollowNode1" presStyleIdx="3" presStyleCnt="9"/>
      <dgm:spPr/>
    </dgm:pt>
    <dgm:pt modelId="{91FD42E7-12E3-9B45-88D1-F6F6AB558A13}" type="pres">
      <dgm:prSet presAssocID="{F1EFDAFE-B66B-44B9-B221-278B6FC458F9}" presName="lineArrowNode" presStyleLbl="alignAccFollowNode1" presStyleIdx="4" presStyleCnt="9"/>
      <dgm:spPr/>
    </dgm:pt>
    <dgm:pt modelId="{CC2C7E47-D4A3-A744-AD74-BE9D2C0B1A22}" type="pres">
      <dgm:prSet presAssocID="{3EDBE9DC-AA49-4314-8E51-E4A3A4AD3D1A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621DF10F-755B-BF48-9845-B57C1E8F2C15}" type="pres">
      <dgm:prSet presAssocID="{3EDBE9DC-AA49-4314-8E51-E4A3A4AD3D1A}" presName="spacerBetweenCircleAndCallout" presStyleCnt="0">
        <dgm:presLayoutVars/>
      </dgm:prSet>
      <dgm:spPr/>
    </dgm:pt>
    <dgm:pt modelId="{C4983A0E-AFCD-1A43-B693-057253404603}" type="pres">
      <dgm:prSet presAssocID="{F1EFDAFE-B66B-44B9-B221-278B6FC458F9}" presName="nodeText" presStyleLbl="alignAccFollowNode1" presStyleIdx="5" presStyleCnt="9">
        <dgm:presLayoutVars>
          <dgm:bulletEnabled val="1"/>
        </dgm:presLayoutVars>
      </dgm:prSet>
      <dgm:spPr/>
    </dgm:pt>
    <dgm:pt modelId="{AEEF31EF-D01C-7642-B0A1-48525C3F75EC}" type="pres">
      <dgm:prSet presAssocID="{3EDBE9DC-AA49-4314-8E51-E4A3A4AD3D1A}" presName="sibTransComposite" presStyleCnt="0"/>
      <dgm:spPr/>
    </dgm:pt>
    <dgm:pt modelId="{9214C327-F42D-704D-B873-AB3A179BE092}" type="pres">
      <dgm:prSet presAssocID="{1865A810-663B-4765-9E9A-7AB8D7BB2078}" presName="compositeNode" presStyleCnt="0"/>
      <dgm:spPr/>
    </dgm:pt>
    <dgm:pt modelId="{27AEA6C5-94EB-1E4D-8E45-23486B0C259D}" type="pres">
      <dgm:prSet presAssocID="{1865A810-663B-4765-9E9A-7AB8D7BB207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DED8ACD-12F6-2B40-8F74-D93C1DAF9504}" type="pres">
      <dgm:prSet presAssocID="{1865A810-663B-4765-9E9A-7AB8D7BB2078}" presName="parSh" presStyleCnt="0"/>
      <dgm:spPr/>
    </dgm:pt>
    <dgm:pt modelId="{3B79E3E3-EE7F-5646-A6AA-BDAA242B051A}" type="pres">
      <dgm:prSet presAssocID="{1865A810-663B-4765-9E9A-7AB8D7BB2078}" presName="lineNode" presStyleLbl="alignAccFollowNode1" presStyleIdx="6" presStyleCnt="9"/>
      <dgm:spPr/>
    </dgm:pt>
    <dgm:pt modelId="{AE30B8A7-9DB0-D247-9C84-DF1468F85698}" type="pres">
      <dgm:prSet presAssocID="{1865A810-663B-4765-9E9A-7AB8D7BB2078}" presName="lineArrowNode" presStyleLbl="alignAccFollowNode1" presStyleIdx="7" presStyleCnt="9"/>
      <dgm:spPr/>
    </dgm:pt>
    <dgm:pt modelId="{240F2D40-71B7-A046-8A6E-DA9D706A729C}" type="pres">
      <dgm:prSet presAssocID="{9352FF23-24D0-446A-BF78-44092AD6130B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EEBFAF4D-E72C-E148-822C-2BC409FC1354}" type="pres">
      <dgm:prSet presAssocID="{9352FF23-24D0-446A-BF78-44092AD6130B}" presName="spacerBetweenCircleAndCallout" presStyleCnt="0">
        <dgm:presLayoutVars/>
      </dgm:prSet>
      <dgm:spPr/>
    </dgm:pt>
    <dgm:pt modelId="{51ADCF40-4217-0546-88E1-3254D724688A}" type="pres">
      <dgm:prSet presAssocID="{1865A810-663B-4765-9E9A-7AB8D7BB2078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485F600A-0A73-2C47-BFFF-36D1365AB453}" type="presOf" srcId="{B890C2D2-774B-4C18-91ED-B1394F36D7C3}" destId="{BF9FDB42-9216-6B49-B606-F6F797025664}" srcOrd="0" destOrd="0" presId="urn:microsoft.com/office/officeart/2016/7/layout/LinearArrowProcessNumbered"/>
    <dgm:cxn modelId="{B987C711-8121-1E43-812B-8CBD7E0B9900}" type="presOf" srcId="{F1EFDAFE-B66B-44B9-B221-278B6FC458F9}" destId="{C4983A0E-AFCD-1A43-B693-057253404603}" srcOrd="0" destOrd="0" presId="urn:microsoft.com/office/officeart/2016/7/layout/LinearArrowProcessNumbered"/>
    <dgm:cxn modelId="{A9FE8D27-ACB5-3A4A-9814-09E84463EEC9}" type="presOf" srcId="{1865A810-663B-4765-9E9A-7AB8D7BB2078}" destId="{51ADCF40-4217-0546-88E1-3254D724688A}" srcOrd="0" destOrd="0" presId="urn:microsoft.com/office/officeart/2016/7/layout/LinearArrowProcessNumbered"/>
    <dgm:cxn modelId="{41D9625B-3970-6744-AB5D-50B2EE4C3678}" type="presOf" srcId="{B008EB69-926E-40D0-AE75-5DF2C7A9720A}" destId="{DAC274A2-D79C-AF45-998A-451C8877622B}" srcOrd="0" destOrd="0" presId="urn:microsoft.com/office/officeart/2016/7/layout/LinearArrowProcessNumbered"/>
    <dgm:cxn modelId="{D5EBD760-73CA-46CC-AB62-D2F716023F84}" srcId="{B890C2D2-774B-4C18-91ED-B1394F36D7C3}" destId="{B008EB69-926E-40D0-AE75-5DF2C7A9720A}" srcOrd="0" destOrd="0" parTransId="{3FC07E41-455C-4E20-827D-981D73B1DC9D}" sibTransId="{444D33E2-EDFB-4228-90A3-49CF38BD46DC}"/>
    <dgm:cxn modelId="{58451976-CD6C-4247-BB2F-75BF6180781A}" type="presOf" srcId="{3EDBE9DC-AA49-4314-8E51-E4A3A4AD3D1A}" destId="{CC2C7E47-D4A3-A744-AD74-BE9D2C0B1A22}" srcOrd="0" destOrd="0" presId="urn:microsoft.com/office/officeart/2016/7/layout/LinearArrowProcessNumbered"/>
    <dgm:cxn modelId="{B3DD6686-19F6-47DD-9D18-316AD35DE4D4}" srcId="{B890C2D2-774B-4C18-91ED-B1394F36D7C3}" destId="{1865A810-663B-4765-9E9A-7AB8D7BB2078}" srcOrd="2" destOrd="0" parTransId="{80CB593A-4F33-4358-BE1E-87010FCA3FA2}" sibTransId="{9352FF23-24D0-446A-BF78-44092AD6130B}"/>
    <dgm:cxn modelId="{9839DD98-95E6-1940-84D1-F44BA5311444}" type="presOf" srcId="{9352FF23-24D0-446A-BF78-44092AD6130B}" destId="{240F2D40-71B7-A046-8A6E-DA9D706A729C}" srcOrd="0" destOrd="0" presId="urn:microsoft.com/office/officeart/2016/7/layout/LinearArrowProcessNumbered"/>
    <dgm:cxn modelId="{9453F8C9-D3FA-44E8-8880-F4B5D93E7D56}" srcId="{B890C2D2-774B-4C18-91ED-B1394F36D7C3}" destId="{F1EFDAFE-B66B-44B9-B221-278B6FC458F9}" srcOrd="1" destOrd="0" parTransId="{F921D3B8-CC77-40D4-BBBA-B87100709140}" sibTransId="{3EDBE9DC-AA49-4314-8E51-E4A3A4AD3D1A}"/>
    <dgm:cxn modelId="{0AA21FFD-9F85-2441-BD6F-2EA77918C49B}" type="presOf" srcId="{444D33E2-EDFB-4228-90A3-49CF38BD46DC}" destId="{07299B05-5D4A-924B-9F4E-97DD4FD3CAFD}" srcOrd="0" destOrd="0" presId="urn:microsoft.com/office/officeart/2016/7/layout/LinearArrowProcessNumbered"/>
    <dgm:cxn modelId="{CAC1CA6B-E2E7-EF43-B6F9-DAF382E99752}" type="presParOf" srcId="{BF9FDB42-9216-6B49-B606-F6F797025664}" destId="{1B99A70A-BC48-9840-8F99-2991C0A0710B}" srcOrd="0" destOrd="0" presId="urn:microsoft.com/office/officeart/2016/7/layout/LinearArrowProcessNumbered"/>
    <dgm:cxn modelId="{732182D1-5BA9-774D-9F73-6E3D25DD68C4}" type="presParOf" srcId="{1B99A70A-BC48-9840-8F99-2991C0A0710B}" destId="{B1A8DE2E-99E5-1041-BDFD-BE956DD67922}" srcOrd="0" destOrd="0" presId="urn:microsoft.com/office/officeart/2016/7/layout/LinearArrowProcessNumbered"/>
    <dgm:cxn modelId="{11D75611-3123-4346-B596-7B3DBA8F0594}" type="presParOf" srcId="{1B99A70A-BC48-9840-8F99-2991C0A0710B}" destId="{239B5F34-1C88-5649-8BCF-9AD5B1ECD609}" srcOrd="1" destOrd="0" presId="urn:microsoft.com/office/officeart/2016/7/layout/LinearArrowProcessNumbered"/>
    <dgm:cxn modelId="{CB5379F1-1EA8-7444-8392-0F390CA74875}" type="presParOf" srcId="{239B5F34-1C88-5649-8BCF-9AD5B1ECD609}" destId="{049CB7A9-778B-BC42-81D0-5A4B2C0EDEC1}" srcOrd="0" destOrd="0" presId="urn:microsoft.com/office/officeart/2016/7/layout/LinearArrowProcessNumbered"/>
    <dgm:cxn modelId="{CC0B63BF-4F86-B142-A6BE-6419A80D2513}" type="presParOf" srcId="{239B5F34-1C88-5649-8BCF-9AD5B1ECD609}" destId="{F0960331-9E10-5642-A49B-9568E0D67EF2}" srcOrd="1" destOrd="0" presId="urn:microsoft.com/office/officeart/2016/7/layout/LinearArrowProcessNumbered"/>
    <dgm:cxn modelId="{8FFD216E-5EFF-C448-9BEC-3F917E65C13B}" type="presParOf" srcId="{239B5F34-1C88-5649-8BCF-9AD5B1ECD609}" destId="{07299B05-5D4A-924B-9F4E-97DD4FD3CAFD}" srcOrd="2" destOrd="0" presId="urn:microsoft.com/office/officeart/2016/7/layout/LinearArrowProcessNumbered"/>
    <dgm:cxn modelId="{55A493DE-F7D5-DC4D-8756-175544280D00}" type="presParOf" srcId="{239B5F34-1C88-5649-8BCF-9AD5B1ECD609}" destId="{0DE15762-43DF-5E45-8790-0906A896DBA4}" srcOrd="3" destOrd="0" presId="urn:microsoft.com/office/officeart/2016/7/layout/LinearArrowProcessNumbered"/>
    <dgm:cxn modelId="{2793CF4E-6520-744E-BC95-B5BDA377C32B}" type="presParOf" srcId="{1B99A70A-BC48-9840-8F99-2991C0A0710B}" destId="{DAC274A2-D79C-AF45-998A-451C8877622B}" srcOrd="2" destOrd="0" presId="urn:microsoft.com/office/officeart/2016/7/layout/LinearArrowProcessNumbered"/>
    <dgm:cxn modelId="{3B294602-7B48-E443-9001-1D9426253318}" type="presParOf" srcId="{BF9FDB42-9216-6B49-B606-F6F797025664}" destId="{AC4CBA69-7FC8-9A4A-BABD-27EFE83B4B2B}" srcOrd="1" destOrd="0" presId="urn:microsoft.com/office/officeart/2016/7/layout/LinearArrowProcessNumbered"/>
    <dgm:cxn modelId="{A4D02E4B-8D72-3C43-9506-9B32991E080E}" type="presParOf" srcId="{BF9FDB42-9216-6B49-B606-F6F797025664}" destId="{FFDBE600-4DC8-874F-BB31-CB2814200476}" srcOrd="2" destOrd="0" presId="urn:microsoft.com/office/officeart/2016/7/layout/LinearArrowProcessNumbered"/>
    <dgm:cxn modelId="{70B54ACA-DFE3-3642-B5B6-34A1F7024949}" type="presParOf" srcId="{FFDBE600-4DC8-874F-BB31-CB2814200476}" destId="{F7BC0A50-84A2-5D4F-8D8A-65B6E6A3BC6F}" srcOrd="0" destOrd="0" presId="urn:microsoft.com/office/officeart/2016/7/layout/LinearArrowProcessNumbered"/>
    <dgm:cxn modelId="{0AF83BBF-5466-C549-AE4F-637BB8301E20}" type="presParOf" srcId="{FFDBE600-4DC8-874F-BB31-CB2814200476}" destId="{80CDB8C9-92B3-F643-89AA-AD8D1457656A}" srcOrd="1" destOrd="0" presId="urn:microsoft.com/office/officeart/2016/7/layout/LinearArrowProcessNumbered"/>
    <dgm:cxn modelId="{AA304B0F-BA11-2547-9EC5-DB4B3184F1B8}" type="presParOf" srcId="{80CDB8C9-92B3-F643-89AA-AD8D1457656A}" destId="{E75C6BCA-65D6-D14B-8C17-7D2C4CB611CB}" srcOrd="0" destOrd="0" presId="urn:microsoft.com/office/officeart/2016/7/layout/LinearArrowProcessNumbered"/>
    <dgm:cxn modelId="{2CE64EDA-ECB7-FA45-850E-894559549300}" type="presParOf" srcId="{80CDB8C9-92B3-F643-89AA-AD8D1457656A}" destId="{91FD42E7-12E3-9B45-88D1-F6F6AB558A13}" srcOrd="1" destOrd="0" presId="urn:microsoft.com/office/officeart/2016/7/layout/LinearArrowProcessNumbered"/>
    <dgm:cxn modelId="{5EC07A0B-051F-8146-862F-E1713C25D316}" type="presParOf" srcId="{80CDB8C9-92B3-F643-89AA-AD8D1457656A}" destId="{CC2C7E47-D4A3-A744-AD74-BE9D2C0B1A22}" srcOrd="2" destOrd="0" presId="urn:microsoft.com/office/officeart/2016/7/layout/LinearArrowProcessNumbered"/>
    <dgm:cxn modelId="{C1122C1D-BB85-6F48-BDF3-F858E7E5B850}" type="presParOf" srcId="{80CDB8C9-92B3-F643-89AA-AD8D1457656A}" destId="{621DF10F-755B-BF48-9845-B57C1E8F2C15}" srcOrd="3" destOrd="0" presId="urn:microsoft.com/office/officeart/2016/7/layout/LinearArrowProcessNumbered"/>
    <dgm:cxn modelId="{82C378CA-6358-3545-9935-15C40DD2860E}" type="presParOf" srcId="{FFDBE600-4DC8-874F-BB31-CB2814200476}" destId="{C4983A0E-AFCD-1A43-B693-057253404603}" srcOrd="2" destOrd="0" presId="urn:microsoft.com/office/officeart/2016/7/layout/LinearArrowProcessNumbered"/>
    <dgm:cxn modelId="{376D8553-AB59-1448-8CE2-EE703A5C4206}" type="presParOf" srcId="{BF9FDB42-9216-6B49-B606-F6F797025664}" destId="{AEEF31EF-D01C-7642-B0A1-48525C3F75EC}" srcOrd="3" destOrd="0" presId="urn:microsoft.com/office/officeart/2016/7/layout/LinearArrowProcessNumbered"/>
    <dgm:cxn modelId="{5A73BF9A-55AD-594A-B279-C11C973DA83D}" type="presParOf" srcId="{BF9FDB42-9216-6B49-B606-F6F797025664}" destId="{9214C327-F42D-704D-B873-AB3A179BE092}" srcOrd="4" destOrd="0" presId="urn:microsoft.com/office/officeart/2016/7/layout/LinearArrowProcessNumbered"/>
    <dgm:cxn modelId="{CC74345D-0F21-7745-BA74-24F167B45372}" type="presParOf" srcId="{9214C327-F42D-704D-B873-AB3A179BE092}" destId="{27AEA6C5-94EB-1E4D-8E45-23486B0C259D}" srcOrd="0" destOrd="0" presId="urn:microsoft.com/office/officeart/2016/7/layout/LinearArrowProcessNumbered"/>
    <dgm:cxn modelId="{02A1A364-76CF-534B-9473-995C1EAD5AD6}" type="presParOf" srcId="{9214C327-F42D-704D-B873-AB3A179BE092}" destId="{DDED8ACD-12F6-2B40-8F74-D93C1DAF9504}" srcOrd="1" destOrd="0" presId="urn:microsoft.com/office/officeart/2016/7/layout/LinearArrowProcessNumbered"/>
    <dgm:cxn modelId="{5AF73346-C953-CD47-8C28-FDA60BE41FB0}" type="presParOf" srcId="{DDED8ACD-12F6-2B40-8F74-D93C1DAF9504}" destId="{3B79E3E3-EE7F-5646-A6AA-BDAA242B051A}" srcOrd="0" destOrd="0" presId="urn:microsoft.com/office/officeart/2016/7/layout/LinearArrowProcessNumbered"/>
    <dgm:cxn modelId="{1E069D7A-B753-664D-9FEB-F8EB16104E04}" type="presParOf" srcId="{DDED8ACD-12F6-2B40-8F74-D93C1DAF9504}" destId="{AE30B8A7-9DB0-D247-9C84-DF1468F85698}" srcOrd="1" destOrd="0" presId="urn:microsoft.com/office/officeart/2016/7/layout/LinearArrowProcessNumbered"/>
    <dgm:cxn modelId="{73086324-3D6A-FB43-8EE1-E9F843E707F4}" type="presParOf" srcId="{DDED8ACD-12F6-2B40-8F74-D93C1DAF9504}" destId="{240F2D40-71B7-A046-8A6E-DA9D706A729C}" srcOrd="2" destOrd="0" presId="urn:microsoft.com/office/officeart/2016/7/layout/LinearArrowProcessNumbered"/>
    <dgm:cxn modelId="{3F7C3611-93C0-1848-8D70-AEBFDA7FFA90}" type="presParOf" srcId="{DDED8ACD-12F6-2B40-8F74-D93C1DAF9504}" destId="{EEBFAF4D-E72C-E148-822C-2BC409FC1354}" srcOrd="3" destOrd="0" presId="urn:microsoft.com/office/officeart/2016/7/layout/LinearArrowProcessNumbered"/>
    <dgm:cxn modelId="{DB02BF5D-33D8-6048-938D-842F9B5EE7F5}" type="presParOf" srcId="{9214C327-F42D-704D-B873-AB3A179BE092}" destId="{51ADCF40-4217-0546-88E1-3254D724688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B7A29F-D407-487E-9CC4-2CC5F5ED39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30C6884-E166-4E6A-9779-7F3E2A642E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is extremely skewed right, with few 1 and 2 star ratings. Therefore, there was a high probability of false positives, since there were less training points for low ranking reviews</a:t>
          </a:r>
        </a:p>
      </dgm:t>
    </dgm:pt>
    <dgm:pt modelId="{81B10197-6EE0-4AC7-81A4-7A142BB9FE28}" type="parTrans" cxnId="{96511BB8-4359-4AE5-9626-D36D549F0C27}">
      <dgm:prSet/>
      <dgm:spPr/>
      <dgm:t>
        <a:bodyPr/>
        <a:lstStyle/>
        <a:p>
          <a:endParaRPr lang="en-US"/>
        </a:p>
      </dgm:t>
    </dgm:pt>
    <dgm:pt modelId="{C2A16B35-4A3C-4C12-AAB0-9C5C7D2D3AC2}" type="sibTrans" cxnId="{96511BB8-4359-4AE5-9626-D36D549F0C27}">
      <dgm:prSet/>
      <dgm:spPr/>
      <dgm:t>
        <a:bodyPr/>
        <a:lstStyle/>
        <a:p>
          <a:endParaRPr lang="en-US"/>
        </a:p>
      </dgm:t>
    </dgm:pt>
    <dgm:pt modelId="{A3963671-3D17-4151-9896-C11ACFE834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was happy to see that my models performed better than the NLTK polarity models; however, it should be noted that with more fine-tuning and tuning, this may not be the case</a:t>
          </a:r>
        </a:p>
      </dgm:t>
    </dgm:pt>
    <dgm:pt modelId="{0B9B1157-6EFB-46F4-AEA2-9C3168AF4BED}" type="parTrans" cxnId="{37675A16-ACC1-4393-8154-E05201011ABF}">
      <dgm:prSet/>
      <dgm:spPr/>
      <dgm:t>
        <a:bodyPr/>
        <a:lstStyle/>
        <a:p>
          <a:endParaRPr lang="en-US"/>
        </a:p>
      </dgm:t>
    </dgm:pt>
    <dgm:pt modelId="{39F1117A-6752-4780-9604-E4C8FAAEF3F7}" type="sibTrans" cxnId="{37675A16-ACC1-4393-8154-E05201011ABF}">
      <dgm:prSet/>
      <dgm:spPr/>
      <dgm:t>
        <a:bodyPr/>
        <a:lstStyle/>
        <a:p>
          <a:endParaRPr lang="en-US"/>
        </a:p>
      </dgm:t>
    </dgm:pt>
    <dgm:pt modelId="{6B293E21-658C-48A6-B554-DA1DFADF31B0}" type="pres">
      <dgm:prSet presAssocID="{B5B7A29F-D407-487E-9CC4-2CC5F5ED399A}" presName="root" presStyleCnt="0">
        <dgm:presLayoutVars>
          <dgm:dir/>
          <dgm:resizeHandles val="exact"/>
        </dgm:presLayoutVars>
      </dgm:prSet>
      <dgm:spPr/>
    </dgm:pt>
    <dgm:pt modelId="{C315E8F1-F8F4-43BF-A1EE-443F89CB30F2}" type="pres">
      <dgm:prSet presAssocID="{530C6884-E166-4E6A-9779-7F3E2A642E9F}" presName="compNode" presStyleCnt="0"/>
      <dgm:spPr/>
    </dgm:pt>
    <dgm:pt modelId="{7FB0F598-DDDD-4995-9B91-C5590328D02F}" type="pres">
      <dgm:prSet presAssocID="{530C6884-E166-4E6A-9779-7F3E2A642E9F}" presName="bgRect" presStyleLbl="bgShp" presStyleIdx="0" presStyleCnt="2"/>
      <dgm:spPr/>
    </dgm:pt>
    <dgm:pt modelId="{D73C9D8C-696D-4614-914D-D9EE85086675}" type="pres">
      <dgm:prSet presAssocID="{530C6884-E166-4E6A-9779-7F3E2A642E9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C4DD014B-C2AD-4EFD-91A8-E32481B6A96F}" type="pres">
      <dgm:prSet presAssocID="{530C6884-E166-4E6A-9779-7F3E2A642E9F}" presName="spaceRect" presStyleCnt="0"/>
      <dgm:spPr/>
    </dgm:pt>
    <dgm:pt modelId="{0DF19357-03AF-4E57-83F1-A9FF00AF1C64}" type="pres">
      <dgm:prSet presAssocID="{530C6884-E166-4E6A-9779-7F3E2A642E9F}" presName="parTx" presStyleLbl="revTx" presStyleIdx="0" presStyleCnt="2">
        <dgm:presLayoutVars>
          <dgm:chMax val="0"/>
          <dgm:chPref val="0"/>
        </dgm:presLayoutVars>
      </dgm:prSet>
      <dgm:spPr/>
    </dgm:pt>
    <dgm:pt modelId="{958EE49C-87A9-4483-90B2-37C0EC5E75B3}" type="pres">
      <dgm:prSet presAssocID="{C2A16B35-4A3C-4C12-AAB0-9C5C7D2D3AC2}" presName="sibTrans" presStyleCnt="0"/>
      <dgm:spPr/>
    </dgm:pt>
    <dgm:pt modelId="{913A1AB1-0299-49D0-9BFB-A8932A237F93}" type="pres">
      <dgm:prSet presAssocID="{A3963671-3D17-4151-9896-C11ACFE834CC}" presName="compNode" presStyleCnt="0"/>
      <dgm:spPr/>
    </dgm:pt>
    <dgm:pt modelId="{2BCD7665-70DC-4D23-BA42-9DD35575C26C}" type="pres">
      <dgm:prSet presAssocID="{A3963671-3D17-4151-9896-C11ACFE834CC}" presName="bgRect" presStyleLbl="bgShp" presStyleIdx="1" presStyleCnt="2"/>
      <dgm:spPr/>
    </dgm:pt>
    <dgm:pt modelId="{7F04AD81-78AF-4746-AF1D-1B14C1032C64}" type="pres">
      <dgm:prSet presAssocID="{A3963671-3D17-4151-9896-C11ACFE834C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C90B443-7B37-4C19-8B88-EDA83F4F8F5B}" type="pres">
      <dgm:prSet presAssocID="{A3963671-3D17-4151-9896-C11ACFE834CC}" presName="spaceRect" presStyleCnt="0"/>
      <dgm:spPr/>
    </dgm:pt>
    <dgm:pt modelId="{83545B06-FF5C-46A2-AC58-6809B5A0BD9D}" type="pres">
      <dgm:prSet presAssocID="{A3963671-3D17-4151-9896-C11ACFE834C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7675A16-ACC1-4393-8154-E05201011ABF}" srcId="{B5B7A29F-D407-487E-9CC4-2CC5F5ED399A}" destId="{A3963671-3D17-4151-9896-C11ACFE834CC}" srcOrd="1" destOrd="0" parTransId="{0B9B1157-6EFB-46F4-AEA2-9C3168AF4BED}" sibTransId="{39F1117A-6752-4780-9604-E4C8FAAEF3F7}"/>
    <dgm:cxn modelId="{BFB66FB3-AF96-4A2F-BCE1-3F022089C81D}" type="presOf" srcId="{530C6884-E166-4E6A-9779-7F3E2A642E9F}" destId="{0DF19357-03AF-4E57-83F1-A9FF00AF1C64}" srcOrd="0" destOrd="0" presId="urn:microsoft.com/office/officeart/2018/2/layout/IconVerticalSolidList"/>
    <dgm:cxn modelId="{96511BB8-4359-4AE5-9626-D36D549F0C27}" srcId="{B5B7A29F-D407-487E-9CC4-2CC5F5ED399A}" destId="{530C6884-E166-4E6A-9779-7F3E2A642E9F}" srcOrd="0" destOrd="0" parTransId="{81B10197-6EE0-4AC7-81A4-7A142BB9FE28}" sibTransId="{C2A16B35-4A3C-4C12-AAB0-9C5C7D2D3AC2}"/>
    <dgm:cxn modelId="{CE5B13BD-3238-4DF8-9859-9726D5F1D60B}" type="presOf" srcId="{B5B7A29F-D407-487E-9CC4-2CC5F5ED399A}" destId="{6B293E21-658C-48A6-B554-DA1DFADF31B0}" srcOrd="0" destOrd="0" presId="urn:microsoft.com/office/officeart/2018/2/layout/IconVerticalSolidList"/>
    <dgm:cxn modelId="{2A1645F5-F050-4977-87B3-CB6EEB470118}" type="presOf" srcId="{A3963671-3D17-4151-9896-C11ACFE834CC}" destId="{83545B06-FF5C-46A2-AC58-6809B5A0BD9D}" srcOrd="0" destOrd="0" presId="urn:microsoft.com/office/officeart/2018/2/layout/IconVerticalSolidList"/>
    <dgm:cxn modelId="{0E879415-1447-40B3-A81C-3A4688448553}" type="presParOf" srcId="{6B293E21-658C-48A6-B554-DA1DFADF31B0}" destId="{C315E8F1-F8F4-43BF-A1EE-443F89CB30F2}" srcOrd="0" destOrd="0" presId="urn:microsoft.com/office/officeart/2018/2/layout/IconVerticalSolidList"/>
    <dgm:cxn modelId="{CF0B2B14-FCC5-4A51-A3F0-99851B27CA9B}" type="presParOf" srcId="{C315E8F1-F8F4-43BF-A1EE-443F89CB30F2}" destId="{7FB0F598-DDDD-4995-9B91-C5590328D02F}" srcOrd="0" destOrd="0" presId="urn:microsoft.com/office/officeart/2018/2/layout/IconVerticalSolidList"/>
    <dgm:cxn modelId="{AF88B6F8-21EC-423C-8871-B5DEEDB89961}" type="presParOf" srcId="{C315E8F1-F8F4-43BF-A1EE-443F89CB30F2}" destId="{D73C9D8C-696D-4614-914D-D9EE85086675}" srcOrd="1" destOrd="0" presId="urn:microsoft.com/office/officeart/2018/2/layout/IconVerticalSolidList"/>
    <dgm:cxn modelId="{ECBD8085-5AA9-4B24-ABE3-300CBFE5AF00}" type="presParOf" srcId="{C315E8F1-F8F4-43BF-A1EE-443F89CB30F2}" destId="{C4DD014B-C2AD-4EFD-91A8-E32481B6A96F}" srcOrd="2" destOrd="0" presId="urn:microsoft.com/office/officeart/2018/2/layout/IconVerticalSolidList"/>
    <dgm:cxn modelId="{280A369F-1254-45BE-9918-E57D0C2118A2}" type="presParOf" srcId="{C315E8F1-F8F4-43BF-A1EE-443F89CB30F2}" destId="{0DF19357-03AF-4E57-83F1-A9FF00AF1C64}" srcOrd="3" destOrd="0" presId="urn:microsoft.com/office/officeart/2018/2/layout/IconVerticalSolidList"/>
    <dgm:cxn modelId="{68002C3E-E06E-4FD5-BB5D-CA86D35BBCE1}" type="presParOf" srcId="{6B293E21-658C-48A6-B554-DA1DFADF31B0}" destId="{958EE49C-87A9-4483-90B2-37C0EC5E75B3}" srcOrd="1" destOrd="0" presId="urn:microsoft.com/office/officeart/2018/2/layout/IconVerticalSolidList"/>
    <dgm:cxn modelId="{B5262345-11C8-4835-A6DC-45235C362259}" type="presParOf" srcId="{6B293E21-658C-48A6-B554-DA1DFADF31B0}" destId="{913A1AB1-0299-49D0-9BFB-A8932A237F93}" srcOrd="2" destOrd="0" presId="urn:microsoft.com/office/officeart/2018/2/layout/IconVerticalSolidList"/>
    <dgm:cxn modelId="{1401A8CA-B3FD-429D-9411-23E4FAEA87A2}" type="presParOf" srcId="{913A1AB1-0299-49D0-9BFB-A8932A237F93}" destId="{2BCD7665-70DC-4D23-BA42-9DD35575C26C}" srcOrd="0" destOrd="0" presId="urn:microsoft.com/office/officeart/2018/2/layout/IconVerticalSolidList"/>
    <dgm:cxn modelId="{F5D83C0C-A736-4A48-9DE2-CAD0F0B35E66}" type="presParOf" srcId="{913A1AB1-0299-49D0-9BFB-A8932A237F93}" destId="{7F04AD81-78AF-4746-AF1D-1B14C1032C64}" srcOrd="1" destOrd="0" presId="urn:microsoft.com/office/officeart/2018/2/layout/IconVerticalSolidList"/>
    <dgm:cxn modelId="{BB7AA6C3-5850-4B80-9F9A-F42F65848EB7}" type="presParOf" srcId="{913A1AB1-0299-49D0-9BFB-A8932A237F93}" destId="{9C90B443-7B37-4C19-8B88-EDA83F4F8F5B}" srcOrd="2" destOrd="0" presId="urn:microsoft.com/office/officeart/2018/2/layout/IconVerticalSolidList"/>
    <dgm:cxn modelId="{F8C7CD84-BFB7-4D9C-AFF3-58D9C4F8F1C4}" type="presParOf" srcId="{913A1AB1-0299-49D0-9BFB-A8932A237F93}" destId="{83545B06-FF5C-46A2-AC58-6809B5A0BD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B7A9-778B-BC42-81D0-5A4B2C0EDEC1}">
      <dsp:nvSpPr>
        <dsp:cNvPr id="0" name=""/>
        <dsp:cNvSpPr/>
      </dsp:nvSpPr>
      <dsp:spPr>
        <a:xfrm>
          <a:off x="1726809" y="743608"/>
          <a:ext cx="1377407" cy="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60331-9E10-5642-A49B-9568E0D67EF2}">
      <dsp:nvSpPr>
        <dsp:cNvPr id="0" name=""/>
        <dsp:cNvSpPr/>
      </dsp:nvSpPr>
      <dsp:spPr>
        <a:xfrm>
          <a:off x="3186861" y="627942"/>
          <a:ext cx="158401" cy="297520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99B05-5D4A-924B-9F4E-97DD4FD3CAFD}">
      <dsp:nvSpPr>
        <dsp:cNvPr id="0" name=""/>
        <dsp:cNvSpPr/>
      </dsp:nvSpPr>
      <dsp:spPr>
        <a:xfrm>
          <a:off x="810988" y="0"/>
          <a:ext cx="1487289" cy="14872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715" tIns="57715" rIns="57715" bIns="5771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028796" y="217808"/>
        <a:ext cx="1051673" cy="1051673"/>
      </dsp:txXfrm>
    </dsp:sp>
    <dsp:sp modelId="{DAC274A2-D79C-AF45-998A-451C8877622B}">
      <dsp:nvSpPr>
        <dsp:cNvPr id="0" name=""/>
        <dsp:cNvSpPr/>
      </dsp:nvSpPr>
      <dsp:spPr>
        <a:xfrm>
          <a:off x="5049" y="1652889"/>
          <a:ext cx="3099167" cy="113543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466" tIns="165100" rIns="244466" bIns="1651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See if a multi-class Naïve Bayes is possible</a:t>
          </a:r>
        </a:p>
      </dsp:txBody>
      <dsp:txXfrm>
        <a:off x="5049" y="1879976"/>
        <a:ext cx="3099167" cy="908348"/>
      </dsp:txXfrm>
    </dsp:sp>
    <dsp:sp modelId="{E75C6BCA-65D6-D14B-8C17-7D2C4CB611CB}">
      <dsp:nvSpPr>
        <dsp:cNvPr id="0" name=""/>
        <dsp:cNvSpPr/>
      </dsp:nvSpPr>
      <dsp:spPr>
        <a:xfrm>
          <a:off x="3448569" y="743608"/>
          <a:ext cx="309916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D42E7-12E3-9B45-88D1-F6F6AB558A13}">
      <dsp:nvSpPr>
        <dsp:cNvPr id="0" name=""/>
        <dsp:cNvSpPr/>
      </dsp:nvSpPr>
      <dsp:spPr>
        <a:xfrm>
          <a:off x="6630381" y="627942"/>
          <a:ext cx="158401" cy="297520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C7E47-D4A3-A744-AD74-BE9D2C0B1A22}">
      <dsp:nvSpPr>
        <dsp:cNvPr id="0" name=""/>
        <dsp:cNvSpPr/>
      </dsp:nvSpPr>
      <dsp:spPr>
        <a:xfrm>
          <a:off x="4254508" y="0"/>
          <a:ext cx="1487289" cy="14872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715" tIns="57715" rIns="57715" bIns="5771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4472316" y="217808"/>
        <a:ext cx="1051673" cy="1051673"/>
      </dsp:txXfrm>
    </dsp:sp>
    <dsp:sp modelId="{C4983A0E-AFCD-1A43-B693-057253404603}">
      <dsp:nvSpPr>
        <dsp:cNvPr id="0" name=""/>
        <dsp:cNvSpPr/>
      </dsp:nvSpPr>
      <dsp:spPr>
        <a:xfrm>
          <a:off x="3448569" y="1652889"/>
          <a:ext cx="3099167" cy="113543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466" tIns="165100" rIns="244466" bIns="1651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Deploy the model using Flask</a:t>
          </a:r>
        </a:p>
      </dsp:txBody>
      <dsp:txXfrm>
        <a:off x="3448569" y="1879976"/>
        <a:ext cx="3099167" cy="908348"/>
      </dsp:txXfrm>
    </dsp:sp>
    <dsp:sp modelId="{3B79E3E3-EE7F-5646-A6AA-BDAA242B051A}">
      <dsp:nvSpPr>
        <dsp:cNvPr id="0" name=""/>
        <dsp:cNvSpPr/>
      </dsp:nvSpPr>
      <dsp:spPr>
        <a:xfrm>
          <a:off x="6892088" y="743608"/>
          <a:ext cx="1549583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F2D40-71B7-A046-8A6E-DA9D706A729C}">
      <dsp:nvSpPr>
        <dsp:cNvPr id="0" name=""/>
        <dsp:cNvSpPr/>
      </dsp:nvSpPr>
      <dsp:spPr>
        <a:xfrm>
          <a:off x="7698028" y="0"/>
          <a:ext cx="1487289" cy="148728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715" tIns="57715" rIns="57715" bIns="5771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7915836" y="217808"/>
        <a:ext cx="1051673" cy="1051673"/>
      </dsp:txXfrm>
    </dsp:sp>
    <dsp:sp modelId="{51ADCF40-4217-0546-88E1-3254D724688A}">
      <dsp:nvSpPr>
        <dsp:cNvPr id="0" name=""/>
        <dsp:cNvSpPr/>
      </dsp:nvSpPr>
      <dsp:spPr>
        <a:xfrm>
          <a:off x="6892088" y="1652889"/>
          <a:ext cx="3099167" cy="113543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466" tIns="165100" rIns="244466" bIns="1651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Deploy the model using an EC2 instance on AWS</a:t>
          </a:r>
        </a:p>
      </dsp:txBody>
      <dsp:txXfrm>
        <a:off x="6892088" y="1879976"/>
        <a:ext cx="3099167" cy="908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0F598-DDDD-4995-9B91-C5590328D02F}">
      <dsp:nvSpPr>
        <dsp:cNvPr id="0" name=""/>
        <dsp:cNvSpPr/>
      </dsp:nvSpPr>
      <dsp:spPr>
        <a:xfrm>
          <a:off x="0" y="857488"/>
          <a:ext cx="6151562" cy="15830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C9D8C-696D-4614-914D-D9EE85086675}">
      <dsp:nvSpPr>
        <dsp:cNvPr id="0" name=""/>
        <dsp:cNvSpPr/>
      </dsp:nvSpPr>
      <dsp:spPr>
        <a:xfrm>
          <a:off x="478874" y="1213675"/>
          <a:ext cx="870680" cy="870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19357-03AF-4E57-83F1-A9FF00AF1C64}">
      <dsp:nvSpPr>
        <dsp:cNvPr id="0" name=""/>
        <dsp:cNvSpPr/>
      </dsp:nvSpPr>
      <dsp:spPr>
        <a:xfrm>
          <a:off x="1828428" y="857488"/>
          <a:ext cx="4323134" cy="158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40" tIns="167540" rIns="167540" bIns="1675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data is extremely skewed right, with few 1 and 2 star ratings. Therefore, there was a high probability of false positives, since there were less training points for low ranking reviews</a:t>
          </a:r>
        </a:p>
      </dsp:txBody>
      <dsp:txXfrm>
        <a:off x="1828428" y="857488"/>
        <a:ext cx="4323134" cy="1583055"/>
      </dsp:txXfrm>
    </dsp:sp>
    <dsp:sp modelId="{2BCD7665-70DC-4D23-BA42-9DD35575C26C}">
      <dsp:nvSpPr>
        <dsp:cNvPr id="0" name=""/>
        <dsp:cNvSpPr/>
      </dsp:nvSpPr>
      <dsp:spPr>
        <a:xfrm>
          <a:off x="0" y="2836306"/>
          <a:ext cx="6151562" cy="15830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4AD81-78AF-4746-AF1D-1B14C1032C64}">
      <dsp:nvSpPr>
        <dsp:cNvPr id="0" name=""/>
        <dsp:cNvSpPr/>
      </dsp:nvSpPr>
      <dsp:spPr>
        <a:xfrm>
          <a:off x="478874" y="3192494"/>
          <a:ext cx="870680" cy="87068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45B06-FF5C-46A2-AC58-6809B5A0BD9D}">
      <dsp:nvSpPr>
        <dsp:cNvPr id="0" name=""/>
        <dsp:cNvSpPr/>
      </dsp:nvSpPr>
      <dsp:spPr>
        <a:xfrm>
          <a:off x="1828428" y="2836306"/>
          <a:ext cx="4323134" cy="158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40" tIns="167540" rIns="167540" bIns="1675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 was happy to see that my models performed better than the NLTK polarity models; however, it should be noted that with more fine-tuning and tuning, this may not be the case</a:t>
          </a:r>
        </a:p>
      </dsp:txBody>
      <dsp:txXfrm>
        <a:off x="1828428" y="2836306"/>
        <a:ext cx="4323134" cy="1583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50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421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918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269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02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957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868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5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3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80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CBC1C18-307B-4F68-A007-B5B542270E8D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830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9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33" r:id="rId4"/>
    <p:sldLayoutId id="2147484534" r:id="rId5"/>
    <p:sldLayoutId id="2147484535" r:id="rId6"/>
    <p:sldLayoutId id="2147484536" r:id="rId7"/>
    <p:sldLayoutId id="2147484537" r:id="rId8"/>
    <p:sldLayoutId id="2147484538" r:id="rId9"/>
    <p:sldLayoutId id="2147484539" r:id="rId10"/>
    <p:sldLayoutId id="2147484540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FBA01-9C59-2D40-BE89-10DFFAD13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567226"/>
            <a:ext cx="8991600" cy="1723549"/>
          </a:xfrm>
        </p:spPr>
        <p:txBody>
          <a:bodyPr>
            <a:normAutofit/>
          </a:bodyPr>
          <a:lstStyle/>
          <a:p>
            <a:r>
              <a:rPr lang="en-US" sz="4000" dirty="0"/>
              <a:t>NLP classification of Women’s Clothing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56EA6-CE1C-C746-8019-B85813D2C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19" y="5583044"/>
            <a:ext cx="3995955" cy="65316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By Larissa Lieberson</a:t>
            </a:r>
          </a:p>
        </p:txBody>
      </p:sp>
    </p:spTree>
    <p:extLst>
      <p:ext uri="{BB962C8B-B14F-4D97-AF65-F5344CB8AC3E}">
        <p14:creationId xmlns:p14="http://schemas.microsoft.com/office/powerpoint/2010/main" val="2210687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8C052-7EC0-A047-A223-773C39C0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 model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B87ED70-8211-486D-B6AC-233DB863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4472" y="1089266"/>
            <a:ext cx="3610847" cy="5299659"/>
          </a:xfrm>
        </p:spPr>
        <p:txBody>
          <a:bodyPr>
            <a:normAutofit fontScale="92500"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For the final model, I kept all star reviews in the dataset. Upon exploring various mappings, I achieved the highest accuracy when mapping 1 and 2 to 0, 3 to 1, and 4 and 5 to 2.</a:t>
            </a:r>
          </a:p>
          <a:p>
            <a:r>
              <a:rPr lang="en-US" sz="1200" dirty="0">
                <a:solidFill>
                  <a:schemeClr val="tx1"/>
                </a:solidFill>
              </a:rPr>
              <a:t>Surprisingly, count vectorizer outperformed </a:t>
            </a:r>
            <a:r>
              <a:rPr lang="en-US" sz="1200" dirty="0" err="1">
                <a:solidFill>
                  <a:schemeClr val="tx1"/>
                </a:solidFill>
              </a:rPr>
              <a:t>Tfidf</a:t>
            </a:r>
            <a:r>
              <a:rPr lang="en-US" sz="1200" dirty="0">
                <a:solidFill>
                  <a:schemeClr val="tx1"/>
                </a:solidFill>
              </a:rPr>
              <a:t> on this algorithm, and many parameters were tested. In the best performing version, lowercase is set to false, meaning that the vectorization considers uppercase words different from lowercase. I also changed the </a:t>
            </a:r>
            <a:r>
              <a:rPr lang="en-US" sz="1200" dirty="0" err="1">
                <a:solidFill>
                  <a:schemeClr val="tx1"/>
                </a:solidFill>
              </a:rPr>
              <a:t>n_gram</a:t>
            </a:r>
            <a:r>
              <a:rPr lang="en-US" sz="1200" dirty="0">
                <a:solidFill>
                  <a:schemeClr val="tx1"/>
                </a:solidFill>
              </a:rPr>
              <a:t> range, to account for patterns within strings of text of various length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 order for the model to predict more than two classes, I had to set </a:t>
            </a:r>
            <a:r>
              <a:rPr lang="en-US" sz="1200" dirty="0" err="1">
                <a:solidFill>
                  <a:schemeClr val="tx1"/>
                </a:solidFill>
              </a:rPr>
              <a:t>multi_class</a:t>
            </a:r>
            <a:r>
              <a:rPr lang="en-US" sz="1200" dirty="0">
                <a:solidFill>
                  <a:schemeClr val="tx1"/>
                </a:solidFill>
              </a:rPr>
              <a:t> to multinomial. Furthermore, the solver had to be changed. I changed the solver to newton-cg, which handles L2 regularization at no penalty. However, it does handle L1 with a penalty and does not support </a:t>
            </a:r>
            <a:r>
              <a:rPr lang="en-US" sz="1200" dirty="0" err="1">
                <a:solidFill>
                  <a:schemeClr val="tx1"/>
                </a:solidFill>
              </a:rPr>
              <a:t>elasticnet</a:t>
            </a:r>
            <a:r>
              <a:rPr lang="en-US" sz="1200" dirty="0">
                <a:solidFill>
                  <a:schemeClr val="tx1"/>
                </a:solidFill>
              </a:rPr>
              <a:t> penalty. I could have also used saga, sag, but they are better for larger algorithms. Also, saga was not available in my version of Python. Newton-cg uses a quadratic loss function.</a:t>
            </a:r>
          </a:p>
          <a:p>
            <a:r>
              <a:rPr lang="en-US" sz="1200" dirty="0">
                <a:solidFill>
                  <a:schemeClr val="tx1"/>
                </a:solidFill>
              </a:rPr>
              <a:t>Using the results of grid search, I set the </a:t>
            </a:r>
            <a:r>
              <a:rPr lang="en-US" sz="1200" dirty="0" err="1">
                <a:solidFill>
                  <a:schemeClr val="tx1"/>
                </a:solidFill>
              </a:rPr>
              <a:t>max_iter</a:t>
            </a:r>
            <a:r>
              <a:rPr lang="en-US" sz="1200" dirty="0">
                <a:solidFill>
                  <a:schemeClr val="tx1"/>
                </a:solidFill>
              </a:rPr>
              <a:t> to be 1000, meaning that the solver will converge at that point. I also set C=0.2, supporting stronger regularization on the data.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The model accuracy was 5 percentage points higher than the null accuracy, at 83% accurate versus 77% accurate.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84113-2B8D-8D4B-916F-D834AEC1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87" y="2802577"/>
            <a:ext cx="4907713" cy="143550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FEBCBE-A530-824F-925E-791ABBFF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7" y="4813409"/>
            <a:ext cx="7000155" cy="11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0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95F9-FAFE-B948-8609-674CE31C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3" y="1444753"/>
            <a:ext cx="4379439" cy="3968496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relevance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07C2-59ED-7E43-95C8-C61A5B3FE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44752"/>
            <a:ext cx="4816392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model can be used to help businesses identify customer sentiment in relation to their products. Since the only input is a text review, the company could further gauge their customers feelings from comments; for example, on social media pages, blogs, and more in which star ratings are not readily available.</a:t>
            </a:r>
          </a:p>
        </p:txBody>
      </p:sp>
    </p:spTree>
    <p:extLst>
      <p:ext uri="{BB962C8B-B14F-4D97-AF65-F5344CB8AC3E}">
        <p14:creationId xmlns:p14="http://schemas.microsoft.com/office/powerpoint/2010/main" val="133038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78F4B-B61F-1B47-B8D3-C9289B9F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42577B-71C7-4B4E-9AC0-35D893569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561" y="2236537"/>
            <a:ext cx="8686877" cy="360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C455AF-365B-0049-A972-241726730FF1}"/>
              </a:ext>
            </a:extLst>
          </p:cNvPr>
          <p:cNvSpPr txBox="1"/>
          <p:nvPr/>
        </p:nvSpPr>
        <p:spPr>
          <a:xfrm>
            <a:off x="0" y="6501384"/>
            <a:ext cx="6388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Dataset: https://www.kaggle.com/nicapotato/womens-ecommerce-clothing-reviews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3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B8EA2-2A96-C947-A744-C14F954C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EDA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0885E6-5094-9047-A447-3706FFD12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57" y="795647"/>
            <a:ext cx="4120381" cy="271944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9CEAF-8A6A-F24C-A55A-BE67DDDCA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2507" y="614023"/>
            <a:ext cx="3429000" cy="3248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CDD717-2CC8-8F4E-9F28-89BA54B0D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725" y="587857"/>
            <a:ext cx="3351580" cy="3301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FD2BC0-914C-2241-BFDD-B8A0738BF5B9}"/>
              </a:ext>
            </a:extLst>
          </p:cNvPr>
          <p:cNvSpPr txBox="1"/>
          <p:nvPr/>
        </p:nvSpPr>
        <p:spPr>
          <a:xfrm>
            <a:off x="1311907" y="457093"/>
            <a:ext cx="2029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Rating by Department</a:t>
            </a:r>
          </a:p>
        </p:txBody>
      </p:sp>
    </p:spTree>
    <p:extLst>
      <p:ext uri="{BB962C8B-B14F-4D97-AF65-F5344CB8AC3E}">
        <p14:creationId xmlns:p14="http://schemas.microsoft.com/office/powerpoint/2010/main" val="86759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99B3-DDFA-DD49-8317-0950F010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Base vectorizers &amp; models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3A30EB1-FA72-CC4F-A551-B1D58416F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20943"/>
              </p:ext>
            </p:extLst>
          </p:nvPr>
        </p:nvGraphicFramePr>
        <p:xfrm>
          <a:off x="420127" y="2657711"/>
          <a:ext cx="11351745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349">
                  <a:extLst>
                    <a:ext uri="{9D8B030D-6E8A-4147-A177-3AD203B41FA5}">
                      <a16:colId xmlns:a16="http://schemas.microsoft.com/office/drawing/2014/main" val="3098896084"/>
                    </a:ext>
                  </a:extLst>
                </a:gridCol>
                <a:gridCol w="2270349">
                  <a:extLst>
                    <a:ext uri="{9D8B030D-6E8A-4147-A177-3AD203B41FA5}">
                      <a16:colId xmlns:a16="http://schemas.microsoft.com/office/drawing/2014/main" val="3907907649"/>
                    </a:ext>
                  </a:extLst>
                </a:gridCol>
                <a:gridCol w="2270349">
                  <a:extLst>
                    <a:ext uri="{9D8B030D-6E8A-4147-A177-3AD203B41FA5}">
                      <a16:colId xmlns:a16="http://schemas.microsoft.com/office/drawing/2014/main" val="1070921578"/>
                    </a:ext>
                  </a:extLst>
                </a:gridCol>
                <a:gridCol w="2270349">
                  <a:extLst>
                    <a:ext uri="{9D8B030D-6E8A-4147-A177-3AD203B41FA5}">
                      <a16:colId xmlns:a16="http://schemas.microsoft.com/office/drawing/2014/main" val="1851586479"/>
                    </a:ext>
                  </a:extLst>
                </a:gridCol>
                <a:gridCol w="2270349">
                  <a:extLst>
                    <a:ext uri="{9D8B030D-6E8A-4147-A177-3AD203B41FA5}">
                      <a16:colId xmlns:a16="http://schemas.microsoft.com/office/drawing/2014/main" val="736969718"/>
                    </a:ext>
                  </a:extLst>
                </a:gridCol>
              </a:tblGrid>
              <a:tr h="3754477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/>
                        <a:t>Multinomial NB</a:t>
                      </a:r>
                    </a:p>
                    <a:p>
                      <a:pPr algn="ctr"/>
                      <a:endParaRPr lang="en-US" sz="14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sng" dirty="0"/>
                        <a:t>Reason:</a:t>
                      </a:r>
                      <a:r>
                        <a:rPr lang="en-US" sz="1200" b="0" u="none" dirty="0"/>
                        <a:t> this algorithm is commonly used in text-classification problems because it is intuitive and considers conditional probability. However, the independence assumption is difficult to realistically assume in the case of the English language.</a:t>
                      </a:r>
                      <a:endParaRPr lang="en-US" sz="12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2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sng" dirty="0"/>
                        <a:t>Results:</a:t>
                      </a:r>
                      <a:r>
                        <a:rPr lang="en-US" sz="1200" b="0" u="none" dirty="0"/>
                        <a:t> this simple algorithm performed extremely well in all regards; however, logistic regression was slightly better except for recall. Metrics for accuracy, precision, and recall were all above .96—3 percentage points higher than null accuracy.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/>
                        <a:t>Logistic Regression</a:t>
                      </a:r>
                    </a:p>
                    <a:p>
                      <a:pPr algn="ctr"/>
                      <a:endParaRPr lang="en-US" sz="14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sng" dirty="0"/>
                        <a:t>Reason:</a:t>
                      </a:r>
                      <a:r>
                        <a:rPr lang="en-US" sz="1200" b="0" u="none" dirty="0"/>
                        <a:t> this algorithm is less prone to overfitting, especially in smaller datasets, such as this one. It is also simple to understand.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2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sng" dirty="0"/>
                        <a:t>Results: </a:t>
                      </a:r>
                      <a:r>
                        <a:rPr lang="en-US" sz="1200" b="0" u="none" dirty="0"/>
                        <a:t>using grid search, the best algorithm has max iterations of 10, and </a:t>
                      </a:r>
                      <a:r>
                        <a:rPr lang="en-US" sz="1200" b="0" u="none" dirty="0" err="1"/>
                        <a:t>fit_intercept</a:t>
                      </a:r>
                      <a:r>
                        <a:rPr lang="en-US" sz="1200" b="0" u="none" dirty="0"/>
                        <a:t> set to false. This was the highest-performing algorithm in terms of accuracy and precision. Metrics for accuracy, precision, and recall were all above .96—3 percentage points higher than null accuracy.</a:t>
                      </a:r>
                      <a:endParaRPr lang="en-US" sz="1200" b="0" u="sng" dirty="0"/>
                    </a:p>
                    <a:p>
                      <a:pPr algn="l"/>
                      <a:endParaRPr lang="en-US" sz="14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/>
                        <a:t>Count Vectorizer</a:t>
                      </a:r>
                    </a:p>
                    <a:p>
                      <a:pPr algn="ctr"/>
                      <a:endParaRPr lang="en-US" sz="14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sng" dirty="0"/>
                        <a:t>Reason:</a:t>
                      </a:r>
                      <a:r>
                        <a:rPr lang="en-US" sz="1200" b="0" u="none" dirty="0"/>
                        <a:t> base-line to transform the data into a format that can be analyzed in machine learning algorithms.</a:t>
                      </a:r>
                      <a:endParaRPr lang="en-US" sz="12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2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sng" dirty="0"/>
                        <a:t>Results:</a:t>
                      </a:r>
                      <a:r>
                        <a:rPr lang="en-US" sz="1200" b="0" u="none" dirty="0"/>
                        <a:t> surprisingly, in all instances, count vectorizer performed better than </a:t>
                      </a:r>
                      <a:r>
                        <a:rPr lang="en-US" sz="1200" b="0" u="none" dirty="0" err="1"/>
                        <a:t>Tdfidf</a:t>
                      </a:r>
                      <a:r>
                        <a:rPr lang="en-US" sz="1200" b="0" u="none" dirty="0"/>
                        <a:t>. Furthermore, the baseline vectorizer performed best on the binary dataset.</a:t>
                      </a:r>
                      <a:endParaRPr lang="en-US" sz="1200" b="0" u="sng" dirty="0"/>
                    </a:p>
                    <a:p>
                      <a:pPr algn="l"/>
                      <a:endParaRPr lang="en-US" sz="14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 err="1"/>
                        <a:t>Tfidf</a:t>
                      </a:r>
                      <a:endParaRPr lang="en-US" sz="1400" b="0" u="sng" dirty="0"/>
                    </a:p>
                    <a:p>
                      <a:pPr algn="ctr"/>
                      <a:endParaRPr lang="en-US" sz="14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sng" dirty="0"/>
                        <a:t>Reason:</a:t>
                      </a:r>
                      <a:r>
                        <a:rPr lang="en-US" sz="1200" b="0" u="none" dirty="0"/>
                        <a:t> this transformation method is typically best practice because it gives a better sense of the importance of words across the documents</a:t>
                      </a:r>
                      <a:endParaRPr lang="en-US" sz="1200" b="0" u="sng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u="sng" dirty="0"/>
                        <a:t>Results:  </a:t>
                      </a:r>
                      <a:r>
                        <a:rPr lang="en-US" sz="1200" b="0" u="none" dirty="0"/>
                        <a:t>in base models, we saw this perform worse than count vectorizer</a:t>
                      </a:r>
                      <a:endParaRPr lang="en-US" sz="12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200" b="0" u="sng" dirty="0"/>
                    </a:p>
                    <a:p>
                      <a:pPr algn="l"/>
                      <a:endParaRPr lang="en-US" sz="14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/>
                        <a:t>NLTK sentiment analysis</a:t>
                      </a:r>
                    </a:p>
                    <a:p>
                      <a:pPr algn="ctr"/>
                      <a:endParaRPr lang="en-US" sz="14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sng" dirty="0"/>
                        <a:t>Reason:</a:t>
                      </a:r>
                      <a:r>
                        <a:rPr lang="en-US" sz="1200" b="0" u="none" dirty="0"/>
                        <a:t> this package has been trained with thousands of documents and gives a value between -1 and 1 of polarity in a text blob</a:t>
                      </a:r>
                      <a:endParaRPr lang="en-US" sz="12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2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sng" dirty="0"/>
                        <a:t>Results: </a:t>
                      </a:r>
                      <a:r>
                        <a:rPr lang="en-US" sz="1200" b="0" u="none" dirty="0"/>
                        <a:t>this was the lowest performing algorithm at a base level. The comparison came from mapping negative predictions to 0 and positive predictions to 1</a:t>
                      </a:r>
                      <a:endParaRPr lang="en-US" sz="1200" b="0" u="sng" dirty="0"/>
                    </a:p>
                    <a:p>
                      <a:pPr algn="l"/>
                      <a:endParaRPr lang="en-US" sz="1400" b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739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10D10AC-EAC3-FE43-B702-56BCA09F12A8}"/>
              </a:ext>
            </a:extLst>
          </p:cNvPr>
          <p:cNvSpPr txBox="1"/>
          <p:nvPr/>
        </p:nvSpPr>
        <p:spPr>
          <a:xfrm>
            <a:off x="303168" y="2299860"/>
            <a:ext cx="1042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begin with, I dropped all rows that contained 2, 3, or 4-star reviews in order to use a dataset containing only extreme sentiments.</a:t>
            </a:r>
          </a:p>
        </p:txBody>
      </p:sp>
    </p:spTree>
    <p:extLst>
      <p:ext uri="{BB962C8B-B14F-4D97-AF65-F5344CB8AC3E}">
        <p14:creationId xmlns:p14="http://schemas.microsoft.com/office/powerpoint/2010/main" val="173205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3CC36C-210F-452E-B0C6-CAE94609D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D77E017-7BFF-4018-BF75-AF8C6DDF0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3F08C-BD2B-C844-BDFD-97993588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Next steps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6AE589-6B6C-46DD-A608-AE0BDC967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344784"/>
              </p:ext>
            </p:extLst>
          </p:nvPr>
        </p:nvGraphicFramePr>
        <p:xfrm>
          <a:off x="921592" y="941466"/>
          <a:ext cx="10340658" cy="278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33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A8150-5D38-8D45-BF4A-5DA8694F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Pitfalls &amp; surprises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F777B25-C2EB-4416-80A3-664CB45F8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915747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2984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5168</TotalTime>
  <Words>794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NLP classification of Women’s Clothing Reviews</vt:lpstr>
      <vt:lpstr>Final model</vt:lpstr>
      <vt:lpstr>relevance and implementation</vt:lpstr>
      <vt:lpstr>dataset</vt:lpstr>
      <vt:lpstr>EDA</vt:lpstr>
      <vt:lpstr>Base vectorizers &amp; models</vt:lpstr>
      <vt:lpstr>Next steps</vt:lpstr>
      <vt:lpstr>Pitfalls &amp; surprises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classification of Women’s Clothing Reviews</dc:title>
  <dc:creator>Lieberson, Larissa</dc:creator>
  <cp:lastModifiedBy>Lieberson, Larissa</cp:lastModifiedBy>
  <cp:revision>7</cp:revision>
  <dcterms:created xsi:type="dcterms:W3CDTF">2020-08-04T14:45:03Z</dcterms:created>
  <dcterms:modified xsi:type="dcterms:W3CDTF">2020-08-08T18:46:16Z</dcterms:modified>
</cp:coreProperties>
</file>