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8" r:id="rId2"/>
    <p:sldId id="257" r:id="rId3"/>
    <p:sldId id="259" r:id="rId4"/>
    <p:sldId id="268" r:id="rId5"/>
    <p:sldId id="260" r:id="rId6"/>
    <p:sldId id="262" r:id="rId7"/>
    <p:sldId id="263" r:id="rId8"/>
    <p:sldId id="265" r:id="rId9"/>
    <p:sldId id="261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795DA6E-AE19-4B18-B1A4-591ED8C04C9D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9B7C7CC-CE15-4E60-96D1-4D0F2706D05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300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DA6E-AE19-4B18-B1A4-591ED8C04C9D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C7CC-CE15-4E60-96D1-4D0F2706D0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1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DA6E-AE19-4B18-B1A4-591ED8C04C9D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C7CC-CE15-4E60-96D1-4D0F2706D0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17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DA6E-AE19-4B18-B1A4-591ED8C04C9D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C7CC-CE15-4E60-96D1-4D0F2706D0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DA6E-AE19-4B18-B1A4-591ED8C04C9D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C7CC-CE15-4E60-96D1-4D0F2706D05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360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DA6E-AE19-4B18-B1A4-591ED8C04C9D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C7CC-CE15-4E60-96D1-4D0F2706D0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4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DA6E-AE19-4B18-B1A4-591ED8C04C9D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C7CC-CE15-4E60-96D1-4D0F2706D0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9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DA6E-AE19-4B18-B1A4-591ED8C04C9D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C7CC-CE15-4E60-96D1-4D0F2706D0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1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DA6E-AE19-4B18-B1A4-591ED8C04C9D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C7CC-CE15-4E60-96D1-4D0F2706D0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4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DA6E-AE19-4B18-B1A4-591ED8C04C9D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C7CC-CE15-4E60-96D1-4D0F2706D0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DA6E-AE19-4B18-B1A4-591ED8C04C9D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C7CC-CE15-4E60-96D1-4D0F2706D0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7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795DA6E-AE19-4B18-B1A4-591ED8C04C9D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9B7C7CC-CE15-4E60-96D1-4D0F2706D050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31A247A-C810-4ADE-8BB3-CAB527962AE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5934702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25" imgH="426" progId="TCLayout.ActiveDocument.1">
                  <p:embed/>
                </p:oleObj>
              </mc:Choice>
              <mc:Fallback>
                <p:oleObj name="think-cell Slide" r:id="rId14" imgW="425" imgH="42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99BB70E-AA9A-4FC0-BC66-A944072E09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988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6.png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1AA8204-5253-42E3-8FAA-FED192F2FF5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068071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1AA8204-5253-42E3-8FAA-FED192F2FF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The peak of the mountains covered in snow">
            <a:extLst>
              <a:ext uri="{FF2B5EF4-FFF2-40B4-BE49-F238E27FC236}">
                <a16:creationId xmlns:a16="http://schemas.microsoft.com/office/drawing/2014/main" id="{EAE5FC90-653D-4917-9909-4BED05FCC7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094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9D5BC3-1C13-425A-9933-9C8F80883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669512"/>
            <a:ext cx="8934450" cy="2576512"/>
          </a:xfrm>
        </p:spPr>
        <p:txBody>
          <a:bodyPr vert="horz">
            <a:normAutofit fontScale="90000"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Big Mountain Resort Ski Facilities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5D75A-6B4B-4888-AAD5-9B3573453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6145985"/>
            <a:ext cx="8382000" cy="133847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February 22, 2021</a:t>
            </a:r>
          </a:p>
        </p:txBody>
      </p:sp>
    </p:spTree>
    <p:extLst>
      <p:ext uri="{BB962C8B-B14F-4D97-AF65-F5344CB8AC3E}">
        <p14:creationId xmlns:p14="http://schemas.microsoft.com/office/powerpoint/2010/main" val="99495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09FD040-66A3-4695-923E-DF726AD958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370149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1165992-3D32-4852-B837-69CDC736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3B48-EEAA-4F3B-A390-F9DE2895F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Mountain Resort is experiencing an operating cost increase of $1.54MM after the addition of a new ski lift</a:t>
            </a:r>
          </a:p>
          <a:p>
            <a:r>
              <a:rPr lang="en-US" dirty="0"/>
              <a:t>There are concerns about current pricing and facility investment strategies</a:t>
            </a:r>
          </a:p>
          <a:p>
            <a:r>
              <a:rPr lang="en-US" dirty="0"/>
              <a:t>Potential scenarios are being considered for either cutting costs or increasing revenue</a:t>
            </a:r>
          </a:p>
          <a:p>
            <a:pPr lvl="1"/>
            <a:r>
              <a:rPr lang="en-US" dirty="0"/>
              <a:t>Permanently close up to 10 of the least used runs</a:t>
            </a:r>
          </a:p>
          <a:p>
            <a:pPr lvl="1"/>
            <a:r>
              <a:rPr lang="en-US" dirty="0"/>
              <a:t>Increase the vertical drop, add a run, install additional lift</a:t>
            </a:r>
          </a:p>
          <a:p>
            <a:pPr lvl="1"/>
            <a:r>
              <a:rPr lang="en-US" dirty="0"/>
              <a:t>Add 2 acres of snow making cover, plus above bullet</a:t>
            </a:r>
          </a:p>
          <a:p>
            <a:pPr lvl="1"/>
            <a:r>
              <a:rPr lang="en-US" dirty="0"/>
              <a:t>Increase the longest run and increase snow making acreage</a:t>
            </a:r>
          </a:p>
          <a:p>
            <a:r>
              <a:rPr lang="en-US" dirty="0"/>
              <a:t>Revenue increases will also be targeted through the evaluation of potential lift ticket price increases with current resort facilities</a:t>
            </a:r>
          </a:p>
        </p:txBody>
      </p:sp>
    </p:spTree>
    <p:extLst>
      <p:ext uri="{BB962C8B-B14F-4D97-AF65-F5344CB8AC3E}">
        <p14:creationId xmlns:p14="http://schemas.microsoft.com/office/powerpoint/2010/main" val="363889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311DB8C-101B-416F-9E6B-B3386B27DC3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531141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D2FE30B-6AA8-4917-AE6F-E283FEA2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Recommendation &amp;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A39C3-8709-432F-B9FF-1D84FC60A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Mountain should increase lift ticket prices from $81 to $85 with the current ski facilities as they are today</a:t>
            </a:r>
          </a:p>
          <a:p>
            <a:pPr lvl="1"/>
            <a:r>
              <a:rPr lang="en-US" dirty="0"/>
              <a:t>Big Mountain Resort modelled price is $94.22, actual price is $81.00</a:t>
            </a:r>
          </a:p>
          <a:p>
            <a:pPr lvl="1"/>
            <a:r>
              <a:rPr lang="en-US" dirty="0"/>
              <a:t>Even with the expected mean absolute error of $10.39, this suggests there is room for an increase</a:t>
            </a:r>
          </a:p>
          <a:p>
            <a:r>
              <a:rPr lang="en-US" dirty="0"/>
              <a:t>Additional facility improvements should be considered for future opportunities to increase lift ticket price due to improved value</a:t>
            </a:r>
          </a:p>
          <a:p>
            <a:r>
              <a:rPr lang="en-US" dirty="0"/>
              <a:t>Modeling was completed without state level considerations effectively treating the competitive market as the full U.S. ski market</a:t>
            </a:r>
          </a:p>
          <a:p>
            <a:r>
              <a:rPr lang="en-US" dirty="0"/>
              <a:t>Final recommendation does consider lift ticket pricing position in Montana, along with tourism challenges, and results in a less aggressive price point than suggested by modeling 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3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90E775D-F792-4CEA-982C-03E7BF3CBD1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077733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90E775D-F792-4CEA-982C-03E7BF3CBD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582E787-1124-428B-B5A0-4EDE32793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vert="horz">
            <a:normAutofit/>
          </a:bodyPr>
          <a:lstStyle/>
          <a:p>
            <a:r>
              <a:rPr lang="en-US" dirty="0"/>
              <a:t>Recommendation &amp;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FB690-6AA3-4B70-BC1B-BDD02E08C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4401509" cy="4246562"/>
          </a:xfrm>
        </p:spPr>
        <p:txBody>
          <a:bodyPr>
            <a:normAutofit/>
          </a:bodyPr>
          <a:lstStyle/>
          <a:p>
            <a:r>
              <a:rPr lang="en-US" dirty="0"/>
              <a:t>Closing runs may help with operational costs but it decreases ticket value</a:t>
            </a:r>
          </a:p>
          <a:p>
            <a:r>
              <a:rPr lang="en-US" dirty="0"/>
              <a:t>Adding a run, increasing vertical drop, and adding a lift increases ticket value by $8.46</a:t>
            </a:r>
          </a:p>
          <a:p>
            <a:r>
              <a:rPr lang="en-US" dirty="0"/>
              <a:t>Adding 2 acres of snow making increases ticket value by $1.29</a:t>
            </a:r>
          </a:p>
          <a:p>
            <a:r>
              <a:rPr lang="en-US" dirty="0"/>
              <a:t>Increasing the longest run by 0.2 miles and ensuring snow making coverage has no effect on the value of a lift ticket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A2E17103-6286-4D2F-A180-1DEF6059B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381" y="2133600"/>
            <a:ext cx="4854832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85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1409986-60D8-4C48-ADDC-3E524FF9D11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669709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2D2345-98E4-4E0B-B08C-ED2314BEE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 vert="horz">
            <a:normAutofit fontScale="90000"/>
          </a:bodyPr>
          <a:lstStyle/>
          <a:p>
            <a:r>
              <a:rPr lang="en-US" sz="3200" dirty="0"/>
              <a:t>Principle Component Analysis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1378B94D-A23E-46F5-9052-57C39E0BC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2287375"/>
            <a:ext cx="3075836" cy="3892762"/>
          </a:xfrm>
        </p:spPr>
        <p:txBody>
          <a:bodyPr>
            <a:normAutofit/>
          </a:bodyPr>
          <a:lstStyle/>
          <a:p>
            <a:r>
              <a:rPr lang="en-US" sz="1600" dirty="0"/>
              <a:t>7 numerical state features were ranked, and the top 2 principal components are displayed here</a:t>
            </a:r>
          </a:p>
          <a:p>
            <a:r>
              <a:rPr lang="en-US" sz="1600" dirty="0"/>
              <a:t>With over 75% of the variance explained with PC1 and PC2, there is no obvious pattern between ticket price and components</a:t>
            </a:r>
          </a:p>
          <a:p>
            <a:r>
              <a:rPr lang="en-US" sz="1600" dirty="0"/>
              <a:t>Most state data was removed prior to modeling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054FDB9-79DD-4D5C-9FD4-A6648C997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68" y="552450"/>
            <a:ext cx="7000875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093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8CCB9BA-A32A-4BA6-8FB2-D1B460A3130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038142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751D0C7-6280-4A2D-8C1C-A2DB23FC7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Train/Test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09AF8-95D8-4030-B44E-29E6C158D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ski resort data excluding Big Mountain as our features and assigned lift ticket prices to our target label</a:t>
            </a:r>
          </a:p>
          <a:p>
            <a:r>
              <a:rPr lang="en-US" dirty="0"/>
              <a:t>Proceeded to impute missing values, scale the data, make predictions and evaluate performance of each model</a:t>
            </a:r>
          </a:p>
          <a:p>
            <a:r>
              <a:rPr lang="en-US" dirty="0"/>
              <a:t>2 models and the average ticket price were evaluated to determine best use for predicting Big Mountain’s lift ticket price</a:t>
            </a:r>
          </a:p>
          <a:p>
            <a:endParaRPr lang="en-US" dirty="0"/>
          </a:p>
          <a:p>
            <a:pPr lvl="1"/>
            <a:r>
              <a:rPr lang="en-US" dirty="0"/>
              <a:t>Raw average of $64, used as a baseline performance with no model,  resulted in MAE of $19.14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/>
              <a:t>Linear regression model resulted in MAE of $11.79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Random forest regression model resulted in MAE of $9.50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88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90E775D-F792-4CEA-982C-03E7BF3CBD1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489580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582E787-1124-428B-B5A0-4EDE32793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vert="horz">
            <a:normAutofit/>
          </a:bodyPr>
          <a:lstStyle/>
          <a:p>
            <a:r>
              <a:rPr lang="en-US" dirty="0"/>
              <a:t>Cross-Validation with Linear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FB690-6AA3-4B70-BC1B-BDD02E08C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4401509" cy="4246562"/>
          </a:xfrm>
        </p:spPr>
        <p:txBody>
          <a:bodyPr>
            <a:normAutofit/>
          </a:bodyPr>
          <a:lstStyle/>
          <a:p>
            <a:r>
              <a:rPr lang="en-US" dirty="0"/>
              <a:t>Cross-validation technique was implemented to address concerns of overfitting with arbitrary test set</a:t>
            </a:r>
          </a:p>
          <a:p>
            <a:r>
              <a:rPr lang="en-US" dirty="0"/>
              <a:t>GridSearchCV identified best value for parameter k to be 8</a:t>
            </a:r>
          </a:p>
          <a:p>
            <a:r>
              <a:rPr lang="en-US" dirty="0"/>
              <a:t>Identified largest positive features</a:t>
            </a:r>
          </a:p>
          <a:p>
            <a:pPr lvl="1"/>
            <a:r>
              <a:rPr lang="en-US" dirty="0"/>
              <a:t>Vertical drop</a:t>
            </a:r>
          </a:p>
          <a:p>
            <a:pPr lvl="1"/>
            <a:r>
              <a:rPr lang="en-US" dirty="0"/>
              <a:t>Snow making</a:t>
            </a:r>
          </a:p>
          <a:p>
            <a:pPr lvl="1"/>
            <a:r>
              <a:rPr lang="en-US" dirty="0"/>
              <a:t>Total chairs</a:t>
            </a:r>
          </a:p>
          <a:p>
            <a:pPr lvl="1"/>
            <a:r>
              <a:rPr lang="en-US" dirty="0"/>
              <a:t>Fast quads</a:t>
            </a:r>
          </a:p>
          <a:p>
            <a:r>
              <a:rPr lang="en-US" b="1" dirty="0"/>
              <a:t>Final MAE of $11.79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16EFA2-4161-4F0A-B2AC-BB781D342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2449535"/>
            <a:ext cx="4807287" cy="260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27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90E775D-F792-4CEA-982C-03E7BF3CBD1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712638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90E775D-F792-4CEA-982C-03E7BF3CBD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582E787-1124-428B-B5A0-4EDE32793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vert="horz">
            <a:normAutofit/>
          </a:bodyPr>
          <a:lstStyle/>
          <a:p>
            <a:r>
              <a:rPr lang="en-US" dirty="0"/>
              <a:t>Random Forest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FB690-6AA3-4B70-BC1B-BDD02E08C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4401509" cy="4246562"/>
          </a:xfrm>
        </p:spPr>
        <p:txBody>
          <a:bodyPr>
            <a:normAutofit/>
          </a:bodyPr>
          <a:lstStyle/>
          <a:p>
            <a:r>
              <a:rPr lang="en-US" dirty="0"/>
              <a:t>Model performance was assessed using cross-validation</a:t>
            </a:r>
          </a:p>
          <a:p>
            <a:r>
              <a:rPr lang="en-US" dirty="0"/>
              <a:t>Imputing missing values with median of respective category was helpful, scaling the data was not</a:t>
            </a:r>
          </a:p>
          <a:p>
            <a:r>
              <a:rPr lang="en-US" dirty="0"/>
              <a:t>Identified feature importance with resulting top features aligned with our linear model results</a:t>
            </a:r>
          </a:p>
          <a:p>
            <a:r>
              <a:rPr lang="en-US" b="1" dirty="0"/>
              <a:t>Final MAE of $9.50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AEBC12-93C4-4C46-B47B-83ADF6E75EA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05" y="2001520"/>
            <a:ext cx="5406207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059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A5795C7-FBEC-462B-B1C4-2FECD9A879E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1289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51F7409-9610-498B-A64C-A5EA66A9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F8CBB-19B2-4F57-9F7A-3CA3E8501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Mountain Resort is experiencing an operating cost increase of $1.54MM after the addition of a new ski lift</a:t>
            </a:r>
          </a:p>
          <a:p>
            <a:endParaRPr lang="en-US" dirty="0"/>
          </a:p>
          <a:p>
            <a:r>
              <a:rPr lang="en-US" dirty="0"/>
              <a:t>The company can benefit from a lift ticket price increase of $4 with potential revenue growth of up to $7,000,000 with current facilities </a:t>
            </a:r>
          </a:p>
          <a:p>
            <a:endParaRPr lang="en-US" dirty="0"/>
          </a:p>
          <a:p>
            <a:r>
              <a:rPr lang="en-US" dirty="0"/>
              <a:t>Adding a run, increasing vertical drop, and adding a lift increases ticket value by $8.46 and should be considered for future opportunities to increase lift ticket price due to improved value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709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901</TotalTime>
  <Words>626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think-cell Slide</vt:lpstr>
      <vt:lpstr>Big Mountain Resort Ski Facilities</vt:lpstr>
      <vt:lpstr>Problem Statement</vt:lpstr>
      <vt:lpstr>Recommendation &amp; Key Findings</vt:lpstr>
      <vt:lpstr>Recommendation &amp; Key Findings</vt:lpstr>
      <vt:lpstr>Principle Component Analysis</vt:lpstr>
      <vt:lpstr>Train/Test Split</vt:lpstr>
      <vt:lpstr>Cross-Validation with Linear Model </vt:lpstr>
      <vt:lpstr>Random Forest Regression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Louie Ligon</dc:creator>
  <cp:lastModifiedBy>Louie Ligon</cp:lastModifiedBy>
  <cp:revision>25</cp:revision>
  <dcterms:created xsi:type="dcterms:W3CDTF">2021-02-23T03:19:51Z</dcterms:created>
  <dcterms:modified xsi:type="dcterms:W3CDTF">2021-02-23T18:21:26Z</dcterms:modified>
</cp:coreProperties>
</file>