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57"/>
    <a:srgbClr val="09F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6C7716B-8E5E-3975-DC4E-47F6C4082A3B}"/>
              </a:ext>
            </a:extLst>
          </p:cNvPr>
          <p:cNvSpPr/>
          <p:nvPr/>
        </p:nvSpPr>
        <p:spPr>
          <a:xfrm>
            <a:off x="0" y="1079769"/>
            <a:ext cx="12192000" cy="365125"/>
          </a:xfrm>
          <a:prstGeom prst="rect">
            <a:avLst/>
          </a:prstGeom>
          <a:solidFill>
            <a:srgbClr val="202B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FA22-A871-B52A-DAF4-E750B5EE6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91AAE33-C9FE-6F71-ED1B-ACA39BAAD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4652A2-126B-06C8-8462-63AD6807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C53A-D28A-4F71-8DF5-7A2C765E012F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47FDE8-A412-BBAC-B5A6-CBD8A966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405BC0-8CD0-C9B5-ED6B-A66AE706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B68D-CE49-45ED-854B-F2C65BE97D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96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9B7B25-425D-994A-772D-87DB6DE61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29DA81-5F53-1B1D-E63D-32FA64107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E1BC42-FAD2-54A5-E63B-7EF275C5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C53A-D28A-4F71-8DF5-7A2C765E012F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08CE54-1639-FBB8-24D8-9FFBF2E8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A55964-F1FC-6310-ECE4-ECDE11FD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B68D-CE49-45ED-854B-F2C65BE97D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28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109960-B439-D44E-F02E-42E3ABB4D022}"/>
              </a:ext>
            </a:extLst>
          </p:cNvPr>
          <p:cNvSpPr/>
          <p:nvPr/>
        </p:nvSpPr>
        <p:spPr>
          <a:xfrm>
            <a:off x="0" y="1079769"/>
            <a:ext cx="12192000" cy="365125"/>
          </a:xfrm>
          <a:prstGeom prst="rect">
            <a:avLst/>
          </a:prstGeom>
          <a:solidFill>
            <a:srgbClr val="202B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3A531EC-28DB-B077-E303-3AC565153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C0BCCA-94CB-69FB-4D17-D2DEFE35B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B86702-9651-161E-F3DD-862970E81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C53A-D28A-4F71-8DF5-7A2C765E012F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C6D66D-BE5F-7451-E90D-1E7401E4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B6F7AC-C3D5-2AFA-BEFE-BEA93CD5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B68D-CE49-45ED-854B-F2C65BE97D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07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3F90C8-DF70-D59C-C8CE-100B5486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F39D3F-459D-07A8-0B90-5B0E55E61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E8C3AE-2CB4-4B83-AD99-7A0BFA9C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6909" y="6328412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fld id="{6A8EC53A-D28A-4F71-8DF5-7A2C765E012F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4B6441-DA76-C6A8-ADFE-B8E3F43A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5611" y="6311902"/>
            <a:ext cx="4077789" cy="381635"/>
          </a:xfrm>
        </p:spPr>
        <p:txBody>
          <a:bodyPr/>
          <a:lstStyle>
            <a:lvl1pPr>
              <a:defRPr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681424-06B6-F7D2-D595-B93E8DEE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8412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fld id="{1DE3B68D-CE49-45ED-854B-F2C65BE97D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28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3B0ABC-BFE8-F2CE-B842-A838CCCD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459784-1DFD-013B-F425-567E7E4A2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BABABA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A33C85-3D8F-2164-D74D-C1C91C85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C53A-D28A-4F71-8DF5-7A2C765E012F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2A16D0-B7B8-A763-8A2E-BE3600C57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FCB03B-DB3A-0824-CB8A-C3A7090A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B68D-CE49-45ED-854B-F2C65BE97D9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3FE248-5D8B-A9F8-8E87-F147B575EAC8}"/>
              </a:ext>
            </a:extLst>
          </p:cNvPr>
          <p:cNvSpPr/>
          <p:nvPr/>
        </p:nvSpPr>
        <p:spPr>
          <a:xfrm>
            <a:off x="0" y="1070043"/>
            <a:ext cx="12192000" cy="374851"/>
          </a:xfrm>
          <a:prstGeom prst="rect">
            <a:avLst/>
          </a:prstGeom>
          <a:solidFill>
            <a:srgbClr val="202B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8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F15303-6472-DBCB-877D-44771900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80E428-39C8-DABF-5108-D43341A87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21971"/>
            <a:ext cx="5181600" cy="455499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60CCED-4E5C-F4A7-9F30-D706E82E1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21971"/>
            <a:ext cx="5181600" cy="4554992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F496C3-6BE5-EB36-F506-8E83436C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C53A-D28A-4F71-8DF5-7A2C765E012F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516189-A3F5-9D97-486D-DD556449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71571F-A408-2C2D-EF06-F2302123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B68D-CE49-45ED-854B-F2C65BE97D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37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090D61-C53B-77A8-02EA-C95F59B86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896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A78D21-3D48-12C1-69CF-B51E3BF23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3763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C7D5B6-FA35-FF62-D211-EECBD2BDF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329543"/>
            <a:ext cx="5157787" cy="386012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06C76D-21A1-C82B-EA8A-C5860A4AB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3763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8453F07-27BA-5BE8-AD5B-70A76D59D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329543"/>
            <a:ext cx="5183188" cy="386012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2F9D47A-3AC1-5FAA-29A4-CF4D16FB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C53A-D28A-4F71-8DF5-7A2C765E012F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8457038-12BD-1D22-C973-9A59B385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2E901BC-C751-CDF2-89AE-CF04C175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B68D-CE49-45ED-854B-F2C65BE97D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62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844FCA-B34D-06A7-9184-3FD46A55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646BE52-F9F4-E423-7BBE-B04059373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C53A-D28A-4F71-8DF5-7A2C765E012F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8A7A1F-FA36-59D2-82DB-E9F3E04F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E50010E-7D6B-CC09-F3B6-D55F2A58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B68D-CE49-45ED-854B-F2C65BE97D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38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C72523C-C107-AE5F-7165-8BDF2899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C53A-D28A-4F71-8DF5-7A2C765E012F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2967B0D-7B01-94D1-F1A7-A2A0D6C9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9EA8C3-E3CB-8C9D-AA46-3AAE6276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B68D-CE49-45ED-854B-F2C65BE97D9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7B1BEC-50BD-76EA-086F-870492EBCB05}"/>
              </a:ext>
            </a:extLst>
          </p:cNvPr>
          <p:cNvSpPr/>
          <p:nvPr/>
        </p:nvSpPr>
        <p:spPr>
          <a:xfrm>
            <a:off x="0" y="1079769"/>
            <a:ext cx="12192000" cy="365125"/>
          </a:xfrm>
          <a:prstGeom prst="rect">
            <a:avLst/>
          </a:prstGeom>
          <a:solidFill>
            <a:srgbClr val="202B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86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FC50CE-0174-041A-7B39-CE6CD9D857FB}"/>
              </a:ext>
            </a:extLst>
          </p:cNvPr>
          <p:cNvSpPr/>
          <p:nvPr/>
        </p:nvSpPr>
        <p:spPr>
          <a:xfrm>
            <a:off x="0" y="1079769"/>
            <a:ext cx="12192000" cy="365125"/>
          </a:xfrm>
          <a:prstGeom prst="rect">
            <a:avLst/>
          </a:prstGeom>
          <a:solidFill>
            <a:srgbClr val="202B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541B9CD-89A5-1F45-3740-281BFCEC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F7CD4-7541-FA15-E665-151D280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D95A98-749B-095E-C8EF-88F71444B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729858-CDAB-B2B6-3CDA-4769961B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C53A-D28A-4F71-8DF5-7A2C765E012F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234943-EA7F-B5B6-7595-62714A86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D410B4-FECE-E932-1324-5292D7C7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B68D-CE49-45ED-854B-F2C65BE97D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6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C14A69-2C5D-F1A6-E8AE-9252A7AA8261}"/>
              </a:ext>
            </a:extLst>
          </p:cNvPr>
          <p:cNvSpPr/>
          <p:nvPr/>
        </p:nvSpPr>
        <p:spPr>
          <a:xfrm>
            <a:off x="0" y="1079769"/>
            <a:ext cx="12192000" cy="365125"/>
          </a:xfrm>
          <a:prstGeom prst="rect">
            <a:avLst/>
          </a:prstGeom>
          <a:solidFill>
            <a:srgbClr val="202B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29F1F2F-65E3-B67D-243B-D03238DA6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F6FD303-BC14-5B7F-7B47-A09E7480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B1878A-CADA-07DA-AAAF-25D0B60E4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A3CE6D-3DBD-FCCA-A36B-0AEC23EB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C53A-D28A-4F71-8DF5-7A2C765E012F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DACE71-762F-0CF2-558E-CC9DD926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16CD21-4AD5-1DEF-F5FF-42097F93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B68D-CE49-45ED-854B-F2C65BE97D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18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B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363534B-6690-B48A-1AFD-94F3EEEF414A}"/>
              </a:ext>
            </a:extLst>
          </p:cNvPr>
          <p:cNvSpPr/>
          <p:nvPr/>
        </p:nvSpPr>
        <p:spPr>
          <a:xfrm>
            <a:off x="0" y="3"/>
            <a:ext cx="12192000" cy="1193798"/>
          </a:xfrm>
          <a:prstGeom prst="rect">
            <a:avLst/>
          </a:prstGeom>
          <a:solidFill>
            <a:srgbClr val="202B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63443C8-BE8A-0A88-CED4-676876A6D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772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3A5FB5-D081-9192-5EAE-5832142A2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77735"/>
            <a:ext cx="10515600" cy="46992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9D600D-F2AD-E0F0-7D30-3375509D6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fld id="{6A8EC53A-D28A-4F71-8DF5-7A2C765E012F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4EDD73-5478-4669-34CB-5B7A8943F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562EAB-5783-5D23-CB8A-7A726634B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fld id="{1DE3B68D-CE49-45ED-854B-F2C65BE97D9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BB90792-A551-73E3-078E-C69DEE639D9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3" t="1033"/>
          <a:stretch/>
        </p:blipFill>
        <p:spPr>
          <a:xfrm>
            <a:off x="11267754" y="223088"/>
            <a:ext cx="765614" cy="76561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47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accent3">
              <a:lumMod val="40000"/>
              <a:lumOff val="60000"/>
            </a:schemeClr>
          </a:solidFill>
          <a:latin typeface="UD デジタル 教科書体 NP-R" panose="02020400000000000000" pitchFamily="18" charset="-128"/>
          <a:ea typeface="UD デジタル 教科書体 NP-R" panose="02020400000000000000" pitchFamily="18" charset="-128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1" kern="1200">
          <a:solidFill>
            <a:schemeClr val="accent3">
              <a:lumMod val="40000"/>
              <a:lumOff val="60000"/>
            </a:schemeClr>
          </a:solidFill>
          <a:latin typeface="UD デジタル 教科書体 NP-R" panose="02020400000000000000" pitchFamily="18" charset="-128"/>
          <a:ea typeface="UD デジタル 教科書体 NP-R" panose="02020400000000000000" pitchFamily="18" charset="-128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1" kern="1200">
          <a:solidFill>
            <a:schemeClr val="accent3">
              <a:lumMod val="40000"/>
              <a:lumOff val="60000"/>
            </a:schemeClr>
          </a:solidFill>
          <a:latin typeface="UD デジタル 教科書体 NP-R" panose="02020400000000000000" pitchFamily="18" charset="-128"/>
          <a:ea typeface="UD デジタル 教科書体 NP-R" panose="02020400000000000000" pitchFamily="18" charset="-128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1" kern="1200">
          <a:solidFill>
            <a:schemeClr val="accent3">
              <a:lumMod val="40000"/>
              <a:lumOff val="60000"/>
            </a:schemeClr>
          </a:solidFill>
          <a:latin typeface="UD デジタル 教科書体 NP-R" panose="02020400000000000000" pitchFamily="18" charset="-128"/>
          <a:ea typeface="UD デジタル 教科書体 NP-R" panose="02020400000000000000" pitchFamily="18" charset="-128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1" kern="1200">
          <a:solidFill>
            <a:schemeClr val="accent3">
              <a:lumMod val="40000"/>
              <a:lumOff val="60000"/>
            </a:schemeClr>
          </a:solidFill>
          <a:latin typeface="UD デジタル 教科書体 NP-R" panose="02020400000000000000" pitchFamily="18" charset="-128"/>
          <a:ea typeface="UD デジタル 教科書体 NP-R" panose="02020400000000000000" pitchFamily="18" charset="-128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1" kern="1200">
          <a:solidFill>
            <a:schemeClr val="accent3">
              <a:lumMod val="40000"/>
              <a:lumOff val="60000"/>
            </a:schemeClr>
          </a:solidFill>
          <a:latin typeface="UD デジタル 教科書体 NP-R" panose="02020400000000000000" pitchFamily="18" charset="-128"/>
          <a:ea typeface="UD デジタル 教科書体 NP-R" panose="02020400000000000000" pitchFamily="18" charset="-128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E3F57B6-2231-5DB2-138A-149AE4EE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画像とは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B135799-29A8-A3D1-D6EA-468A699A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画素：画像を構成する区画の単位</a:t>
            </a:r>
            <a:endParaRPr lang="en-US" altLang="ja-JP" dirty="0"/>
          </a:p>
          <a:p>
            <a:pPr lvl="1"/>
            <a:r>
              <a:rPr lang="ja-JP" altLang="en-US" dirty="0"/>
              <a:t>例｜</a:t>
            </a:r>
            <a:r>
              <a:rPr lang="en-US" altLang="ja-JP" dirty="0"/>
              <a:t>Full HD(</a:t>
            </a:r>
            <a:r>
              <a:rPr lang="en-US" altLang="ja-JP" u="sng" dirty="0"/>
              <a:t>1940</a:t>
            </a:r>
            <a:r>
              <a:rPr lang="en-US" altLang="ja-JP" dirty="0"/>
              <a:t>x</a:t>
            </a:r>
            <a:r>
              <a:rPr lang="en-US" altLang="ja-JP" u="sng" dirty="0"/>
              <a:t>1020</a:t>
            </a:r>
            <a:r>
              <a:rPr lang="en-US" altLang="ja-JP" dirty="0"/>
              <a:t>)</a:t>
            </a:r>
            <a:r>
              <a:rPr lang="ja-JP" altLang="en-US" dirty="0"/>
              <a:t>：横に</a:t>
            </a:r>
            <a:r>
              <a:rPr lang="en-US" altLang="ja-JP" u="sng" dirty="0"/>
              <a:t>1940</a:t>
            </a:r>
            <a:r>
              <a:rPr lang="ja-JP" altLang="en-US" dirty="0"/>
              <a:t>個，縦に</a:t>
            </a:r>
            <a:r>
              <a:rPr lang="en-US" altLang="ja-JP" u="sng" dirty="0"/>
              <a:t>1020</a:t>
            </a:r>
            <a:r>
              <a:rPr lang="ja-JP" altLang="en-US" dirty="0"/>
              <a:t>個の画素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各画素の構成</a:t>
            </a:r>
            <a:endParaRPr lang="en-US" altLang="ja-JP" dirty="0"/>
          </a:p>
          <a:p>
            <a:pPr lvl="1"/>
            <a:r>
              <a:rPr lang="en-US" altLang="ja-JP" dirty="0"/>
              <a:t>Red</a:t>
            </a:r>
            <a:r>
              <a:rPr lang="ja-JP" altLang="en-US" dirty="0"/>
              <a:t>，</a:t>
            </a:r>
            <a:r>
              <a:rPr lang="en-US" altLang="ja-JP" dirty="0"/>
              <a:t>Green</a:t>
            </a:r>
            <a:r>
              <a:rPr lang="ja-JP" altLang="en-US" dirty="0"/>
              <a:t>，</a:t>
            </a:r>
            <a:r>
              <a:rPr lang="en-US" altLang="ja-JP" dirty="0"/>
              <a:t>Blue</a:t>
            </a:r>
            <a:r>
              <a:rPr lang="ja-JP" altLang="en-US" dirty="0"/>
              <a:t>の</a:t>
            </a:r>
            <a:r>
              <a:rPr lang="en-US" altLang="ja-JP" dirty="0"/>
              <a:t>3</a:t>
            </a:r>
            <a:r>
              <a:rPr lang="ja-JP" altLang="en-US" dirty="0"/>
              <a:t>つを０～２５５程度で構成</a:t>
            </a:r>
            <a:endParaRPr lang="en-US" altLang="ja-JP" dirty="0"/>
          </a:p>
          <a:p>
            <a:pPr lvl="1"/>
            <a:r>
              <a:rPr lang="ja-JP" altLang="en-US" dirty="0"/>
              <a:t>例｜（</a:t>
            </a:r>
            <a:r>
              <a:rPr lang="en-US" altLang="ja-JP" dirty="0">
                <a:solidFill>
                  <a:srgbClr val="FF5757"/>
                </a:solidFill>
              </a:rPr>
              <a:t>Red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92D050"/>
                </a:solidFill>
              </a:rPr>
              <a:t>Green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B0F0"/>
                </a:solidFill>
              </a:rPr>
              <a:t>Blue</a:t>
            </a:r>
            <a:r>
              <a:rPr lang="ja-JP" altLang="en-US" dirty="0"/>
              <a:t>）＝（</a:t>
            </a:r>
            <a:r>
              <a:rPr lang="en-US" altLang="ja-JP" dirty="0">
                <a:solidFill>
                  <a:srgbClr val="FF5757"/>
                </a:solidFill>
              </a:rPr>
              <a:t>255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en-US" altLang="ja-JP" dirty="0">
                <a:solidFill>
                  <a:srgbClr val="92D050"/>
                </a:solidFill>
              </a:rPr>
              <a:t>0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0</a:t>
            </a:r>
            <a:r>
              <a:rPr lang="ja-JP" altLang="en-US" dirty="0"/>
              <a:t>）→ </a:t>
            </a:r>
            <a:r>
              <a:rPr lang="ja-JP" altLang="en-US" dirty="0">
                <a:solidFill>
                  <a:srgbClr val="FF5757"/>
                </a:solidFill>
              </a:rPr>
              <a:t>赤</a:t>
            </a:r>
            <a:endParaRPr lang="en-US" altLang="ja-JP" dirty="0">
              <a:solidFill>
                <a:srgbClr val="FF5757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⇒ </a:t>
            </a:r>
            <a:r>
              <a:rPr lang="en-US" altLang="ja-JP" dirty="0"/>
              <a:t>1</a:t>
            </a:r>
            <a:r>
              <a:rPr lang="ja-JP" altLang="en-US" dirty="0"/>
              <a:t>つの画像は（</a:t>
            </a:r>
            <a:r>
              <a:rPr lang="ja-JP" altLang="en-US" dirty="0">
                <a:solidFill>
                  <a:srgbClr val="FF5757"/>
                </a:solidFill>
              </a:rPr>
              <a:t>Ｒ</a:t>
            </a:r>
            <a:r>
              <a:rPr lang="en-US" altLang="ja-JP" dirty="0"/>
              <a:t>,</a:t>
            </a:r>
            <a:r>
              <a:rPr lang="ja-JP" altLang="en-US" dirty="0">
                <a:solidFill>
                  <a:srgbClr val="92D050"/>
                </a:solidFill>
              </a:rPr>
              <a:t>Ｇ</a:t>
            </a:r>
            <a:r>
              <a:rPr lang="en-US" altLang="ja-JP" dirty="0"/>
              <a:t>,</a:t>
            </a:r>
            <a:r>
              <a:rPr lang="ja-JP" altLang="en-US" dirty="0">
                <a:solidFill>
                  <a:srgbClr val="00B0F0"/>
                </a:solidFill>
              </a:rPr>
              <a:t>Ｂ</a:t>
            </a:r>
            <a:r>
              <a:rPr lang="ja-JP" altLang="en-US" dirty="0"/>
              <a:t>）を画素の個数分で表現される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 </a:t>
            </a:r>
            <a:r>
              <a:rPr lang="en-US" altLang="ja-JP" dirty="0"/>
              <a:t>	</a:t>
            </a:r>
            <a:r>
              <a:rPr lang="ja-JP" altLang="en-US" dirty="0"/>
              <a:t>        とりあえずたくさんの数字で表現される点がポイント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476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5D507-7271-3836-85F4-90554EAF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多次元</a:t>
            </a:r>
            <a:r>
              <a:rPr kumimoji="1" lang="ja-JP" altLang="en-US" dirty="0"/>
              <a:t>ベクトル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F70AAF-529D-6475-7782-F549CCD29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99402"/>
            <a:ext cx="5157787" cy="823912"/>
          </a:xfrm>
        </p:spPr>
        <p:txBody>
          <a:bodyPr/>
          <a:lstStyle/>
          <a:p>
            <a:r>
              <a:rPr lang="en-US" altLang="ja-JP" dirty="0"/>
              <a:t>3</a:t>
            </a:r>
            <a:r>
              <a:rPr lang="ja-JP" altLang="en-US" dirty="0"/>
              <a:t>次元だと：</a:t>
            </a:r>
            <a:r>
              <a:rPr lang="ja-JP" altLang="en-US" dirty="0">
                <a:sym typeface="Wingdings" panose="05000000000000000000" pitchFamily="2" charset="2"/>
              </a:rPr>
              <a:t>（</a:t>
            </a:r>
            <a:r>
              <a:rPr lang="en-US" altLang="ja-JP" dirty="0"/>
              <a:t>x, y, z</a:t>
            </a:r>
            <a:r>
              <a:rPr lang="ja-JP" altLang="en-US" dirty="0"/>
              <a:t>）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44F90517-1B49-3167-D095-C42A9DA07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99402"/>
            <a:ext cx="5183188" cy="823912"/>
          </a:xfrm>
        </p:spPr>
        <p:txBody>
          <a:bodyPr/>
          <a:lstStyle/>
          <a:p>
            <a:r>
              <a:rPr kumimoji="1" lang="ja-JP" altLang="en-US" dirty="0"/>
              <a:t>より一般化させると</a:t>
            </a:r>
            <a:endParaRPr lang="en-US" altLang="ja-JP" dirty="0"/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9F26DA59-2FE9-A24D-7648-9D0BAEDB7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0261" y="3103004"/>
            <a:ext cx="5183188" cy="3215875"/>
          </a:xfrm>
        </p:spPr>
        <p:txBody>
          <a:bodyPr>
            <a:normAutofit/>
          </a:bodyPr>
          <a:lstStyle/>
          <a:p>
            <a:r>
              <a:rPr lang="en-US" altLang="ja-JP" sz="2400" dirty="0"/>
              <a:t>(x1, x2, x3, …)</a:t>
            </a:r>
          </a:p>
          <a:p>
            <a:r>
              <a:rPr lang="ja-JP" altLang="en-US" sz="2400" dirty="0"/>
              <a:t>可視化は難しくなる</a:t>
            </a:r>
            <a:endParaRPr lang="en-US" altLang="ja-JP" sz="2400" dirty="0"/>
          </a:p>
          <a:p>
            <a:r>
              <a:rPr lang="en-US" altLang="ja-JP" sz="2400" dirty="0"/>
              <a:t>(x, y)</a:t>
            </a:r>
            <a:r>
              <a:rPr lang="ja-JP" altLang="en-US" sz="2400" dirty="0"/>
              <a:t>⇒</a:t>
            </a:r>
            <a:r>
              <a:rPr lang="en-US" altLang="ja-JP" sz="2400" dirty="0"/>
              <a:t>(x, y, z)</a:t>
            </a:r>
          </a:p>
          <a:p>
            <a:pPr marL="0" indent="0">
              <a:buNone/>
            </a:pPr>
            <a:r>
              <a:rPr lang="en-US" altLang="ja-JP" sz="2400" dirty="0"/>
              <a:t>	       </a:t>
            </a:r>
            <a:r>
              <a:rPr lang="ja-JP" altLang="en-US" sz="2400" dirty="0"/>
              <a:t>と拡張する気持ちと同じ</a:t>
            </a:r>
            <a:endParaRPr lang="en-US" altLang="ja-JP" sz="2400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3AB5961-621E-4F27-6D08-05DCE40E4F75}"/>
              </a:ext>
            </a:extLst>
          </p:cNvPr>
          <p:cNvGrpSpPr/>
          <p:nvPr/>
        </p:nvGrpSpPr>
        <p:grpSpPr>
          <a:xfrm>
            <a:off x="1232968" y="3429000"/>
            <a:ext cx="3972770" cy="2327744"/>
            <a:chOff x="6096000" y="2074745"/>
            <a:chExt cx="2369489" cy="1388342"/>
          </a:xfrm>
        </p:grpSpPr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B4AAC44C-D363-8EA8-240F-ECFE0B1A2402}"/>
                </a:ext>
              </a:extLst>
            </p:cNvPr>
            <p:cNvCxnSpPr/>
            <p:nvPr/>
          </p:nvCxnSpPr>
          <p:spPr>
            <a:xfrm>
              <a:off x="6096000" y="3236182"/>
              <a:ext cx="2369489" cy="0"/>
            </a:xfrm>
            <a:prstGeom prst="straightConnector1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4ECC8A40-1A33-C6A3-45CB-1BE2515ABF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8515" y="2074745"/>
              <a:ext cx="0" cy="1388342"/>
            </a:xfrm>
            <a:prstGeom prst="straightConnector1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B2DE9516-DF35-11A0-4BFE-CB82E23D83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2135" y="2656925"/>
              <a:ext cx="1179361" cy="708575"/>
            </a:xfrm>
            <a:prstGeom prst="straightConnector1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EDE9512D-485F-898A-2AAD-FBD4F0475E40}"/>
                </a:ext>
              </a:extLst>
            </p:cNvPr>
            <p:cNvCxnSpPr>
              <a:cxnSpLocks/>
            </p:cNvCxnSpPr>
            <p:nvPr/>
          </p:nvCxnSpPr>
          <p:spPr>
            <a:xfrm>
              <a:off x="6759575" y="2997753"/>
              <a:ext cx="1103842" cy="0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F7B12FF6-57FD-ABB4-2E3E-6A00972FF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7200" y="2875515"/>
              <a:ext cx="616788" cy="360667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41298AB0-8418-5CE4-B568-5A70DF8CB3E2}"/>
                </a:ext>
              </a:extLst>
            </p:cNvPr>
            <p:cNvCxnSpPr>
              <a:cxnSpLocks/>
            </p:cNvCxnSpPr>
            <p:nvPr/>
          </p:nvCxnSpPr>
          <p:spPr>
            <a:xfrm>
              <a:off x="6949827" y="2875515"/>
              <a:ext cx="1133718" cy="0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B566CD1F-3951-D9D3-BE70-D728CBB76B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9645" y="2875515"/>
              <a:ext cx="616788" cy="360667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E0633263-22F8-429B-061E-178ED9BC0A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4658" y="2439821"/>
              <a:ext cx="0" cy="557932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5D1A0F39-AD9A-6449-96CB-2AB456039F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6003" y="2176626"/>
              <a:ext cx="850430" cy="24187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01574F5A-C555-E646-9654-1D9B72205D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1841" y="2193925"/>
              <a:ext cx="0" cy="681590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>
            <a:extLst>
              <a:ext uri="{FF2B5EF4-FFF2-40B4-BE49-F238E27FC236}">
                <a16:creationId xmlns:a16="http://schemas.microsoft.com/office/drawing/2014/main" id="{A6BD588E-CF37-B73E-AAE6-DB6BC2C9380E}"/>
              </a:ext>
            </a:extLst>
          </p:cNvPr>
          <p:cNvSpPr txBox="1">
            <a:spLocks/>
          </p:cNvSpPr>
          <p:nvPr/>
        </p:nvSpPr>
        <p:spPr>
          <a:xfrm>
            <a:off x="839788" y="1563269"/>
            <a:ext cx="9231225" cy="56411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5pPr>
            <a:lvl6pPr marL="2285943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高校までのベクトルは（ｘ</a:t>
            </a:r>
            <a:r>
              <a:rPr lang="en-US" altLang="ja-JP" dirty="0"/>
              <a:t>,</a:t>
            </a:r>
            <a:r>
              <a:rPr lang="ja-JP" altLang="en-US" dirty="0"/>
              <a:t>ｙ）で表す</a:t>
            </a:r>
            <a:r>
              <a:rPr lang="en-US" altLang="ja-JP" dirty="0"/>
              <a:t>2</a:t>
            </a:r>
            <a:r>
              <a:rPr lang="ja-JP" altLang="en-US" dirty="0"/>
              <a:t>次元ベクトル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6899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5D507-7271-3836-85F4-90554EAF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ベクトルの射影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F70AAF-529D-6475-7782-F549CCD29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832" y="2201475"/>
            <a:ext cx="5157787" cy="823912"/>
          </a:xfrm>
        </p:spPr>
        <p:txBody>
          <a:bodyPr/>
          <a:lstStyle/>
          <a:p>
            <a:r>
              <a:rPr lang="ja-JP" altLang="en-US" dirty="0"/>
              <a:t>２次元だと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44F90517-1B49-3167-D095-C42A9DA07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58866" y="2176687"/>
            <a:ext cx="5183188" cy="823912"/>
          </a:xfrm>
        </p:spPr>
        <p:txBody>
          <a:bodyPr/>
          <a:lstStyle/>
          <a:p>
            <a:r>
              <a:rPr kumimoji="1" lang="en-US" altLang="ja-JP" dirty="0"/>
              <a:t>3</a:t>
            </a:r>
            <a:r>
              <a:rPr kumimoji="1" lang="ja-JP" altLang="en-US" dirty="0"/>
              <a:t>次元だと</a:t>
            </a:r>
            <a:endParaRPr lang="en-US" altLang="ja-JP" dirty="0"/>
          </a:p>
        </p:txBody>
      </p:sp>
      <p:sp>
        <p:nvSpPr>
          <p:cNvPr id="24" name="テキスト プレースホルダー 6">
            <a:extLst>
              <a:ext uri="{FF2B5EF4-FFF2-40B4-BE49-F238E27FC236}">
                <a16:creationId xmlns:a16="http://schemas.microsoft.com/office/drawing/2014/main" id="{A6BD588E-CF37-B73E-AAE6-DB6BC2C9380E}"/>
              </a:ext>
            </a:extLst>
          </p:cNvPr>
          <p:cNvSpPr txBox="1">
            <a:spLocks/>
          </p:cNvSpPr>
          <p:nvPr/>
        </p:nvSpPr>
        <p:spPr>
          <a:xfrm>
            <a:off x="514576" y="1397645"/>
            <a:ext cx="9231225" cy="56411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5pPr>
            <a:lvl6pPr marL="2285943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高校までのベクトルは（ｘ</a:t>
            </a:r>
            <a:r>
              <a:rPr lang="en-US" altLang="ja-JP" dirty="0"/>
              <a:t>, </a:t>
            </a:r>
            <a:r>
              <a:rPr lang="ja-JP" altLang="en-US" dirty="0"/>
              <a:t>ｙ）で表す</a:t>
            </a:r>
            <a:r>
              <a:rPr lang="en-US" altLang="ja-JP" dirty="0"/>
              <a:t>2</a:t>
            </a:r>
            <a:r>
              <a:rPr lang="ja-JP" altLang="en-US" dirty="0"/>
              <a:t>次元ベクトル</a:t>
            </a:r>
            <a:endParaRPr lang="en-US" altLang="ja-JP" dirty="0"/>
          </a:p>
        </p:txBody>
      </p: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F62B1C61-45B6-7769-14CF-EF8F2E2FEBAB}"/>
              </a:ext>
            </a:extLst>
          </p:cNvPr>
          <p:cNvGrpSpPr/>
          <p:nvPr/>
        </p:nvGrpSpPr>
        <p:grpSpPr>
          <a:xfrm>
            <a:off x="5191044" y="3263031"/>
            <a:ext cx="3172109" cy="2585223"/>
            <a:chOff x="5479878" y="3306689"/>
            <a:chExt cx="3172109" cy="2585223"/>
          </a:xfrm>
        </p:grpSpPr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C99C9361-1756-6280-58C5-41F11C23F815}"/>
                </a:ext>
              </a:extLst>
            </p:cNvPr>
            <p:cNvGrpSpPr/>
            <p:nvPr/>
          </p:nvGrpSpPr>
          <p:grpSpPr>
            <a:xfrm>
              <a:off x="5479878" y="3306689"/>
              <a:ext cx="3172109" cy="1858617"/>
              <a:chOff x="5479878" y="3306689"/>
              <a:chExt cx="3172109" cy="1858617"/>
            </a:xfrm>
          </p:grpSpPr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C3AB5961-621E-4F27-6D08-05DCE40E4F75}"/>
                  </a:ext>
                </a:extLst>
              </p:cNvPr>
              <p:cNvGrpSpPr/>
              <p:nvPr/>
            </p:nvGrpSpPr>
            <p:grpSpPr>
              <a:xfrm>
                <a:off x="5479878" y="3306689"/>
                <a:ext cx="3172109" cy="1858617"/>
                <a:chOff x="6096000" y="2074745"/>
                <a:chExt cx="2369489" cy="1388342"/>
              </a:xfrm>
            </p:grpSpPr>
            <p:cxnSp>
              <p:nvCxnSpPr>
                <p:cNvPr id="11" name="直線矢印コネクタ 10">
                  <a:extLst>
                    <a:ext uri="{FF2B5EF4-FFF2-40B4-BE49-F238E27FC236}">
                      <a16:creationId xmlns:a16="http://schemas.microsoft.com/office/drawing/2014/main" id="{B4AAC44C-D363-8EA8-240F-ECFE0B1A2402}"/>
                    </a:ext>
                  </a:extLst>
                </p:cNvPr>
                <p:cNvCxnSpPr/>
                <p:nvPr/>
              </p:nvCxnSpPr>
              <p:spPr>
                <a:xfrm>
                  <a:off x="6096000" y="3236182"/>
                  <a:ext cx="2369489" cy="0"/>
                </a:xfrm>
                <a:prstGeom prst="straightConnector1">
                  <a:avLst/>
                </a:prstGeom>
                <a:ln w="38100">
                  <a:solidFill>
                    <a:schemeClr val="accent3">
                      <a:lumMod val="40000"/>
                      <a:lumOff val="6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矢印コネクタ 12">
                  <a:extLst>
                    <a:ext uri="{FF2B5EF4-FFF2-40B4-BE49-F238E27FC236}">
                      <a16:creationId xmlns:a16="http://schemas.microsoft.com/office/drawing/2014/main" id="{4ECC8A40-1A33-C6A3-45CB-1BE2515ABF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38515" y="2074745"/>
                  <a:ext cx="0" cy="1388342"/>
                </a:xfrm>
                <a:prstGeom prst="straightConnector1">
                  <a:avLst/>
                </a:prstGeom>
                <a:ln w="38100">
                  <a:solidFill>
                    <a:schemeClr val="accent3">
                      <a:lumMod val="40000"/>
                      <a:lumOff val="6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矢印コネクタ 13">
                  <a:extLst>
                    <a:ext uri="{FF2B5EF4-FFF2-40B4-BE49-F238E27FC236}">
                      <a16:creationId xmlns:a16="http://schemas.microsoft.com/office/drawing/2014/main" id="{B2DE9516-DF35-11A0-4BFE-CB82E23D83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32135" y="2656925"/>
                  <a:ext cx="1179361" cy="708575"/>
                </a:xfrm>
                <a:prstGeom prst="straightConnector1">
                  <a:avLst/>
                </a:prstGeom>
                <a:ln w="38100">
                  <a:solidFill>
                    <a:schemeClr val="accent3">
                      <a:lumMod val="40000"/>
                      <a:lumOff val="6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EDE9512D-485F-898A-2AAD-FBD4F0475E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9575" y="2997753"/>
                  <a:ext cx="1103842" cy="0"/>
                </a:xfrm>
                <a:prstGeom prst="line">
                  <a:avLst/>
                </a:prstGeom>
                <a:ln w="28575">
                  <a:solidFill>
                    <a:schemeClr val="accent3">
                      <a:lumMod val="40000"/>
                      <a:lumOff val="6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コネクタ 17">
                  <a:extLst>
                    <a:ext uri="{FF2B5EF4-FFF2-40B4-BE49-F238E27FC236}">
                      <a16:creationId xmlns:a16="http://schemas.microsoft.com/office/drawing/2014/main" id="{F7B12FF6-57FD-ABB4-2E3E-6A00972FFF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07200" y="2875515"/>
                  <a:ext cx="616788" cy="360667"/>
                </a:xfrm>
                <a:prstGeom prst="line">
                  <a:avLst/>
                </a:prstGeom>
                <a:ln w="28575">
                  <a:solidFill>
                    <a:schemeClr val="accent3">
                      <a:lumMod val="40000"/>
                      <a:lumOff val="6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コネクタ 19">
                  <a:extLst>
                    <a:ext uri="{FF2B5EF4-FFF2-40B4-BE49-F238E27FC236}">
                      <a16:creationId xmlns:a16="http://schemas.microsoft.com/office/drawing/2014/main" id="{B566CD1F-3951-D9D3-BE70-D728CBB76B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439645" y="2875515"/>
                  <a:ext cx="616788" cy="360667"/>
                </a:xfrm>
                <a:prstGeom prst="line">
                  <a:avLst/>
                </a:prstGeom>
                <a:ln w="28575">
                  <a:solidFill>
                    <a:schemeClr val="accent3">
                      <a:lumMod val="40000"/>
                      <a:lumOff val="6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コネクタ 20">
                  <a:extLst>
                    <a:ext uri="{FF2B5EF4-FFF2-40B4-BE49-F238E27FC236}">
                      <a16:creationId xmlns:a16="http://schemas.microsoft.com/office/drawing/2014/main" id="{E0633263-22F8-429B-061E-178ED9BC0A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14658" y="2439821"/>
                  <a:ext cx="0" cy="557932"/>
                </a:xfrm>
                <a:prstGeom prst="line">
                  <a:avLst/>
                </a:prstGeom>
                <a:ln w="28575">
                  <a:solidFill>
                    <a:schemeClr val="accent3">
                      <a:lumMod val="40000"/>
                      <a:lumOff val="6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矢印コネクタ 21">
                  <a:extLst>
                    <a:ext uri="{FF2B5EF4-FFF2-40B4-BE49-F238E27FC236}">
                      <a16:creationId xmlns:a16="http://schemas.microsoft.com/office/drawing/2014/main" id="{5D1A0F39-AD9A-6449-96CB-2AB456039F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06003" y="2176626"/>
                  <a:ext cx="850430" cy="241870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コネクタ 22">
                  <a:extLst>
                    <a:ext uri="{FF2B5EF4-FFF2-40B4-BE49-F238E27FC236}">
                      <a16:creationId xmlns:a16="http://schemas.microsoft.com/office/drawing/2014/main" id="{01574F5A-C555-E646-9654-1D9B72205D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41841" y="2193925"/>
                  <a:ext cx="0" cy="681590"/>
                </a:xfrm>
                <a:prstGeom prst="line">
                  <a:avLst/>
                </a:prstGeom>
                <a:ln w="28575">
                  <a:solidFill>
                    <a:schemeClr val="accent3">
                      <a:lumMod val="40000"/>
                      <a:lumOff val="6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コネクタ 18">
                  <a:extLst>
                    <a:ext uri="{FF2B5EF4-FFF2-40B4-BE49-F238E27FC236}">
                      <a16:creationId xmlns:a16="http://schemas.microsoft.com/office/drawing/2014/main" id="{41298AB0-8418-5CE4-B568-5A70DF8CB3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9827" y="2875515"/>
                  <a:ext cx="1133718" cy="0"/>
                </a:xfrm>
                <a:prstGeom prst="line">
                  <a:avLst/>
                </a:prstGeom>
                <a:ln w="28575">
                  <a:solidFill>
                    <a:schemeClr val="accent3">
                      <a:lumMod val="40000"/>
                      <a:lumOff val="6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線矢印コネクタ 29">
                <a:extLst>
                  <a:ext uri="{FF2B5EF4-FFF2-40B4-BE49-F238E27FC236}">
                    <a16:creationId xmlns:a16="http://schemas.microsoft.com/office/drawing/2014/main" id="{CDAFBA45-6534-FEE2-63F7-CA57A81E5E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85852" y="4388899"/>
                <a:ext cx="1098984" cy="149926"/>
              </a:xfrm>
              <a:prstGeom prst="straightConnector1">
                <a:avLst/>
              </a:prstGeom>
              <a:ln w="28575">
                <a:solidFill>
                  <a:srgbClr val="09FFC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テキスト プレースホルダー 6">
              <a:extLst>
                <a:ext uri="{FF2B5EF4-FFF2-40B4-BE49-F238E27FC236}">
                  <a16:creationId xmlns:a16="http://schemas.microsoft.com/office/drawing/2014/main" id="{B7A8E8F6-BAC4-3D01-5817-6069210AD1FA}"/>
                </a:ext>
              </a:extLst>
            </p:cNvPr>
            <p:cNvSpPr txBox="1">
              <a:spLocks/>
            </p:cNvSpPr>
            <p:nvPr/>
          </p:nvSpPr>
          <p:spPr>
            <a:xfrm>
              <a:off x="6036149" y="4814163"/>
              <a:ext cx="2403009" cy="1077749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kumimoji="1" sz="24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1pPr>
              <a:lvl2pPr marL="457189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20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2pPr>
              <a:lvl3pPr marL="914377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8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3pPr>
              <a:lvl4pPr marL="1371566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4pPr>
              <a:lvl5pPr marL="1828754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5pPr>
              <a:lvl6pPr marL="2285943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400" dirty="0"/>
                <a:t>2</a:t>
              </a:r>
              <a:r>
                <a:rPr lang="ja-JP" altLang="en-US" sz="1400" dirty="0"/>
                <a:t>次元に対しての射影</a:t>
              </a:r>
              <a:endParaRPr lang="en-US" altLang="ja-JP" sz="1400" dirty="0"/>
            </a:p>
            <a:p>
              <a:r>
                <a:rPr lang="ja-JP" altLang="en-US" sz="1400" dirty="0"/>
                <a:t>⇒平面に対して垂直に変換</a:t>
              </a:r>
              <a:endParaRPr lang="en-US" altLang="ja-JP" sz="1400" dirty="0"/>
            </a:p>
            <a:p>
              <a:r>
                <a:rPr lang="ja-JP" altLang="en-US" sz="1400" dirty="0"/>
                <a:t>⇒平面なので</a:t>
              </a:r>
              <a:r>
                <a:rPr lang="en-US" altLang="ja-JP" sz="1400" dirty="0"/>
                <a:t>2</a:t>
              </a:r>
              <a:r>
                <a:rPr lang="ja-JP" altLang="en-US" sz="1400" dirty="0"/>
                <a:t>次元</a:t>
              </a:r>
              <a:endParaRPr lang="en-US" altLang="ja-JP" sz="1400" dirty="0"/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B0D5AC3-688E-B541-C98D-D88E7283BA6F}"/>
              </a:ext>
            </a:extLst>
          </p:cNvPr>
          <p:cNvGrpSpPr/>
          <p:nvPr/>
        </p:nvGrpSpPr>
        <p:grpSpPr>
          <a:xfrm>
            <a:off x="643774" y="1947346"/>
            <a:ext cx="1532926" cy="326164"/>
            <a:chOff x="815088" y="2026587"/>
            <a:chExt cx="1532926" cy="326164"/>
          </a:xfrm>
        </p:grpSpPr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54D3A524-6A50-BAFC-4E6E-DEB1FBD173B8}"/>
                </a:ext>
              </a:extLst>
            </p:cNvPr>
            <p:cNvSpPr/>
            <p:nvPr/>
          </p:nvSpPr>
          <p:spPr>
            <a:xfrm>
              <a:off x="815088" y="2068693"/>
              <a:ext cx="212829" cy="212829"/>
            </a:xfrm>
            <a:prstGeom prst="ellipse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endParaRPr>
            </a:p>
          </p:txBody>
        </p:sp>
        <p:sp>
          <p:nvSpPr>
            <p:cNvPr id="55" name="テキスト プレースホルダー 3">
              <a:extLst>
                <a:ext uri="{FF2B5EF4-FFF2-40B4-BE49-F238E27FC236}">
                  <a16:creationId xmlns:a16="http://schemas.microsoft.com/office/drawing/2014/main" id="{5DC18CFC-C692-62A3-54B5-616D577FA61C}"/>
                </a:ext>
              </a:extLst>
            </p:cNvPr>
            <p:cNvSpPr txBox="1">
              <a:spLocks/>
            </p:cNvSpPr>
            <p:nvPr/>
          </p:nvSpPr>
          <p:spPr>
            <a:xfrm>
              <a:off x="990702" y="2026587"/>
              <a:ext cx="1357312" cy="326164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kumimoji="1" sz="24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1pPr>
              <a:lvl2pPr marL="457189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20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2pPr>
              <a:lvl3pPr marL="914377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8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3pPr>
              <a:lvl4pPr marL="1371566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4pPr>
              <a:lvl5pPr marL="1828754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5pPr>
              <a:lvl6pPr marL="2285943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dirty="0"/>
                <a:t>元のベクトル</a:t>
              </a:r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3A2A5D0A-01A2-E501-F9B7-B85800426D4B}"/>
              </a:ext>
            </a:extLst>
          </p:cNvPr>
          <p:cNvGrpSpPr/>
          <p:nvPr/>
        </p:nvGrpSpPr>
        <p:grpSpPr>
          <a:xfrm>
            <a:off x="2197100" y="1904368"/>
            <a:ext cx="1919390" cy="326164"/>
            <a:chOff x="2222508" y="2026587"/>
            <a:chExt cx="1919390" cy="326164"/>
          </a:xfrm>
        </p:grpSpPr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F1693A38-78F8-2B58-7D15-034FBE98D4AC}"/>
                </a:ext>
              </a:extLst>
            </p:cNvPr>
            <p:cNvSpPr/>
            <p:nvPr/>
          </p:nvSpPr>
          <p:spPr>
            <a:xfrm>
              <a:off x="2222508" y="2069565"/>
              <a:ext cx="212829" cy="212829"/>
            </a:xfrm>
            <a:prstGeom prst="ellipse">
              <a:avLst/>
            </a:prstGeom>
            <a:solidFill>
              <a:srgbClr val="09FFCA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endParaRPr>
            </a:p>
          </p:txBody>
        </p:sp>
        <p:sp>
          <p:nvSpPr>
            <p:cNvPr id="56" name="テキスト プレースホルダー 3">
              <a:extLst>
                <a:ext uri="{FF2B5EF4-FFF2-40B4-BE49-F238E27FC236}">
                  <a16:creationId xmlns:a16="http://schemas.microsoft.com/office/drawing/2014/main" id="{CFB2F9A8-862B-CD0C-EF8E-104583B1B4A8}"/>
                </a:ext>
              </a:extLst>
            </p:cNvPr>
            <p:cNvSpPr txBox="1">
              <a:spLocks/>
            </p:cNvSpPr>
            <p:nvPr/>
          </p:nvSpPr>
          <p:spPr>
            <a:xfrm>
              <a:off x="2435337" y="2026587"/>
              <a:ext cx="1706561" cy="326164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kumimoji="1" sz="24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1pPr>
              <a:lvl2pPr marL="457189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20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2pPr>
              <a:lvl3pPr marL="914377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8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3pPr>
              <a:lvl4pPr marL="1371566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4pPr>
              <a:lvl5pPr marL="1828754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5pPr>
              <a:lvl6pPr marL="2285943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400" dirty="0"/>
                <a:t>射影後のベクトル</a:t>
              </a:r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601DBF16-0D5D-370B-C201-B3776DB0ACBA}"/>
                </a:ext>
              </a:extLst>
            </p:cNvPr>
            <p:cNvSpPr/>
            <p:nvPr/>
          </p:nvSpPr>
          <p:spPr>
            <a:xfrm>
              <a:off x="2222508" y="2070365"/>
              <a:ext cx="212829" cy="212829"/>
            </a:xfrm>
            <a:prstGeom prst="ellipse">
              <a:avLst/>
            </a:prstGeom>
            <a:solidFill>
              <a:srgbClr val="09FFCA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endParaRPr>
            </a:p>
          </p:txBody>
        </p:sp>
      </p:grp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CCC06AC1-40A1-01A3-9351-EC33E9052E53}"/>
              </a:ext>
            </a:extLst>
          </p:cNvPr>
          <p:cNvGrpSpPr/>
          <p:nvPr/>
        </p:nvGrpSpPr>
        <p:grpSpPr>
          <a:xfrm>
            <a:off x="8700646" y="1342922"/>
            <a:ext cx="3255561" cy="4535152"/>
            <a:chOff x="8793695" y="1348393"/>
            <a:chExt cx="3255561" cy="4535152"/>
          </a:xfrm>
        </p:grpSpPr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7E3B164C-5586-C66D-EE93-49B1D9A86C47}"/>
                </a:ext>
              </a:extLst>
            </p:cNvPr>
            <p:cNvGrpSpPr/>
            <p:nvPr/>
          </p:nvGrpSpPr>
          <p:grpSpPr>
            <a:xfrm>
              <a:off x="9194305" y="1348393"/>
              <a:ext cx="2771499" cy="1982595"/>
              <a:chOff x="9194305" y="1348393"/>
              <a:chExt cx="2771499" cy="1982595"/>
            </a:xfrm>
          </p:grpSpPr>
          <p:sp>
            <p:nvSpPr>
              <p:cNvPr id="36" name="吹き出し: 円形 35">
                <a:extLst>
                  <a:ext uri="{FF2B5EF4-FFF2-40B4-BE49-F238E27FC236}">
                    <a16:creationId xmlns:a16="http://schemas.microsoft.com/office/drawing/2014/main" id="{12AA680C-B837-82B8-35A7-1726719630BF}"/>
                  </a:ext>
                </a:extLst>
              </p:cNvPr>
              <p:cNvSpPr/>
              <p:nvPr/>
            </p:nvSpPr>
            <p:spPr>
              <a:xfrm>
                <a:off x="9194305" y="1348393"/>
                <a:ext cx="2771499" cy="1982595"/>
              </a:xfrm>
              <a:prstGeom prst="wedgeEllipseCallout">
                <a:avLst>
                  <a:gd name="adj1" fmla="val 9410"/>
                  <a:gd name="adj2" fmla="val 58297"/>
                </a:avLst>
              </a:prstGeom>
              <a:solidFill>
                <a:srgbClr val="202B34"/>
              </a:solidFill>
              <a:ln w="28575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endParaRPr>
              </a:p>
            </p:txBody>
          </p:sp>
          <p:cxnSp>
            <p:nvCxnSpPr>
              <p:cNvPr id="37" name="直線矢印コネクタ 36">
                <a:extLst>
                  <a:ext uri="{FF2B5EF4-FFF2-40B4-BE49-F238E27FC236}">
                    <a16:creationId xmlns:a16="http://schemas.microsoft.com/office/drawing/2014/main" id="{EA3F3A8C-9969-1B60-8115-DC9F1F0AC1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35869" y="1693978"/>
                <a:ext cx="2020188" cy="665218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F84F3068-4F03-C27B-37E8-691E0EAFB9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79330" y="2501837"/>
                <a:ext cx="2617911" cy="1054"/>
              </a:xfrm>
              <a:prstGeom prst="straightConnector1">
                <a:avLst/>
              </a:prstGeom>
              <a:ln w="38100">
                <a:solidFill>
                  <a:schemeClr val="accent3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E7495BC3-50ED-19A9-FB68-99D73D1AAE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35869" y="2359196"/>
                <a:ext cx="0" cy="152162"/>
              </a:xfrm>
              <a:prstGeom prst="line">
                <a:avLst/>
              </a:prstGeom>
              <a:ln w="28575">
                <a:solidFill>
                  <a:schemeClr val="accent3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94E40F25-8BB3-E414-451F-A52969650D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31356" y="1693978"/>
                <a:ext cx="0" cy="807859"/>
              </a:xfrm>
              <a:prstGeom prst="line">
                <a:avLst/>
              </a:prstGeom>
              <a:ln w="28575">
                <a:solidFill>
                  <a:schemeClr val="accent3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28E02FCE-5341-1E38-FA8B-99365C4490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35869" y="2590543"/>
                <a:ext cx="2020188" cy="0"/>
              </a:xfrm>
              <a:prstGeom prst="straightConnector1">
                <a:avLst/>
              </a:prstGeom>
              <a:ln w="28575">
                <a:solidFill>
                  <a:srgbClr val="09FFC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テキスト プレースホルダー 6">
                <a:extLst>
                  <a:ext uri="{FF2B5EF4-FFF2-40B4-BE49-F238E27FC236}">
                    <a16:creationId xmlns:a16="http://schemas.microsoft.com/office/drawing/2014/main" id="{AE0A6BDE-0AF3-36C6-786C-8B8F19C6D3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99148" y="2175108"/>
                <a:ext cx="1090109" cy="31874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b">
                <a:normAutofit/>
              </a:bodyPr>
              <a:lstStyle>
                <a:lvl1pPr marL="0" indent="0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400" b="1" kern="12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  <a:cs typeface="+mn-cs"/>
                  </a:defRPr>
                </a:lvl1pPr>
                <a:lvl2pPr marL="457189" indent="0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000" b="1" kern="12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  <a:cs typeface="+mn-cs"/>
                  </a:defRPr>
                </a:lvl2pPr>
                <a:lvl3pPr marL="914377" indent="0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b="1" kern="12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  <a:cs typeface="+mn-cs"/>
                  </a:defRPr>
                </a:lvl3pPr>
                <a:lvl4pPr marL="1371566" indent="0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600" b="1" kern="12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  <a:cs typeface="+mn-cs"/>
                  </a:defRPr>
                </a:lvl4pPr>
                <a:lvl5pPr marL="1828754" indent="0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600" b="1" kern="12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  <a:cs typeface="+mn-cs"/>
                  </a:defRPr>
                </a:lvl5pPr>
                <a:lvl6pPr marL="2285943" indent="0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indent="0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indent="0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indent="0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sz="1400" dirty="0"/>
                  <a:t>適当な方向</a:t>
                </a:r>
                <a:endParaRPr lang="en-US" altLang="ja-JP" sz="1400" dirty="0"/>
              </a:p>
            </p:txBody>
          </p:sp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27FB0029-EC63-65E7-1989-AE09BC970E51}"/>
                </a:ext>
              </a:extLst>
            </p:cNvPr>
            <p:cNvGrpSpPr/>
            <p:nvPr/>
          </p:nvGrpSpPr>
          <p:grpSpPr>
            <a:xfrm>
              <a:off x="8793695" y="3288320"/>
              <a:ext cx="3255561" cy="2595225"/>
              <a:chOff x="8793695" y="3288320"/>
              <a:chExt cx="3255561" cy="2595225"/>
            </a:xfrm>
          </p:grpSpPr>
          <p:grpSp>
            <p:nvGrpSpPr>
              <p:cNvPr id="35" name="グループ化 34">
                <a:extLst>
                  <a:ext uri="{FF2B5EF4-FFF2-40B4-BE49-F238E27FC236}">
                    <a16:creationId xmlns:a16="http://schemas.microsoft.com/office/drawing/2014/main" id="{CA8C8E58-E0D3-EF2B-1DC4-120A1DBC5FDC}"/>
                  </a:ext>
                </a:extLst>
              </p:cNvPr>
              <p:cNvGrpSpPr/>
              <p:nvPr/>
            </p:nvGrpSpPr>
            <p:grpSpPr>
              <a:xfrm>
                <a:off x="8793695" y="3288320"/>
                <a:ext cx="3255561" cy="2595225"/>
                <a:chOff x="8798611" y="3609516"/>
                <a:chExt cx="3255561" cy="2595225"/>
              </a:xfrm>
            </p:grpSpPr>
            <p:grpSp>
              <p:nvGrpSpPr>
                <p:cNvPr id="3" name="グループ化 2">
                  <a:extLst>
                    <a:ext uri="{FF2B5EF4-FFF2-40B4-BE49-F238E27FC236}">
                      <a16:creationId xmlns:a16="http://schemas.microsoft.com/office/drawing/2014/main" id="{7B31E340-2DCD-A558-F946-5A68C435D4DD}"/>
                    </a:ext>
                  </a:extLst>
                </p:cNvPr>
                <p:cNvGrpSpPr/>
                <p:nvPr/>
              </p:nvGrpSpPr>
              <p:grpSpPr>
                <a:xfrm>
                  <a:off x="8798611" y="3609516"/>
                  <a:ext cx="3172109" cy="1858617"/>
                  <a:chOff x="6096000" y="2074745"/>
                  <a:chExt cx="2369489" cy="1388342"/>
                </a:xfrm>
              </p:grpSpPr>
              <p:cxnSp>
                <p:nvCxnSpPr>
                  <p:cNvPr id="5" name="直線矢印コネクタ 4">
                    <a:extLst>
                      <a:ext uri="{FF2B5EF4-FFF2-40B4-BE49-F238E27FC236}">
                        <a16:creationId xmlns:a16="http://schemas.microsoft.com/office/drawing/2014/main" id="{D2B34CB2-50E9-A492-EEBE-14333E4EC839}"/>
                      </a:ext>
                    </a:extLst>
                  </p:cNvPr>
                  <p:cNvCxnSpPr/>
                  <p:nvPr/>
                </p:nvCxnSpPr>
                <p:spPr>
                  <a:xfrm>
                    <a:off x="6096000" y="3236182"/>
                    <a:ext cx="2369489" cy="0"/>
                  </a:xfrm>
                  <a:prstGeom prst="straightConnector1">
                    <a:avLst/>
                  </a:prstGeom>
                  <a:ln w="381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直線矢印コネクタ 5">
                    <a:extLst>
                      <a:ext uri="{FF2B5EF4-FFF2-40B4-BE49-F238E27FC236}">
                        <a16:creationId xmlns:a16="http://schemas.microsoft.com/office/drawing/2014/main" id="{29D9AE7E-1854-971B-3C82-EF0E4CE799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38515" y="2074745"/>
                    <a:ext cx="0" cy="1388342"/>
                  </a:xfrm>
                  <a:prstGeom prst="straightConnector1">
                    <a:avLst/>
                  </a:prstGeom>
                  <a:ln w="381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直線矢印コネクタ 7">
                    <a:extLst>
                      <a:ext uri="{FF2B5EF4-FFF2-40B4-BE49-F238E27FC236}">
                        <a16:creationId xmlns:a16="http://schemas.microsoft.com/office/drawing/2014/main" id="{253CAA7D-BFFF-D5DA-5734-FF4D87456D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132136" y="2654554"/>
                    <a:ext cx="1179361" cy="708575"/>
                  </a:xfrm>
                  <a:prstGeom prst="straightConnector1">
                    <a:avLst/>
                  </a:prstGeom>
                  <a:ln w="381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直線コネクタ 11">
                    <a:extLst>
                      <a:ext uri="{FF2B5EF4-FFF2-40B4-BE49-F238E27FC236}">
                        <a16:creationId xmlns:a16="http://schemas.microsoft.com/office/drawing/2014/main" id="{7CAA78D4-1CB8-7A6B-5260-33CA6365AE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59575" y="2997753"/>
                    <a:ext cx="1103842" cy="0"/>
                  </a:xfrm>
                  <a:prstGeom prst="line">
                    <a:avLst/>
                  </a:prstGeom>
                  <a:ln w="28575">
                    <a:solidFill>
                      <a:schemeClr val="accent3">
                        <a:lumMod val="40000"/>
                        <a:lumOff val="60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線コネクタ 15">
                    <a:extLst>
                      <a:ext uri="{FF2B5EF4-FFF2-40B4-BE49-F238E27FC236}">
                        <a16:creationId xmlns:a16="http://schemas.microsoft.com/office/drawing/2014/main" id="{0A7684F2-1EDA-AE0B-C27D-E60FB13110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807200" y="2875515"/>
                    <a:ext cx="616788" cy="360667"/>
                  </a:xfrm>
                  <a:prstGeom prst="line">
                    <a:avLst/>
                  </a:prstGeom>
                  <a:ln w="28575">
                    <a:solidFill>
                      <a:schemeClr val="accent3">
                        <a:lumMod val="40000"/>
                        <a:lumOff val="60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線コネクタ 16">
                    <a:extLst>
                      <a:ext uri="{FF2B5EF4-FFF2-40B4-BE49-F238E27FC236}">
                        <a16:creationId xmlns:a16="http://schemas.microsoft.com/office/drawing/2014/main" id="{B1C82071-7135-EFC9-90E8-EFEF67D1BC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49827" y="2875515"/>
                    <a:ext cx="1133718" cy="0"/>
                  </a:xfrm>
                  <a:prstGeom prst="line">
                    <a:avLst/>
                  </a:prstGeom>
                  <a:ln w="28575">
                    <a:solidFill>
                      <a:schemeClr val="accent3">
                        <a:lumMod val="40000"/>
                        <a:lumOff val="60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線コネクタ 24">
                    <a:extLst>
                      <a:ext uri="{FF2B5EF4-FFF2-40B4-BE49-F238E27FC236}">
                        <a16:creationId xmlns:a16="http://schemas.microsoft.com/office/drawing/2014/main" id="{8823A4CB-621A-2E5A-5C9A-5810FDA8E9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439645" y="2875515"/>
                    <a:ext cx="616788" cy="360667"/>
                  </a:xfrm>
                  <a:prstGeom prst="line">
                    <a:avLst/>
                  </a:prstGeom>
                  <a:ln w="28575">
                    <a:solidFill>
                      <a:schemeClr val="accent3">
                        <a:lumMod val="40000"/>
                        <a:lumOff val="60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線コネクタ 25">
                    <a:extLst>
                      <a:ext uri="{FF2B5EF4-FFF2-40B4-BE49-F238E27FC236}">
                        <a16:creationId xmlns:a16="http://schemas.microsoft.com/office/drawing/2014/main" id="{8C75C5FC-D07A-B725-BAE5-EAF75ED078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214658" y="2439821"/>
                    <a:ext cx="0" cy="557932"/>
                  </a:xfrm>
                  <a:prstGeom prst="line">
                    <a:avLst/>
                  </a:prstGeom>
                  <a:ln w="28575">
                    <a:solidFill>
                      <a:schemeClr val="accent3">
                        <a:lumMod val="40000"/>
                        <a:lumOff val="60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線矢印コネクタ 26">
                    <a:extLst>
                      <a:ext uri="{FF2B5EF4-FFF2-40B4-BE49-F238E27FC236}">
                        <a16:creationId xmlns:a16="http://schemas.microsoft.com/office/drawing/2014/main" id="{C983ACE5-948E-920B-9B5B-7D61292740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206003" y="2176626"/>
                    <a:ext cx="850430" cy="241870"/>
                  </a:xfrm>
                  <a:prstGeom prst="straightConnector1">
                    <a:avLst/>
                  </a:prstGeom>
                  <a:ln w="381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線コネクタ 27">
                    <a:extLst>
                      <a:ext uri="{FF2B5EF4-FFF2-40B4-BE49-F238E27FC236}">
                        <a16:creationId xmlns:a16="http://schemas.microsoft.com/office/drawing/2014/main" id="{DAB38624-1308-AC2C-E391-A898B2E0C3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041841" y="2193925"/>
                    <a:ext cx="0" cy="681590"/>
                  </a:xfrm>
                  <a:prstGeom prst="line">
                    <a:avLst/>
                  </a:prstGeom>
                  <a:ln w="28575">
                    <a:solidFill>
                      <a:schemeClr val="accent3">
                        <a:lumMod val="40000"/>
                        <a:lumOff val="60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" name="テキスト プレースホルダー 6">
                  <a:extLst>
                    <a:ext uri="{FF2B5EF4-FFF2-40B4-BE49-F238E27FC236}">
                      <a16:creationId xmlns:a16="http://schemas.microsoft.com/office/drawing/2014/main" id="{DEC4CFB2-80D0-61D8-5BAE-EE2BC6F44FC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282673" y="4551683"/>
                  <a:ext cx="2771499" cy="165305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b">
                  <a:normAutofit/>
                </a:bodyPr>
                <a:lstStyle>
                  <a:lvl1pPr marL="0" indent="0" algn="l" defTabSz="914377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kumimoji="1" sz="2400" b="1" kern="1200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atin typeface="UD デジタル 教科書体 NP-R" panose="02020400000000000000" pitchFamily="18" charset="-128"/>
                      <a:ea typeface="UD デジタル 教科書体 NP-R" panose="02020400000000000000" pitchFamily="18" charset="-128"/>
                      <a:cs typeface="+mn-cs"/>
                    </a:defRPr>
                  </a:lvl1pPr>
                  <a:lvl2pPr marL="457189" indent="0" algn="l" defTabSz="914377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kumimoji="1" sz="2000" b="1" kern="1200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atin typeface="UD デジタル 教科書体 NP-R" panose="02020400000000000000" pitchFamily="18" charset="-128"/>
                      <a:ea typeface="UD デジタル 教科書体 NP-R" panose="02020400000000000000" pitchFamily="18" charset="-128"/>
                      <a:cs typeface="+mn-cs"/>
                    </a:defRPr>
                  </a:lvl2pPr>
                  <a:lvl3pPr marL="914377" indent="0" algn="l" defTabSz="914377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kumimoji="1" sz="1800" b="1" kern="1200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atin typeface="UD デジタル 教科書体 NP-R" panose="02020400000000000000" pitchFamily="18" charset="-128"/>
                      <a:ea typeface="UD デジタル 教科書体 NP-R" panose="02020400000000000000" pitchFamily="18" charset="-128"/>
                      <a:cs typeface="+mn-cs"/>
                    </a:defRPr>
                  </a:lvl3pPr>
                  <a:lvl4pPr marL="1371566" indent="0" algn="l" defTabSz="914377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kumimoji="1" sz="1600" b="1" kern="1200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atin typeface="UD デジタル 教科書体 NP-R" panose="02020400000000000000" pitchFamily="18" charset="-128"/>
                      <a:ea typeface="UD デジタル 教科書体 NP-R" panose="02020400000000000000" pitchFamily="18" charset="-128"/>
                      <a:cs typeface="+mn-cs"/>
                    </a:defRPr>
                  </a:lvl4pPr>
                  <a:lvl5pPr marL="1828754" indent="0" algn="l" defTabSz="914377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kumimoji="1" sz="1600" b="1" kern="1200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atin typeface="UD デジタル 教科書体 NP-R" panose="02020400000000000000" pitchFamily="18" charset="-128"/>
                      <a:ea typeface="UD デジタル 教科書体 NP-R" panose="02020400000000000000" pitchFamily="18" charset="-128"/>
                      <a:cs typeface="+mn-cs"/>
                    </a:defRPr>
                  </a:lvl5pPr>
                  <a:lvl6pPr marL="2285943" indent="0" algn="l" defTabSz="914377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kumimoji="1" sz="1600" b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indent="0" algn="l" defTabSz="914377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kumimoji="1" sz="1600" b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indent="0" algn="l" defTabSz="914377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kumimoji="1" sz="1600" b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indent="0" algn="l" defTabSz="914377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kumimoji="1" sz="1600" b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ja-JP" altLang="en-US" sz="1400" dirty="0"/>
                    <a:t>１次元に対しての射影</a:t>
                  </a:r>
                  <a:endParaRPr lang="en-US" altLang="ja-JP" sz="1400" dirty="0"/>
                </a:p>
                <a:p>
                  <a:r>
                    <a:rPr lang="ja-JP" altLang="en-US" sz="1400" dirty="0"/>
                    <a:t>⇒ある方向に対して垂直に変換</a:t>
                  </a:r>
                  <a:endParaRPr lang="en-US" altLang="ja-JP" sz="1400" dirty="0"/>
                </a:p>
                <a:p>
                  <a:r>
                    <a:rPr lang="ja-JP" altLang="en-US" sz="1400" dirty="0"/>
                    <a:t>⇒方向なので</a:t>
                  </a:r>
                  <a:r>
                    <a:rPr lang="en-US" altLang="ja-JP" sz="1400" dirty="0"/>
                    <a:t>1</a:t>
                  </a:r>
                  <a:r>
                    <a:rPr lang="ja-JP" altLang="en-US" sz="1400" dirty="0"/>
                    <a:t>次元（スカラ）</a:t>
                  </a:r>
                  <a:endParaRPr lang="en-US" altLang="ja-JP" sz="1400" dirty="0"/>
                </a:p>
              </p:txBody>
            </p:sp>
          </p:grpSp>
          <p:cxnSp>
            <p:nvCxnSpPr>
              <p:cNvPr id="59" name="直線矢印コネクタ 58">
                <a:extLst>
                  <a:ext uri="{FF2B5EF4-FFF2-40B4-BE49-F238E27FC236}">
                    <a16:creationId xmlns:a16="http://schemas.microsoft.com/office/drawing/2014/main" id="{E95F79D9-8D10-C373-3A2D-3743391F0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58657" y="3908105"/>
                <a:ext cx="1533810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線矢印コネクタ 61">
                <a:extLst>
                  <a:ext uri="{FF2B5EF4-FFF2-40B4-BE49-F238E27FC236}">
                    <a16:creationId xmlns:a16="http://schemas.microsoft.com/office/drawing/2014/main" id="{B95BAEE7-3AB6-4BB7-481D-FE8FDA6D8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9691" y="3994698"/>
                <a:ext cx="1118962" cy="0"/>
              </a:xfrm>
              <a:prstGeom prst="straightConnector1">
                <a:avLst/>
              </a:prstGeom>
              <a:ln w="28575">
                <a:solidFill>
                  <a:srgbClr val="09FFC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E8E8ECC9-6EB8-0B88-58D3-76CA1D31BF74}"/>
              </a:ext>
            </a:extLst>
          </p:cNvPr>
          <p:cNvGrpSpPr/>
          <p:nvPr/>
        </p:nvGrpSpPr>
        <p:grpSpPr>
          <a:xfrm>
            <a:off x="447426" y="2992377"/>
            <a:ext cx="4143439" cy="2640820"/>
            <a:chOff x="88948" y="3295587"/>
            <a:chExt cx="4143439" cy="2640820"/>
          </a:xfrm>
        </p:grpSpPr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E9F802CB-2517-9FB8-8739-765009CD673C}"/>
                </a:ext>
              </a:extLst>
            </p:cNvPr>
            <p:cNvCxnSpPr>
              <a:cxnSpLocks/>
            </p:cNvCxnSpPr>
            <p:nvPr/>
          </p:nvCxnSpPr>
          <p:spPr>
            <a:xfrm>
              <a:off x="1396564" y="3939526"/>
              <a:ext cx="2309574" cy="0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CF0183D9-6596-1B25-BC60-3193910988F9}"/>
                </a:ext>
              </a:extLst>
            </p:cNvPr>
            <p:cNvCxnSpPr>
              <a:cxnSpLocks/>
            </p:cNvCxnSpPr>
            <p:nvPr/>
          </p:nvCxnSpPr>
          <p:spPr>
            <a:xfrm>
              <a:off x="1060278" y="5515055"/>
              <a:ext cx="3172109" cy="0"/>
            </a:xfrm>
            <a:prstGeom prst="straightConnector1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7F94FD3B-6C3A-2BB3-A45B-D6D1E0A069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4940" y="3295587"/>
              <a:ext cx="0" cy="2523233"/>
            </a:xfrm>
            <a:prstGeom prst="straightConnector1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7A7A316F-03B6-A03D-766E-B9DE0D9245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0325" y="4572715"/>
              <a:ext cx="0" cy="912466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58B1F9F8-51D8-3A35-4474-6B7BF584F8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6138" y="3943638"/>
              <a:ext cx="0" cy="1564150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09E7BFC6-56B3-5F7E-5D63-B82C95F63F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0165" y="3941158"/>
              <a:ext cx="1605026" cy="66059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DD4297A0-0828-98C6-B108-E3C68CFB504F}"/>
                </a:ext>
              </a:extLst>
            </p:cNvPr>
            <p:cNvCxnSpPr>
              <a:cxnSpLocks/>
            </p:cNvCxnSpPr>
            <p:nvPr/>
          </p:nvCxnSpPr>
          <p:spPr>
            <a:xfrm>
              <a:off x="1391451" y="4601754"/>
              <a:ext cx="738874" cy="0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89638731-5C50-1F9B-414A-CA3F5AEC920A}"/>
                </a:ext>
              </a:extLst>
            </p:cNvPr>
            <p:cNvCxnSpPr>
              <a:cxnSpLocks/>
            </p:cNvCxnSpPr>
            <p:nvPr/>
          </p:nvCxnSpPr>
          <p:spPr>
            <a:xfrm>
              <a:off x="2111542" y="5603142"/>
              <a:ext cx="1609836" cy="0"/>
            </a:xfrm>
            <a:prstGeom prst="straightConnector1">
              <a:avLst/>
            </a:prstGeom>
            <a:ln w="28575">
              <a:solidFill>
                <a:srgbClr val="09FFC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B0C8CBC0-FF1B-B747-52C7-CB09151932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8878" y="3946793"/>
              <a:ext cx="0" cy="662228"/>
            </a:xfrm>
            <a:prstGeom prst="straightConnector1">
              <a:avLst/>
            </a:prstGeom>
            <a:ln w="28575">
              <a:solidFill>
                <a:srgbClr val="09FFC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テキスト プレースホルダー 3">
              <a:extLst>
                <a:ext uri="{FF2B5EF4-FFF2-40B4-BE49-F238E27FC236}">
                  <a16:creationId xmlns:a16="http://schemas.microsoft.com/office/drawing/2014/main" id="{DB1ED282-54BE-3FE2-4C0A-21BCB6134812}"/>
                </a:ext>
              </a:extLst>
            </p:cNvPr>
            <p:cNvSpPr txBox="1">
              <a:spLocks/>
            </p:cNvSpPr>
            <p:nvPr/>
          </p:nvSpPr>
          <p:spPr>
            <a:xfrm>
              <a:off x="88948" y="3558194"/>
              <a:ext cx="1412482" cy="40955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kumimoji="1" sz="24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1pPr>
              <a:lvl2pPr marL="457189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20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2pPr>
              <a:lvl3pPr marL="914377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8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3pPr>
              <a:lvl4pPr marL="1371566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4pPr>
              <a:lvl5pPr marL="1828754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5pPr>
              <a:lvl6pPr marL="2285943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/>
                <a:t>y</a:t>
              </a:r>
              <a:r>
                <a:rPr lang="ja-JP" altLang="en-US" sz="1200" dirty="0"/>
                <a:t>軸方向への射影</a:t>
              </a:r>
            </a:p>
          </p:txBody>
        </p:sp>
        <p:sp>
          <p:nvSpPr>
            <p:cNvPr id="86" name="テキスト プレースホルダー 3">
              <a:extLst>
                <a:ext uri="{FF2B5EF4-FFF2-40B4-BE49-F238E27FC236}">
                  <a16:creationId xmlns:a16="http://schemas.microsoft.com/office/drawing/2014/main" id="{28459193-1C69-1884-A1F0-AE7EF57D2E4B}"/>
                </a:ext>
              </a:extLst>
            </p:cNvPr>
            <p:cNvSpPr txBox="1">
              <a:spLocks/>
            </p:cNvSpPr>
            <p:nvPr/>
          </p:nvSpPr>
          <p:spPr>
            <a:xfrm>
              <a:off x="2286659" y="5526857"/>
              <a:ext cx="1412482" cy="40955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b">
              <a:normAutofit/>
            </a:bodyPr>
            <a:lstStyle>
              <a:lvl1pPr marL="0" indent="0" algn="l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kumimoji="1" sz="24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1pPr>
              <a:lvl2pPr marL="457189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20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2pPr>
              <a:lvl3pPr marL="914377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8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3pPr>
              <a:lvl4pPr marL="1371566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4pPr>
              <a:lvl5pPr marL="1828754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5pPr>
              <a:lvl6pPr marL="2285943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1200" dirty="0"/>
                <a:t>x</a:t>
              </a:r>
              <a:r>
                <a:rPr lang="ja-JP" altLang="en-US" sz="1200" dirty="0"/>
                <a:t>軸方向への射影</a:t>
              </a:r>
            </a:p>
          </p:txBody>
        </p:sp>
      </p:grp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F2EC494D-85C5-01BF-C031-F583F27F27EC}"/>
              </a:ext>
            </a:extLst>
          </p:cNvPr>
          <p:cNvCxnSpPr>
            <a:cxnSpLocks/>
          </p:cNvCxnSpPr>
          <p:nvPr/>
        </p:nvCxnSpPr>
        <p:spPr>
          <a:xfrm>
            <a:off x="4859844" y="2385124"/>
            <a:ext cx="0" cy="3458273"/>
          </a:xfrm>
          <a:prstGeom prst="line">
            <a:avLst/>
          </a:prstGeom>
          <a:ln w="31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プレースホルダー 6">
            <a:extLst>
              <a:ext uri="{FF2B5EF4-FFF2-40B4-BE49-F238E27FC236}">
                <a16:creationId xmlns:a16="http://schemas.microsoft.com/office/drawing/2014/main" id="{B546C095-EBB8-156A-E44B-61A70E5067A7}"/>
              </a:ext>
            </a:extLst>
          </p:cNvPr>
          <p:cNvSpPr txBox="1">
            <a:spLocks/>
          </p:cNvSpPr>
          <p:nvPr/>
        </p:nvSpPr>
        <p:spPr>
          <a:xfrm>
            <a:off x="3658594" y="5963843"/>
            <a:ext cx="9231225" cy="56411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5pPr>
            <a:lvl6pPr marL="2285943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イメージとしては低い次元の方向に光を当てる感じ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7510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6D8FA9D3-19DE-8C20-444B-66BD2BCF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画像の圧縮</a:t>
            </a: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2610298F-4A14-0E26-46BA-E29B5C675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スライド１より～ 画像は沢山の数字の集合</a:t>
            </a:r>
            <a:endParaRPr lang="en-US" altLang="ja-JP" dirty="0"/>
          </a:p>
          <a:p>
            <a:r>
              <a:rPr lang="ja-JP" altLang="en-US" dirty="0"/>
              <a:t>スライド２より～ 多次元ベクトルは沢山の数字の組み合わせ</a:t>
            </a:r>
            <a:endParaRPr lang="en-US" altLang="ja-JP" dirty="0"/>
          </a:p>
          <a:p>
            <a:r>
              <a:rPr lang="ja-JP" altLang="en-US" dirty="0"/>
              <a:t>スライド３より～ 射影は元ベクトルを低次元で表現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⇒ </a:t>
            </a:r>
            <a:r>
              <a:rPr lang="ja-JP" altLang="en-US" dirty="0">
                <a:solidFill>
                  <a:srgbClr val="FF5757"/>
                </a:solidFill>
              </a:rPr>
              <a:t>画像をベクトルとして扱い射影することで圧縮可能</a:t>
            </a:r>
            <a:endParaRPr lang="en-US" altLang="ja-JP" dirty="0">
              <a:solidFill>
                <a:srgbClr val="FF5757"/>
              </a:solidFill>
            </a:endParaRPr>
          </a:p>
          <a:p>
            <a:pPr marL="0" indent="0">
              <a:buNone/>
            </a:pPr>
            <a:r>
              <a:rPr lang="en-US" altLang="ja-JP" dirty="0"/>
              <a:t>	1980x1020</a:t>
            </a:r>
            <a:r>
              <a:rPr lang="ja-JP" altLang="en-US" dirty="0"/>
              <a:t>画素 → </a:t>
            </a:r>
            <a:r>
              <a:rPr lang="en-US" altLang="ja-JP" dirty="0"/>
              <a:t>2</a:t>
            </a:r>
            <a:r>
              <a:rPr lang="ja-JP" altLang="en-US" dirty="0"/>
              <a:t>次元の</a:t>
            </a:r>
            <a:r>
              <a:rPr lang="en-US" altLang="ja-JP" dirty="0"/>
              <a:t>(x, y)</a:t>
            </a:r>
            <a:r>
              <a:rPr lang="ja-JP" altLang="en-US" dirty="0"/>
              <a:t>で表す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02E299FD-8E6C-181A-0FE6-0F1627D98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382" y="4368740"/>
            <a:ext cx="1115728" cy="111572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66FF1B9-70A6-A583-E8BE-6275F738B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333" y="5178486"/>
            <a:ext cx="1115728" cy="1115728"/>
          </a:xfrm>
          <a:prstGeom prst="rect">
            <a:avLst/>
          </a:prstGeom>
        </p:spPr>
      </p:pic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F6AC22C0-03CF-EC21-DE91-4FD61244712B}"/>
              </a:ext>
            </a:extLst>
          </p:cNvPr>
          <p:cNvGrpSpPr/>
          <p:nvPr/>
        </p:nvGrpSpPr>
        <p:grpSpPr>
          <a:xfrm>
            <a:off x="4587939" y="4368740"/>
            <a:ext cx="2273227" cy="1808223"/>
            <a:chOff x="4570171" y="4368740"/>
            <a:chExt cx="2273227" cy="1808223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B38E8F0-93B8-CFFE-6486-373B2B9F71E6}"/>
                </a:ext>
              </a:extLst>
            </p:cNvPr>
            <p:cNvGrpSpPr/>
            <p:nvPr/>
          </p:nvGrpSpPr>
          <p:grpSpPr>
            <a:xfrm>
              <a:off x="4570171" y="4368740"/>
              <a:ext cx="2273227" cy="1808223"/>
              <a:chOff x="6235685" y="4078227"/>
              <a:chExt cx="3172109" cy="2523233"/>
            </a:xfrm>
          </p:grpSpPr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043ACD6E-6684-351E-8E01-1DC0BDC343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5685" y="6297695"/>
                <a:ext cx="3172109" cy="0"/>
              </a:xfrm>
              <a:prstGeom prst="straightConnector1">
                <a:avLst/>
              </a:prstGeom>
              <a:ln w="38100">
                <a:solidFill>
                  <a:schemeClr val="accent3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矢印コネクタ 9">
                <a:extLst>
                  <a:ext uri="{FF2B5EF4-FFF2-40B4-BE49-F238E27FC236}">
                    <a16:creationId xmlns:a16="http://schemas.microsoft.com/office/drawing/2014/main" id="{EF695B9A-7EC4-FCA7-EBAB-AC5B81BB1C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60347" y="4078227"/>
                <a:ext cx="0" cy="2523233"/>
              </a:xfrm>
              <a:prstGeom prst="straightConnector1">
                <a:avLst/>
              </a:prstGeom>
              <a:ln w="38100">
                <a:solidFill>
                  <a:schemeClr val="accent3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57E866C3-DC2C-4203-D0E1-AF21655A7872}"/>
                </a:ext>
              </a:extLst>
            </p:cNvPr>
            <p:cNvSpPr/>
            <p:nvPr/>
          </p:nvSpPr>
          <p:spPr>
            <a:xfrm>
              <a:off x="5706785" y="5166437"/>
              <a:ext cx="173316" cy="173316"/>
            </a:xfrm>
            <a:prstGeom prst="ellipse">
              <a:avLst/>
            </a:prstGeom>
            <a:solidFill>
              <a:srgbClr val="09FFCA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endParaRPr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A53440A5-2432-1937-1CCE-8D8643F15C48}"/>
                </a:ext>
              </a:extLst>
            </p:cNvPr>
            <p:cNvSpPr/>
            <p:nvPr/>
          </p:nvSpPr>
          <p:spPr>
            <a:xfrm>
              <a:off x="5930269" y="4683837"/>
              <a:ext cx="173316" cy="173316"/>
            </a:xfrm>
            <a:prstGeom prst="ellipse">
              <a:avLst/>
            </a:prstGeom>
            <a:solidFill>
              <a:srgbClr val="09FFCA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endParaRPr>
            </a:p>
          </p:txBody>
        </p:sp>
      </p:grp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AD6D525-EFF7-DEF3-93CE-111D86C019AC}"/>
              </a:ext>
            </a:extLst>
          </p:cNvPr>
          <p:cNvCxnSpPr>
            <a:cxnSpLocks/>
          </p:cNvCxnSpPr>
          <p:nvPr/>
        </p:nvCxnSpPr>
        <p:spPr>
          <a:xfrm flipV="1">
            <a:off x="2507061" y="4765264"/>
            <a:ext cx="3423208" cy="965855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85F4B9C-2F5B-7E4D-3B71-C830BEF617A5}"/>
              </a:ext>
            </a:extLst>
          </p:cNvPr>
          <p:cNvCxnSpPr>
            <a:cxnSpLocks/>
          </p:cNvCxnSpPr>
          <p:nvPr/>
        </p:nvCxnSpPr>
        <p:spPr>
          <a:xfrm>
            <a:off x="3076632" y="4921373"/>
            <a:ext cx="2630153" cy="326491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5B751ADF-6686-87CC-63F1-73A8CC4B8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938" y="4368740"/>
            <a:ext cx="1115728" cy="111572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FAB41F12-25DD-510E-288D-7522DE9B7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367" y="5178486"/>
            <a:ext cx="1115728" cy="1115728"/>
          </a:xfrm>
          <a:prstGeom prst="rect">
            <a:avLst/>
          </a:prstGeom>
        </p:spPr>
      </p:pic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EE312CA-159B-D5C8-38E6-27F632F1F327}"/>
              </a:ext>
            </a:extLst>
          </p:cNvPr>
          <p:cNvCxnSpPr>
            <a:cxnSpLocks/>
            <a:stCxn id="17" idx="6"/>
            <a:endCxn id="31" idx="1"/>
          </p:cNvCxnSpPr>
          <p:nvPr/>
        </p:nvCxnSpPr>
        <p:spPr>
          <a:xfrm flipV="1">
            <a:off x="5897869" y="4926604"/>
            <a:ext cx="3259069" cy="326491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EC536C4C-0CA0-1A63-9B34-63F611C7DA8F}"/>
              </a:ext>
            </a:extLst>
          </p:cNvPr>
          <p:cNvCxnSpPr>
            <a:cxnSpLocks/>
            <a:stCxn id="18" idx="6"/>
            <a:endCxn id="32" idx="1"/>
          </p:cNvCxnSpPr>
          <p:nvPr/>
        </p:nvCxnSpPr>
        <p:spPr>
          <a:xfrm>
            <a:off x="6121353" y="4770495"/>
            <a:ext cx="2466014" cy="965855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プレースホルダー 3">
            <a:extLst>
              <a:ext uri="{FF2B5EF4-FFF2-40B4-BE49-F238E27FC236}">
                <a16:creationId xmlns:a16="http://schemas.microsoft.com/office/drawing/2014/main" id="{D728B05C-3970-1EA2-28D7-598980CEAD0B}"/>
              </a:ext>
            </a:extLst>
          </p:cNvPr>
          <p:cNvSpPr txBox="1">
            <a:spLocks/>
          </p:cNvSpPr>
          <p:nvPr/>
        </p:nvSpPr>
        <p:spPr>
          <a:xfrm>
            <a:off x="3733568" y="4509417"/>
            <a:ext cx="955904" cy="4119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/>
              <a:t>圧縮</a:t>
            </a:r>
          </a:p>
        </p:txBody>
      </p:sp>
      <p:sp>
        <p:nvSpPr>
          <p:cNvPr id="40" name="テキスト プレースホルダー 3">
            <a:extLst>
              <a:ext uri="{FF2B5EF4-FFF2-40B4-BE49-F238E27FC236}">
                <a16:creationId xmlns:a16="http://schemas.microsoft.com/office/drawing/2014/main" id="{7205CF64-64DC-9341-F265-5FFAB2EDADDA}"/>
              </a:ext>
            </a:extLst>
          </p:cNvPr>
          <p:cNvSpPr txBox="1">
            <a:spLocks/>
          </p:cNvSpPr>
          <p:nvPr/>
        </p:nvSpPr>
        <p:spPr>
          <a:xfrm>
            <a:off x="7006782" y="4509417"/>
            <a:ext cx="955904" cy="4119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/>
              <a:t>展開</a:t>
            </a:r>
          </a:p>
        </p:txBody>
      </p:sp>
      <p:sp>
        <p:nvSpPr>
          <p:cNvPr id="46" name="テキスト プレースホルダー 3">
            <a:extLst>
              <a:ext uri="{FF2B5EF4-FFF2-40B4-BE49-F238E27FC236}">
                <a16:creationId xmlns:a16="http://schemas.microsoft.com/office/drawing/2014/main" id="{1B8A8266-8658-741E-D2CB-F0E4D4CEBF0E}"/>
              </a:ext>
            </a:extLst>
          </p:cNvPr>
          <p:cNvSpPr txBox="1">
            <a:spLocks/>
          </p:cNvSpPr>
          <p:nvPr/>
        </p:nvSpPr>
        <p:spPr>
          <a:xfrm>
            <a:off x="2029109" y="6333668"/>
            <a:ext cx="1484558" cy="4119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600" dirty="0"/>
              <a:t>元の画像</a:t>
            </a:r>
          </a:p>
        </p:txBody>
      </p:sp>
      <p:sp>
        <p:nvSpPr>
          <p:cNvPr id="47" name="テキスト プレースホルダー 3">
            <a:extLst>
              <a:ext uri="{FF2B5EF4-FFF2-40B4-BE49-F238E27FC236}">
                <a16:creationId xmlns:a16="http://schemas.microsoft.com/office/drawing/2014/main" id="{FE50625F-6FFC-2395-09B0-C67D8C60596F}"/>
              </a:ext>
            </a:extLst>
          </p:cNvPr>
          <p:cNvSpPr txBox="1">
            <a:spLocks/>
          </p:cNvSpPr>
          <p:nvPr/>
        </p:nvSpPr>
        <p:spPr>
          <a:xfrm>
            <a:off x="8928765" y="6352907"/>
            <a:ext cx="1417501" cy="4119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600" dirty="0"/>
              <a:t>展開画像</a:t>
            </a:r>
          </a:p>
        </p:txBody>
      </p:sp>
      <p:sp>
        <p:nvSpPr>
          <p:cNvPr id="48" name="テキスト プレースホルダー 3">
            <a:extLst>
              <a:ext uri="{FF2B5EF4-FFF2-40B4-BE49-F238E27FC236}">
                <a16:creationId xmlns:a16="http://schemas.microsoft.com/office/drawing/2014/main" id="{F3C21F98-6B75-CC95-D958-020DF050FBEF}"/>
              </a:ext>
            </a:extLst>
          </p:cNvPr>
          <p:cNvSpPr txBox="1">
            <a:spLocks/>
          </p:cNvSpPr>
          <p:nvPr/>
        </p:nvSpPr>
        <p:spPr>
          <a:xfrm>
            <a:off x="4989936" y="6366022"/>
            <a:ext cx="1871227" cy="4119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600" dirty="0"/>
              <a:t>低次元座標空間</a:t>
            </a: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FA863643-654D-E8D4-8DE3-8972FA0030B5}"/>
              </a:ext>
            </a:extLst>
          </p:cNvPr>
          <p:cNvCxnSpPr>
            <a:cxnSpLocks/>
          </p:cNvCxnSpPr>
          <p:nvPr/>
        </p:nvCxnSpPr>
        <p:spPr>
          <a:xfrm>
            <a:off x="4072444" y="4197300"/>
            <a:ext cx="0" cy="2185797"/>
          </a:xfrm>
          <a:prstGeom prst="line">
            <a:avLst/>
          </a:prstGeom>
          <a:ln w="31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AB490D6-B957-A5E7-2CAB-49EF440A9831}"/>
              </a:ext>
            </a:extLst>
          </p:cNvPr>
          <p:cNvCxnSpPr>
            <a:cxnSpLocks/>
          </p:cNvCxnSpPr>
          <p:nvPr/>
        </p:nvCxnSpPr>
        <p:spPr>
          <a:xfrm>
            <a:off x="7332111" y="4184765"/>
            <a:ext cx="0" cy="2185797"/>
          </a:xfrm>
          <a:prstGeom prst="line">
            <a:avLst/>
          </a:prstGeom>
          <a:ln w="31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34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13879B-DE45-7687-03CB-8B1EECFB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ここまでまとめ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47EE90-BB59-2772-7A60-FCBE5A527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001"/>
            <a:ext cx="10515600" cy="4699228"/>
          </a:xfrm>
        </p:spPr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1.  </a:t>
            </a:r>
            <a:r>
              <a:rPr kumimoji="1" lang="ja-JP" altLang="en-US" dirty="0"/>
              <a:t>画像を</a:t>
            </a:r>
            <a:r>
              <a:rPr kumimoji="1" lang="en-US" altLang="ja-JP" dirty="0"/>
              <a:t>2</a:t>
            </a:r>
            <a:r>
              <a:rPr kumimoji="1" lang="ja-JP" altLang="en-US" dirty="0"/>
              <a:t>次元</a:t>
            </a:r>
            <a:r>
              <a:rPr kumimoji="1" lang="en-US" altLang="ja-JP" dirty="0"/>
              <a:t>(x, y)</a:t>
            </a:r>
            <a:r>
              <a:rPr kumimoji="1" lang="ja-JP" altLang="en-US" dirty="0"/>
              <a:t>座標で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      扱えるようになった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2.  </a:t>
            </a:r>
            <a:r>
              <a:rPr kumimoji="1" lang="ja-JP" altLang="en-US" dirty="0"/>
              <a:t>適当な</a:t>
            </a:r>
            <a:r>
              <a:rPr kumimoji="1" lang="en-US" altLang="ja-JP" dirty="0"/>
              <a:t>2</a:t>
            </a:r>
            <a:r>
              <a:rPr kumimoji="1" lang="ja-JP" altLang="en-US" dirty="0"/>
              <a:t>次元座標から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      画像の生成が可能</a:t>
            </a: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D71597A9-E627-E897-E86E-6DC5DB7FD6EA}"/>
              </a:ext>
            </a:extLst>
          </p:cNvPr>
          <p:cNvGrpSpPr/>
          <p:nvPr/>
        </p:nvGrpSpPr>
        <p:grpSpPr>
          <a:xfrm>
            <a:off x="5759403" y="1462764"/>
            <a:ext cx="5452065" cy="2414469"/>
            <a:chOff x="1391333" y="4363509"/>
            <a:chExt cx="5452065" cy="2414469"/>
          </a:xfrm>
        </p:grpSpPr>
        <p:sp>
          <p:nvSpPr>
            <p:cNvPr id="14" name="テキスト プレースホルダー 3">
              <a:extLst>
                <a:ext uri="{FF2B5EF4-FFF2-40B4-BE49-F238E27FC236}">
                  <a16:creationId xmlns:a16="http://schemas.microsoft.com/office/drawing/2014/main" id="{C8C3E337-732D-C62E-5FAD-FD7449EF4C3D}"/>
                </a:ext>
              </a:extLst>
            </p:cNvPr>
            <p:cNvSpPr txBox="1">
              <a:spLocks/>
            </p:cNvSpPr>
            <p:nvPr/>
          </p:nvSpPr>
          <p:spPr>
            <a:xfrm>
              <a:off x="4972169" y="6366022"/>
              <a:ext cx="1581460" cy="411956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594" indent="-228594" algn="l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ja-JP" altLang="en-US" sz="2000" dirty="0"/>
                <a:t>低次元座標空間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A985A007-16FD-1A20-3F06-B6E11457F5F7}"/>
                </a:ext>
              </a:extLst>
            </p:cNvPr>
            <p:cNvGrpSpPr/>
            <p:nvPr/>
          </p:nvGrpSpPr>
          <p:grpSpPr>
            <a:xfrm>
              <a:off x="1391333" y="4363509"/>
              <a:ext cx="5452065" cy="1925474"/>
              <a:chOff x="1391333" y="4363509"/>
              <a:chExt cx="5452065" cy="1925474"/>
            </a:xfrm>
          </p:grpSpPr>
          <p:pic>
            <p:nvPicPr>
              <p:cNvPr id="4" name="図 3">
                <a:extLst>
                  <a:ext uri="{FF2B5EF4-FFF2-40B4-BE49-F238E27FC236}">
                    <a16:creationId xmlns:a16="http://schemas.microsoft.com/office/drawing/2014/main" id="{52CBA9C8-C3C5-6ACF-9C11-5CC639E88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52382" y="4363509"/>
                <a:ext cx="1115728" cy="1115728"/>
              </a:xfrm>
              <a:prstGeom prst="rect">
                <a:avLst/>
              </a:prstGeom>
            </p:spPr>
          </p:pic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B7A4D5D7-F8DD-43AF-0B20-5884CF6C06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1333" y="5173255"/>
                <a:ext cx="1115728" cy="1115728"/>
              </a:xfrm>
              <a:prstGeom prst="rect">
                <a:avLst/>
              </a:prstGeom>
            </p:spPr>
          </p:pic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82ECCBDB-5458-22C6-7D8E-D920EF7F42FB}"/>
                  </a:ext>
                </a:extLst>
              </p:cNvPr>
              <p:cNvGrpSpPr/>
              <p:nvPr/>
            </p:nvGrpSpPr>
            <p:grpSpPr>
              <a:xfrm>
                <a:off x="4570171" y="4363509"/>
                <a:ext cx="2273227" cy="1808223"/>
                <a:chOff x="4570171" y="4368740"/>
                <a:chExt cx="2273227" cy="1808223"/>
              </a:xfrm>
            </p:grpSpPr>
            <p:grpSp>
              <p:nvGrpSpPr>
                <p:cNvPr id="7" name="グループ化 6">
                  <a:extLst>
                    <a:ext uri="{FF2B5EF4-FFF2-40B4-BE49-F238E27FC236}">
                      <a16:creationId xmlns:a16="http://schemas.microsoft.com/office/drawing/2014/main" id="{6998EFA7-7B79-A7E8-BF7F-C35D66944B24}"/>
                    </a:ext>
                  </a:extLst>
                </p:cNvPr>
                <p:cNvGrpSpPr/>
                <p:nvPr/>
              </p:nvGrpSpPr>
              <p:grpSpPr>
                <a:xfrm>
                  <a:off x="4570171" y="4368740"/>
                  <a:ext cx="2273227" cy="1808223"/>
                  <a:chOff x="6235685" y="4078227"/>
                  <a:chExt cx="3172109" cy="2523233"/>
                </a:xfrm>
              </p:grpSpPr>
              <p:cxnSp>
                <p:nvCxnSpPr>
                  <p:cNvPr id="10" name="直線矢印コネクタ 9">
                    <a:extLst>
                      <a:ext uri="{FF2B5EF4-FFF2-40B4-BE49-F238E27FC236}">
                        <a16:creationId xmlns:a16="http://schemas.microsoft.com/office/drawing/2014/main" id="{86E8B84B-9F6C-AAF9-69EB-FA89A9218F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35685" y="6297695"/>
                    <a:ext cx="3172109" cy="0"/>
                  </a:xfrm>
                  <a:prstGeom prst="straightConnector1">
                    <a:avLst/>
                  </a:prstGeom>
                  <a:ln w="381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直線矢印コネクタ 10">
                    <a:extLst>
                      <a:ext uri="{FF2B5EF4-FFF2-40B4-BE49-F238E27FC236}">
                        <a16:creationId xmlns:a16="http://schemas.microsoft.com/office/drawing/2014/main" id="{1DB741B3-70DE-70FD-A6A2-3FA84252D2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560347" y="4078227"/>
                    <a:ext cx="0" cy="2523233"/>
                  </a:xfrm>
                  <a:prstGeom prst="straightConnector1">
                    <a:avLst/>
                  </a:prstGeom>
                  <a:ln w="381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楕円 7">
                  <a:extLst>
                    <a:ext uri="{FF2B5EF4-FFF2-40B4-BE49-F238E27FC236}">
                      <a16:creationId xmlns:a16="http://schemas.microsoft.com/office/drawing/2014/main" id="{6A6AFC88-162F-438F-C8D4-0C7618CF5F33}"/>
                    </a:ext>
                  </a:extLst>
                </p:cNvPr>
                <p:cNvSpPr/>
                <p:nvPr/>
              </p:nvSpPr>
              <p:spPr>
                <a:xfrm>
                  <a:off x="5706785" y="5166437"/>
                  <a:ext cx="173316" cy="173316"/>
                </a:xfrm>
                <a:prstGeom prst="ellipse">
                  <a:avLst/>
                </a:prstGeom>
                <a:solidFill>
                  <a:srgbClr val="09FFC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</a:endParaRPr>
                </a:p>
              </p:txBody>
            </p:sp>
            <p:sp>
              <p:nvSpPr>
                <p:cNvPr id="9" name="楕円 8">
                  <a:extLst>
                    <a:ext uri="{FF2B5EF4-FFF2-40B4-BE49-F238E27FC236}">
                      <a16:creationId xmlns:a16="http://schemas.microsoft.com/office/drawing/2014/main" id="{58FA9965-1F79-6C27-19DD-3B3F7A1DC04F}"/>
                    </a:ext>
                  </a:extLst>
                </p:cNvPr>
                <p:cNvSpPr/>
                <p:nvPr/>
              </p:nvSpPr>
              <p:spPr>
                <a:xfrm>
                  <a:off x="5930269" y="4683837"/>
                  <a:ext cx="173316" cy="173316"/>
                </a:xfrm>
                <a:prstGeom prst="ellipse">
                  <a:avLst/>
                </a:prstGeom>
                <a:solidFill>
                  <a:srgbClr val="09FFC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</a:endParaRPr>
                </a:p>
              </p:txBody>
            </p:sp>
          </p:grpSp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4E713179-195A-5B8B-03A9-BCD5DEB329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07061" y="4765264"/>
                <a:ext cx="3423208" cy="965855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テキスト プレースホルダー 3">
                <a:extLst>
                  <a:ext uri="{FF2B5EF4-FFF2-40B4-BE49-F238E27FC236}">
                    <a16:creationId xmlns:a16="http://schemas.microsoft.com/office/drawing/2014/main" id="{E8B97AA5-C261-3D09-153E-DA72DA5128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33568" y="4511902"/>
                <a:ext cx="955904" cy="4119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b="1" kern="12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b="1" kern="12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b="1" kern="12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b="1" kern="12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b="1" kern="12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sz="2000" dirty="0"/>
                  <a:t>圧縮</a:t>
                </a:r>
              </a:p>
            </p:txBody>
          </p:sp>
          <p:cxnSp>
            <p:nvCxnSpPr>
              <p:cNvPr id="16" name="直線矢印コネクタ 15">
                <a:extLst>
                  <a:ext uri="{FF2B5EF4-FFF2-40B4-BE49-F238E27FC236}">
                    <a16:creationId xmlns:a16="http://schemas.microsoft.com/office/drawing/2014/main" id="{44FDE10C-A434-D578-328C-75F3A93A4B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6632" y="4921373"/>
                <a:ext cx="2630153" cy="326491"/>
              </a:xfrm>
              <a:prstGeom prst="straightConnector1">
                <a:avLst/>
              </a:prstGeom>
              <a:ln w="38100">
                <a:solidFill>
                  <a:schemeClr val="accent3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08B23B02-B04D-D447-B645-73449162569A}"/>
              </a:ext>
            </a:extLst>
          </p:cNvPr>
          <p:cNvGrpSpPr/>
          <p:nvPr/>
        </p:nvGrpSpPr>
        <p:grpSpPr>
          <a:xfrm>
            <a:off x="5615657" y="4269466"/>
            <a:ext cx="5677975" cy="2463859"/>
            <a:chOff x="4594691" y="4368740"/>
            <a:chExt cx="5677975" cy="2463859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CE00D116-89A9-A6A1-E02B-8EF5BC5527E3}"/>
                </a:ext>
              </a:extLst>
            </p:cNvPr>
            <p:cNvGrpSpPr/>
            <p:nvPr/>
          </p:nvGrpSpPr>
          <p:grpSpPr>
            <a:xfrm>
              <a:off x="4594691" y="4368740"/>
              <a:ext cx="2273227" cy="1808223"/>
              <a:chOff x="4576923" y="4368740"/>
              <a:chExt cx="2273227" cy="1808223"/>
            </a:xfrm>
          </p:grpSpPr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CD2463A0-BAE1-A9F4-7EBC-BD67AAE9FDCB}"/>
                  </a:ext>
                </a:extLst>
              </p:cNvPr>
              <p:cNvGrpSpPr/>
              <p:nvPr/>
            </p:nvGrpSpPr>
            <p:grpSpPr>
              <a:xfrm>
                <a:off x="4576923" y="4368740"/>
                <a:ext cx="2273227" cy="1808223"/>
                <a:chOff x="6245107" y="4078227"/>
                <a:chExt cx="3172109" cy="2523233"/>
              </a:xfrm>
            </p:grpSpPr>
            <p:cxnSp>
              <p:nvCxnSpPr>
                <p:cNvPr id="23" name="直線矢印コネクタ 22">
                  <a:extLst>
                    <a:ext uri="{FF2B5EF4-FFF2-40B4-BE49-F238E27FC236}">
                      <a16:creationId xmlns:a16="http://schemas.microsoft.com/office/drawing/2014/main" id="{7FD10222-EAA8-7104-C273-C22E3F804A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45107" y="6297695"/>
                  <a:ext cx="3172109" cy="0"/>
                </a:xfrm>
                <a:prstGeom prst="straightConnector1">
                  <a:avLst/>
                </a:prstGeom>
                <a:ln w="38100">
                  <a:solidFill>
                    <a:schemeClr val="accent3">
                      <a:lumMod val="40000"/>
                      <a:lumOff val="6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矢印コネクタ 23">
                  <a:extLst>
                    <a:ext uri="{FF2B5EF4-FFF2-40B4-BE49-F238E27FC236}">
                      <a16:creationId xmlns:a16="http://schemas.microsoft.com/office/drawing/2014/main" id="{FEFA5B91-09E2-D4F8-D1A2-3819C34718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69768" y="4078227"/>
                  <a:ext cx="0" cy="2523233"/>
                </a:xfrm>
                <a:prstGeom prst="straightConnector1">
                  <a:avLst/>
                </a:prstGeom>
                <a:ln w="38100">
                  <a:solidFill>
                    <a:schemeClr val="accent3">
                      <a:lumMod val="40000"/>
                      <a:lumOff val="6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38D33D23-5AB0-ADA8-79C4-7C9C8490C53D}"/>
                  </a:ext>
                </a:extLst>
              </p:cNvPr>
              <p:cNvSpPr/>
              <p:nvPr/>
            </p:nvSpPr>
            <p:spPr>
              <a:xfrm>
                <a:off x="5713537" y="5166437"/>
                <a:ext cx="173316" cy="173316"/>
              </a:xfrm>
              <a:prstGeom prst="ellipse">
                <a:avLst/>
              </a:prstGeom>
              <a:solidFill>
                <a:srgbClr val="09FFCA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endParaRPr>
              </a:p>
            </p:txBody>
          </p:sp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AF025DFD-2179-461E-0BA0-183C3872B26A}"/>
                  </a:ext>
                </a:extLst>
              </p:cNvPr>
              <p:cNvSpPr/>
              <p:nvPr/>
            </p:nvSpPr>
            <p:spPr>
              <a:xfrm>
                <a:off x="5930269" y="4683837"/>
                <a:ext cx="173316" cy="173316"/>
              </a:xfrm>
              <a:prstGeom prst="ellipse">
                <a:avLst/>
              </a:prstGeom>
              <a:solidFill>
                <a:srgbClr val="09FFCA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endParaRPr>
              </a:p>
            </p:txBody>
          </p:sp>
        </p:grpSp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0A8B7410-59D3-31F2-37C0-CAC908651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6938" y="4368740"/>
              <a:ext cx="1115728" cy="1115728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0CAB2260-D652-96B3-0ED6-AC74DFAB1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7367" y="5178486"/>
              <a:ext cx="1115728" cy="1115728"/>
            </a:xfrm>
            <a:prstGeom prst="rect">
              <a:avLst/>
            </a:prstGeom>
          </p:spPr>
        </p:pic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981EE50E-5D11-0FD0-95A8-2659050BCF18}"/>
                </a:ext>
              </a:extLst>
            </p:cNvPr>
            <p:cNvCxnSpPr>
              <a:cxnSpLocks/>
              <a:stCxn id="21" idx="6"/>
              <a:endCxn id="25" idx="1"/>
            </p:cNvCxnSpPr>
            <p:nvPr/>
          </p:nvCxnSpPr>
          <p:spPr>
            <a:xfrm flipV="1">
              <a:off x="5904621" y="4926604"/>
              <a:ext cx="3252317" cy="326491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3D6C5768-05C1-C45D-58AF-BEA927520DE6}"/>
                </a:ext>
              </a:extLst>
            </p:cNvPr>
            <p:cNvCxnSpPr>
              <a:cxnSpLocks/>
              <a:stCxn id="22" idx="6"/>
              <a:endCxn id="26" idx="1"/>
            </p:cNvCxnSpPr>
            <p:nvPr/>
          </p:nvCxnSpPr>
          <p:spPr>
            <a:xfrm>
              <a:off x="6121353" y="4770495"/>
              <a:ext cx="2466014" cy="965855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プレースホルダー 3">
              <a:extLst>
                <a:ext uri="{FF2B5EF4-FFF2-40B4-BE49-F238E27FC236}">
                  <a16:creationId xmlns:a16="http://schemas.microsoft.com/office/drawing/2014/main" id="{FDB1AF1D-8F19-FEFE-3AA9-ADE778C28438}"/>
                </a:ext>
              </a:extLst>
            </p:cNvPr>
            <p:cNvSpPr txBox="1">
              <a:spLocks/>
            </p:cNvSpPr>
            <p:nvPr/>
          </p:nvSpPr>
          <p:spPr>
            <a:xfrm>
              <a:off x="7006782" y="4509417"/>
              <a:ext cx="955904" cy="411956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594" indent="-228594" algn="l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ja-JP" altLang="en-US" sz="2000" dirty="0"/>
                <a:t>展開</a:t>
              </a:r>
            </a:p>
          </p:txBody>
        </p:sp>
        <p:sp>
          <p:nvSpPr>
            <p:cNvPr id="30" name="テキスト プレースホルダー 3">
              <a:extLst>
                <a:ext uri="{FF2B5EF4-FFF2-40B4-BE49-F238E27FC236}">
                  <a16:creationId xmlns:a16="http://schemas.microsoft.com/office/drawing/2014/main" id="{63527B68-DA35-C05C-C154-E8141CB74FB2}"/>
                </a:ext>
              </a:extLst>
            </p:cNvPr>
            <p:cNvSpPr txBox="1">
              <a:spLocks/>
            </p:cNvSpPr>
            <p:nvPr/>
          </p:nvSpPr>
          <p:spPr>
            <a:xfrm>
              <a:off x="8928766" y="6420643"/>
              <a:ext cx="955904" cy="411956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594" indent="-228594" algn="l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ja-JP" altLang="en-US" sz="2000" dirty="0"/>
                <a:t>展開画像</a:t>
              </a:r>
            </a:p>
          </p:txBody>
        </p:sp>
        <p:sp>
          <p:nvSpPr>
            <p:cNvPr id="31" name="テキスト プレースホルダー 3">
              <a:extLst>
                <a:ext uri="{FF2B5EF4-FFF2-40B4-BE49-F238E27FC236}">
                  <a16:creationId xmlns:a16="http://schemas.microsoft.com/office/drawing/2014/main" id="{BFAD1823-2DD4-A624-05DE-8DC908B8AB9F}"/>
                </a:ext>
              </a:extLst>
            </p:cNvPr>
            <p:cNvSpPr txBox="1">
              <a:spLocks/>
            </p:cNvSpPr>
            <p:nvPr/>
          </p:nvSpPr>
          <p:spPr>
            <a:xfrm>
              <a:off x="4996689" y="6366022"/>
              <a:ext cx="1581460" cy="411956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594" indent="-228594" algn="l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1pPr>
              <a:lvl2pPr marL="68578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2pPr>
              <a:lvl3pPr marL="1142971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3pPr>
              <a:lvl4pPr marL="1600160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4pPr>
              <a:lvl5pPr marL="2057349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b="1" kern="120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ja-JP" altLang="en-US" sz="2000" dirty="0"/>
                <a:t>低次元座標空間</a:t>
              </a:r>
            </a:p>
          </p:txBody>
        </p:sp>
      </p:grp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24CE44B9-C336-83F4-9E3D-1F2CF2921779}"/>
              </a:ext>
            </a:extLst>
          </p:cNvPr>
          <p:cNvCxnSpPr>
            <a:cxnSpLocks/>
          </p:cNvCxnSpPr>
          <p:nvPr/>
        </p:nvCxnSpPr>
        <p:spPr>
          <a:xfrm>
            <a:off x="745044" y="3827349"/>
            <a:ext cx="11110621" cy="0"/>
          </a:xfrm>
          <a:prstGeom prst="line">
            <a:avLst/>
          </a:prstGeom>
          <a:ln w="31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46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A7CA76-C2A0-7B51-F21B-A33831825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生成方法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ADDDF0-26D5-34D2-1961-02ACC239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動画は画像</a:t>
            </a:r>
            <a:r>
              <a:rPr lang="ja-JP" altLang="en-US" dirty="0"/>
              <a:t>の連続：</a:t>
            </a:r>
            <a:r>
              <a:rPr kumimoji="1" lang="ja-JP" altLang="en-US" dirty="0"/>
              <a:t>生成対象の直前</a:t>
            </a:r>
            <a:r>
              <a:rPr lang="ja-JP" altLang="en-US" dirty="0"/>
              <a:t>数</a:t>
            </a:r>
            <a:r>
              <a:rPr kumimoji="1" lang="ja-JP" altLang="en-US" dirty="0"/>
              <a:t>枚から次を生成</a:t>
            </a:r>
            <a:endParaRPr kumimoji="1" lang="en-US" altLang="ja-JP" dirty="0"/>
          </a:p>
          <a:p>
            <a:r>
              <a:rPr kumimoji="1" lang="ja-JP" altLang="en-US" dirty="0"/>
              <a:t>直前の画像の扱い方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2</a:t>
            </a:r>
            <a:r>
              <a:rPr kumimoji="1" lang="ja-JP" altLang="en-US" dirty="0"/>
              <a:t>次元座標に描画</a:t>
            </a:r>
            <a:endParaRPr kumimoji="1" lang="en-US" altLang="ja-JP" dirty="0"/>
          </a:p>
          <a:p>
            <a:pPr lvl="1"/>
            <a:r>
              <a:rPr lang="en-US" altLang="ja-JP" dirty="0"/>
              <a:t>2</a:t>
            </a:r>
            <a:r>
              <a:rPr lang="ja-JP" altLang="en-US" dirty="0"/>
              <a:t>次元座標上の点から次の点を予測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738DDCAF-680F-D609-EE2A-4D8AFD9C48C0}"/>
              </a:ext>
            </a:extLst>
          </p:cNvPr>
          <p:cNvGrpSpPr/>
          <p:nvPr/>
        </p:nvGrpSpPr>
        <p:grpSpPr>
          <a:xfrm>
            <a:off x="1595832" y="3439057"/>
            <a:ext cx="4654409" cy="3171790"/>
            <a:chOff x="1754858" y="3505200"/>
            <a:chExt cx="4654409" cy="3171790"/>
          </a:xfrm>
        </p:grpSpPr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F38B71A3-CDFD-F6AE-403F-86456A77784D}"/>
                </a:ext>
              </a:extLst>
            </p:cNvPr>
            <p:cNvGrpSpPr/>
            <p:nvPr/>
          </p:nvGrpSpPr>
          <p:grpSpPr>
            <a:xfrm>
              <a:off x="1754858" y="3505200"/>
              <a:ext cx="4654409" cy="3171790"/>
              <a:chOff x="1229924" y="3556670"/>
              <a:chExt cx="4654409" cy="3171790"/>
            </a:xfrm>
          </p:grpSpPr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62399CA7-2BE9-94A8-0616-B783CB424696}"/>
                  </a:ext>
                </a:extLst>
              </p:cNvPr>
              <p:cNvGrpSpPr/>
              <p:nvPr/>
            </p:nvGrpSpPr>
            <p:grpSpPr>
              <a:xfrm>
                <a:off x="1229924" y="3556670"/>
                <a:ext cx="3680743" cy="2927822"/>
                <a:chOff x="1229924" y="3556670"/>
                <a:chExt cx="3680743" cy="2927822"/>
              </a:xfrm>
            </p:grpSpPr>
            <p:cxnSp>
              <p:nvCxnSpPr>
                <p:cNvPr id="4" name="直線矢印コネクタ 3">
                  <a:extLst>
                    <a:ext uri="{FF2B5EF4-FFF2-40B4-BE49-F238E27FC236}">
                      <a16:creationId xmlns:a16="http://schemas.microsoft.com/office/drawing/2014/main" id="{4C0C86D9-5512-0D9E-1BA9-470A3CA55F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29924" y="6132020"/>
                  <a:ext cx="3680743" cy="0"/>
                </a:xfrm>
                <a:prstGeom prst="straightConnector1">
                  <a:avLst/>
                </a:prstGeom>
                <a:ln w="38100">
                  <a:solidFill>
                    <a:schemeClr val="accent3">
                      <a:lumMod val="40000"/>
                      <a:lumOff val="6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線矢印コネクタ 4">
                  <a:extLst>
                    <a:ext uri="{FF2B5EF4-FFF2-40B4-BE49-F238E27FC236}">
                      <a16:creationId xmlns:a16="http://schemas.microsoft.com/office/drawing/2014/main" id="{9AB1DB03-E043-2C11-1DEF-B3D1E30E42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06644" y="3556670"/>
                  <a:ext cx="0" cy="2927822"/>
                </a:xfrm>
                <a:prstGeom prst="straightConnector1">
                  <a:avLst/>
                </a:prstGeom>
                <a:ln w="38100">
                  <a:solidFill>
                    <a:schemeClr val="accent3">
                      <a:lumMod val="40000"/>
                      <a:lumOff val="6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28D40970-1CD1-D577-5342-293A3A123D81}"/>
                  </a:ext>
                </a:extLst>
              </p:cNvPr>
              <p:cNvSpPr/>
              <p:nvPr/>
            </p:nvSpPr>
            <p:spPr>
              <a:xfrm>
                <a:off x="2057842" y="4922326"/>
                <a:ext cx="280628" cy="280628"/>
              </a:xfrm>
              <a:prstGeom prst="ellipse">
                <a:avLst/>
              </a:prstGeom>
              <a:solidFill>
                <a:srgbClr val="09FFCA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endParaRPr>
              </a:p>
            </p:txBody>
          </p:sp>
          <p:sp>
            <p:nvSpPr>
              <p:cNvPr id="7" name="楕円 6">
                <a:extLst>
                  <a:ext uri="{FF2B5EF4-FFF2-40B4-BE49-F238E27FC236}">
                    <a16:creationId xmlns:a16="http://schemas.microsoft.com/office/drawing/2014/main" id="{382582F4-2867-4317-07C1-0B68A8D4CD18}"/>
                  </a:ext>
                </a:extLst>
              </p:cNvPr>
              <p:cNvSpPr/>
              <p:nvPr/>
            </p:nvSpPr>
            <p:spPr>
              <a:xfrm>
                <a:off x="2476399" y="4410890"/>
                <a:ext cx="280628" cy="280628"/>
              </a:xfrm>
              <a:prstGeom prst="ellipse">
                <a:avLst/>
              </a:prstGeom>
              <a:solidFill>
                <a:srgbClr val="09FFCA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endParaRPr>
              </a:p>
            </p:txBody>
          </p:sp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3E1DCDC8-39A9-0496-3F51-D8B7122D7F70}"/>
                  </a:ext>
                </a:extLst>
              </p:cNvPr>
              <p:cNvSpPr/>
              <p:nvPr/>
            </p:nvSpPr>
            <p:spPr>
              <a:xfrm>
                <a:off x="2837714" y="4880267"/>
                <a:ext cx="280628" cy="280628"/>
              </a:xfrm>
              <a:prstGeom prst="ellipse">
                <a:avLst/>
              </a:prstGeom>
              <a:solidFill>
                <a:srgbClr val="09FFCA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6A5158CF-0438-96F9-0B59-C8D9B8155E09}"/>
                  </a:ext>
                </a:extLst>
              </p:cNvPr>
              <p:cNvSpPr/>
              <p:nvPr/>
            </p:nvSpPr>
            <p:spPr>
              <a:xfrm>
                <a:off x="4135220" y="4368255"/>
                <a:ext cx="280628" cy="280628"/>
              </a:xfrm>
              <a:prstGeom prst="ellipse">
                <a:avLst/>
              </a:prstGeom>
              <a:solidFill>
                <a:srgbClr val="FFC000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endParaRPr>
              </a:p>
            </p:txBody>
          </p:sp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E41BEC31-C3C0-0D5A-7B97-0095482B6138}"/>
                  </a:ext>
                </a:extLst>
              </p:cNvPr>
              <p:cNvSpPr/>
              <p:nvPr/>
            </p:nvSpPr>
            <p:spPr>
              <a:xfrm>
                <a:off x="3265466" y="4368255"/>
                <a:ext cx="280628" cy="280628"/>
              </a:xfrm>
              <a:prstGeom prst="ellipse">
                <a:avLst/>
              </a:prstGeom>
              <a:solidFill>
                <a:srgbClr val="09FFCA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endParaRPr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FF35D587-8B4C-3F37-5280-70560BAB7774}"/>
                  </a:ext>
                </a:extLst>
              </p:cNvPr>
              <p:cNvSpPr/>
              <p:nvPr/>
            </p:nvSpPr>
            <p:spPr>
              <a:xfrm>
                <a:off x="3626781" y="4837632"/>
                <a:ext cx="280628" cy="280628"/>
              </a:xfrm>
              <a:prstGeom prst="ellipse">
                <a:avLst/>
              </a:prstGeom>
              <a:solidFill>
                <a:srgbClr val="09FFCA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sp>
            <p:nvSpPr>
              <p:cNvPr id="22" name="テキスト プレースホルダー 3">
                <a:extLst>
                  <a:ext uri="{FF2B5EF4-FFF2-40B4-BE49-F238E27FC236}">
                    <a16:creationId xmlns:a16="http://schemas.microsoft.com/office/drawing/2014/main" id="{C01CBAB4-9D1B-D702-4F6C-7A07F31FC1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35220" y="4020877"/>
                <a:ext cx="1749113" cy="4119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b="1" kern="12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b="1" kern="12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b="1" kern="12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b="1" kern="12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b="1" kern="12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ja-JP" sz="1800" dirty="0"/>
                  <a:t>n</a:t>
                </a:r>
                <a:r>
                  <a:rPr lang="ja-JP" altLang="en-US" sz="1400" dirty="0"/>
                  <a:t>？</a:t>
                </a:r>
                <a:endParaRPr lang="ja-JP" altLang="en-US" sz="1800" dirty="0"/>
              </a:p>
            </p:txBody>
          </p:sp>
          <p:sp>
            <p:nvSpPr>
              <p:cNvPr id="23" name="テキスト プレースホルダー 3">
                <a:extLst>
                  <a:ext uri="{FF2B5EF4-FFF2-40B4-BE49-F238E27FC236}">
                    <a16:creationId xmlns:a16="http://schemas.microsoft.com/office/drawing/2014/main" id="{F16F7BCD-FDBF-E694-5A30-EAB9BC9733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1292" y="5050298"/>
                <a:ext cx="808120" cy="4119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b="1" kern="12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b="1" kern="12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b="1" kern="12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b="1" kern="12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b="1" kern="12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ja-JP" sz="1800" dirty="0"/>
                  <a:t>n-</a:t>
                </a:r>
                <a:r>
                  <a:rPr lang="en-US" altLang="ja-JP" sz="1400" dirty="0"/>
                  <a:t>1</a:t>
                </a:r>
                <a:endParaRPr lang="ja-JP" altLang="en-US" sz="1800" dirty="0"/>
              </a:p>
            </p:txBody>
          </p:sp>
          <p:sp>
            <p:nvSpPr>
              <p:cNvPr id="24" name="テキスト プレースホルダー 3">
                <a:extLst>
                  <a:ext uri="{FF2B5EF4-FFF2-40B4-BE49-F238E27FC236}">
                    <a16:creationId xmlns:a16="http://schemas.microsoft.com/office/drawing/2014/main" id="{758090DD-CBE7-3A7D-A315-E2E3CA22D0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0713" y="4043348"/>
                <a:ext cx="684688" cy="4119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b="1" kern="12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b="1" kern="12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b="1" kern="12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b="1" kern="12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b="1" kern="12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ja-JP" sz="1800" dirty="0"/>
                  <a:t>n-</a:t>
                </a:r>
                <a:r>
                  <a:rPr lang="en-US" altLang="ja-JP" sz="1400" dirty="0"/>
                  <a:t>2</a:t>
                </a:r>
                <a:endParaRPr lang="ja-JP" altLang="en-US" sz="1800" dirty="0"/>
              </a:p>
            </p:txBody>
          </p:sp>
          <p:sp>
            <p:nvSpPr>
              <p:cNvPr id="25" name="テキスト プレースホルダー 3">
                <a:extLst>
                  <a:ext uri="{FF2B5EF4-FFF2-40B4-BE49-F238E27FC236}">
                    <a16:creationId xmlns:a16="http://schemas.microsoft.com/office/drawing/2014/main" id="{01C9805D-351F-F80D-A980-A9D91FB5FD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82958" y="5166603"/>
                <a:ext cx="693856" cy="4119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b="1" kern="12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b="1" kern="12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b="1" kern="12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b="1" kern="12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b="1" kern="12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ja-JP" sz="1800" dirty="0"/>
                  <a:t>n-</a:t>
                </a:r>
                <a:r>
                  <a:rPr lang="en-US" altLang="ja-JP" sz="1400" dirty="0"/>
                  <a:t>5</a:t>
                </a:r>
                <a:endParaRPr lang="ja-JP" altLang="en-US" sz="1800" dirty="0"/>
              </a:p>
            </p:txBody>
          </p:sp>
          <p:sp>
            <p:nvSpPr>
              <p:cNvPr id="26" name="テキスト プレースホルダー 3">
                <a:extLst>
                  <a:ext uri="{FF2B5EF4-FFF2-40B4-BE49-F238E27FC236}">
                    <a16:creationId xmlns:a16="http://schemas.microsoft.com/office/drawing/2014/main" id="{CCB8454D-2DF1-A97D-7B8B-0383E8DF58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19880" y="5140202"/>
                <a:ext cx="678345" cy="4119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b="1" kern="12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b="1" kern="12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b="1" kern="12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b="1" kern="12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b="1" kern="12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ja-JP" sz="1800" dirty="0"/>
                  <a:t>n-</a:t>
                </a:r>
                <a:r>
                  <a:rPr lang="en-US" altLang="ja-JP" sz="1400" dirty="0"/>
                  <a:t>3</a:t>
                </a:r>
                <a:endParaRPr lang="ja-JP" altLang="en-US" sz="1800" dirty="0"/>
              </a:p>
            </p:txBody>
          </p:sp>
          <p:sp>
            <p:nvSpPr>
              <p:cNvPr id="27" name="テキスト プレースホルダー 3">
                <a:extLst>
                  <a:ext uri="{FF2B5EF4-FFF2-40B4-BE49-F238E27FC236}">
                    <a16:creationId xmlns:a16="http://schemas.microsoft.com/office/drawing/2014/main" id="{DD3433C4-3784-92DC-74EE-DF76AF8B36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64969" y="4140138"/>
                <a:ext cx="785744" cy="4119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594" indent="-228594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b="1" kern="12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b="1" kern="12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b="1" kern="12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b="1" kern="12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b="1" kern="120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ja-JP" sz="1800" dirty="0"/>
                  <a:t>n-</a:t>
                </a:r>
                <a:r>
                  <a:rPr lang="en-US" altLang="ja-JP" sz="1400" dirty="0"/>
                  <a:t>4</a:t>
                </a:r>
                <a:endParaRPr lang="ja-JP" altLang="en-US" sz="1800" dirty="0"/>
              </a:p>
            </p:txBody>
          </p:sp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23CC602D-49B7-DC97-3FD8-4D8D839B30C2}"/>
                  </a:ext>
                </a:extLst>
              </p:cNvPr>
              <p:cNvGrpSpPr/>
              <p:nvPr/>
            </p:nvGrpSpPr>
            <p:grpSpPr>
              <a:xfrm>
                <a:off x="1844899" y="6402296"/>
                <a:ext cx="1532926" cy="326164"/>
                <a:chOff x="815088" y="2026587"/>
                <a:chExt cx="1532926" cy="326164"/>
              </a:xfrm>
            </p:grpSpPr>
            <p:sp>
              <p:nvSpPr>
                <p:cNvPr id="29" name="楕円 28">
                  <a:extLst>
                    <a:ext uri="{FF2B5EF4-FFF2-40B4-BE49-F238E27FC236}">
                      <a16:creationId xmlns:a16="http://schemas.microsoft.com/office/drawing/2014/main" id="{AB488114-FBD8-F228-BAB3-51224FE45231}"/>
                    </a:ext>
                  </a:extLst>
                </p:cNvPr>
                <p:cNvSpPr/>
                <p:nvPr/>
              </p:nvSpPr>
              <p:spPr>
                <a:xfrm>
                  <a:off x="815088" y="2068693"/>
                  <a:ext cx="212829" cy="212829"/>
                </a:xfrm>
                <a:prstGeom prst="ellipse">
                  <a:avLst/>
                </a:prstGeom>
                <a:solidFill>
                  <a:srgbClr val="FFC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</a:endParaRPr>
                </a:p>
              </p:txBody>
            </p:sp>
            <p:sp>
              <p:nvSpPr>
                <p:cNvPr id="30" name="テキスト プレースホルダー 3">
                  <a:extLst>
                    <a:ext uri="{FF2B5EF4-FFF2-40B4-BE49-F238E27FC236}">
                      <a16:creationId xmlns:a16="http://schemas.microsoft.com/office/drawing/2014/main" id="{584061F0-53CF-A362-DAF1-79CDE4D8E00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90702" y="2026587"/>
                  <a:ext cx="1357312" cy="32616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b">
                  <a:normAutofit/>
                </a:bodyPr>
                <a:lstStyle>
                  <a:lvl1pPr marL="0" indent="0" algn="l" defTabSz="914377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kumimoji="1" sz="2400" b="1" kern="1200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atin typeface="UD デジタル 教科書体 NP-R" panose="02020400000000000000" pitchFamily="18" charset="-128"/>
                      <a:ea typeface="UD デジタル 教科書体 NP-R" panose="02020400000000000000" pitchFamily="18" charset="-128"/>
                      <a:cs typeface="+mn-cs"/>
                    </a:defRPr>
                  </a:lvl1pPr>
                  <a:lvl2pPr marL="457189" indent="0" algn="l" defTabSz="914377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kumimoji="1" sz="2000" b="1" kern="1200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atin typeface="UD デジタル 教科書体 NP-R" panose="02020400000000000000" pitchFamily="18" charset="-128"/>
                      <a:ea typeface="UD デジタル 教科書体 NP-R" panose="02020400000000000000" pitchFamily="18" charset="-128"/>
                      <a:cs typeface="+mn-cs"/>
                    </a:defRPr>
                  </a:lvl2pPr>
                  <a:lvl3pPr marL="914377" indent="0" algn="l" defTabSz="914377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kumimoji="1" sz="1800" b="1" kern="1200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atin typeface="UD デジタル 教科書体 NP-R" panose="02020400000000000000" pitchFamily="18" charset="-128"/>
                      <a:ea typeface="UD デジタル 教科書体 NP-R" panose="02020400000000000000" pitchFamily="18" charset="-128"/>
                      <a:cs typeface="+mn-cs"/>
                    </a:defRPr>
                  </a:lvl3pPr>
                  <a:lvl4pPr marL="1371566" indent="0" algn="l" defTabSz="914377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kumimoji="1" sz="1600" b="1" kern="1200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atin typeface="UD デジタル 教科書体 NP-R" panose="02020400000000000000" pitchFamily="18" charset="-128"/>
                      <a:ea typeface="UD デジタル 教科書体 NP-R" panose="02020400000000000000" pitchFamily="18" charset="-128"/>
                      <a:cs typeface="+mn-cs"/>
                    </a:defRPr>
                  </a:lvl4pPr>
                  <a:lvl5pPr marL="1828754" indent="0" algn="l" defTabSz="914377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kumimoji="1" sz="1600" b="1" kern="1200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atin typeface="UD デジタル 教科書体 NP-R" panose="02020400000000000000" pitchFamily="18" charset="-128"/>
                      <a:ea typeface="UD デジタル 教科書体 NP-R" panose="02020400000000000000" pitchFamily="18" charset="-128"/>
                      <a:cs typeface="+mn-cs"/>
                    </a:defRPr>
                  </a:lvl5pPr>
                  <a:lvl6pPr marL="2285943" indent="0" algn="l" defTabSz="914377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kumimoji="1" sz="1600" b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indent="0" algn="l" defTabSz="914377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kumimoji="1" sz="1600" b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indent="0" algn="l" defTabSz="914377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kumimoji="1" sz="1600" b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indent="0" algn="l" defTabSz="914377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kumimoji="1" sz="1600" b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ja-JP" altLang="en-US" sz="1400" dirty="0"/>
                    <a:t>予測点</a:t>
                  </a:r>
                </a:p>
              </p:txBody>
            </p:sp>
          </p:grpSp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B3C2E70A-7F11-6B1C-EF98-C584EC48B9A2}"/>
                  </a:ext>
                </a:extLst>
              </p:cNvPr>
              <p:cNvGrpSpPr/>
              <p:nvPr/>
            </p:nvGrpSpPr>
            <p:grpSpPr>
              <a:xfrm>
                <a:off x="2927644" y="6390258"/>
                <a:ext cx="1919390" cy="326164"/>
                <a:chOff x="1751927" y="2057527"/>
                <a:chExt cx="1919390" cy="326164"/>
              </a:xfrm>
            </p:grpSpPr>
            <p:sp>
              <p:nvSpPr>
                <p:cNvPr id="33" name="テキスト プレースホルダー 3">
                  <a:extLst>
                    <a:ext uri="{FF2B5EF4-FFF2-40B4-BE49-F238E27FC236}">
                      <a16:creationId xmlns:a16="http://schemas.microsoft.com/office/drawing/2014/main" id="{01709CEC-D88C-A04D-9E09-2E202AAA726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964756" y="2057527"/>
                  <a:ext cx="1706561" cy="32616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b">
                  <a:normAutofit/>
                </a:bodyPr>
                <a:lstStyle>
                  <a:lvl1pPr marL="0" indent="0" algn="l" defTabSz="914377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None/>
                    <a:defRPr kumimoji="1" sz="2400" b="1" kern="1200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atin typeface="UD デジタル 教科書体 NP-R" panose="02020400000000000000" pitchFamily="18" charset="-128"/>
                      <a:ea typeface="UD デジタル 教科書体 NP-R" panose="02020400000000000000" pitchFamily="18" charset="-128"/>
                      <a:cs typeface="+mn-cs"/>
                    </a:defRPr>
                  </a:lvl1pPr>
                  <a:lvl2pPr marL="457189" indent="0" algn="l" defTabSz="914377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kumimoji="1" sz="2000" b="1" kern="1200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atin typeface="UD デジタル 教科書体 NP-R" panose="02020400000000000000" pitchFamily="18" charset="-128"/>
                      <a:ea typeface="UD デジタル 教科書体 NP-R" panose="02020400000000000000" pitchFamily="18" charset="-128"/>
                      <a:cs typeface="+mn-cs"/>
                    </a:defRPr>
                  </a:lvl2pPr>
                  <a:lvl3pPr marL="914377" indent="0" algn="l" defTabSz="914377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kumimoji="1" sz="1800" b="1" kern="1200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atin typeface="UD デジタル 教科書体 NP-R" panose="02020400000000000000" pitchFamily="18" charset="-128"/>
                      <a:ea typeface="UD デジタル 教科書体 NP-R" panose="02020400000000000000" pitchFamily="18" charset="-128"/>
                      <a:cs typeface="+mn-cs"/>
                    </a:defRPr>
                  </a:lvl3pPr>
                  <a:lvl4pPr marL="1371566" indent="0" algn="l" defTabSz="914377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kumimoji="1" sz="1600" b="1" kern="1200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atin typeface="UD デジタル 教科書体 NP-R" panose="02020400000000000000" pitchFamily="18" charset="-128"/>
                      <a:ea typeface="UD デジタル 教科書体 NP-R" panose="02020400000000000000" pitchFamily="18" charset="-128"/>
                      <a:cs typeface="+mn-cs"/>
                    </a:defRPr>
                  </a:lvl4pPr>
                  <a:lvl5pPr marL="1828754" indent="0" algn="l" defTabSz="914377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kumimoji="1" sz="1600" b="1" kern="1200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atin typeface="UD デジタル 教科書体 NP-R" panose="02020400000000000000" pitchFamily="18" charset="-128"/>
                      <a:ea typeface="UD デジタル 教科書体 NP-R" panose="02020400000000000000" pitchFamily="18" charset="-128"/>
                      <a:cs typeface="+mn-cs"/>
                    </a:defRPr>
                  </a:lvl5pPr>
                  <a:lvl6pPr marL="2285943" indent="0" algn="l" defTabSz="914377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kumimoji="1" sz="1600" b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31" indent="0" algn="l" defTabSz="914377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kumimoji="1" sz="1600" b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320" indent="0" algn="l" defTabSz="914377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kumimoji="1" sz="1600" b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509" indent="0" algn="l" defTabSz="914377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None/>
                    <a:defRPr kumimoji="1" sz="1600" b="1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ja-JP" altLang="en-US" sz="1400" dirty="0"/>
                    <a:t>予測に利用する点</a:t>
                  </a:r>
                </a:p>
              </p:txBody>
            </p:sp>
            <p:sp>
              <p:nvSpPr>
                <p:cNvPr id="34" name="楕円 33">
                  <a:extLst>
                    <a:ext uri="{FF2B5EF4-FFF2-40B4-BE49-F238E27FC236}">
                      <a16:creationId xmlns:a16="http://schemas.microsoft.com/office/drawing/2014/main" id="{C65574E9-91B1-25D0-A41B-5A903E74115D}"/>
                    </a:ext>
                  </a:extLst>
                </p:cNvPr>
                <p:cNvSpPr/>
                <p:nvPr/>
              </p:nvSpPr>
              <p:spPr>
                <a:xfrm>
                  <a:off x="1751927" y="2101305"/>
                  <a:ext cx="212829" cy="212829"/>
                </a:xfrm>
                <a:prstGeom prst="ellipse">
                  <a:avLst/>
                </a:prstGeom>
                <a:solidFill>
                  <a:srgbClr val="09FFC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</a:endParaRPr>
                </a:p>
              </p:txBody>
            </p:sp>
          </p:grpSp>
        </p:grp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8876B9B5-ACD2-4097-40B4-A789207251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5895" y="4642676"/>
              <a:ext cx="191473" cy="241649"/>
            </a:xfrm>
            <a:prstGeom prst="straightConnector1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87005B5F-3CAD-2C67-48EE-CEE4C35DB82A}"/>
                </a:ext>
              </a:extLst>
            </p:cNvPr>
            <p:cNvCxnSpPr>
              <a:cxnSpLocks/>
            </p:cNvCxnSpPr>
            <p:nvPr/>
          </p:nvCxnSpPr>
          <p:spPr>
            <a:xfrm>
              <a:off x="3243229" y="4640830"/>
              <a:ext cx="177514" cy="207017"/>
            </a:xfrm>
            <a:prstGeom prst="straightConnector1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08652FA9-6BE1-EFB8-18FF-6133A504E2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1579" y="4591050"/>
              <a:ext cx="221121" cy="238448"/>
            </a:xfrm>
            <a:prstGeom prst="straightConnector1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9B65DE7E-783B-1341-AAD0-93A8E93C7F61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22" y="4581896"/>
              <a:ext cx="167793" cy="228699"/>
            </a:xfrm>
            <a:prstGeom prst="straightConnector1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8D36FF2C-84AB-365C-51BF-19F465AA95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2343" y="4584713"/>
              <a:ext cx="261728" cy="242521"/>
            </a:xfrm>
            <a:prstGeom prst="straightConnector1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A92796E-FF5D-9650-B836-9F3A5FE65F8B}"/>
              </a:ext>
            </a:extLst>
          </p:cNvPr>
          <p:cNvCxnSpPr>
            <a:cxnSpLocks/>
          </p:cNvCxnSpPr>
          <p:nvPr/>
        </p:nvCxnSpPr>
        <p:spPr>
          <a:xfrm>
            <a:off x="5033176" y="4433591"/>
            <a:ext cx="2567902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図 55">
            <a:extLst>
              <a:ext uri="{FF2B5EF4-FFF2-40B4-BE49-F238E27FC236}">
                <a16:creationId xmlns:a16="http://schemas.microsoft.com/office/drawing/2014/main" id="{F7820C73-6AAC-4C8A-7891-96C0ECC5F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427" y="3553346"/>
            <a:ext cx="2763077" cy="2763077"/>
          </a:xfrm>
          <a:prstGeom prst="rect">
            <a:avLst/>
          </a:prstGeom>
        </p:spPr>
      </p:pic>
      <p:sp>
        <p:nvSpPr>
          <p:cNvPr id="57" name="テキスト プレースホルダー 3">
            <a:extLst>
              <a:ext uri="{FF2B5EF4-FFF2-40B4-BE49-F238E27FC236}">
                <a16:creationId xmlns:a16="http://schemas.microsoft.com/office/drawing/2014/main" id="{C6414BB4-0ABE-7912-BBC4-6F0BA243B1F8}"/>
              </a:ext>
            </a:extLst>
          </p:cNvPr>
          <p:cNvSpPr txBox="1">
            <a:spLocks/>
          </p:cNvSpPr>
          <p:nvPr/>
        </p:nvSpPr>
        <p:spPr>
          <a:xfrm>
            <a:off x="5133674" y="4613907"/>
            <a:ext cx="2439039" cy="4119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b="1" kern="1200">
                <a:solidFill>
                  <a:schemeClr val="accent3">
                    <a:lumMod val="40000"/>
                    <a:lumOff val="60000"/>
                  </a:schemeClr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/>
              <a:t>低次元上での予測点を展開</a:t>
            </a:r>
          </a:p>
        </p:txBody>
      </p:sp>
    </p:spTree>
    <p:extLst>
      <p:ext uri="{BB962C8B-B14F-4D97-AF65-F5344CB8AC3E}">
        <p14:creationId xmlns:p14="http://schemas.microsoft.com/office/powerpoint/2010/main" val="230580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02B34"/>
        </a:solidFill>
        <a:ln w="28575">
          <a:solidFill>
            <a:schemeClr val="accent3">
              <a:lumMod val="40000"/>
              <a:lumOff val="60000"/>
            </a:schemeClr>
          </a:solidFill>
        </a:ln>
      </a:spPr>
      <a:bodyPr rtlCol="0" anchor="ctr"/>
      <a:lstStyle>
        <a:defPPr algn="ctr">
          <a:defRPr kumimoji="1">
            <a:latin typeface="UD デジタル 教科書体 NP-R" panose="02020400000000000000" pitchFamily="18" charset="-128"/>
            <a:ea typeface="UD デジタル 教科書体 NP-R" panose="02020400000000000000" pitchFamily="18" charset="-128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3">
              <a:lumMod val="40000"/>
              <a:lumOff val="6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16x9</Template>
  <TotalTime>110</TotalTime>
  <Words>439</Words>
  <Application>Microsoft Office PowerPoint</Application>
  <PresentationFormat>ワイド画面</PresentationFormat>
  <Paragraphs>73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UD デジタル 教科書体 NP-R</vt:lpstr>
      <vt:lpstr>Arial</vt:lpstr>
      <vt:lpstr>Trebuchet MS</vt:lpstr>
      <vt:lpstr>Office テーマ</vt:lpstr>
      <vt:lpstr>画像とは</vt:lpstr>
      <vt:lpstr>多次元ベクトル</vt:lpstr>
      <vt:lpstr>ベクトルの射影</vt:lpstr>
      <vt:lpstr>画像の圧縮</vt:lpstr>
      <vt:lpstr>ここまでまとめ</vt:lpstr>
      <vt:lpstr>生成方法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画像とは</dc:title>
  <dc:creator>kiyuki user</dc:creator>
  <cp:lastModifiedBy>kiyuki user</cp:lastModifiedBy>
  <cp:revision>21</cp:revision>
  <dcterms:created xsi:type="dcterms:W3CDTF">2023-07-16T07:27:24Z</dcterms:created>
  <dcterms:modified xsi:type="dcterms:W3CDTF">2023-07-16T09:18:12Z</dcterms:modified>
</cp:coreProperties>
</file>