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3" r:id="rId17"/>
    <p:sldId id="271" r:id="rId18"/>
    <p:sldId id="272"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5B8E263D-0ED2-43B0-9539-E2BDCF6EB342}" type="datetimeFigureOut">
              <a:rPr lang="ko-KR" altLang="en-US" smtClean="0"/>
              <a:t>2021-04-18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21717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B8E263D-0ED2-43B0-9539-E2BDCF6EB342}" type="datetimeFigureOut">
              <a:rPr lang="ko-KR" altLang="en-US" smtClean="0"/>
              <a:t>2021-04-18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46751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B8E263D-0ED2-43B0-9539-E2BDCF6EB342}" type="datetimeFigureOut">
              <a:rPr lang="ko-KR" altLang="en-US" smtClean="0"/>
              <a:t>2021-04-18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335121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B8E263D-0ED2-43B0-9539-E2BDCF6EB342}" type="datetimeFigureOut">
              <a:rPr lang="ko-KR" altLang="en-US" smtClean="0"/>
              <a:t>2021-04-18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388987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5B8E263D-0ED2-43B0-9539-E2BDCF6EB342}" type="datetimeFigureOut">
              <a:rPr lang="ko-KR" altLang="en-US" smtClean="0"/>
              <a:t>2021-04-18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159641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5B8E263D-0ED2-43B0-9539-E2BDCF6EB342}" type="datetimeFigureOut">
              <a:rPr lang="ko-KR" altLang="en-US" smtClean="0"/>
              <a:t>2021-04-18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357479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5B8E263D-0ED2-43B0-9539-E2BDCF6EB342}" type="datetimeFigureOut">
              <a:rPr lang="ko-KR" altLang="en-US" smtClean="0"/>
              <a:t>2021-04-18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225506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5B8E263D-0ED2-43B0-9539-E2BDCF6EB342}" type="datetimeFigureOut">
              <a:rPr lang="ko-KR" altLang="en-US" smtClean="0"/>
              <a:t>2021-04-18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299073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B8E263D-0ED2-43B0-9539-E2BDCF6EB342}" type="datetimeFigureOut">
              <a:rPr lang="ko-KR" altLang="en-US" smtClean="0"/>
              <a:t>2021-04-18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219104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B8E263D-0ED2-43B0-9539-E2BDCF6EB342}" type="datetimeFigureOut">
              <a:rPr lang="ko-KR" altLang="en-US" smtClean="0"/>
              <a:t>2021-04-18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208846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B8E263D-0ED2-43B0-9539-E2BDCF6EB342}" type="datetimeFigureOut">
              <a:rPr lang="ko-KR" altLang="en-US" smtClean="0"/>
              <a:t>2021-04-18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49318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E263D-0ED2-43B0-9539-E2BDCF6EB342}" type="datetimeFigureOut">
              <a:rPr lang="ko-KR" altLang="en-US" smtClean="0"/>
              <a:t>2021-04-18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AAA1C-E3CC-4D90-A066-B4142DBFD466}" type="slidenum">
              <a:rPr lang="ko-KR" altLang="en-US" smtClean="0"/>
              <a:t>‹#›</a:t>
            </a:fld>
            <a:endParaRPr lang="ko-KR" altLang="en-US"/>
          </a:p>
        </p:txBody>
      </p:sp>
    </p:spTree>
    <p:extLst>
      <p:ext uri="{BB962C8B-B14F-4D97-AF65-F5344CB8AC3E}">
        <p14:creationId xmlns:p14="http://schemas.microsoft.com/office/powerpoint/2010/main" val="298007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rossgirshick.inf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abs/1311.252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jreddi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esearch.fb.com/category/facebook-ai-research/" TargetMode="External"/><Relationship Id="rId2" Type="http://schemas.openxmlformats.org/officeDocument/2006/relationships/hyperlink" Target="https://arxiv.org/abs/1506.0264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jreddie.com/media/files/papers/YOLOv3.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abs/1409.057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Object</a:t>
            </a:r>
            <a:r>
              <a:rPr lang="ko-KR" altLang="en-US" dirty="0" smtClean="0"/>
              <a:t> </a:t>
            </a:r>
            <a:r>
              <a:rPr lang="en-US" altLang="ko-KR" dirty="0" smtClean="0"/>
              <a:t>Recognition</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956959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a:t>let’s take a look at some recent top-performing deep learning models.</a:t>
            </a:r>
            <a:endParaRPr lang="ko-KR" altLang="en-US" dirty="0"/>
          </a:p>
        </p:txBody>
      </p:sp>
    </p:spTree>
    <p:extLst>
      <p:ext uri="{BB962C8B-B14F-4D97-AF65-F5344CB8AC3E}">
        <p14:creationId xmlns:p14="http://schemas.microsoft.com/office/powerpoint/2010/main" val="263464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R-CNN Model </a:t>
            </a:r>
            <a:r>
              <a:rPr lang="en-US" altLang="ko-KR" b="1" dirty="0" smtClean="0"/>
              <a:t>Family</a:t>
            </a:r>
            <a:endParaRPr lang="ko-KR" altLang="en-US" dirty="0"/>
          </a:p>
        </p:txBody>
      </p:sp>
      <p:sp>
        <p:nvSpPr>
          <p:cNvPr id="3" name="내용 개체 틀 2"/>
          <p:cNvSpPr>
            <a:spLocks noGrp="1"/>
          </p:cNvSpPr>
          <p:nvPr>
            <p:ph idx="1"/>
          </p:nvPr>
        </p:nvSpPr>
        <p:spPr/>
        <p:txBody>
          <a:bodyPr/>
          <a:lstStyle/>
          <a:p>
            <a:pPr fontAlgn="base"/>
            <a:r>
              <a:rPr lang="en-US" altLang="ko-KR" dirty="0"/>
              <a:t>The R-CNN family of methods refers to the R-CNN, which may stand for “</a:t>
            </a:r>
            <a:r>
              <a:rPr lang="en-US" altLang="ko-KR" i="1" dirty="0"/>
              <a:t>Regions with CNN Features</a:t>
            </a:r>
            <a:r>
              <a:rPr lang="en-US" altLang="ko-KR" dirty="0"/>
              <a:t>” or “</a:t>
            </a:r>
            <a:r>
              <a:rPr lang="en-US" altLang="ko-KR" i="1" dirty="0"/>
              <a:t>Region-Based Convolutional Neural Network</a:t>
            </a:r>
            <a:r>
              <a:rPr lang="en-US" altLang="ko-KR" dirty="0"/>
              <a:t>,” developed by </a:t>
            </a:r>
            <a:r>
              <a:rPr lang="en-US" altLang="ko-KR" dirty="0">
                <a:hlinkClick r:id="rId2"/>
              </a:rPr>
              <a:t>Ross </a:t>
            </a:r>
            <a:r>
              <a:rPr lang="en-US" altLang="ko-KR" dirty="0" err="1">
                <a:hlinkClick r:id="rId2"/>
              </a:rPr>
              <a:t>Girshick</a:t>
            </a:r>
            <a:r>
              <a:rPr lang="en-US" altLang="ko-KR" dirty="0"/>
              <a:t>, et al</a:t>
            </a:r>
            <a:r>
              <a:rPr lang="en-US" altLang="ko-KR" dirty="0" smtClean="0"/>
              <a:t>. in 2014.</a:t>
            </a:r>
            <a:endParaRPr lang="en-US" altLang="ko-KR" dirty="0"/>
          </a:p>
          <a:p>
            <a:pPr fontAlgn="base"/>
            <a:r>
              <a:rPr lang="en-US" altLang="ko-KR" dirty="0"/>
              <a:t>This includes the techniques R-CNN, Fast R-CNN, and Faster-RCNN designed and demonstrated for object localization and object recognition.</a:t>
            </a:r>
          </a:p>
          <a:p>
            <a:endParaRPr lang="ko-KR" altLang="en-US" dirty="0"/>
          </a:p>
        </p:txBody>
      </p:sp>
    </p:spTree>
    <p:extLst>
      <p:ext uri="{BB962C8B-B14F-4D97-AF65-F5344CB8AC3E}">
        <p14:creationId xmlns:p14="http://schemas.microsoft.com/office/powerpoint/2010/main" val="295575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R-CNN</a:t>
            </a:r>
            <a:endParaRPr lang="ko-KR" altLang="en-US" dirty="0"/>
          </a:p>
        </p:txBody>
      </p:sp>
      <p:sp>
        <p:nvSpPr>
          <p:cNvPr id="3" name="내용 개체 틀 2"/>
          <p:cNvSpPr>
            <a:spLocks noGrp="1"/>
          </p:cNvSpPr>
          <p:nvPr>
            <p:ph idx="1"/>
          </p:nvPr>
        </p:nvSpPr>
        <p:spPr/>
        <p:txBody>
          <a:bodyPr/>
          <a:lstStyle/>
          <a:p>
            <a:pPr fontAlgn="base"/>
            <a:r>
              <a:rPr lang="en-US" altLang="ko-KR" dirty="0"/>
              <a:t>The R-CNN was described in the 2014 paper by Ross </a:t>
            </a:r>
            <a:r>
              <a:rPr lang="en-US" altLang="ko-KR" dirty="0" err="1"/>
              <a:t>Girshick</a:t>
            </a:r>
            <a:r>
              <a:rPr lang="en-US" altLang="ko-KR" dirty="0"/>
              <a:t>, et al. from UC Berkeley titled “</a:t>
            </a:r>
            <a:r>
              <a:rPr lang="en-US" altLang="ko-KR" dirty="0">
                <a:hlinkClick r:id="rId2"/>
              </a:rPr>
              <a:t>Rich feature hierarchies for accurate object detection and semantic segmentation</a:t>
            </a:r>
            <a:r>
              <a:rPr lang="en-US" altLang="ko-KR" dirty="0"/>
              <a:t>.”</a:t>
            </a:r>
          </a:p>
          <a:p>
            <a:pPr fontAlgn="base"/>
            <a:r>
              <a:rPr lang="en-US" altLang="ko-KR" dirty="0"/>
              <a:t>It may have been one of the first large and successful application of convolutional neural networks to the problem of object localization, detection, and segmentation. The approach was demonstrated on benchmark datasets, achieving then state-of-the-art results on the VOC-2012 dataset and the 200-class ILSVRC-2013 object detection dataset.</a:t>
            </a:r>
          </a:p>
          <a:p>
            <a:endParaRPr lang="ko-KR" altLang="en-US" dirty="0"/>
          </a:p>
        </p:txBody>
      </p:sp>
    </p:spTree>
    <p:extLst>
      <p:ext uri="{BB962C8B-B14F-4D97-AF65-F5344CB8AC3E}">
        <p14:creationId xmlns:p14="http://schemas.microsoft.com/office/powerpoint/2010/main" val="137726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R-CNN</a:t>
            </a:r>
            <a:endParaRPr lang="ko-KR" alt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246" y="1813781"/>
            <a:ext cx="10045578" cy="4266461"/>
          </a:xfrm>
        </p:spPr>
      </p:pic>
    </p:spTree>
    <p:extLst>
      <p:ext uri="{BB962C8B-B14F-4D97-AF65-F5344CB8AC3E}">
        <p14:creationId xmlns:p14="http://schemas.microsoft.com/office/powerpoint/2010/main" val="347740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Problems with R-CNN</a:t>
            </a:r>
            <a:endParaRPr lang="ko-KR" altLang="en-US" dirty="0"/>
          </a:p>
        </p:txBody>
      </p:sp>
      <p:sp>
        <p:nvSpPr>
          <p:cNvPr id="3" name="내용 개체 틀 2"/>
          <p:cNvSpPr>
            <a:spLocks noGrp="1"/>
          </p:cNvSpPr>
          <p:nvPr>
            <p:ph idx="1"/>
          </p:nvPr>
        </p:nvSpPr>
        <p:spPr/>
        <p:txBody>
          <a:bodyPr/>
          <a:lstStyle/>
          <a:p>
            <a:r>
              <a:rPr lang="en-US" altLang="ko-KR" dirty="0" smtClean="0"/>
              <a:t>It </a:t>
            </a:r>
            <a:r>
              <a:rPr lang="en-US" altLang="ko-KR" dirty="0"/>
              <a:t>still takes a huge amount of time to train the network as you would have to classify 2000 region proposals per image.</a:t>
            </a:r>
          </a:p>
          <a:p>
            <a:r>
              <a:rPr lang="en-US" altLang="ko-KR" dirty="0"/>
              <a:t>It cannot be implemented real time as it takes around 47 seconds for each test image.</a:t>
            </a:r>
          </a:p>
          <a:p>
            <a:r>
              <a:rPr lang="en-US" altLang="ko-KR" dirty="0"/>
              <a:t>The selective search algorithm is a fixed algorithm. Therefore, no learning is happening at that stage. This could lead to the generation of bad candidate region proposals.</a:t>
            </a:r>
          </a:p>
          <a:p>
            <a:endParaRPr lang="ko-KR" altLang="en-US" dirty="0"/>
          </a:p>
        </p:txBody>
      </p:sp>
    </p:spTree>
    <p:extLst>
      <p:ext uri="{BB962C8B-B14F-4D97-AF65-F5344CB8AC3E}">
        <p14:creationId xmlns:p14="http://schemas.microsoft.com/office/powerpoint/2010/main" val="144474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996" y="1939925"/>
            <a:ext cx="7885037" cy="4351338"/>
          </a:xfrm>
        </p:spPr>
      </p:pic>
    </p:spTree>
    <p:extLst>
      <p:ext uri="{BB962C8B-B14F-4D97-AF65-F5344CB8AC3E}">
        <p14:creationId xmlns:p14="http://schemas.microsoft.com/office/powerpoint/2010/main" val="169127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YOLO Model Family</a:t>
            </a:r>
            <a:endParaRPr lang="ko-KR" altLang="en-US" dirty="0"/>
          </a:p>
        </p:txBody>
      </p:sp>
      <p:sp>
        <p:nvSpPr>
          <p:cNvPr id="3" name="내용 개체 틀 2"/>
          <p:cNvSpPr>
            <a:spLocks noGrp="1"/>
          </p:cNvSpPr>
          <p:nvPr>
            <p:ph idx="1"/>
          </p:nvPr>
        </p:nvSpPr>
        <p:spPr/>
        <p:txBody>
          <a:bodyPr/>
          <a:lstStyle/>
          <a:p>
            <a:pPr fontAlgn="base"/>
            <a:r>
              <a:rPr lang="en-US" altLang="ko-KR" dirty="0" smtClean="0"/>
              <a:t>Another </a:t>
            </a:r>
            <a:r>
              <a:rPr lang="en-US" altLang="ko-KR" dirty="0"/>
              <a:t>popular family of object recognition models is referred to collectively as YOLO or “</a:t>
            </a:r>
            <a:r>
              <a:rPr lang="en-US" altLang="ko-KR" i="1" dirty="0"/>
              <a:t>You Only Look Once</a:t>
            </a:r>
            <a:r>
              <a:rPr lang="en-US" altLang="ko-KR" dirty="0"/>
              <a:t>,” developed by </a:t>
            </a:r>
            <a:r>
              <a:rPr lang="en-US" altLang="ko-KR" dirty="0">
                <a:hlinkClick r:id="rId2"/>
              </a:rPr>
              <a:t>Joseph </a:t>
            </a:r>
            <a:r>
              <a:rPr lang="en-US" altLang="ko-KR" dirty="0" err="1">
                <a:hlinkClick r:id="rId2"/>
              </a:rPr>
              <a:t>Redmon</a:t>
            </a:r>
            <a:r>
              <a:rPr lang="en-US" altLang="ko-KR" dirty="0"/>
              <a:t>, et al.</a:t>
            </a:r>
          </a:p>
          <a:p>
            <a:pPr fontAlgn="base"/>
            <a:r>
              <a:rPr lang="en-US" altLang="ko-KR" dirty="0"/>
              <a:t>The R-CNN models may be generally more accurate, yet the YOLO family of models are fast, much faster than R-CNN, achieving object detection in real-time.</a:t>
            </a:r>
          </a:p>
          <a:p>
            <a:endParaRPr lang="ko-KR" altLang="en-US" dirty="0"/>
          </a:p>
        </p:txBody>
      </p:sp>
    </p:spTree>
    <p:extLst>
      <p:ext uri="{BB962C8B-B14F-4D97-AF65-F5344CB8AC3E}">
        <p14:creationId xmlns:p14="http://schemas.microsoft.com/office/powerpoint/2010/main" val="395798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YOLO</a:t>
            </a:r>
            <a:endParaRPr lang="ko-KR" altLang="en-US" dirty="0"/>
          </a:p>
        </p:txBody>
      </p:sp>
      <p:sp>
        <p:nvSpPr>
          <p:cNvPr id="3" name="내용 개체 틀 2"/>
          <p:cNvSpPr>
            <a:spLocks noGrp="1"/>
          </p:cNvSpPr>
          <p:nvPr>
            <p:ph idx="1"/>
          </p:nvPr>
        </p:nvSpPr>
        <p:spPr/>
        <p:txBody>
          <a:bodyPr>
            <a:normAutofit lnSpcReduction="10000"/>
          </a:bodyPr>
          <a:lstStyle/>
          <a:p>
            <a:pPr fontAlgn="base"/>
            <a:r>
              <a:rPr lang="en-US" altLang="ko-KR" dirty="0" smtClean="0"/>
              <a:t>The </a:t>
            </a:r>
            <a:r>
              <a:rPr lang="en-US" altLang="ko-KR" dirty="0"/>
              <a:t>YOLO model was first described by Joseph </a:t>
            </a:r>
            <a:r>
              <a:rPr lang="en-US" altLang="ko-KR" dirty="0" err="1"/>
              <a:t>Redmon</a:t>
            </a:r>
            <a:r>
              <a:rPr lang="en-US" altLang="ko-KR" dirty="0"/>
              <a:t>, et al. in the 2015 paper titled “</a:t>
            </a:r>
            <a:r>
              <a:rPr lang="en-US" altLang="ko-KR" dirty="0">
                <a:hlinkClick r:id="rId2"/>
              </a:rPr>
              <a:t>You Only Look Once: Unified, Real-Time Object Detection</a:t>
            </a:r>
            <a:r>
              <a:rPr lang="en-US" altLang="ko-KR" dirty="0"/>
              <a:t>.” Note that Ross </a:t>
            </a:r>
            <a:r>
              <a:rPr lang="en-US" altLang="ko-KR" dirty="0" err="1"/>
              <a:t>Girshick</a:t>
            </a:r>
            <a:r>
              <a:rPr lang="en-US" altLang="ko-KR" dirty="0"/>
              <a:t>, developer of R-CNN, was also an author and contributor to this work, then at </a:t>
            </a:r>
            <a:r>
              <a:rPr lang="en-US" altLang="ko-KR" dirty="0">
                <a:hlinkClick r:id="rId3"/>
              </a:rPr>
              <a:t>Facebook AI Research</a:t>
            </a:r>
            <a:r>
              <a:rPr lang="en-US" altLang="ko-KR" dirty="0"/>
              <a:t>.</a:t>
            </a:r>
          </a:p>
          <a:p>
            <a:pPr fontAlgn="base"/>
            <a:r>
              <a:rPr lang="en-US" altLang="ko-KR" dirty="0"/>
              <a:t>The approach involves a single neural network trained end to end that takes a photograph as input and predicts bounding boxes and class labels for each bounding box directly. The technique offers lower predictive accuracy (e.g. more localization errors), although operates at 45 frames per second and up to 155 frames per second for a speed-optimized version of the model.</a:t>
            </a:r>
          </a:p>
          <a:p>
            <a:endParaRPr lang="ko-KR" altLang="en-US" dirty="0"/>
          </a:p>
        </p:txBody>
      </p:sp>
    </p:spTree>
    <p:extLst>
      <p:ext uri="{BB962C8B-B14F-4D97-AF65-F5344CB8AC3E}">
        <p14:creationId xmlns:p14="http://schemas.microsoft.com/office/powerpoint/2010/main" val="173453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YOLO</a:t>
            </a:r>
            <a:endParaRPr lang="ko-KR" altLang="en-US"/>
          </a:p>
        </p:txBody>
      </p:sp>
      <p:sp>
        <p:nvSpPr>
          <p:cNvPr id="3" name="내용 개체 틀 2"/>
          <p:cNvSpPr>
            <a:spLocks noGrp="1"/>
          </p:cNvSpPr>
          <p:nvPr>
            <p:ph idx="1"/>
          </p:nvPr>
        </p:nvSpPr>
        <p:spPr/>
        <p:txBody>
          <a:bodyPr>
            <a:normAutofit fontScale="92500" lnSpcReduction="20000"/>
          </a:bodyPr>
          <a:lstStyle/>
          <a:p>
            <a:r>
              <a:rPr lang="en-US" altLang="ko-KR" dirty="0"/>
              <a:t>Unlike systems like R-CNN and Fast R-CNN (CNN meaning Convolutional Neural Network), it’s trained to do classification and bounding box regression at the same time. This makes it a more elegant and streamlined algorithm. However, this also makes it more difficult to pick out smaller objects. YOLO is therefore much faster than most convolutional neural networks in its application, more than </a:t>
            </a:r>
            <a:r>
              <a:rPr lang="en-US" altLang="ko-KR" dirty="0">
                <a:hlinkClick r:id="rId2"/>
              </a:rPr>
              <a:t>1000x faster than R-CNN and 100x faster than Fast R-CNN</a:t>
            </a:r>
            <a:r>
              <a:rPr lang="en-US" altLang="ko-KR" dirty="0"/>
              <a:t>.</a:t>
            </a:r>
          </a:p>
          <a:p>
            <a:r>
              <a:rPr lang="en-US" altLang="ko-KR" dirty="0"/>
              <a:t>Unfortunately, this does produce a trade-off between speed and accuracy. Systems using YOLO as the primary object detection algorithm require thousands of data inputs to train with in exchange for high accuracy rates. </a:t>
            </a:r>
          </a:p>
          <a:p>
            <a:r>
              <a:rPr lang="en-US" altLang="ko-KR" dirty="0" smtClean="0"/>
              <a:t>YOLO v2,v3,v4,v5</a:t>
            </a:r>
            <a:br>
              <a:rPr lang="en-US" altLang="ko-KR" dirty="0" smtClean="0"/>
            </a:br>
            <a:endParaRPr lang="ko-KR" altLang="en-US" dirty="0"/>
          </a:p>
        </p:txBody>
      </p:sp>
    </p:spTree>
    <p:extLst>
      <p:ext uri="{BB962C8B-B14F-4D97-AF65-F5344CB8AC3E}">
        <p14:creationId xmlns:p14="http://schemas.microsoft.com/office/powerpoint/2010/main" val="93163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Object recognition</a:t>
            </a:r>
            <a:endParaRPr lang="ko-KR" altLang="en-US" dirty="0"/>
          </a:p>
        </p:txBody>
      </p:sp>
      <p:sp>
        <p:nvSpPr>
          <p:cNvPr id="3" name="내용 개체 틀 2"/>
          <p:cNvSpPr>
            <a:spLocks noGrp="1"/>
          </p:cNvSpPr>
          <p:nvPr>
            <p:ph idx="1"/>
          </p:nvPr>
        </p:nvSpPr>
        <p:spPr/>
        <p:txBody>
          <a:bodyPr/>
          <a:lstStyle/>
          <a:p>
            <a:r>
              <a:rPr lang="en-US" altLang="ko-KR" dirty="0"/>
              <a:t>Object recognition is a general term to describe a collection of related computer vision tasks that involve identifying objects in digital photographs</a:t>
            </a:r>
            <a:r>
              <a:rPr lang="en-US" altLang="ko-KR" dirty="0" smtClean="0"/>
              <a:t>.</a:t>
            </a:r>
          </a:p>
          <a:p>
            <a:endParaRPr lang="en-US" altLang="ko-KR" dirty="0"/>
          </a:p>
          <a:p>
            <a:endParaRPr lang="ko-KR" altLang="en-US" dirty="0"/>
          </a:p>
        </p:txBody>
      </p:sp>
    </p:spTree>
    <p:extLst>
      <p:ext uri="{BB962C8B-B14F-4D97-AF65-F5344CB8AC3E}">
        <p14:creationId xmlns:p14="http://schemas.microsoft.com/office/powerpoint/2010/main" val="210537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700" y="319089"/>
            <a:ext cx="6156907" cy="6104059"/>
          </a:xfrm>
        </p:spPr>
      </p:pic>
    </p:spTree>
    <p:extLst>
      <p:ext uri="{BB962C8B-B14F-4D97-AF65-F5344CB8AC3E}">
        <p14:creationId xmlns:p14="http://schemas.microsoft.com/office/powerpoint/2010/main" val="332579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fontAlgn="base"/>
            <a:r>
              <a:rPr lang="en-US" altLang="ko-KR" i="1" dirty="0"/>
              <a:t>Image classification</a:t>
            </a:r>
            <a:r>
              <a:rPr lang="en-US" altLang="ko-KR" dirty="0"/>
              <a:t> involves predicting the class of one object in an image</a:t>
            </a:r>
            <a:r>
              <a:rPr lang="en-US" altLang="ko-KR" dirty="0" smtClean="0"/>
              <a:t>.</a:t>
            </a:r>
          </a:p>
          <a:p>
            <a:pPr fontAlgn="base"/>
            <a:r>
              <a:rPr lang="en-US" altLang="ko-KR" i="1" dirty="0" smtClean="0"/>
              <a:t>Object </a:t>
            </a:r>
            <a:r>
              <a:rPr lang="en-US" altLang="ko-KR" i="1" dirty="0"/>
              <a:t>localization</a:t>
            </a:r>
            <a:r>
              <a:rPr lang="en-US" altLang="ko-KR" dirty="0"/>
              <a:t> refers to identifying the location of one or more objects in an image and drawing abounding box around their extent</a:t>
            </a:r>
            <a:r>
              <a:rPr lang="en-US" altLang="ko-KR" dirty="0" smtClean="0"/>
              <a:t>.</a:t>
            </a:r>
          </a:p>
          <a:p>
            <a:pPr fontAlgn="base"/>
            <a:r>
              <a:rPr lang="en-US" altLang="ko-KR" i="1" dirty="0" smtClean="0"/>
              <a:t>Object </a:t>
            </a:r>
            <a:r>
              <a:rPr lang="en-US" altLang="ko-KR" i="1" dirty="0"/>
              <a:t>detection</a:t>
            </a:r>
            <a:r>
              <a:rPr lang="en-US" altLang="ko-KR" dirty="0"/>
              <a:t> combines these two tasks and localizes and classifies one or more objects in an image.</a:t>
            </a:r>
          </a:p>
          <a:p>
            <a:pPr fontAlgn="base"/>
            <a:r>
              <a:rPr lang="en-US" altLang="ko-KR" dirty="0"/>
              <a:t>When a user or practitioner refers to “</a:t>
            </a:r>
            <a:r>
              <a:rPr lang="en-US" altLang="ko-KR" i="1" dirty="0"/>
              <a:t>object recognition</a:t>
            </a:r>
            <a:r>
              <a:rPr lang="en-US" altLang="ko-KR" dirty="0"/>
              <a:t>“, they often mean “</a:t>
            </a:r>
            <a:r>
              <a:rPr lang="en-US" altLang="ko-KR" i="1" dirty="0"/>
              <a:t>object detection</a:t>
            </a:r>
            <a:r>
              <a:rPr lang="en-US" altLang="ko-KR" dirty="0"/>
              <a:t>“.</a:t>
            </a:r>
          </a:p>
          <a:p>
            <a:endParaRPr lang="ko-KR" altLang="en-US" dirty="0"/>
          </a:p>
        </p:txBody>
      </p:sp>
    </p:spTree>
    <p:extLst>
      <p:ext uri="{BB962C8B-B14F-4D97-AF65-F5344CB8AC3E}">
        <p14:creationId xmlns:p14="http://schemas.microsoft.com/office/powerpoint/2010/main" val="198547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fontScale="85000" lnSpcReduction="10000"/>
          </a:bodyPr>
          <a:lstStyle/>
          <a:p>
            <a:pPr fontAlgn="base"/>
            <a:r>
              <a:rPr lang="en-US" altLang="ko-KR" b="1" dirty="0"/>
              <a:t>Image Classification</a:t>
            </a:r>
            <a:r>
              <a:rPr lang="en-US" altLang="ko-KR" dirty="0"/>
              <a:t>: Predict the type or class of an object in an image.</a:t>
            </a:r>
          </a:p>
          <a:p>
            <a:pPr lvl="1" fontAlgn="base"/>
            <a:r>
              <a:rPr lang="en-US" altLang="ko-KR" i="1" dirty="0"/>
              <a:t>Input</a:t>
            </a:r>
            <a:r>
              <a:rPr lang="en-US" altLang="ko-KR" dirty="0"/>
              <a:t>: An image with a single object, such as a photograph.</a:t>
            </a:r>
          </a:p>
          <a:p>
            <a:pPr lvl="1" fontAlgn="base"/>
            <a:r>
              <a:rPr lang="en-US" altLang="ko-KR" i="1" dirty="0"/>
              <a:t>Output</a:t>
            </a:r>
            <a:r>
              <a:rPr lang="en-US" altLang="ko-KR" dirty="0"/>
              <a:t>: A class label (e.g. one or more integers that are mapped to class labels).</a:t>
            </a:r>
          </a:p>
          <a:p>
            <a:pPr fontAlgn="base"/>
            <a:r>
              <a:rPr lang="en-US" altLang="ko-KR" b="1" dirty="0"/>
              <a:t>Object Localization</a:t>
            </a:r>
            <a:r>
              <a:rPr lang="en-US" altLang="ko-KR" dirty="0"/>
              <a:t>: Locate the presence of objects in an image and indicate their location with a bounding box.</a:t>
            </a:r>
          </a:p>
          <a:p>
            <a:pPr lvl="1" fontAlgn="base"/>
            <a:r>
              <a:rPr lang="en-US" altLang="ko-KR" i="1" dirty="0"/>
              <a:t>Input</a:t>
            </a:r>
            <a:r>
              <a:rPr lang="en-US" altLang="ko-KR" dirty="0"/>
              <a:t>: An image with one or more objects, such as a photograph.</a:t>
            </a:r>
          </a:p>
          <a:p>
            <a:pPr lvl="1" fontAlgn="base"/>
            <a:r>
              <a:rPr lang="en-US" altLang="ko-KR" i="1" dirty="0"/>
              <a:t>Output</a:t>
            </a:r>
            <a:r>
              <a:rPr lang="en-US" altLang="ko-KR" dirty="0"/>
              <a:t>: One or more bounding boxes (e.g. defined by a point, width, and height).</a:t>
            </a:r>
          </a:p>
          <a:p>
            <a:pPr fontAlgn="base"/>
            <a:r>
              <a:rPr lang="en-US" altLang="ko-KR" b="1" dirty="0"/>
              <a:t>Object Detection</a:t>
            </a:r>
            <a:r>
              <a:rPr lang="en-US" altLang="ko-KR" dirty="0"/>
              <a:t>: Locate the presence of objects with a bounding box and types or classes of the located objects in an image.</a:t>
            </a:r>
          </a:p>
          <a:p>
            <a:pPr lvl="1" fontAlgn="base"/>
            <a:r>
              <a:rPr lang="en-US" altLang="ko-KR" i="1" dirty="0"/>
              <a:t>Input</a:t>
            </a:r>
            <a:r>
              <a:rPr lang="en-US" altLang="ko-KR" dirty="0"/>
              <a:t>: An image with one or more objects, such as a photograph.</a:t>
            </a:r>
          </a:p>
          <a:p>
            <a:pPr lvl="1" fontAlgn="base"/>
            <a:r>
              <a:rPr lang="en-US" altLang="ko-KR" i="1" dirty="0"/>
              <a:t>Output</a:t>
            </a:r>
            <a:r>
              <a:rPr lang="en-US" altLang="ko-KR" dirty="0"/>
              <a:t>: One or more bounding boxes (e.g. defined by a point, width, and height), and a class label for each bounding box.</a:t>
            </a:r>
          </a:p>
          <a:p>
            <a:endParaRPr lang="ko-KR" altLang="en-US" dirty="0"/>
          </a:p>
        </p:txBody>
      </p:sp>
    </p:spTree>
    <p:extLst>
      <p:ext uri="{BB962C8B-B14F-4D97-AF65-F5344CB8AC3E}">
        <p14:creationId xmlns:p14="http://schemas.microsoft.com/office/powerpoint/2010/main" val="59649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a:t> </a:t>
            </a:r>
            <a:r>
              <a:rPr lang="en-US" altLang="ko-KR" i="1" dirty="0"/>
              <a:t>object segmentation</a:t>
            </a:r>
            <a:r>
              <a:rPr lang="en-US" altLang="ko-KR" dirty="0"/>
              <a:t>, also called “object instance segmentation” or “semantic segmentation,” where instances of recognized objects are indicated by highlighting the specific pixels of the object instead of a coarse bounding box.</a:t>
            </a:r>
            <a:endParaRPr lang="ko-KR" altLang="en-US" dirty="0"/>
          </a:p>
        </p:txBody>
      </p:sp>
    </p:spTree>
    <p:extLst>
      <p:ext uri="{BB962C8B-B14F-4D97-AF65-F5344CB8AC3E}">
        <p14:creationId xmlns:p14="http://schemas.microsoft.com/office/powerpoint/2010/main" val="377696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a:t>The ImageNet Large Scale Visual Recognition Challenge (</a:t>
            </a:r>
            <a:r>
              <a:rPr lang="en-US" altLang="ko-KR" b="1" dirty="0"/>
              <a:t>ILSVRC</a:t>
            </a:r>
            <a:r>
              <a:rPr lang="en-US" altLang="ko-KR" dirty="0"/>
              <a:t>) evaluates algorithms for object detection and image classification at large scale.</a:t>
            </a:r>
            <a:endParaRPr lang="ko-KR" altLang="en-US" dirty="0"/>
          </a:p>
        </p:txBody>
      </p:sp>
    </p:spTree>
    <p:extLst>
      <p:ext uri="{BB962C8B-B14F-4D97-AF65-F5344CB8AC3E}">
        <p14:creationId xmlns:p14="http://schemas.microsoft.com/office/powerpoint/2010/main" val="206773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fontScale="77500" lnSpcReduction="20000"/>
          </a:bodyPr>
          <a:lstStyle/>
          <a:p>
            <a:pPr fontAlgn="base"/>
            <a:r>
              <a:rPr lang="en-US" altLang="ko-KR" dirty="0"/>
              <a:t>This is an annual academic competition with a separate challenge for each of these three problem types, with the intent of fostering independent and separate improvements at each level that can be leveraged more broadly. For example, see the list of the three corresponding task types below taken from the </a:t>
            </a:r>
            <a:r>
              <a:rPr lang="en-US" altLang="ko-KR" dirty="0">
                <a:hlinkClick r:id="rId2"/>
              </a:rPr>
              <a:t>2015 ILSVRC review paper</a:t>
            </a:r>
            <a:r>
              <a:rPr lang="en-US" altLang="ko-KR" dirty="0"/>
              <a:t>:</a:t>
            </a:r>
          </a:p>
          <a:p>
            <a:pPr fontAlgn="base"/>
            <a:r>
              <a:rPr lang="en-US" altLang="ko-KR" b="1" dirty="0"/>
              <a:t>Image classification</a:t>
            </a:r>
            <a:r>
              <a:rPr lang="en-US" altLang="ko-KR" dirty="0"/>
              <a:t>: Algorithms produce a list of object categories present in the image.</a:t>
            </a:r>
          </a:p>
          <a:p>
            <a:pPr fontAlgn="base"/>
            <a:r>
              <a:rPr lang="en-US" altLang="ko-KR" b="1" dirty="0"/>
              <a:t>Single-object localization</a:t>
            </a:r>
            <a:r>
              <a:rPr lang="en-US" altLang="ko-KR" dirty="0"/>
              <a:t>: Algorithms produce a list of object categories present in the image, along with an axis-aligned bounding box indicating the position and scale of one instance of each object category.</a:t>
            </a:r>
          </a:p>
          <a:p>
            <a:pPr fontAlgn="base"/>
            <a:r>
              <a:rPr lang="en-US" altLang="ko-KR" b="1" dirty="0"/>
              <a:t>Object detection</a:t>
            </a:r>
            <a:r>
              <a:rPr lang="en-US" altLang="ko-KR" dirty="0"/>
              <a:t>: Algorithms produce a list of object categories present in the image along with an axis-aligned bounding box indicating the position and scale of every instance of each object category</a:t>
            </a:r>
            <a:r>
              <a:rPr lang="en-US" altLang="ko-KR" dirty="0" smtClean="0"/>
              <a:t>.</a:t>
            </a:r>
            <a:endParaRPr lang="en-US" altLang="ko-KR" dirty="0"/>
          </a:p>
        </p:txBody>
      </p:sp>
    </p:spTree>
    <p:extLst>
      <p:ext uri="{BB962C8B-B14F-4D97-AF65-F5344CB8AC3E}">
        <p14:creationId xmlns:p14="http://schemas.microsoft.com/office/powerpoint/2010/main" val="13855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5630" y="157580"/>
            <a:ext cx="6800740" cy="6630082"/>
          </a:xfrm>
        </p:spPr>
      </p:pic>
    </p:spTree>
    <p:extLst>
      <p:ext uri="{BB962C8B-B14F-4D97-AF65-F5344CB8AC3E}">
        <p14:creationId xmlns:p14="http://schemas.microsoft.com/office/powerpoint/2010/main" val="260651121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1013</Words>
  <Application>Microsoft Office PowerPoint</Application>
  <PresentationFormat>와이드스크린</PresentationFormat>
  <Paragraphs>44</Paragraphs>
  <Slides>18</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18</vt:i4>
      </vt:variant>
    </vt:vector>
  </HeadingPairs>
  <TitlesOfParts>
    <vt:vector size="21" baseType="lpstr">
      <vt:lpstr>맑은 고딕</vt:lpstr>
      <vt:lpstr>Arial</vt:lpstr>
      <vt:lpstr>Office 테마</vt:lpstr>
      <vt:lpstr>Object Recognition</vt:lpstr>
      <vt:lpstr>Object recognition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R-CNN Model Family</vt:lpstr>
      <vt:lpstr>R-CNN</vt:lpstr>
      <vt:lpstr>R-CNN</vt:lpstr>
      <vt:lpstr>Problems with R-CNN</vt:lpstr>
      <vt:lpstr>PowerPoint 프레젠테이션</vt:lpstr>
      <vt:lpstr>YOLO Model Family</vt:lpstr>
      <vt:lpstr>YOLO</vt:lpstr>
      <vt:lpstr>YOLO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Recognition</dc:title>
  <dc:creator>NN</dc:creator>
  <cp:lastModifiedBy>NN</cp:lastModifiedBy>
  <cp:revision>4</cp:revision>
  <dcterms:created xsi:type="dcterms:W3CDTF">2021-04-17T15:28:56Z</dcterms:created>
  <dcterms:modified xsi:type="dcterms:W3CDTF">2021-04-17T15:57:24Z</dcterms:modified>
</cp:coreProperties>
</file>