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hwTJcVo9WnyNmNwb3hhT6FHbwt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3" name="Shape 23"/>
        <p:cNvGrpSpPr/>
        <p:nvPr/>
      </p:nvGrpSpPr>
      <p:grpSpPr>
        <a:xfrm>
          <a:off x="0" y="0"/>
          <a:ext cx="0" cy="0"/>
          <a:chOff x="0" y="0"/>
          <a:chExt cx="0" cy="0"/>
        </a:xfrm>
      </p:grpSpPr>
      <p:sp>
        <p:nvSpPr>
          <p:cNvPr id="24" name="Google Shape;24;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29" name="Shape 29"/>
        <p:cNvGrpSpPr/>
        <p:nvPr/>
      </p:nvGrpSpPr>
      <p:grpSpPr>
        <a:xfrm>
          <a:off x="0" y="0"/>
          <a:ext cx="0" cy="0"/>
          <a:chOff x="0" y="0"/>
          <a:chExt cx="0" cy="0"/>
        </a:xfrm>
      </p:grpSpPr>
      <p:sp>
        <p:nvSpPr>
          <p:cNvPr id="30" name="Google Shape;3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36" name="Shape 36"/>
        <p:cNvGrpSpPr/>
        <p:nvPr/>
      </p:nvGrpSpPr>
      <p:grpSpPr>
        <a:xfrm>
          <a:off x="0" y="0"/>
          <a:ext cx="0" cy="0"/>
          <a:chOff x="0" y="0"/>
          <a:chExt cx="0" cy="0"/>
        </a:xfrm>
      </p:grpSpPr>
      <p:sp>
        <p:nvSpPr>
          <p:cNvPr id="37" name="Google Shape;37;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5" name="Shape 45"/>
        <p:cNvGrpSpPr/>
        <p:nvPr/>
      </p:nvGrpSpPr>
      <p:grpSpPr>
        <a:xfrm>
          <a:off x="0" y="0"/>
          <a:ext cx="0" cy="0"/>
          <a:chOff x="0" y="0"/>
          <a:chExt cx="0" cy="0"/>
        </a:xfrm>
      </p:grpSpPr>
      <p:sp>
        <p:nvSpPr>
          <p:cNvPr id="46" name="Google Shape;4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algun Gothic"/>
                <a:ea typeface="Malgun Gothic"/>
                <a:cs typeface="Malgun Gothic"/>
                <a:sym typeface="Malgun Gothic"/>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Malgun Gothic"/>
                <a:ea typeface="Malgun Gothic"/>
                <a:cs typeface="Malgun Gothic"/>
                <a:sym typeface="Malgun Gothic"/>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Malgun Gothic"/>
                <a:ea typeface="Malgun Gothic"/>
                <a:cs typeface="Malgun Gothic"/>
                <a:sym typeface="Malgun Gothic"/>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9pPr>
          </a:lstStyle>
          <a:p/>
        </p:txBody>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rossgirshick.inf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arxiv.org/abs/1311.252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pjreddi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arxiv.org/abs/1506.02640" TargetMode="External"/><Relationship Id="rId4" Type="http://schemas.openxmlformats.org/officeDocument/2006/relationships/hyperlink" Target="https://research.fb.com/category/facebook-ai-researc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pjreddie.com/media/files/papers/YOLOv3.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arxiv.org/abs/1409.057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Malgun Gothic"/>
              <a:buNone/>
            </a:pPr>
            <a:r>
              <a:rPr lang="en-US"/>
              <a:t>Object Recognition</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t/>
            </a:r>
            <a:endParaRPr/>
          </a:p>
        </p:txBody>
      </p:sp>
      <p:sp>
        <p:nvSpPr>
          <p:cNvPr id="139" name="Google Shape;13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let’s take a look at some recent top-performing deep learning models.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b="1" lang="en-US"/>
              <a:t>R-CNN Model Family</a:t>
            </a:r>
            <a:endParaRPr/>
          </a:p>
        </p:txBody>
      </p:sp>
      <p:sp>
        <p:nvSpPr>
          <p:cNvPr id="145" name="Google Shape;14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R-CNN family of methods refers to the R-CNN, which may stand for “</a:t>
            </a:r>
            <a:r>
              <a:rPr i="1" lang="en-US"/>
              <a:t>Regions with CNN Features</a:t>
            </a:r>
            <a:r>
              <a:rPr lang="en-US"/>
              <a:t>” or “</a:t>
            </a:r>
            <a:r>
              <a:rPr i="1" lang="en-US"/>
              <a:t>Region-Based Convolutional Neural Network</a:t>
            </a:r>
            <a:r>
              <a:rPr lang="en-US"/>
              <a:t>,” developed by </a:t>
            </a:r>
            <a:r>
              <a:rPr lang="en-US" u="sng">
                <a:solidFill>
                  <a:schemeClr val="hlink"/>
                </a:solidFill>
                <a:hlinkClick r:id="rId3"/>
              </a:rPr>
              <a:t>Ross Girshick</a:t>
            </a:r>
            <a:r>
              <a:rPr lang="en-US"/>
              <a:t>, et al. in 2014.</a:t>
            </a:r>
            <a:endParaRPr/>
          </a:p>
          <a:p>
            <a:pPr indent="-228600" lvl="0" marL="228600" rtl="0" algn="l">
              <a:lnSpc>
                <a:spcPct val="90000"/>
              </a:lnSpc>
              <a:spcBef>
                <a:spcPts val="1000"/>
              </a:spcBef>
              <a:spcAft>
                <a:spcPts val="0"/>
              </a:spcAft>
              <a:buClr>
                <a:schemeClr val="dk1"/>
              </a:buClr>
              <a:buSzPts val="2800"/>
              <a:buChar char="•"/>
            </a:pPr>
            <a:r>
              <a:rPr lang="en-US"/>
              <a:t>This includes the techniques R-CNN, Fast R-CNN, and Faster-RCNN designed and demonstrated for object localization and object recognition.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R-CNN</a:t>
            </a:r>
            <a:endParaRPr/>
          </a:p>
        </p:txBody>
      </p:sp>
      <p:sp>
        <p:nvSpPr>
          <p:cNvPr id="151" name="Google Shape;15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R-CNN was described in the 2014 paper by Ross Girshick, et al. from UC Berkeley titled “</a:t>
            </a:r>
            <a:r>
              <a:rPr lang="en-US" u="sng">
                <a:solidFill>
                  <a:schemeClr val="hlink"/>
                </a:solidFill>
                <a:hlinkClick r:id="rId3"/>
              </a:rPr>
              <a:t>Rich feature hierarchies for accurate object detection and semantic segmentation</a:t>
            </a:r>
            <a:r>
              <a:rPr lang="en-US"/>
              <a:t>.”</a:t>
            </a:r>
            <a:endParaRPr/>
          </a:p>
          <a:p>
            <a:pPr indent="-228600" lvl="0" marL="228600" rtl="0" algn="l">
              <a:lnSpc>
                <a:spcPct val="90000"/>
              </a:lnSpc>
              <a:spcBef>
                <a:spcPts val="1000"/>
              </a:spcBef>
              <a:spcAft>
                <a:spcPts val="0"/>
              </a:spcAft>
              <a:buClr>
                <a:schemeClr val="dk1"/>
              </a:buClr>
              <a:buSzPts val="2800"/>
              <a:buChar char="•"/>
            </a:pPr>
            <a:r>
              <a:rPr lang="en-US"/>
              <a:t>It may have been one of the first large and successful application of convolutional neural networks to the problem of object localization, detection, and segmentation. The approach was demonstrated on benchmark datasets, achieving then state-of-the-art results on the VOC-2012 dataset and the 200-class ILSVRC-2013 object detection dataset.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R-CNN</a:t>
            </a:r>
            <a:endParaRPr/>
          </a:p>
        </p:txBody>
      </p:sp>
      <p:pic>
        <p:nvPicPr>
          <p:cNvPr id="157" name="Google Shape;157;p13"/>
          <p:cNvPicPr preferRelativeResize="0"/>
          <p:nvPr>
            <p:ph idx="1" type="body"/>
          </p:nvPr>
        </p:nvPicPr>
        <p:blipFill rotWithShape="1">
          <a:blip r:embed="rId3">
            <a:alphaModFix/>
          </a:blip>
          <a:srcRect b="0" l="0" r="0" t="0"/>
          <a:stretch/>
        </p:blipFill>
        <p:spPr>
          <a:xfrm>
            <a:off x="672246" y="1813781"/>
            <a:ext cx="10045578" cy="42664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Problems with R-CNN</a:t>
            </a:r>
            <a:endParaRPr/>
          </a:p>
        </p:txBody>
      </p:sp>
      <p:sp>
        <p:nvSpPr>
          <p:cNvPr id="163" name="Google Shape;16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still takes a huge amount of time to train the network as you would have to classify 2000 region proposals per image.</a:t>
            </a:r>
            <a:endParaRPr/>
          </a:p>
          <a:p>
            <a:pPr indent="-228600" lvl="0" marL="228600" rtl="0" algn="l">
              <a:lnSpc>
                <a:spcPct val="90000"/>
              </a:lnSpc>
              <a:spcBef>
                <a:spcPts val="1000"/>
              </a:spcBef>
              <a:spcAft>
                <a:spcPts val="0"/>
              </a:spcAft>
              <a:buClr>
                <a:schemeClr val="dk1"/>
              </a:buClr>
              <a:buSzPts val="2800"/>
              <a:buChar char="•"/>
            </a:pPr>
            <a:r>
              <a:rPr lang="en-US"/>
              <a:t>It cannot be implemented real time as it takes around 47 seconds for each test image.</a:t>
            </a:r>
            <a:endParaRPr/>
          </a:p>
          <a:p>
            <a:pPr indent="-228600" lvl="0" marL="228600" rtl="0" algn="l">
              <a:lnSpc>
                <a:spcPct val="90000"/>
              </a:lnSpc>
              <a:spcBef>
                <a:spcPts val="1000"/>
              </a:spcBef>
              <a:spcAft>
                <a:spcPts val="0"/>
              </a:spcAft>
              <a:buClr>
                <a:schemeClr val="dk1"/>
              </a:buClr>
              <a:buSzPts val="2800"/>
              <a:buChar char="•"/>
            </a:pPr>
            <a:r>
              <a:rPr lang="en-US"/>
              <a:t>The selective search algorithm is a fixed algorithm. Therefore, no learning is happening at that stage. This could lead to the generation of bad candidate region proposals.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t/>
            </a:r>
            <a:endParaRPr/>
          </a:p>
        </p:txBody>
      </p:sp>
      <p:pic>
        <p:nvPicPr>
          <p:cNvPr id="169" name="Google Shape;169;p15"/>
          <p:cNvPicPr preferRelativeResize="0"/>
          <p:nvPr>
            <p:ph idx="1" type="body"/>
          </p:nvPr>
        </p:nvPicPr>
        <p:blipFill rotWithShape="1">
          <a:blip r:embed="rId3">
            <a:alphaModFix/>
          </a:blip>
          <a:srcRect b="0" l="0" r="0" t="0"/>
          <a:stretch/>
        </p:blipFill>
        <p:spPr>
          <a:xfrm>
            <a:off x="1792996" y="1939925"/>
            <a:ext cx="7885037" cy="43513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b="1" lang="en-US"/>
              <a:t>YOLO Model Family</a:t>
            </a:r>
            <a:endParaRPr/>
          </a:p>
        </p:txBody>
      </p:sp>
      <p:sp>
        <p:nvSpPr>
          <p:cNvPr id="175" name="Google Shape;17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Another popular family of object recognition models is referred to collectively as YOLO or “</a:t>
            </a:r>
            <a:r>
              <a:rPr i="1" lang="en-US"/>
              <a:t>You Only Look Once</a:t>
            </a:r>
            <a:r>
              <a:rPr lang="en-US"/>
              <a:t>,” developed by </a:t>
            </a:r>
            <a:r>
              <a:rPr lang="en-US" u="sng">
                <a:solidFill>
                  <a:schemeClr val="hlink"/>
                </a:solidFill>
                <a:hlinkClick r:id="rId3"/>
              </a:rPr>
              <a:t>Joseph Redmon</a:t>
            </a:r>
            <a:r>
              <a:rPr lang="en-US"/>
              <a:t>, et al.</a:t>
            </a:r>
            <a:endParaRPr/>
          </a:p>
          <a:p>
            <a:pPr indent="-228600" lvl="0" marL="228600" rtl="0" algn="l">
              <a:lnSpc>
                <a:spcPct val="90000"/>
              </a:lnSpc>
              <a:spcBef>
                <a:spcPts val="1000"/>
              </a:spcBef>
              <a:spcAft>
                <a:spcPts val="0"/>
              </a:spcAft>
              <a:buClr>
                <a:schemeClr val="dk1"/>
              </a:buClr>
              <a:buSzPts val="2800"/>
              <a:buChar char="•"/>
            </a:pPr>
            <a:r>
              <a:rPr lang="en-US"/>
              <a:t>The R-CNN models may be generally more accurate, yet the YOLO family of models are fast, much faster than R-CNN, achieving object detection in real-time.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b="1" lang="en-US"/>
              <a:t>YOLO</a:t>
            </a:r>
            <a:endParaRPr/>
          </a:p>
        </p:txBody>
      </p:sp>
      <p:sp>
        <p:nvSpPr>
          <p:cNvPr id="181" name="Google Shape;18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The YOLO model was first described by Joseph Redmon, et al. in the 2015 paper titled “</a:t>
            </a:r>
            <a:r>
              <a:rPr lang="en-US" u="sng">
                <a:solidFill>
                  <a:schemeClr val="hlink"/>
                </a:solidFill>
                <a:hlinkClick r:id="rId3"/>
              </a:rPr>
              <a:t>You Only Look Once: Unified, Real-Time Object Detection</a:t>
            </a:r>
            <a:r>
              <a:rPr lang="en-US"/>
              <a:t>.” Note that Ross Girshick, developer of R-CNN, was also an author and contributor to this work, then at </a:t>
            </a:r>
            <a:r>
              <a:rPr lang="en-US" u="sng">
                <a:solidFill>
                  <a:schemeClr val="hlink"/>
                </a:solidFill>
                <a:hlinkClick r:id="rId4"/>
              </a:rPr>
              <a:t>Facebook AI Research</a:t>
            </a:r>
            <a:r>
              <a:rPr lang="en-US"/>
              <a:t>.</a:t>
            </a:r>
            <a:endParaRPr/>
          </a:p>
          <a:p>
            <a:pPr indent="-228600" lvl="0" marL="228600" rtl="0" algn="l">
              <a:lnSpc>
                <a:spcPct val="90000"/>
              </a:lnSpc>
              <a:spcBef>
                <a:spcPts val="1000"/>
              </a:spcBef>
              <a:spcAft>
                <a:spcPts val="0"/>
              </a:spcAft>
              <a:buClr>
                <a:schemeClr val="dk1"/>
              </a:buClr>
              <a:buSzPts val="2800"/>
              <a:buChar char="•"/>
            </a:pPr>
            <a:r>
              <a:rPr lang="en-US"/>
              <a:t>The approach involves a single neural network trained end to end that takes a photograph as input and predicts bounding boxes and class labels for each bounding box directly. The technique offers lower predictive accuracy (e.g. more localization errors), although operates at 45 frames per second and up to 155 frames per second for a speed-optimized version of the model.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YOLO</a:t>
            </a:r>
            <a:endParaRPr/>
          </a:p>
        </p:txBody>
      </p:sp>
      <p:sp>
        <p:nvSpPr>
          <p:cNvPr id="187" name="Google Shape;18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Unlike systems like R-CNN and Fast R-CNN (CNN meaning Convolutional Neural Network), it’s trained to do classification and bounding box regression at the same time. This makes it a more elegant and streamlined algorithm. However, this also makes it more difficult to pick out smaller objects. YOLO is therefore much faster than most convolutional neural networks in its application, more than </a:t>
            </a:r>
            <a:r>
              <a:rPr lang="en-US" u="sng">
                <a:solidFill>
                  <a:schemeClr val="hlink"/>
                </a:solidFill>
                <a:hlinkClick r:id="rId3"/>
              </a:rPr>
              <a:t>1000x faster than R-CNN and 100x faster than Fast R-CNN</a:t>
            </a:r>
            <a:r>
              <a:rPr lang="en-US"/>
              <a:t>.</a:t>
            </a:r>
            <a:endParaRPr/>
          </a:p>
          <a:p>
            <a:pPr indent="-228600" lvl="0" marL="228600" rtl="0" algn="l">
              <a:lnSpc>
                <a:spcPct val="90000"/>
              </a:lnSpc>
              <a:spcBef>
                <a:spcPts val="1000"/>
              </a:spcBef>
              <a:spcAft>
                <a:spcPts val="0"/>
              </a:spcAft>
              <a:buClr>
                <a:schemeClr val="dk1"/>
              </a:buClr>
              <a:buSzPct val="100000"/>
              <a:buChar char="•"/>
            </a:pPr>
            <a:r>
              <a:rPr lang="en-US"/>
              <a:t>Unfortunately, this does produce a trade-off between speed and accuracy. Systems using YOLO as the primary object detection algorithm require thousands of data inputs to train with in exchange for high accuracy rates. </a:t>
            </a:r>
            <a:endParaRPr/>
          </a:p>
          <a:p>
            <a:pPr indent="-228600" lvl="0" marL="228600" rtl="0" algn="l">
              <a:lnSpc>
                <a:spcPct val="90000"/>
              </a:lnSpc>
              <a:spcBef>
                <a:spcPts val="1000"/>
              </a:spcBef>
              <a:spcAft>
                <a:spcPts val="0"/>
              </a:spcAft>
              <a:buClr>
                <a:schemeClr val="dk1"/>
              </a:buClr>
              <a:buSzPct val="100000"/>
              <a:buChar char="•"/>
            </a:pPr>
            <a:r>
              <a:rPr lang="en-US"/>
              <a:t>YOLO v2,v3,v4,v5</a:t>
            </a:r>
            <a:br>
              <a:rPr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Object recognition</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Object recognition is a general term to describe a collection of related computer vision tasks that involve identifying objects in digital photographs.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t/>
            </a:r>
            <a:endParaRPr/>
          </a:p>
        </p:txBody>
      </p:sp>
      <p:pic>
        <p:nvPicPr>
          <p:cNvPr id="97" name="Google Shape;97;p3"/>
          <p:cNvPicPr preferRelativeResize="0"/>
          <p:nvPr>
            <p:ph idx="1" type="body"/>
          </p:nvPr>
        </p:nvPicPr>
        <p:blipFill rotWithShape="1">
          <a:blip r:embed="rId3">
            <a:alphaModFix/>
          </a:blip>
          <a:srcRect b="0" l="0" r="0" t="0"/>
          <a:stretch/>
        </p:blipFill>
        <p:spPr>
          <a:xfrm>
            <a:off x="2749700" y="319089"/>
            <a:ext cx="6156907" cy="61040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i="1" lang="en-US"/>
              <a:t>Image classification</a:t>
            </a:r>
            <a:r>
              <a:rPr lang="en-US"/>
              <a:t> involves predicting the class of one object in an image.</a:t>
            </a:r>
            <a:endParaRPr/>
          </a:p>
          <a:p>
            <a:pPr indent="-228600" lvl="0" marL="228600" rtl="0" algn="l">
              <a:lnSpc>
                <a:spcPct val="90000"/>
              </a:lnSpc>
              <a:spcBef>
                <a:spcPts val="1000"/>
              </a:spcBef>
              <a:spcAft>
                <a:spcPts val="0"/>
              </a:spcAft>
              <a:buClr>
                <a:schemeClr val="dk1"/>
              </a:buClr>
              <a:buSzPts val="2800"/>
              <a:buChar char="•"/>
            </a:pPr>
            <a:r>
              <a:rPr i="1" lang="en-US"/>
              <a:t>Object localization</a:t>
            </a:r>
            <a:r>
              <a:rPr lang="en-US"/>
              <a:t> refers to identifying the location of one or more objects in an image and drawing a bounding box around their extent.</a:t>
            </a:r>
            <a:endParaRPr/>
          </a:p>
          <a:p>
            <a:pPr indent="-228600" lvl="0" marL="228600" rtl="0" algn="l">
              <a:lnSpc>
                <a:spcPct val="90000"/>
              </a:lnSpc>
              <a:spcBef>
                <a:spcPts val="1000"/>
              </a:spcBef>
              <a:spcAft>
                <a:spcPts val="0"/>
              </a:spcAft>
              <a:buClr>
                <a:schemeClr val="dk1"/>
              </a:buClr>
              <a:buSzPts val="2800"/>
              <a:buChar char="•"/>
            </a:pPr>
            <a:r>
              <a:rPr i="1" lang="en-US"/>
              <a:t>Object detection</a:t>
            </a:r>
            <a:r>
              <a:rPr lang="en-US"/>
              <a:t> combines these two tasks and localizes and classifies one or more objects in an image.</a:t>
            </a:r>
            <a:endParaRPr/>
          </a:p>
          <a:p>
            <a:pPr indent="-228600" lvl="0" marL="228600" rtl="0" algn="l">
              <a:lnSpc>
                <a:spcPct val="90000"/>
              </a:lnSpc>
              <a:spcBef>
                <a:spcPts val="1000"/>
              </a:spcBef>
              <a:spcAft>
                <a:spcPts val="0"/>
              </a:spcAft>
              <a:buClr>
                <a:schemeClr val="dk1"/>
              </a:buClr>
              <a:buSzPts val="2800"/>
              <a:buChar char="•"/>
            </a:pPr>
            <a:r>
              <a:rPr lang="en-US"/>
              <a:t>When a user or practitioner refers to “</a:t>
            </a:r>
            <a:r>
              <a:rPr i="1" lang="en-US"/>
              <a:t>object recognition</a:t>
            </a:r>
            <a:r>
              <a:rPr lang="en-US"/>
              <a:t>“, they often mean “</a:t>
            </a:r>
            <a:r>
              <a:rPr i="1" lang="en-US"/>
              <a:t>object detection</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b="1" lang="en-US"/>
              <a:t>Image Classification</a:t>
            </a:r>
            <a:r>
              <a:rPr lang="en-US"/>
              <a:t>: Predict the type or class of an object in an image.</a:t>
            </a:r>
            <a:endParaRPr/>
          </a:p>
          <a:p>
            <a:pPr indent="-228600" lvl="1" marL="685800" rtl="0" algn="l">
              <a:lnSpc>
                <a:spcPct val="90000"/>
              </a:lnSpc>
              <a:spcBef>
                <a:spcPts val="500"/>
              </a:spcBef>
              <a:spcAft>
                <a:spcPts val="0"/>
              </a:spcAft>
              <a:buClr>
                <a:schemeClr val="dk1"/>
              </a:buClr>
              <a:buSzPct val="100000"/>
              <a:buChar char="•"/>
            </a:pPr>
            <a:r>
              <a:rPr i="1" lang="en-US"/>
              <a:t>Input</a:t>
            </a:r>
            <a:r>
              <a:rPr lang="en-US"/>
              <a:t>: An image with a single object, such as a photograph.</a:t>
            </a:r>
            <a:endParaRPr/>
          </a:p>
          <a:p>
            <a:pPr indent="-228600" lvl="1" marL="685800" rtl="0" algn="l">
              <a:lnSpc>
                <a:spcPct val="90000"/>
              </a:lnSpc>
              <a:spcBef>
                <a:spcPts val="500"/>
              </a:spcBef>
              <a:spcAft>
                <a:spcPts val="0"/>
              </a:spcAft>
              <a:buClr>
                <a:schemeClr val="dk1"/>
              </a:buClr>
              <a:buSzPct val="100000"/>
              <a:buChar char="•"/>
            </a:pPr>
            <a:r>
              <a:rPr i="1" lang="en-US"/>
              <a:t>Output</a:t>
            </a:r>
            <a:r>
              <a:rPr lang="en-US"/>
              <a:t>: A class label (e.g. one or more integers that are mapped to class labels).</a:t>
            </a:r>
            <a:endParaRPr/>
          </a:p>
          <a:p>
            <a:pPr indent="-228600" lvl="0" marL="228600" rtl="0" algn="l">
              <a:lnSpc>
                <a:spcPct val="90000"/>
              </a:lnSpc>
              <a:spcBef>
                <a:spcPts val="1000"/>
              </a:spcBef>
              <a:spcAft>
                <a:spcPts val="0"/>
              </a:spcAft>
              <a:buClr>
                <a:schemeClr val="dk1"/>
              </a:buClr>
              <a:buSzPct val="100000"/>
              <a:buChar char="•"/>
            </a:pPr>
            <a:r>
              <a:rPr b="1" lang="en-US"/>
              <a:t>Object Localization</a:t>
            </a:r>
            <a:r>
              <a:rPr lang="en-US"/>
              <a:t>: Locate the presence of objects in an image and indicate their location with a bounding box.</a:t>
            </a:r>
            <a:endParaRPr/>
          </a:p>
          <a:p>
            <a:pPr indent="-228600" lvl="1" marL="685800" rtl="0" algn="l">
              <a:lnSpc>
                <a:spcPct val="90000"/>
              </a:lnSpc>
              <a:spcBef>
                <a:spcPts val="500"/>
              </a:spcBef>
              <a:spcAft>
                <a:spcPts val="0"/>
              </a:spcAft>
              <a:buClr>
                <a:schemeClr val="dk1"/>
              </a:buClr>
              <a:buSzPct val="100000"/>
              <a:buChar char="•"/>
            </a:pPr>
            <a:r>
              <a:rPr i="1" lang="en-US"/>
              <a:t>Input</a:t>
            </a:r>
            <a:r>
              <a:rPr lang="en-US"/>
              <a:t>: An image with one or more objects, such as a photograph.</a:t>
            </a:r>
            <a:endParaRPr/>
          </a:p>
          <a:p>
            <a:pPr indent="-228600" lvl="1" marL="685800" rtl="0" algn="l">
              <a:lnSpc>
                <a:spcPct val="90000"/>
              </a:lnSpc>
              <a:spcBef>
                <a:spcPts val="500"/>
              </a:spcBef>
              <a:spcAft>
                <a:spcPts val="0"/>
              </a:spcAft>
              <a:buClr>
                <a:schemeClr val="dk1"/>
              </a:buClr>
              <a:buSzPct val="100000"/>
              <a:buChar char="•"/>
            </a:pPr>
            <a:r>
              <a:rPr i="1" lang="en-US"/>
              <a:t>Output</a:t>
            </a:r>
            <a:r>
              <a:rPr lang="en-US"/>
              <a:t>: One or more bounding boxes (e.g. defined by a point, width, and height).</a:t>
            </a:r>
            <a:endParaRPr/>
          </a:p>
          <a:p>
            <a:pPr indent="-228600" lvl="0" marL="228600" rtl="0" algn="l">
              <a:lnSpc>
                <a:spcPct val="90000"/>
              </a:lnSpc>
              <a:spcBef>
                <a:spcPts val="1000"/>
              </a:spcBef>
              <a:spcAft>
                <a:spcPts val="0"/>
              </a:spcAft>
              <a:buClr>
                <a:schemeClr val="dk1"/>
              </a:buClr>
              <a:buSzPct val="100000"/>
              <a:buChar char="•"/>
            </a:pPr>
            <a:r>
              <a:rPr b="1" lang="en-US"/>
              <a:t>Object Detection</a:t>
            </a:r>
            <a:r>
              <a:rPr lang="en-US"/>
              <a:t>: Locate the presence of objects with a bounding box and types or classes of the located objects in an image.</a:t>
            </a:r>
            <a:endParaRPr/>
          </a:p>
          <a:p>
            <a:pPr indent="-228600" lvl="1" marL="685800" rtl="0" algn="l">
              <a:lnSpc>
                <a:spcPct val="90000"/>
              </a:lnSpc>
              <a:spcBef>
                <a:spcPts val="500"/>
              </a:spcBef>
              <a:spcAft>
                <a:spcPts val="0"/>
              </a:spcAft>
              <a:buClr>
                <a:schemeClr val="dk1"/>
              </a:buClr>
              <a:buSzPct val="100000"/>
              <a:buChar char="•"/>
            </a:pPr>
            <a:r>
              <a:rPr i="1" lang="en-US"/>
              <a:t>Input</a:t>
            </a:r>
            <a:r>
              <a:rPr lang="en-US"/>
              <a:t>: An image with one or more objects, such as a photograph.</a:t>
            </a:r>
            <a:endParaRPr/>
          </a:p>
          <a:p>
            <a:pPr indent="-228600" lvl="1" marL="685800" rtl="0" algn="l">
              <a:lnSpc>
                <a:spcPct val="90000"/>
              </a:lnSpc>
              <a:spcBef>
                <a:spcPts val="500"/>
              </a:spcBef>
              <a:spcAft>
                <a:spcPts val="0"/>
              </a:spcAft>
              <a:buClr>
                <a:schemeClr val="dk1"/>
              </a:buClr>
              <a:buSzPct val="100000"/>
              <a:buChar char="•"/>
            </a:pPr>
            <a:r>
              <a:rPr i="1" lang="en-US"/>
              <a:t>Output</a:t>
            </a:r>
            <a:r>
              <a:rPr lang="en-US"/>
              <a:t>: One or more bounding boxes (e.g. defined by a point, width, and height), and a class label for each bounding box.</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a:t>
            </a:r>
            <a:r>
              <a:rPr i="1" lang="en-US"/>
              <a:t>object segmentation</a:t>
            </a:r>
            <a:r>
              <a:rPr lang="en-US"/>
              <a:t>, also called “object instance segmentation” or “semantic segmentation,” where instances of recognized objects are indicated by highlighting the specific pixels of the object instead of a coarse bounding box.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t/>
            </a: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ImageNet Large Scale Visual Recognition Challenge (</a:t>
            </a:r>
            <a:r>
              <a:rPr b="1" lang="en-US"/>
              <a:t>ILSVRC</a:t>
            </a:r>
            <a:r>
              <a:rPr lang="en-US"/>
              <a:t>) evaluates algorithms for object detection and image classification at large scale.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t/>
            </a:r>
            <a:endParaRPr/>
          </a:p>
        </p:txBody>
      </p:sp>
      <p:sp>
        <p:nvSpPr>
          <p:cNvPr id="127" name="Google Shape;12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This is an annual academic competition with a separate challenge for each of these three problem types, with the intent of fostering independent and separate improvements at each level that can be leveraged more broadly. For example, see the list of the three corresponding task types below taken from the </a:t>
            </a:r>
            <a:r>
              <a:rPr lang="en-US" u="sng">
                <a:solidFill>
                  <a:schemeClr val="hlink"/>
                </a:solidFill>
                <a:hlinkClick r:id="rId3"/>
              </a:rPr>
              <a:t>2015 ILSVRC review paper</a:t>
            </a:r>
            <a:r>
              <a:rPr lang="en-US"/>
              <a:t>:</a:t>
            </a:r>
            <a:endParaRPr/>
          </a:p>
          <a:p>
            <a:pPr indent="-228600" lvl="0" marL="228600" rtl="0" algn="l">
              <a:lnSpc>
                <a:spcPct val="90000"/>
              </a:lnSpc>
              <a:spcBef>
                <a:spcPts val="1000"/>
              </a:spcBef>
              <a:spcAft>
                <a:spcPts val="0"/>
              </a:spcAft>
              <a:buClr>
                <a:schemeClr val="dk1"/>
              </a:buClr>
              <a:buSzPct val="100000"/>
              <a:buChar char="•"/>
            </a:pPr>
            <a:r>
              <a:rPr b="1" lang="en-US"/>
              <a:t>Image classification</a:t>
            </a:r>
            <a:r>
              <a:rPr lang="en-US"/>
              <a:t>: Algorithms produce a list of object categories present in the image.</a:t>
            </a:r>
            <a:endParaRPr/>
          </a:p>
          <a:p>
            <a:pPr indent="-228600" lvl="0" marL="228600" rtl="0" algn="l">
              <a:lnSpc>
                <a:spcPct val="90000"/>
              </a:lnSpc>
              <a:spcBef>
                <a:spcPts val="1000"/>
              </a:spcBef>
              <a:spcAft>
                <a:spcPts val="0"/>
              </a:spcAft>
              <a:buClr>
                <a:schemeClr val="dk1"/>
              </a:buClr>
              <a:buSzPct val="100000"/>
              <a:buChar char="•"/>
            </a:pPr>
            <a:r>
              <a:rPr b="1" lang="en-US"/>
              <a:t>Single-object localization</a:t>
            </a:r>
            <a:r>
              <a:rPr lang="en-US"/>
              <a:t>: Algorithms produce a list of object categories present in the image, along with an axis-aligned bounding box indicating the position and scale of one instance of each object category.</a:t>
            </a:r>
            <a:endParaRPr/>
          </a:p>
          <a:p>
            <a:pPr indent="-228600" lvl="0" marL="228600" rtl="0" algn="l">
              <a:lnSpc>
                <a:spcPct val="90000"/>
              </a:lnSpc>
              <a:spcBef>
                <a:spcPts val="1000"/>
              </a:spcBef>
              <a:spcAft>
                <a:spcPts val="0"/>
              </a:spcAft>
              <a:buClr>
                <a:schemeClr val="dk1"/>
              </a:buClr>
              <a:buSzPct val="100000"/>
              <a:buChar char="•"/>
            </a:pPr>
            <a:r>
              <a:rPr b="1" lang="en-US"/>
              <a:t>Object detection</a:t>
            </a:r>
            <a:r>
              <a:rPr lang="en-US"/>
              <a:t>: Algorithms produce a list of object categories present in the image along with an axis-aligned bounding box indicating the position and scale of every instance of each object category.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t/>
            </a:r>
            <a:endParaRPr/>
          </a:p>
        </p:txBody>
      </p:sp>
      <p:pic>
        <p:nvPicPr>
          <p:cNvPr id="133" name="Google Shape;133;p9"/>
          <p:cNvPicPr preferRelativeResize="0"/>
          <p:nvPr>
            <p:ph idx="1" type="body"/>
          </p:nvPr>
        </p:nvPicPr>
        <p:blipFill rotWithShape="1">
          <a:blip r:embed="rId3">
            <a:alphaModFix/>
          </a:blip>
          <a:srcRect b="0" l="0" r="0" t="0"/>
          <a:stretch/>
        </p:blipFill>
        <p:spPr>
          <a:xfrm>
            <a:off x="2695630" y="157580"/>
            <a:ext cx="6800740" cy="66300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2021-04-17T15:28:56Z</dcterms:created>
  <dc:creator>NN</dc:creator>
</cp:coreProperties>
</file>