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  <p:sldMasterId id="2147483719" r:id="rId2"/>
    <p:sldMasterId id="2147483739" r:id="rId3"/>
  </p:sldMasterIdLst>
  <p:notesMasterIdLst>
    <p:notesMasterId r:id="rId29"/>
  </p:notesMasterIdLst>
  <p:handoutMasterIdLst>
    <p:handoutMasterId r:id="rId30"/>
  </p:handoutMasterIdLst>
  <p:sldIdLst>
    <p:sldId id="261" r:id="rId4"/>
    <p:sldId id="266" r:id="rId5"/>
    <p:sldId id="275" r:id="rId6"/>
    <p:sldId id="260" r:id="rId7"/>
    <p:sldId id="262" r:id="rId8"/>
    <p:sldId id="263" r:id="rId9"/>
    <p:sldId id="264" r:id="rId10"/>
    <p:sldId id="265" r:id="rId11"/>
    <p:sldId id="267" r:id="rId12"/>
    <p:sldId id="276" r:id="rId13"/>
    <p:sldId id="268" r:id="rId14"/>
    <p:sldId id="270" r:id="rId15"/>
    <p:sldId id="269" r:id="rId16"/>
    <p:sldId id="271" r:id="rId17"/>
    <p:sldId id="274" r:id="rId18"/>
    <p:sldId id="272" r:id="rId19"/>
    <p:sldId id="277" r:id="rId20"/>
    <p:sldId id="280" r:id="rId21"/>
    <p:sldId id="281" r:id="rId22"/>
    <p:sldId id="279" r:id="rId23"/>
    <p:sldId id="278" r:id="rId24"/>
    <p:sldId id="282" r:id="rId25"/>
    <p:sldId id="283" r:id="rId26"/>
    <p:sldId id="284" r:id="rId27"/>
    <p:sldId id="286" r:id="rId2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38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3840BB-FB75-4B38-8CBD-E5E4DB9A8F5A}" type="datetimeFigureOut">
              <a:rPr lang="zh-TW" altLang="en-US" smtClean="0"/>
              <a:t>2021/9/16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78D886-F8A1-4003-875D-68EC0C240D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09498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612A44-06E8-4991-8376-B8F66B6B800B}" type="datetimeFigureOut">
              <a:rPr lang="zh-TW" altLang="en-US" smtClean="0"/>
              <a:t>2021/9/16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F78CCB-7B9C-4B3B-9A9E-303CFBA2F5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8084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3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8398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標題及內容_D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452069"/>
            <a:ext cx="10058400" cy="810677"/>
          </a:xfrm>
        </p:spPr>
        <p:txBody>
          <a:bodyPr>
            <a:normAutofit/>
          </a:bodyPr>
          <a:lstStyle>
            <a:lvl1pPr marL="0">
              <a:defRPr sz="3600">
                <a:ln w="3175">
                  <a:solidFill>
                    <a:schemeClr val="accent3"/>
                  </a:solidFill>
                </a:ln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532714"/>
            <a:ext cx="10058400" cy="433638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DB8091A1-4506-455F-A245-761855CF4D5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CBB917C2-54E1-4635-A520-A11E2EC3A8F7}"/>
              </a:ext>
            </a:extLst>
          </p:cNvPr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9EA43DD1-F2DD-45C9-A667-54CCF720FB2D}"/>
              </a:ext>
            </a:extLst>
          </p:cNvPr>
          <p:cNvSpPr txBox="1">
            <a:spLocks/>
          </p:cNvSpPr>
          <p:nvPr/>
        </p:nvSpPr>
        <p:spPr>
          <a:xfrm>
            <a:off x="1429790" y="6459785"/>
            <a:ext cx="4089861" cy="365125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bg1"/>
            </a:solidFill>
          </a:ln>
        </p:spPr>
        <p:txBody>
          <a:bodyPr vert="horz"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00" b="0" i="0" u="none" strike="noStrike" cap="none">
                <a:solidFill>
                  <a:srgbClr val="FFFFFF"/>
                </a:solidFill>
                <a:latin typeface="+mj-lt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400" dirty="0"/>
              <a:t>Material and Method</a:t>
            </a: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DBD1D2B5-956E-4135-B08E-B1928EFE7551}"/>
              </a:ext>
            </a:extLst>
          </p:cNvPr>
          <p:cNvSpPr txBox="1">
            <a:spLocks/>
          </p:cNvSpPr>
          <p:nvPr/>
        </p:nvSpPr>
        <p:spPr>
          <a:xfrm>
            <a:off x="5586155" y="6459785"/>
            <a:ext cx="4231176" cy="365125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bg1"/>
            </a:solidFill>
          </a:ln>
        </p:spPr>
        <p:txBody>
          <a:bodyPr vert="horz"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00" b="0" i="0" u="none" strike="noStrike" cap="none">
                <a:solidFill>
                  <a:srgbClr val="FFFFFF"/>
                </a:solidFill>
                <a:latin typeface="+mj-lt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400" dirty="0"/>
              <a:t>Result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8912240F-9880-48CE-86D0-30FE1EAC9549}"/>
              </a:ext>
            </a:extLst>
          </p:cNvPr>
          <p:cNvSpPr txBox="1">
            <a:spLocks/>
          </p:cNvSpPr>
          <p:nvPr/>
        </p:nvSpPr>
        <p:spPr>
          <a:xfrm>
            <a:off x="9883832" y="6452268"/>
            <a:ext cx="2258291" cy="3651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bg1"/>
            </a:solidFill>
          </a:ln>
        </p:spPr>
        <p:txBody>
          <a:bodyPr vert="horz"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00" b="0" i="0" u="none" strike="noStrike" cap="none">
                <a:solidFill>
                  <a:srgbClr val="FFFFFF"/>
                </a:solidFill>
                <a:latin typeface="+mj-lt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400" dirty="0"/>
              <a:t>Discussion and Conclusion</a:t>
            </a: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2FC768D5-944B-4853-A4A8-9876DC6A696E}"/>
              </a:ext>
            </a:extLst>
          </p:cNvPr>
          <p:cNvSpPr txBox="1">
            <a:spLocks/>
          </p:cNvSpPr>
          <p:nvPr/>
        </p:nvSpPr>
        <p:spPr>
          <a:xfrm>
            <a:off x="49877" y="6459785"/>
            <a:ext cx="1313409" cy="365125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vert="horz"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00" b="0" i="0" u="none" strike="noStrike" cap="none">
                <a:solidFill>
                  <a:srgbClr val="FFFFFF"/>
                </a:solidFill>
                <a:latin typeface="+mj-lt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altLang="zh-TW" sz="1400" dirty="0"/>
              <a:t>Introduction</a:t>
            </a:r>
            <a:endParaRPr lang="en-US" sz="1400" dirty="0"/>
          </a:p>
        </p:txBody>
      </p: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18AFAF10-26D9-4033-BF75-26DBE1BBF1AA}"/>
              </a:ext>
            </a:extLst>
          </p:cNvPr>
          <p:cNvCxnSpPr/>
          <p:nvPr/>
        </p:nvCxnSpPr>
        <p:spPr>
          <a:xfrm>
            <a:off x="1097280" y="1262746"/>
            <a:ext cx="10058400" cy="0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9601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9/16/2021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7451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9/16/2021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7015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9/16/2021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66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9/16/2021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3386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9/16/2021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8219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_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E3C6F291-5181-49B2-A7D3-1942A2A27773}"/>
              </a:ext>
            </a:extLst>
          </p:cNvPr>
          <p:cNvSpPr txBox="1">
            <a:spLocks/>
          </p:cNvSpPr>
          <p:nvPr/>
        </p:nvSpPr>
        <p:spPr>
          <a:xfrm>
            <a:off x="1429790" y="6459785"/>
            <a:ext cx="4089861" cy="365125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bg1"/>
            </a:solidFill>
          </a:ln>
        </p:spPr>
        <p:txBody>
          <a:bodyPr vert="horz"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00" b="0" i="0" u="none" strike="noStrike" cap="none">
                <a:solidFill>
                  <a:srgbClr val="FFFFFF"/>
                </a:solidFill>
                <a:latin typeface="+mj-lt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400" dirty="0"/>
              <a:t>Material and Method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291C2D88-41A9-4D44-8C30-B6D82BFC4AB7}"/>
              </a:ext>
            </a:extLst>
          </p:cNvPr>
          <p:cNvSpPr txBox="1">
            <a:spLocks/>
          </p:cNvSpPr>
          <p:nvPr/>
        </p:nvSpPr>
        <p:spPr>
          <a:xfrm>
            <a:off x="5586155" y="6459785"/>
            <a:ext cx="4231176" cy="365125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vert="horz"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00" b="0" i="0" u="none" strike="noStrike" cap="none">
                <a:solidFill>
                  <a:srgbClr val="FFFFFF"/>
                </a:solidFill>
                <a:latin typeface="+mj-lt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400" dirty="0"/>
              <a:t>Result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289EE173-87B8-4773-906C-F8761C65781B}"/>
              </a:ext>
            </a:extLst>
          </p:cNvPr>
          <p:cNvSpPr txBox="1">
            <a:spLocks/>
          </p:cNvSpPr>
          <p:nvPr/>
        </p:nvSpPr>
        <p:spPr>
          <a:xfrm>
            <a:off x="9883832" y="6452268"/>
            <a:ext cx="2258291" cy="365125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vert="horz"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00" b="0" i="0" u="none" strike="noStrike" cap="none">
                <a:solidFill>
                  <a:srgbClr val="FFFFFF"/>
                </a:solidFill>
                <a:latin typeface="+mj-lt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400" dirty="0"/>
              <a:t>Discussion and Conclusion</a:t>
            </a:r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76F117BF-B4DD-458C-9136-3F04E253F6C0}"/>
              </a:ext>
            </a:extLst>
          </p:cNvPr>
          <p:cNvSpPr txBox="1">
            <a:spLocks/>
          </p:cNvSpPr>
          <p:nvPr/>
        </p:nvSpPr>
        <p:spPr>
          <a:xfrm>
            <a:off x="49877" y="6459785"/>
            <a:ext cx="1313409" cy="3651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bg1"/>
            </a:solidFill>
          </a:ln>
        </p:spPr>
        <p:txBody>
          <a:bodyPr vert="horz"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00" b="0" i="0" u="none" strike="noStrike" cap="none">
                <a:solidFill>
                  <a:srgbClr val="FFFFFF"/>
                </a:solidFill>
                <a:latin typeface="+mj-lt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altLang="zh-TW" sz="1400" dirty="0"/>
              <a:t>Introduction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181774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_Mn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E3C6F291-5181-49B2-A7D3-1942A2A27773}"/>
              </a:ext>
            </a:extLst>
          </p:cNvPr>
          <p:cNvSpPr txBox="1">
            <a:spLocks/>
          </p:cNvSpPr>
          <p:nvPr/>
        </p:nvSpPr>
        <p:spPr>
          <a:xfrm>
            <a:off x="1429790" y="6459785"/>
            <a:ext cx="4089861" cy="3651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bg1"/>
            </a:solidFill>
          </a:ln>
        </p:spPr>
        <p:txBody>
          <a:bodyPr vert="horz"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00" b="0" i="0" u="none" strike="noStrike" cap="none">
                <a:solidFill>
                  <a:srgbClr val="FFFFFF"/>
                </a:solidFill>
                <a:latin typeface="+mj-lt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400" dirty="0"/>
              <a:t>Material and Method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291C2D88-41A9-4D44-8C30-B6D82BFC4AB7}"/>
              </a:ext>
            </a:extLst>
          </p:cNvPr>
          <p:cNvSpPr txBox="1">
            <a:spLocks/>
          </p:cNvSpPr>
          <p:nvPr/>
        </p:nvSpPr>
        <p:spPr>
          <a:xfrm>
            <a:off x="5586155" y="6459785"/>
            <a:ext cx="4231176" cy="365125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vert="horz"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00" b="0" i="0" u="none" strike="noStrike" cap="none">
                <a:solidFill>
                  <a:srgbClr val="FFFFFF"/>
                </a:solidFill>
                <a:latin typeface="+mj-lt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400" dirty="0"/>
              <a:t>Result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289EE173-87B8-4773-906C-F8761C65781B}"/>
              </a:ext>
            </a:extLst>
          </p:cNvPr>
          <p:cNvSpPr txBox="1">
            <a:spLocks/>
          </p:cNvSpPr>
          <p:nvPr/>
        </p:nvSpPr>
        <p:spPr>
          <a:xfrm>
            <a:off x="9883832" y="6452268"/>
            <a:ext cx="2258291" cy="365125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vert="horz"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00" b="0" i="0" u="none" strike="noStrike" cap="none">
                <a:solidFill>
                  <a:srgbClr val="FFFFFF"/>
                </a:solidFill>
                <a:latin typeface="+mj-lt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400" dirty="0"/>
              <a:t>Discussion and Conclusion</a:t>
            </a:r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76F117BF-B4DD-458C-9136-3F04E253F6C0}"/>
              </a:ext>
            </a:extLst>
          </p:cNvPr>
          <p:cNvSpPr txBox="1">
            <a:spLocks/>
          </p:cNvSpPr>
          <p:nvPr/>
        </p:nvSpPr>
        <p:spPr>
          <a:xfrm>
            <a:off x="49877" y="6459785"/>
            <a:ext cx="1313409" cy="365125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vert="horz"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00" b="0" i="0" u="none" strike="noStrike" cap="none">
                <a:solidFill>
                  <a:srgbClr val="FFFFFF"/>
                </a:solidFill>
                <a:latin typeface="+mj-lt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altLang="zh-TW" sz="1400" dirty="0"/>
              <a:t>Introduction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99016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_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E3C6F291-5181-49B2-A7D3-1942A2A27773}"/>
              </a:ext>
            </a:extLst>
          </p:cNvPr>
          <p:cNvSpPr txBox="1">
            <a:spLocks/>
          </p:cNvSpPr>
          <p:nvPr/>
        </p:nvSpPr>
        <p:spPr>
          <a:xfrm>
            <a:off x="1429790" y="6459785"/>
            <a:ext cx="4089861" cy="365125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bg1"/>
            </a:solidFill>
          </a:ln>
        </p:spPr>
        <p:txBody>
          <a:bodyPr vert="horz"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00" b="0" i="0" u="none" strike="noStrike" cap="none">
                <a:solidFill>
                  <a:srgbClr val="FFFFFF"/>
                </a:solidFill>
                <a:latin typeface="+mj-lt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400" dirty="0"/>
              <a:t>Material and Method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291C2D88-41A9-4D44-8C30-B6D82BFC4AB7}"/>
              </a:ext>
            </a:extLst>
          </p:cNvPr>
          <p:cNvSpPr txBox="1">
            <a:spLocks/>
          </p:cNvSpPr>
          <p:nvPr/>
        </p:nvSpPr>
        <p:spPr>
          <a:xfrm>
            <a:off x="5586155" y="6459785"/>
            <a:ext cx="4231176" cy="3651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bg1"/>
            </a:solidFill>
          </a:ln>
        </p:spPr>
        <p:txBody>
          <a:bodyPr vert="horz"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00" b="0" i="0" u="none" strike="noStrike" cap="none">
                <a:solidFill>
                  <a:srgbClr val="FFFFFF"/>
                </a:solidFill>
                <a:latin typeface="+mj-lt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400" dirty="0"/>
              <a:t>Result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289EE173-87B8-4773-906C-F8761C65781B}"/>
              </a:ext>
            </a:extLst>
          </p:cNvPr>
          <p:cNvSpPr txBox="1">
            <a:spLocks/>
          </p:cNvSpPr>
          <p:nvPr/>
        </p:nvSpPr>
        <p:spPr>
          <a:xfrm>
            <a:off x="9883832" y="6452268"/>
            <a:ext cx="2258291" cy="365125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vert="horz"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00" b="0" i="0" u="none" strike="noStrike" cap="none">
                <a:solidFill>
                  <a:srgbClr val="FFFFFF"/>
                </a:solidFill>
                <a:latin typeface="+mj-lt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400" dirty="0"/>
              <a:t>Discussion and Conclusion</a:t>
            </a:r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76F117BF-B4DD-458C-9136-3F04E253F6C0}"/>
              </a:ext>
            </a:extLst>
          </p:cNvPr>
          <p:cNvSpPr txBox="1">
            <a:spLocks/>
          </p:cNvSpPr>
          <p:nvPr/>
        </p:nvSpPr>
        <p:spPr>
          <a:xfrm>
            <a:off x="49877" y="6459785"/>
            <a:ext cx="1313409" cy="365125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vert="horz"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00" b="0" i="0" u="none" strike="noStrike" cap="none">
                <a:solidFill>
                  <a:srgbClr val="FFFFFF"/>
                </a:solidFill>
                <a:latin typeface="+mj-lt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altLang="zh-TW" sz="1400" dirty="0"/>
              <a:t>Introduction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037058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_Discu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E3C6F291-5181-49B2-A7D3-1942A2A27773}"/>
              </a:ext>
            </a:extLst>
          </p:cNvPr>
          <p:cNvSpPr txBox="1">
            <a:spLocks/>
          </p:cNvSpPr>
          <p:nvPr/>
        </p:nvSpPr>
        <p:spPr>
          <a:xfrm>
            <a:off x="1429790" y="6459785"/>
            <a:ext cx="4089861" cy="365125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bg1"/>
            </a:solidFill>
          </a:ln>
        </p:spPr>
        <p:txBody>
          <a:bodyPr vert="horz"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00" b="0" i="0" u="none" strike="noStrike" cap="none">
                <a:solidFill>
                  <a:srgbClr val="FFFFFF"/>
                </a:solidFill>
                <a:latin typeface="+mj-lt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400" dirty="0"/>
              <a:t>Material and Method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291C2D88-41A9-4D44-8C30-B6D82BFC4AB7}"/>
              </a:ext>
            </a:extLst>
          </p:cNvPr>
          <p:cNvSpPr txBox="1">
            <a:spLocks/>
          </p:cNvSpPr>
          <p:nvPr/>
        </p:nvSpPr>
        <p:spPr>
          <a:xfrm>
            <a:off x="5586155" y="6459785"/>
            <a:ext cx="4231176" cy="365125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vert="horz"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00" b="0" i="0" u="none" strike="noStrike" cap="none">
                <a:solidFill>
                  <a:srgbClr val="FFFFFF"/>
                </a:solidFill>
                <a:latin typeface="+mj-lt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400" dirty="0"/>
              <a:t>Result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289EE173-87B8-4773-906C-F8761C65781B}"/>
              </a:ext>
            </a:extLst>
          </p:cNvPr>
          <p:cNvSpPr txBox="1">
            <a:spLocks/>
          </p:cNvSpPr>
          <p:nvPr/>
        </p:nvSpPr>
        <p:spPr>
          <a:xfrm>
            <a:off x="9883832" y="6452268"/>
            <a:ext cx="2258291" cy="3651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bg1"/>
            </a:solidFill>
          </a:ln>
        </p:spPr>
        <p:txBody>
          <a:bodyPr vert="horz"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00" b="0" i="0" u="none" strike="noStrike" cap="none">
                <a:solidFill>
                  <a:srgbClr val="FFFFFF"/>
                </a:solidFill>
                <a:latin typeface="+mj-lt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400" dirty="0"/>
              <a:t>Discussion and Conclusion</a:t>
            </a:r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76F117BF-B4DD-458C-9136-3F04E253F6C0}"/>
              </a:ext>
            </a:extLst>
          </p:cNvPr>
          <p:cNvSpPr txBox="1">
            <a:spLocks/>
          </p:cNvSpPr>
          <p:nvPr/>
        </p:nvSpPr>
        <p:spPr>
          <a:xfrm>
            <a:off x="49877" y="6459785"/>
            <a:ext cx="1313409" cy="365125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vert="horz"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00" b="0" i="0" u="none" strike="noStrike" cap="none">
                <a:solidFill>
                  <a:srgbClr val="FFFFFF"/>
                </a:solidFill>
                <a:latin typeface="+mj-lt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altLang="zh-TW" sz="1400" dirty="0"/>
              <a:t>Introduction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760247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preserve="1">
  <p:cSld name="1_Blank slide">
    <p:bg>
      <p:bgPr>
        <a:solidFill>
          <a:schemeClr val="accent2"/>
        </a:solidFill>
        <a:effectLst/>
      </p:bgPr>
    </p:bg>
    <p:spTree>
      <p:nvGrpSpPr>
        <p:cNvPr id="1" name="Shape 1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C6EAAB3C-232C-4B2E-AD46-EC86EFC6B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>
                <a:latin typeface="Candara" panose="020E0502030303020204" pitchFamily="34" charset="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633227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9/16/2021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2921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9/16/2021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0473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9/16/2021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0786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9/16/2021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22269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bg>
      <p:bgPr>
        <a:solidFill>
          <a:schemeClr val="bg1"/>
        </a:solidFill>
        <a:effectLst/>
      </p:bgPr>
    </p:bg>
    <p:spTree>
      <p:nvGrpSpPr>
        <p:cNvPr id="1" name="Shape 13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998113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preserve="1">
  <p:cSld name="1_Blank slide">
    <p:bg>
      <p:bgPr>
        <a:solidFill>
          <a:schemeClr val="accent2"/>
        </a:solidFill>
        <a:effectLst/>
      </p:bgPr>
    </p:bg>
    <p:spTree>
      <p:nvGrpSpPr>
        <p:cNvPr id="1" name="Shape 1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C6EAAB3C-232C-4B2E-AD46-EC86EFC6B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>
                <a:latin typeface="Candara" panose="020E0502030303020204" pitchFamily="34" charset="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1119635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 cap="none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07A93-C847-4BFF-A1E5-3D8FD8BADD8C}" type="datetimeFigureOut">
              <a:rPr lang="zh-TW" altLang="en-US" smtClean="0"/>
              <a:t>2021/9/16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BB136-E917-47CF-AF74-60501CC493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76040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/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>
            <a:lvl1pPr>
              <a:defRPr cap="none"/>
            </a:lvl1pPr>
            <a:lvl2pPr>
              <a:defRPr cap="none"/>
            </a:lvl2pPr>
            <a:lvl3pPr>
              <a:defRPr cap="none"/>
            </a:lvl3pPr>
            <a:lvl4pPr>
              <a:defRPr cap="none"/>
            </a:lvl4pPr>
            <a:lvl5pPr>
              <a:defRPr cap="none"/>
            </a:lvl5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07A93-C847-4BFF-A1E5-3D8FD8BADD8C}" type="datetimeFigureOut">
              <a:rPr lang="zh-TW" altLang="en-US" smtClean="0"/>
              <a:t>2021/9/16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BB136-E917-47CF-AF74-60501CC493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99422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 cap="none"/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 cap="none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dirty="0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07A93-C847-4BFF-A1E5-3D8FD8BADD8C}" type="datetimeFigureOut">
              <a:rPr lang="zh-TW" altLang="en-US" smtClean="0"/>
              <a:t>2021/9/16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BB136-E917-47CF-AF74-60501CC493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87379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5597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07A93-C847-4BFF-A1E5-3D8FD8BADD8C}" type="datetimeFigureOut">
              <a:rPr lang="zh-TW" altLang="en-US" smtClean="0"/>
              <a:t>2021/9/16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BB136-E917-47CF-AF74-60501CC493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597681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>
            <a:lvl1pPr>
              <a:defRPr cap="none"/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 cap="none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dirty="0" smtClean="0"/>
              <a:t>編輯母片文字樣式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>
            <a:lvl1pPr>
              <a:defRPr cap="none"/>
            </a:lvl1pPr>
            <a:lvl2pPr>
              <a:defRPr cap="none"/>
            </a:lvl2pPr>
            <a:lvl3pPr>
              <a:defRPr cap="none"/>
            </a:lvl3pPr>
            <a:lvl4pPr>
              <a:defRPr cap="none"/>
            </a:lvl4pPr>
            <a:lvl5pPr>
              <a:defRPr cap="none"/>
            </a:lvl5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 cap="none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dirty="0" smtClean="0"/>
              <a:t>編輯母片文字樣式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>
            <a:lvl1pPr>
              <a:defRPr cap="none"/>
            </a:lvl1pPr>
            <a:lvl2pPr>
              <a:defRPr cap="none"/>
            </a:lvl2pPr>
            <a:lvl3pPr>
              <a:defRPr cap="none"/>
            </a:lvl3pPr>
            <a:lvl4pPr>
              <a:defRPr cap="none"/>
            </a:lvl4pPr>
            <a:lvl5pPr>
              <a:defRPr cap="none"/>
            </a:lvl5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2957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18333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23534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13999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42726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63690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28146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1756642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4969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701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07A93-C847-4BFF-A1E5-3D8FD8BADD8C}" type="datetimeFigureOut">
              <a:rPr lang="zh-TW" altLang="en-US" smtClean="0"/>
              <a:t>2021/9/16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BB136-E917-47CF-AF74-60501CC493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616760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27112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80942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600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62A140-89AF-4A8B-A493-2368C3320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1800">
                <a:latin typeface="+mn-lt"/>
                <a:ea typeface="+mn-ea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95D9997-94D5-4A15-8079-315A80886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95B5B-7EB8-4F6C-BFF5-BD832621560E}" type="datetimeFigureOut">
              <a:rPr lang="zh-TW" altLang="en-US" smtClean="0"/>
              <a:t>2021/9/16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979FF79-8618-4ECD-B9EF-E57529EA0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D10F6DA-0917-476D-A9A4-E67A9D31F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E0FB8-8578-48EF-A5EF-0FB19259C1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2726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07A93-C847-4BFF-A1E5-3D8FD8BADD8C}" type="datetimeFigureOut">
              <a:rPr lang="zh-TW" altLang="en-US" smtClean="0"/>
              <a:t>2021/9/16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BB136-E917-47CF-AF74-60501CC493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6573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9/16/2021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3242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9/16/2021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656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標題及內容_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452069"/>
            <a:ext cx="10058400" cy="810677"/>
          </a:xfrm>
        </p:spPr>
        <p:txBody>
          <a:bodyPr>
            <a:normAutofit/>
          </a:bodyPr>
          <a:lstStyle>
            <a:lvl1pPr marL="0">
              <a:defRPr sz="3600">
                <a:ln w="3175">
                  <a:solidFill>
                    <a:schemeClr val="accent3"/>
                  </a:solidFill>
                </a:ln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532714"/>
            <a:ext cx="10058400" cy="433638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DB8091A1-4506-455F-A245-761855CF4D5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CBB917C2-54E1-4635-A520-A11E2EC3A8F7}"/>
              </a:ext>
            </a:extLst>
          </p:cNvPr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9EA43DD1-F2DD-45C9-A667-54CCF720FB2D}"/>
              </a:ext>
            </a:extLst>
          </p:cNvPr>
          <p:cNvSpPr txBox="1">
            <a:spLocks/>
          </p:cNvSpPr>
          <p:nvPr/>
        </p:nvSpPr>
        <p:spPr>
          <a:xfrm>
            <a:off x="1429790" y="6459785"/>
            <a:ext cx="4089861" cy="365125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bg1"/>
            </a:solidFill>
          </a:ln>
        </p:spPr>
        <p:txBody>
          <a:bodyPr vert="horz"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00" b="0" i="0" u="none" strike="noStrike" cap="none">
                <a:solidFill>
                  <a:srgbClr val="FFFFFF"/>
                </a:solidFill>
                <a:latin typeface="+mj-lt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400" dirty="0"/>
              <a:t>Material and Method</a:t>
            </a: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DBD1D2B5-956E-4135-B08E-B1928EFE7551}"/>
              </a:ext>
            </a:extLst>
          </p:cNvPr>
          <p:cNvSpPr txBox="1">
            <a:spLocks/>
          </p:cNvSpPr>
          <p:nvPr/>
        </p:nvSpPr>
        <p:spPr>
          <a:xfrm>
            <a:off x="5586155" y="6459785"/>
            <a:ext cx="4231176" cy="3651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bg1"/>
            </a:solidFill>
          </a:ln>
        </p:spPr>
        <p:txBody>
          <a:bodyPr vert="horz"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00" b="0" i="0" u="none" strike="noStrike" cap="none">
                <a:solidFill>
                  <a:srgbClr val="FFFFFF"/>
                </a:solidFill>
                <a:latin typeface="+mj-lt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400" dirty="0"/>
              <a:t>Result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8912240F-9880-48CE-86D0-30FE1EAC9549}"/>
              </a:ext>
            </a:extLst>
          </p:cNvPr>
          <p:cNvSpPr txBox="1">
            <a:spLocks/>
          </p:cNvSpPr>
          <p:nvPr/>
        </p:nvSpPr>
        <p:spPr>
          <a:xfrm>
            <a:off x="9883832" y="6452268"/>
            <a:ext cx="2258291" cy="365125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vert="horz"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00" b="0" i="0" u="none" strike="noStrike" cap="none">
                <a:solidFill>
                  <a:srgbClr val="FFFFFF"/>
                </a:solidFill>
                <a:latin typeface="+mj-lt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400" dirty="0"/>
              <a:t>Discussion and Conclusion</a:t>
            </a: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2FC768D5-944B-4853-A4A8-9876DC6A696E}"/>
              </a:ext>
            </a:extLst>
          </p:cNvPr>
          <p:cNvSpPr txBox="1">
            <a:spLocks/>
          </p:cNvSpPr>
          <p:nvPr/>
        </p:nvSpPr>
        <p:spPr>
          <a:xfrm>
            <a:off x="49877" y="6459785"/>
            <a:ext cx="1313409" cy="365125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vert="horz"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00" b="0" i="0" u="none" strike="noStrike" cap="none">
                <a:solidFill>
                  <a:srgbClr val="FFFFFF"/>
                </a:solidFill>
                <a:latin typeface="+mj-lt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altLang="zh-TW" sz="1400" dirty="0"/>
              <a:t>Introduction</a:t>
            </a:r>
            <a:endParaRPr lang="en-US" sz="1400" dirty="0"/>
          </a:p>
        </p:txBody>
      </p: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18AFAF10-26D9-4033-BF75-26DBE1BBF1AA}"/>
              </a:ext>
            </a:extLst>
          </p:cNvPr>
          <p:cNvCxnSpPr/>
          <p:nvPr/>
        </p:nvCxnSpPr>
        <p:spPr>
          <a:xfrm>
            <a:off x="1097280" y="1262746"/>
            <a:ext cx="10058400" cy="0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9050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23.xml"/><Relationship Id="rId2" Type="http://schemas.openxmlformats.org/officeDocument/2006/relationships/slideLayout" Target="../slideLayouts/slideLayout8.xml"/><Relationship Id="rId16" Type="http://schemas.openxmlformats.org/officeDocument/2006/relationships/slideLayout" Target="../slideLayouts/slideLayout22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35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1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7" name="Google Shape;1367;p21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1368" name="Google Shape;1368;p21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1676065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9/16/2021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7764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  <p:sldLayoutId id="2147483736" r:id="rId17"/>
    <p:sldLayoutId id="2147483737" r:id="rId18"/>
    <p:sldLayoutId id="2147483738" r:id="rId19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219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  <p:sldLayoutId id="2147483752" r:id="rId13"/>
    <p:sldLayoutId id="2147483753" r:id="rId14"/>
    <p:sldLayoutId id="2147483754" r:id="rId15"/>
    <p:sldLayoutId id="2147483755" r:id="rId16"/>
    <p:sldLayoutId id="2147483756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7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0.xml"/><Relationship Id="rId5" Type="http://schemas.openxmlformats.org/officeDocument/2006/relationships/image" Target="../media/image51.png"/><Relationship Id="rId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Progress </a:t>
            </a:r>
            <a:r>
              <a:rPr lang="en-US" altLang="zh-TW" dirty="0" smtClean="0"/>
              <a:t>report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Leo, </a:t>
            </a:r>
            <a:r>
              <a:rPr lang="en-US" altLang="zh-TW" dirty="0" smtClean="0"/>
              <a:t>Sep. 15</a:t>
            </a:r>
            <a:r>
              <a:rPr lang="en-US" altLang="zh-TW" baseline="30000" dirty="0" smtClean="0"/>
              <a:t>th</a:t>
            </a:r>
            <a:r>
              <a:rPr lang="en-US" altLang="zh-TW" dirty="0"/>
              <a:t>, 2021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694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CMB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3040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CMB</a:t>
            </a:r>
            <a:endParaRPr lang="zh-TW" altLang="en-US" dirty="0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4666946" cy="3424107"/>
          </a:xfrm>
        </p:spPr>
        <p:txBody>
          <a:bodyPr/>
          <a:lstStyle/>
          <a:p>
            <a:r>
              <a:rPr lang="en-US" altLang="zh-TW" dirty="0" smtClean="0"/>
              <a:t>v: 0.44 mm</a:t>
            </a:r>
            <a:r>
              <a:rPr lang="en-US" altLang="zh-TW" dirty="0"/>
              <a:t>/s</a:t>
            </a:r>
            <a:endParaRPr lang="en-US" altLang="zh-TW" dirty="0" smtClean="0"/>
          </a:p>
          <a:p>
            <a:r>
              <a:rPr lang="en-US" altLang="zh-TW" dirty="0" smtClean="0"/>
              <a:t>Bar width: 0.135 mm</a:t>
            </a:r>
            <a:endParaRPr lang="zh-TW" altLang="en-US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74" y="3343985"/>
            <a:ext cx="4666946" cy="3021938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8700" y="3343985"/>
            <a:ext cx="4666944" cy="3021938"/>
          </a:xfrm>
          <a:prstGeom prst="rect">
            <a:avLst/>
          </a:prstGeom>
        </p:spPr>
      </p:pic>
      <p:sp>
        <p:nvSpPr>
          <p:cNvPr id="12" name="內容版面配置區 8"/>
          <p:cNvSpPr txBox="1">
            <a:spLocks/>
          </p:cNvSpPr>
          <p:nvPr/>
        </p:nvSpPr>
        <p:spPr>
          <a:xfrm>
            <a:off x="6096000" y="2367091"/>
            <a:ext cx="4666946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altLang="zh-TW" dirty="0" smtClean="0"/>
          </a:p>
          <a:p>
            <a:r>
              <a:rPr lang="en-US" altLang="zh-TW" dirty="0" smtClean="0"/>
              <a:t>Gaussian </a:t>
            </a:r>
            <a:r>
              <a:rPr lang="el-GR" altLang="zh-TW" dirty="0" smtClean="0"/>
              <a:t>σ</a:t>
            </a:r>
            <a:r>
              <a:rPr lang="en-US" altLang="zh-TW" dirty="0" smtClean="0"/>
              <a:t>: 0.053 mm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9243394" y="1301727"/>
            <a:ext cx="1825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>
                <a:solidFill>
                  <a:schemeClr val="accent6"/>
                </a:solidFill>
              </a:rPr>
              <a:t>CMB_specific</a:t>
            </a:r>
            <a:endParaRPr lang="en-US" altLang="zh-TW" dirty="0" smtClean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6407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CMB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2018987" y="2109482"/>
            <a:ext cx="8650616" cy="693608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Bar (square wave) with different width (</a:t>
            </a:r>
            <a:r>
              <a:rPr lang="en-US" altLang="zh-TW" dirty="0"/>
              <a:t>v: 0.44 </a:t>
            </a:r>
            <a:r>
              <a:rPr lang="en-US" altLang="zh-TW" dirty="0" smtClean="0"/>
              <a:t>mm/s)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397" y="2661361"/>
            <a:ext cx="9147206" cy="326538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8693397" y="2109482"/>
            <a:ext cx="22121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chemeClr val="accent6"/>
                </a:solidFill>
              </a:rPr>
              <a:t>CMB_different</a:t>
            </a:r>
            <a:r>
              <a:rPr lang="zh-TW" altLang="en-US" dirty="0" smtClean="0">
                <a:solidFill>
                  <a:schemeClr val="accent6"/>
                </a:solidFill>
              </a:rPr>
              <a:t>_</a:t>
            </a:r>
            <a:r>
              <a:rPr lang="en-US" altLang="zh-TW" dirty="0" smtClean="0">
                <a:solidFill>
                  <a:schemeClr val="accent6"/>
                </a:solidFill>
              </a:rPr>
              <a:t>width</a:t>
            </a:r>
            <a:endParaRPr lang="zh-TW" alt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9685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CMB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2018987" y="2109482"/>
            <a:ext cx="10363826" cy="693608"/>
          </a:xfrm>
        </p:spPr>
        <p:txBody>
          <a:bodyPr/>
          <a:lstStyle/>
          <a:p>
            <a:r>
              <a:rPr lang="en-US" altLang="zh-TW" dirty="0" smtClean="0"/>
              <a:t>Gaussian with different </a:t>
            </a:r>
            <a:r>
              <a:rPr lang="el-GR" altLang="zh-TW" dirty="0" smtClean="0"/>
              <a:t>σ</a:t>
            </a:r>
            <a:r>
              <a:rPr lang="en-US" altLang="zh-TW" dirty="0" smtClean="0"/>
              <a:t> </a:t>
            </a:r>
            <a:r>
              <a:rPr lang="en-US" altLang="zh-TW" dirty="0"/>
              <a:t>(v: 0.44 mm/s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232" y="2803090"/>
            <a:ext cx="9233535" cy="33274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8693397" y="2109482"/>
            <a:ext cx="22201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chemeClr val="accent6"/>
                </a:solidFill>
              </a:rPr>
              <a:t>CMB_different_sigma</a:t>
            </a:r>
          </a:p>
        </p:txBody>
      </p:sp>
    </p:spTree>
    <p:extLst>
      <p:ext uri="{BB962C8B-B14F-4D97-AF65-F5344CB8AC3E}">
        <p14:creationId xmlns:p14="http://schemas.microsoft.com/office/powerpoint/2010/main" val="273669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058893"/>
          </a:xfrm>
        </p:spPr>
        <p:txBody>
          <a:bodyPr/>
          <a:lstStyle/>
          <a:p>
            <a:r>
              <a:rPr lang="en-US" altLang="zh-TW" dirty="0" smtClean="0"/>
              <a:t>CMB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Bar width: 0.135 </a:t>
            </a:r>
            <a:r>
              <a:rPr lang="en-US" altLang="zh-TW" dirty="0" smtClean="0"/>
              <a:t>mm</a:t>
            </a:r>
            <a:endParaRPr lang="zh-TW" altLang="en-US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TW" dirty="0"/>
              <a:t>Gaussian </a:t>
            </a:r>
            <a:r>
              <a:rPr lang="el-GR" altLang="zh-TW" dirty="0"/>
              <a:t>σ</a:t>
            </a:r>
            <a:r>
              <a:rPr lang="en-US" altLang="zh-TW" dirty="0"/>
              <a:t>: 0.053 </a:t>
            </a:r>
            <a:r>
              <a:rPr lang="en-US" altLang="zh-TW" dirty="0" smtClean="0"/>
              <a:t>mm</a:t>
            </a:r>
            <a:endParaRPr lang="zh-TW" altLang="en-US" dirty="0"/>
          </a:p>
        </p:txBody>
      </p:sp>
      <p:pic>
        <p:nvPicPr>
          <p:cNvPr id="13" name="內容版面配置區 12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1922" y="3051175"/>
            <a:ext cx="4145955" cy="2740025"/>
          </a:xfrm>
        </p:spPr>
      </p:pic>
      <p:sp>
        <p:nvSpPr>
          <p:cNvPr id="9" name="內容版面配置區 2"/>
          <p:cNvSpPr txBox="1">
            <a:spLocks/>
          </p:cNvSpPr>
          <p:nvPr/>
        </p:nvSpPr>
        <p:spPr>
          <a:xfrm>
            <a:off x="1146328" y="1677410"/>
            <a:ext cx="10131273" cy="6936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3600" cap="none" dirty="0" smtClean="0"/>
              <a:t>different v</a:t>
            </a:r>
            <a:endParaRPr lang="zh-TW" altLang="en-US" sz="3600" cap="none" dirty="0"/>
          </a:p>
        </p:txBody>
      </p:sp>
      <p:pic>
        <p:nvPicPr>
          <p:cNvPr id="12" name="內容版面配置區 11"/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566" y="3051175"/>
            <a:ext cx="4193068" cy="2740025"/>
          </a:xfrm>
        </p:spPr>
      </p:pic>
      <p:sp>
        <p:nvSpPr>
          <p:cNvPr id="8" name="矩形 7"/>
          <p:cNvSpPr/>
          <p:nvPr/>
        </p:nvSpPr>
        <p:spPr>
          <a:xfrm>
            <a:off x="9133971" y="1832741"/>
            <a:ext cx="1777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chemeClr val="accent6"/>
                </a:solidFill>
              </a:rPr>
              <a:t>CMB_different</a:t>
            </a:r>
            <a:r>
              <a:rPr lang="zh-TW" altLang="en-US" dirty="0" smtClean="0">
                <a:solidFill>
                  <a:schemeClr val="accent6"/>
                </a:solidFill>
              </a:rPr>
              <a:t>_</a:t>
            </a:r>
            <a:r>
              <a:rPr lang="en-US" altLang="zh-TW" dirty="0" smtClean="0">
                <a:solidFill>
                  <a:schemeClr val="accent6"/>
                </a:solidFill>
              </a:rPr>
              <a:t>v</a:t>
            </a:r>
            <a:endParaRPr lang="zh-TW" alt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9856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CMB + Gain Control</a:t>
            </a:r>
            <a:endParaRPr lang="zh-TW" altLang="en-US" dirty="0"/>
          </a:p>
        </p:txBody>
      </p:sp>
      <p:pic>
        <p:nvPicPr>
          <p:cNvPr id="9" name="內容版面配置區 8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575" y="2214694"/>
            <a:ext cx="4876190" cy="3149206"/>
          </a:xfr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4153" y="2897146"/>
            <a:ext cx="3966950" cy="1624053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9133971" y="1832741"/>
            <a:ext cx="10150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>
                <a:solidFill>
                  <a:schemeClr val="accent6"/>
                </a:solidFill>
              </a:rPr>
              <a:t>CMB</a:t>
            </a:r>
            <a:r>
              <a:rPr lang="en-US" altLang="zh-TW" dirty="0" smtClean="0">
                <a:solidFill>
                  <a:schemeClr val="accent6"/>
                </a:solidFill>
              </a:rPr>
              <a:t>_GC</a:t>
            </a:r>
            <a:endParaRPr lang="zh-TW" alt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0217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CMB + Gain Control</a:t>
            </a:r>
            <a:endParaRPr lang="zh-TW" altLang="en-US" dirty="0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44135"/>
            <a:ext cx="3968623" cy="2660050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4593" y="2944135"/>
            <a:ext cx="3968623" cy="2660050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9185" y="2944135"/>
            <a:ext cx="3882815" cy="26600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1984311" y="2344160"/>
                <a:ext cx="5620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a:rPr lang="en-US" altLang="zh-TW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𝑠𝑡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4311" y="2344160"/>
                <a:ext cx="56201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9731484" y="2327681"/>
                <a:ext cx="1231747" cy="4022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zh-TW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n-US" altLang="zh-TW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TW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⟨"/>
                          <m:endChr m:val=""/>
                          <m:ctrlPr>
                            <a:rPr lang="en-US" altLang="zh-TW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TW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TW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1484" y="2327681"/>
                <a:ext cx="1231747" cy="402290"/>
              </a:xfrm>
              <a:prstGeom prst="rect">
                <a:avLst/>
              </a:prstGeom>
              <a:blipFill>
                <a:blip r:embed="rId6"/>
                <a:stretch>
                  <a:fillRect t="-156061" r="-22772" b="-23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5628700" y="2311202"/>
                <a:ext cx="1020408" cy="4022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n-US" altLang="zh-TW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altLang="zh-TW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⟨"/>
                          <m:endChr m:val=""/>
                          <m:ctrlPr>
                            <a:rPr lang="en-US" altLang="zh-TW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altLang="zh-TW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zh-TW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8700" y="2311202"/>
                <a:ext cx="1020408" cy="402290"/>
              </a:xfrm>
              <a:prstGeom prst="rect">
                <a:avLst/>
              </a:prstGeom>
              <a:blipFill>
                <a:blip r:embed="rId7"/>
                <a:stretch>
                  <a:fillRect l="-4167" t="-156061" r="-27381" b="-23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9"/>
          <p:cNvSpPr/>
          <p:nvPr/>
        </p:nvSpPr>
        <p:spPr>
          <a:xfrm>
            <a:off x="9133971" y="1832741"/>
            <a:ext cx="10150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>
                <a:solidFill>
                  <a:schemeClr val="accent6"/>
                </a:solidFill>
              </a:rPr>
              <a:t>CMB</a:t>
            </a:r>
            <a:r>
              <a:rPr lang="en-US" altLang="zh-TW" dirty="0" smtClean="0">
                <a:solidFill>
                  <a:schemeClr val="accent6"/>
                </a:solidFill>
              </a:rPr>
              <a:t>_GC</a:t>
            </a:r>
            <a:endParaRPr lang="zh-TW" alt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033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</a:t>
            </a:r>
            <a:r>
              <a:rPr lang="en-US" altLang="zh-TW" dirty="0" smtClean="0"/>
              <a:t>MB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5811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SMB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75" y="3294921"/>
            <a:ext cx="10364451" cy="236084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2416111" y="2925589"/>
                <a:ext cx="5620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a:rPr lang="en-US" altLang="zh-TW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𝑠𝑡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6111" y="2925589"/>
                <a:ext cx="56201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9299684" y="2892631"/>
                <a:ext cx="1231747" cy="4022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zh-TW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n-US" altLang="zh-TW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TW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⟨"/>
                          <m:endChr m:val=""/>
                          <m:ctrlPr>
                            <a:rPr lang="en-US" altLang="zh-TW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TW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TW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9684" y="2892631"/>
                <a:ext cx="1231747" cy="402290"/>
              </a:xfrm>
              <a:prstGeom prst="rect">
                <a:avLst/>
              </a:prstGeom>
              <a:blipFill>
                <a:blip r:embed="rId4"/>
                <a:stretch>
                  <a:fillRect t="-156061" r="-22277" b="-23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5628700" y="2892631"/>
                <a:ext cx="1020408" cy="4022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n-US" altLang="zh-TW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altLang="zh-TW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⟨"/>
                          <m:endChr m:val=""/>
                          <m:ctrlPr>
                            <a:rPr lang="en-US" altLang="zh-TW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altLang="zh-TW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zh-TW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8700" y="2892631"/>
                <a:ext cx="1020408" cy="402290"/>
              </a:xfrm>
              <a:prstGeom prst="rect">
                <a:avLst/>
              </a:prstGeom>
              <a:blipFill>
                <a:blip r:embed="rId5"/>
                <a:stretch>
                  <a:fillRect l="-4167" t="-156061" r="-27381" b="-23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內容版面配置區 2"/>
          <p:cNvSpPr txBox="1">
            <a:spLocks/>
          </p:cNvSpPr>
          <p:nvPr/>
        </p:nvSpPr>
        <p:spPr>
          <a:xfrm>
            <a:off x="5858029" y="1860055"/>
            <a:ext cx="860272" cy="6936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3200" cap="none" dirty="0" smtClean="0"/>
              <a:t>MI</a:t>
            </a:r>
            <a:endParaRPr lang="zh-TW" altLang="en-US" sz="3200" cap="none" dirty="0"/>
          </a:p>
        </p:txBody>
      </p:sp>
      <p:sp>
        <p:nvSpPr>
          <p:cNvPr id="8" name="矩形 7"/>
          <p:cNvSpPr/>
          <p:nvPr/>
        </p:nvSpPr>
        <p:spPr>
          <a:xfrm>
            <a:off x="979186" y="1675389"/>
            <a:ext cx="6126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SMB</a:t>
            </a:r>
            <a:endParaRPr lang="zh-TW" alt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5000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SMB</a:t>
            </a:r>
            <a:r>
              <a:rPr lang="zh-TW" altLang="en-US" dirty="0" smtClean="0"/>
              <a:t> </a:t>
            </a:r>
            <a:r>
              <a:rPr lang="en-US" altLang="zh-TW" dirty="0" smtClean="0"/>
              <a:t>+</a:t>
            </a:r>
            <a:r>
              <a:rPr lang="zh-TW" altLang="en-US" dirty="0" smtClean="0"/>
              <a:t> </a:t>
            </a:r>
            <a:r>
              <a:rPr lang="en-US" altLang="zh-TW" dirty="0" smtClean="0"/>
              <a:t>Gain Control</a:t>
            </a: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456942" y="2861762"/>
            <a:ext cx="3639058" cy="2429214"/>
          </a:xfrm>
          <a:prstGeom prst="rect">
            <a:avLst/>
          </a:prstGeom>
        </p:spPr>
      </p:pic>
      <p:sp>
        <p:nvSpPr>
          <p:cNvPr id="5" name="內容版面配置區 2"/>
          <p:cNvSpPr txBox="1">
            <a:spLocks/>
          </p:cNvSpPr>
          <p:nvPr/>
        </p:nvSpPr>
        <p:spPr>
          <a:xfrm>
            <a:off x="5197629" y="1867890"/>
            <a:ext cx="2057500" cy="6936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3200" cap="none" dirty="0" smtClean="0"/>
              <a:t>Response</a:t>
            </a:r>
            <a:endParaRPr lang="zh-TW" altLang="en-US" sz="3200" cap="none" dirty="0"/>
          </a:p>
        </p:txBody>
      </p:sp>
      <p:sp>
        <p:nvSpPr>
          <p:cNvPr id="8" name="內容版面配置區 8"/>
          <p:cNvSpPr txBox="1">
            <a:spLocks/>
          </p:cNvSpPr>
          <p:nvPr/>
        </p:nvSpPr>
        <p:spPr>
          <a:xfrm>
            <a:off x="6387474" y="3433893"/>
            <a:ext cx="4666946" cy="10492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/>
              <a:t>Blue: without gain</a:t>
            </a:r>
          </a:p>
          <a:p>
            <a:r>
              <a:rPr lang="en-US" altLang="zh-TW" dirty="0" smtClean="0"/>
              <a:t>Orange: </a:t>
            </a:r>
            <a:r>
              <a:rPr lang="en-US" altLang="zh-TW" dirty="0"/>
              <a:t>with gain</a:t>
            </a: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870" y="4744115"/>
            <a:ext cx="2671550" cy="109372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174532" y="2270295"/>
            <a:ext cx="9973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SMB_GC</a:t>
            </a:r>
            <a:endParaRPr lang="zh-TW" alt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2565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967874" y="1333500"/>
                <a:ext cx="10363826" cy="4368799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dirty="0" smtClean="0"/>
                  <a:t>Model:</a:t>
                </a:r>
              </a:p>
              <a:p>
                <a:pPr lvl="1"/>
                <a:r>
                  <a:rPr lang="en-US" altLang="zh-TW" dirty="0" smtClean="0"/>
                  <a:t>Berry’s: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⃑"/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dirty="0" smtClean="0"/>
                  <a:t>+Gain Control</a:t>
                </a:r>
              </a:p>
              <a:p>
                <a:pPr lvl="1"/>
                <a:r>
                  <a:rPr lang="en-US" altLang="zh-TW" dirty="0" smtClean="0"/>
                  <a:t>NGD1D:</a:t>
                </a:r>
                <a:r>
                  <a:rPr lang="zh-TW" alt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i="1" dirty="0"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𝑠𝑡</m:t>
                        </m:r>
                      </m:sub>
                    </m:sSub>
                    <m:r>
                      <a:rPr lang="en-US" altLang="zh-TW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⃑"/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zh-TW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b="0" dirty="0" smtClean="0"/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altLang="zh-TW" sz="3200" b="0" dirty="0" smtClean="0"/>
                  <a:t>Effect of </a:t>
                </a:r>
                <a:r>
                  <a:rPr lang="en-US" altLang="zh-TW" sz="3200" dirty="0" smtClean="0"/>
                  <a:t>s</a:t>
                </a:r>
                <a:r>
                  <a:rPr lang="en-US" altLang="zh-TW" sz="3200" b="0" dirty="0" smtClean="0"/>
                  <a:t>eparating kernel and gain control. </a:t>
                </a:r>
              </a:p>
              <a:p>
                <a:pPr lvl="1"/>
                <a:endParaRPr lang="en-US" altLang="zh-TW" dirty="0"/>
              </a:p>
              <a:p>
                <a:r>
                  <a:rPr lang="en-US" altLang="zh-TW" b="0" dirty="0" smtClean="0"/>
                  <a:t>Stimulus:</a:t>
                </a:r>
              </a:p>
              <a:p>
                <a:pPr lvl="1"/>
                <a:r>
                  <a:rPr lang="en-US" altLang="zh-TW" dirty="0" smtClean="0"/>
                  <a:t>Constant velocity moving bar (CMB)</a:t>
                </a:r>
              </a:p>
              <a:p>
                <a:pPr lvl="1"/>
                <a:r>
                  <a:rPr lang="en-US" altLang="zh-TW" b="0" dirty="0" smtClean="0"/>
                  <a:t>Stochastic </a:t>
                </a:r>
                <a:r>
                  <a:rPr lang="en-US" altLang="zh-TW" dirty="0"/>
                  <a:t>moving bar </a:t>
                </a:r>
                <a:r>
                  <a:rPr lang="en-US" altLang="zh-TW" dirty="0" smtClean="0"/>
                  <a:t>(SMB)</a:t>
                </a:r>
              </a:p>
              <a:p>
                <a:pPr lvl="1"/>
                <a:r>
                  <a:rPr lang="en-US" altLang="zh-TW" dirty="0" smtClean="0"/>
                  <a:t>Whole </a:t>
                </a:r>
                <a:r>
                  <a:rPr lang="en-US" altLang="zh-TW" dirty="0"/>
                  <a:t>field s</a:t>
                </a:r>
                <a:r>
                  <a:rPr lang="en-US" altLang="zh-TW" dirty="0" smtClean="0"/>
                  <a:t>tochastic light (WF)</a:t>
                </a:r>
                <a:endParaRPr lang="en-US" altLang="zh-TW" dirty="0"/>
              </a:p>
              <a:p>
                <a:pPr lvl="1"/>
                <a:endParaRPr lang="en-US" altLang="zh-TW" b="0" dirty="0" smtClean="0"/>
              </a:p>
              <a:p>
                <a:pPr lvl="1"/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967874" y="1333500"/>
                <a:ext cx="10363826" cy="4368799"/>
              </a:xfrm>
              <a:blipFill>
                <a:blip r:embed="rId2"/>
                <a:stretch>
                  <a:fillRect l="-52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625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內容版面配置區 5"/>
          <p:cNvPicPr>
            <a:picLocks noGrp="1" noChangeAspect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17" y="0"/>
            <a:ext cx="6902983" cy="6765997"/>
          </a:xfrm>
        </p:spPr>
      </p:pic>
      <p:sp>
        <p:nvSpPr>
          <p:cNvPr id="7" name="標題 3"/>
          <p:cNvSpPr>
            <a:spLocks noGrp="1"/>
          </p:cNvSpPr>
          <p:nvPr>
            <p:ph type="title"/>
          </p:nvPr>
        </p:nvSpPr>
        <p:spPr>
          <a:xfrm>
            <a:off x="7556500" y="2584909"/>
            <a:ext cx="4204326" cy="1596177"/>
          </a:xfrm>
        </p:spPr>
        <p:txBody>
          <a:bodyPr/>
          <a:lstStyle/>
          <a:p>
            <a:r>
              <a:rPr lang="en-US" altLang="zh-TW" dirty="0" smtClean="0"/>
              <a:t>SMB</a:t>
            </a:r>
            <a:r>
              <a:rPr lang="zh-TW" altLang="en-US" dirty="0" smtClean="0"/>
              <a:t> </a:t>
            </a:r>
            <a:r>
              <a:rPr lang="en-US" altLang="zh-TW" dirty="0" smtClean="0"/>
              <a:t>+</a:t>
            </a:r>
            <a:r>
              <a:rPr lang="zh-TW" altLang="en-US" dirty="0" smtClean="0"/>
              <a:t> </a:t>
            </a:r>
            <a:r>
              <a:rPr lang="en-US" altLang="zh-TW" dirty="0" smtClean="0"/>
              <a:t>Gain Control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7662619" y="1233726"/>
            <a:ext cx="9973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SMB_GC</a:t>
            </a:r>
            <a:endParaRPr lang="zh-TW" alt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007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WF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497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WF</a:t>
            </a:r>
            <a:endParaRPr lang="zh-TW" altLang="en-US" dirty="0"/>
          </a:p>
        </p:txBody>
      </p:sp>
      <p:pic>
        <p:nvPicPr>
          <p:cNvPr id="8" name="內容版面配置區 7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027" y="2087694"/>
            <a:ext cx="5057146" cy="3424237"/>
          </a:xfrm>
        </p:spPr>
      </p:pic>
      <p:pic>
        <p:nvPicPr>
          <p:cNvPr id="9" name="圖片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623"/>
          <a:stretch/>
        </p:blipFill>
        <p:spPr>
          <a:xfrm>
            <a:off x="7055708" y="1516194"/>
            <a:ext cx="3764692" cy="2067577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546"/>
          <a:stretch/>
        </p:blipFill>
        <p:spPr>
          <a:xfrm>
            <a:off x="6883400" y="3782012"/>
            <a:ext cx="3695700" cy="206757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702393" y="1416605"/>
            <a:ext cx="4956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WF</a:t>
            </a:r>
            <a:endParaRPr lang="zh-TW" alt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8587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WF + Gain Control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>
          <a:xfrm>
            <a:off x="1146328" y="1583618"/>
            <a:ext cx="4873474" cy="679994"/>
          </a:xfrm>
        </p:spPr>
        <p:txBody>
          <a:bodyPr/>
          <a:lstStyle/>
          <a:p>
            <a:r>
              <a:rPr lang="en-US" altLang="zh-TW" dirty="0" smtClean="0"/>
              <a:t>Gains</a:t>
            </a:r>
            <a:endParaRPr lang="zh-TW" altLang="en-US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sz="quarter" idx="3"/>
          </p:nvPr>
        </p:nvSpPr>
        <p:spPr>
          <a:xfrm>
            <a:off x="5279288" y="1583618"/>
            <a:ext cx="4881804" cy="679994"/>
          </a:xfrm>
        </p:spPr>
        <p:txBody>
          <a:bodyPr/>
          <a:lstStyle/>
          <a:p>
            <a:r>
              <a:rPr lang="en-US" altLang="zh-TW" dirty="0" smtClean="0"/>
              <a:t>Responses</a:t>
            </a:r>
            <a:endParaRPr lang="zh-TW" altLang="en-US" dirty="0"/>
          </a:p>
        </p:txBody>
      </p:sp>
      <p:pic>
        <p:nvPicPr>
          <p:cNvPr id="12" name="內容版面配置區 11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707" y="2263612"/>
            <a:ext cx="4121086" cy="2740025"/>
          </a:xfrm>
        </p:spPr>
      </p:pic>
      <p:pic>
        <p:nvPicPr>
          <p:cNvPr id="15" name="內容版面配置區 14"/>
          <p:cNvPicPr>
            <a:picLocks noGrp="1" noChangeAspect="1"/>
          </p:cNvPicPr>
          <p:nvPr>
            <p:ph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9288" y="2263611"/>
            <a:ext cx="4121086" cy="2740025"/>
          </a:xfrm>
        </p:spPr>
      </p:pic>
      <p:sp>
        <p:nvSpPr>
          <p:cNvPr id="16" name="內容版面配置區 8"/>
          <p:cNvSpPr txBox="1">
            <a:spLocks/>
          </p:cNvSpPr>
          <p:nvPr/>
        </p:nvSpPr>
        <p:spPr>
          <a:xfrm>
            <a:off x="9400374" y="2811593"/>
            <a:ext cx="2397926" cy="10492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/>
              <a:t>Blue: without gain</a:t>
            </a:r>
          </a:p>
          <a:p>
            <a:r>
              <a:rPr lang="en-US" altLang="zh-TW" dirty="0" smtClean="0"/>
              <a:t>Orange: </a:t>
            </a:r>
            <a:r>
              <a:rPr lang="en-US" altLang="zh-TW" dirty="0"/>
              <a:t>with gain</a:t>
            </a:r>
          </a:p>
        </p:txBody>
      </p:sp>
      <p:pic>
        <p:nvPicPr>
          <p:cNvPr id="17" name="圖片 16"/>
          <p:cNvPicPr>
            <a:picLocks noChangeAspect="1"/>
          </p:cNvPicPr>
          <p:nvPr/>
        </p:nvPicPr>
        <p:blipFill rotWithShape="1">
          <a:blip r:embed="rId4"/>
          <a:srcRect t="38839"/>
          <a:stretch/>
        </p:blipFill>
        <p:spPr>
          <a:xfrm>
            <a:off x="7339831" y="5488272"/>
            <a:ext cx="2671550" cy="668936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899" y="5488272"/>
            <a:ext cx="6277932" cy="488935"/>
          </a:xfrm>
          <a:prstGeom prst="rect">
            <a:avLst/>
          </a:prstGeom>
        </p:spPr>
      </p:pic>
      <p:sp>
        <p:nvSpPr>
          <p:cNvPr id="19" name="文字方塊 18"/>
          <p:cNvSpPr txBox="1"/>
          <p:nvPr/>
        </p:nvSpPr>
        <p:spPr>
          <a:xfrm>
            <a:off x="5201482" y="5938622"/>
            <a:ext cx="17890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TW" sz="2800" dirty="0" smtClean="0">
                <a:solidFill>
                  <a:srgbClr val="B438B4"/>
                </a:solidFill>
              </a:rPr>
              <a:t>σ</a:t>
            </a:r>
            <a:r>
              <a:rPr lang="en-US" altLang="zh-TW" sz="2800" dirty="0" smtClean="0">
                <a:solidFill>
                  <a:srgbClr val="B438B4"/>
                </a:solidFill>
              </a:rPr>
              <a:t>      </a:t>
            </a:r>
            <a:r>
              <a:rPr lang="el-GR" altLang="zh-TW" sz="2800" dirty="0" smtClean="0">
                <a:solidFill>
                  <a:srgbClr val="B438B4"/>
                </a:solidFill>
              </a:rPr>
              <a:t>μ</a:t>
            </a:r>
            <a:endParaRPr lang="zh-TW" altLang="en-US" sz="2800" dirty="0">
              <a:solidFill>
                <a:srgbClr val="B438B4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702393" y="1416605"/>
            <a:ext cx="88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WF_GC</a:t>
            </a:r>
            <a:endParaRPr lang="zh-TW" alt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6081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內容版面配置區 8"/>
          <p:cNvPicPr>
            <a:picLocks noGrp="1" noChangeAspect="1"/>
          </p:cNvPicPr>
          <p:nvPr>
            <p:ph sz="quarter" idx="13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60" y="0"/>
            <a:ext cx="6817740" cy="6717220"/>
          </a:xfrm>
        </p:spPr>
      </p:pic>
      <p:sp>
        <p:nvSpPr>
          <p:cNvPr id="10" name="標題 3"/>
          <p:cNvSpPr>
            <a:spLocks noGrp="1"/>
          </p:cNvSpPr>
          <p:nvPr>
            <p:ph type="title"/>
          </p:nvPr>
        </p:nvSpPr>
        <p:spPr>
          <a:xfrm>
            <a:off x="7480300" y="2560521"/>
            <a:ext cx="3797926" cy="1596177"/>
          </a:xfrm>
        </p:spPr>
        <p:txBody>
          <a:bodyPr/>
          <a:lstStyle/>
          <a:p>
            <a:r>
              <a:rPr lang="en-US" altLang="zh-TW" dirty="0" smtClean="0"/>
              <a:t>WF + Gain Control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8939078" y="1416605"/>
            <a:ext cx="88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WF_GC</a:t>
            </a:r>
            <a:endParaRPr lang="zh-TW" alt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6407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Summary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TW" dirty="0" smtClean="0"/>
              <a:t>There are more then ten parameters in NGD1D model, and there are also parameters for gain control. The prediction is highly depend on the set of parameters.</a:t>
            </a:r>
          </a:p>
          <a:p>
            <a:r>
              <a:rPr lang="en-US" altLang="zh-TW" dirty="0" smtClean="0"/>
              <a:t> For the set </a:t>
            </a:r>
            <a:r>
              <a:rPr lang="en-US" altLang="zh-TW" dirty="0"/>
              <a:t>of </a:t>
            </a:r>
            <a:r>
              <a:rPr lang="en-US" altLang="zh-TW" dirty="0" smtClean="0"/>
              <a:t>parameters and the stimuli I set up, the kernel (separable or non-separable) predicts; and the gain control further improves the prediction.</a:t>
            </a:r>
          </a:p>
        </p:txBody>
      </p:sp>
    </p:spTree>
    <p:extLst>
      <p:ext uri="{BB962C8B-B14F-4D97-AF65-F5344CB8AC3E}">
        <p14:creationId xmlns:p14="http://schemas.microsoft.com/office/powerpoint/2010/main" val="3969295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Model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4941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0700" y="2367092"/>
            <a:ext cx="7363853" cy="2772162"/>
          </a:xfrm>
          <a:prstGeom prst="rect">
            <a:avLst/>
          </a:prstGeom>
        </p:spPr>
      </p:pic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Berry’s Model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8C86464-EF9C-425B-9C50-4FB7C5D3423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2146926" cy="3424107"/>
          </a:xfrm>
        </p:spPr>
        <p:txBody>
          <a:bodyPr/>
          <a:lstStyle/>
          <a:p>
            <a:r>
              <a:rPr lang="en-US" altLang="zh-TW" dirty="0" smtClean="0"/>
              <a:t>Nature, 1999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22569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190697" y="2692690"/>
            <a:ext cx="2942703" cy="3424237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9567" y="148186"/>
            <a:ext cx="5214057" cy="324247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0357" y="3490411"/>
            <a:ext cx="3972479" cy="317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446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4730567" cy="1596177"/>
          </a:xfrm>
        </p:spPr>
        <p:txBody>
          <a:bodyPr/>
          <a:lstStyle/>
          <a:p>
            <a:r>
              <a:rPr lang="en-US" altLang="zh-TW" dirty="0" smtClean="0"/>
              <a:t>NGD1D model</a:t>
            </a: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838961" y="2691628"/>
            <a:ext cx="4963323" cy="1727972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F0A0DA6E-1091-4636-AF8A-E736F2DF37D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02" r="-1"/>
          <a:stretch/>
        </p:blipFill>
        <p:spPr>
          <a:xfrm>
            <a:off x="6583681" y="419077"/>
            <a:ext cx="3854858" cy="5088200"/>
          </a:xfrm>
          <a:prstGeom prst="rect">
            <a:avLst/>
          </a:prstGeom>
        </p:spPr>
      </p:pic>
      <p:cxnSp>
        <p:nvCxnSpPr>
          <p:cNvPr id="9" name="直線接點 8"/>
          <p:cNvCxnSpPr/>
          <p:nvPr/>
        </p:nvCxnSpPr>
        <p:spPr>
          <a:xfrm>
            <a:off x="2832100" y="4216400"/>
            <a:ext cx="60642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6910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8492" y="1818124"/>
            <a:ext cx="6554115" cy="2686425"/>
          </a:xfrm>
          <a:prstGeom prst="rect">
            <a:avLst/>
          </a:prstGeom>
        </p:spPr>
      </p:pic>
      <p:cxnSp>
        <p:nvCxnSpPr>
          <p:cNvPr id="8" name="直線接點 7"/>
          <p:cNvCxnSpPr/>
          <p:nvPr/>
        </p:nvCxnSpPr>
        <p:spPr>
          <a:xfrm flipV="1">
            <a:off x="1451609" y="1986742"/>
            <a:ext cx="36000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 flipV="1">
            <a:off x="1459043" y="3161337"/>
            <a:ext cx="36000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 flipV="1">
            <a:off x="1455326" y="4335932"/>
            <a:ext cx="36000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 flipV="1">
            <a:off x="1462761" y="5510528"/>
            <a:ext cx="36000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913004" y="4010425"/>
                <a:ext cx="708105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40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altLang="zh-TW" sz="4000" b="0" dirty="0" smtClean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004" y="4010425"/>
                <a:ext cx="708105" cy="6155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913003" y="5194438"/>
                <a:ext cx="708105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4000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altLang="zh-TW" sz="4000" b="0" dirty="0" smtClean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003" y="5194438"/>
                <a:ext cx="708105" cy="6155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/>
              <p:cNvSpPr txBox="1"/>
              <p:nvPr/>
            </p:nvSpPr>
            <p:spPr>
              <a:xfrm>
                <a:off x="913003" y="2826413"/>
                <a:ext cx="708105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40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altLang="zh-TW" sz="4000" b="0" dirty="0" smtClean="0"/>
              </a:p>
            </p:txBody>
          </p:sp>
        </mc:Choice>
        <mc:Fallback xmlns=""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003" y="2826413"/>
                <a:ext cx="708105" cy="61555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913003" y="1642401"/>
                <a:ext cx="708105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4000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altLang="zh-TW" sz="4000" b="0" dirty="0" smtClean="0"/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003" y="1642401"/>
                <a:ext cx="708105" cy="61555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群組 25"/>
          <p:cNvGrpSpPr/>
          <p:nvPr/>
        </p:nvGrpSpPr>
        <p:grpSpPr>
          <a:xfrm>
            <a:off x="1621108" y="2051420"/>
            <a:ext cx="660116" cy="982725"/>
            <a:chOff x="992458" y="2051420"/>
            <a:chExt cx="660116" cy="982725"/>
          </a:xfrm>
        </p:grpSpPr>
        <p:sp>
          <p:nvSpPr>
            <p:cNvPr id="18" name="右大括弧 17"/>
            <p:cNvSpPr/>
            <p:nvPr/>
          </p:nvSpPr>
          <p:spPr>
            <a:xfrm rot="5400000">
              <a:off x="1029865" y="2042532"/>
              <a:ext cx="106118" cy="180932"/>
            </a:xfrm>
            <a:prstGeom prst="rightBrace">
              <a:avLst>
                <a:gd name="adj1" fmla="val 31695"/>
                <a:gd name="adj2" fmla="val 50000"/>
              </a:avLst>
            </a:prstGeom>
            <a:noFill/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1" name="直線單箭頭接點 20"/>
            <p:cNvCxnSpPr>
              <a:stCxn id="18" idx="1"/>
            </p:cNvCxnSpPr>
            <p:nvPr/>
          </p:nvCxnSpPr>
          <p:spPr>
            <a:xfrm>
              <a:off x="1082924" y="2186057"/>
              <a:ext cx="0" cy="848088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字方塊 21"/>
            <p:cNvSpPr txBox="1"/>
            <p:nvPr/>
          </p:nvSpPr>
          <p:spPr>
            <a:xfrm>
              <a:off x="1013789" y="2051420"/>
              <a:ext cx="63878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0.05</a:t>
              </a:r>
              <a:endParaRPr lang="zh-TW" altLang="en-US" dirty="0"/>
            </a:p>
          </p:txBody>
        </p:sp>
      </p:grpSp>
      <p:grpSp>
        <p:nvGrpSpPr>
          <p:cNvPr id="27" name="群組 26"/>
          <p:cNvGrpSpPr/>
          <p:nvPr/>
        </p:nvGrpSpPr>
        <p:grpSpPr>
          <a:xfrm>
            <a:off x="1758189" y="3252748"/>
            <a:ext cx="666648" cy="987312"/>
            <a:chOff x="992458" y="2046833"/>
            <a:chExt cx="666648" cy="987312"/>
          </a:xfrm>
        </p:grpSpPr>
        <p:sp>
          <p:nvSpPr>
            <p:cNvPr id="28" name="右大括弧 27"/>
            <p:cNvSpPr/>
            <p:nvPr/>
          </p:nvSpPr>
          <p:spPr>
            <a:xfrm rot="5400000">
              <a:off x="1029865" y="2042532"/>
              <a:ext cx="106118" cy="180932"/>
            </a:xfrm>
            <a:prstGeom prst="rightBrace">
              <a:avLst>
                <a:gd name="adj1" fmla="val 31695"/>
                <a:gd name="adj2" fmla="val 50000"/>
              </a:avLst>
            </a:prstGeom>
            <a:noFill/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9" name="直線單箭頭接點 28"/>
            <p:cNvCxnSpPr>
              <a:stCxn id="28" idx="1"/>
            </p:cNvCxnSpPr>
            <p:nvPr/>
          </p:nvCxnSpPr>
          <p:spPr>
            <a:xfrm>
              <a:off x="1082924" y="2186057"/>
              <a:ext cx="0" cy="848088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字方塊 29"/>
            <p:cNvSpPr txBox="1"/>
            <p:nvPr/>
          </p:nvSpPr>
          <p:spPr>
            <a:xfrm>
              <a:off x="1020321" y="2046833"/>
              <a:ext cx="63878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0.05</a:t>
              </a:r>
              <a:endParaRPr lang="zh-TW" altLang="en-US" dirty="0"/>
            </a:p>
          </p:txBody>
        </p:sp>
      </p:grpSp>
      <p:cxnSp>
        <p:nvCxnSpPr>
          <p:cNvPr id="36" name="直線單箭頭接點 35"/>
          <p:cNvCxnSpPr/>
          <p:nvPr/>
        </p:nvCxnSpPr>
        <p:spPr>
          <a:xfrm flipV="1">
            <a:off x="2555267" y="3288530"/>
            <a:ext cx="8313" cy="930008"/>
          </a:xfrm>
          <a:prstGeom prst="straightConnector1">
            <a:avLst/>
          </a:prstGeom>
          <a:ln w="28575"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字方塊 36"/>
              <p:cNvSpPr txBox="1"/>
              <p:nvPr/>
            </p:nvSpPr>
            <p:spPr>
              <a:xfrm>
                <a:off x="2521386" y="3984350"/>
                <a:ext cx="35981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altLang="zh-TW" b="0" dirty="0" smtClean="0"/>
              </a:p>
            </p:txBody>
          </p:sp>
        </mc:Choice>
        <mc:Fallback xmlns="">
          <p:sp>
            <p:nvSpPr>
              <p:cNvPr id="37" name="文字方塊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1386" y="3984350"/>
                <a:ext cx="359810" cy="276999"/>
              </a:xfrm>
              <a:prstGeom prst="rect">
                <a:avLst/>
              </a:prstGeom>
              <a:blipFill>
                <a:blip r:embed="rId7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9" name="群組 38"/>
          <p:cNvGrpSpPr/>
          <p:nvPr/>
        </p:nvGrpSpPr>
        <p:grpSpPr>
          <a:xfrm>
            <a:off x="3017666" y="3273056"/>
            <a:ext cx="1038763" cy="2102400"/>
            <a:chOff x="992458" y="2079938"/>
            <a:chExt cx="1038763" cy="2101832"/>
          </a:xfrm>
        </p:grpSpPr>
        <p:sp>
          <p:nvSpPr>
            <p:cNvPr id="40" name="右大括弧 39"/>
            <p:cNvSpPr/>
            <p:nvPr/>
          </p:nvSpPr>
          <p:spPr>
            <a:xfrm rot="5400000">
              <a:off x="1233756" y="1838640"/>
              <a:ext cx="328787" cy="811384"/>
            </a:xfrm>
            <a:prstGeom prst="rightBrace">
              <a:avLst>
                <a:gd name="adj1" fmla="val 31695"/>
                <a:gd name="adj2" fmla="val 50000"/>
              </a:avLst>
            </a:prstGeom>
            <a:noFill/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1" name="直線單箭頭接點 40"/>
            <p:cNvCxnSpPr>
              <a:stCxn id="40" idx="1"/>
            </p:cNvCxnSpPr>
            <p:nvPr/>
          </p:nvCxnSpPr>
          <p:spPr>
            <a:xfrm>
              <a:off x="1398150" y="2408726"/>
              <a:ext cx="914" cy="1773044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文字方塊 41"/>
            <p:cNvSpPr txBox="1"/>
            <p:nvPr/>
          </p:nvSpPr>
          <p:spPr>
            <a:xfrm>
              <a:off x="1392436" y="2202163"/>
              <a:ext cx="63878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1</a:t>
              </a:r>
              <a:endParaRPr lang="zh-TW" altLang="en-US" dirty="0"/>
            </a:p>
          </p:txBody>
        </p:sp>
      </p:grpSp>
      <p:grpSp>
        <p:nvGrpSpPr>
          <p:cNvPr id="48" name="群組 47"/>
          <p:cNvGrpSpPr/>
          <p:nvPr/>
        </p:nvGrpSpPr>
        <p:grpSpPr>
          <a:xfrm>
            <a:off x="3686792" y="4443318"/>
            <a:ext cx="1038763" cy="932138"/>
            <a:chOff x="992458" y="2079938"/>
            <a:chExt cx="1038763" cy="931886"/>
          </a:xfrm>
        </p:grpSpPr>
        <p:sp>
          <p:nvSpPr>
            <p:cNvPr id="49" name="右大括弧 48"/>
            <p:cNvSpPr/>
            <p:nvPr/>
          </p:nvSpPr>
          <p:spPr>
            <a:xfrm rot="5400000">
              <a:off x="1233756" y="1838640"/>
              <a:ext cx="328787" cy="811384"/>
            </a:xfrm>
            <a:prstGeom prst="rightBrace">
              <a:avLst>
                <a:gd name="adj1" fmla="val 31695"/>
                <a:gd name="adj2" fmla="val 50000"/>
              </a:avLst>
            </a:prstGeom>
            <a:noFill/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0" name="直線單箭頭接點 49"/>
            <p:cNvCxnSpPr>
              <a:stCxn id="49" idx="1"/>
            </p:cNvCxnSpPr>
            <p:nvPr/>
          </p:nvCxnSpPr>
          <p:spPr>
            <a:xfrm flipH="1">
              <a:off x="1392436" y="2408725"/>
              <a:ext cx="5714" cy="60309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文字方塊 50"/>
            <p:cNvSpPr txBox="1"/>
            <p:nvPr/>
          </p:nvSpPr>
          <p:spPr>
            <a:xfrm>
              <a:off x="1392436" y="2202163"/>
              <a:ext cx="63878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1.1</a:t>
              </a:r>
              <a:endParaRPr lang="zh-TW" alt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字方塊 52"/>
              <p:cNvSpPr txBox="1"/>
              <p:nvPr/>
            </p:nvSpPr>
            <p:spPr>
              <a:xfrm>
                <a:off x="1668751" y="2443660"/>
                <a:ext cx="2418019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And a time delay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3" name="文字方塊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8751" y="2443660"/>
                <a:ext cx="2418019" cy="369332"/>
              </a:xfrm>
              <a:prstGeom prst="rect">
                <a:avLst/>
              </a:prstGeom>
              <a:blipFill>
                <a:blip r:embed="rId8"/>
                <a:stretch>
                  <a:fillRect l="-2273" t="-10000" b="-2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4610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5500" y="152400"/>
            <a:ext cx="4129164" cy="4363603"/>
          </a:xfrm>
          <a:prstGeom prst="rect">
            <a:avLst/>
          </a:prstGeom>
        </p:spPr>
      </p:pic>
      <p:pic>
        <p:nvPicPr>
          <p:cNvPr id="4" name="內容版面配置區 3"/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634375" y="4678494"/>
            <a:ext cx="10363200" cy="1850571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0" y="4891931"/>
            <a:ext cx="934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Kernel</a:t>
            </a:r>
            <a:endParaRPr lang="zh-TW" alt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8241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高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190351" y="898767"/>
            <a:ext cx="7288490" cy="250724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0251" y="3406007"/>
            <a:ext cx="8088590" cy="322132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9265164" y="3663434"/>
                <a:ext cx="5620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a:rPr lang="en-US" altLang="zh-TW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𝑠𝑡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5164" y="3663434"/>
                <a:ext cx="56201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8595430" y="5372598"/>
                <a:ext cx="1231747" cy="4022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zh-TW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n-US" altLang="zh-TW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TW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⟨"/>
                          <m:endChr m:val=""/>
                          <m:ctrlPr>
                            <a:rPr lang="en-US" altLang="zh-TW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TW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TW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zh-TW" alt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5430" y="5372598"/>
                <a:ext cx="1231747" cy="402290"/>
              </a:xfrm>
              <a:prstGeom prst="rect">
                <a:avLst/>
              </a:prstGeom>
              <a:blipFill>
                <a:blip r:embed="rId5"/>
                <a:stretch>
                  <a:fillRect t="-156061" r="-22772" b="-23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8806769" y="4501537"/>
                <a:ext cx="1020408" cy="4022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n-US" altLang="zh-TW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altLang="zh-TW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⟨"/>
                          <m:endChr m:val=""/>
                          <m:ctrlPr>
                            <a:rPr lang="en-US" altLang="zh-TW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altLang="zh-TW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zh-TW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zh-TW" alt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6769" y="4501537"/>
                <a:ext cx="1020408" cy="402290"/>
              </a:xfrm>
              <a:prstGeom prst="rect">
                <a:avLst/>
              </a:prstGeom>
              <a:blipFill>
                <a:blip r:embed="rId6"/>
                <a:stretch>
                  <a:fillRect l="-4790" t="-156061" r="-27545" b="-23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圖片 15"/>
          <p:cNvPicPr>
            <a:picLocks noChangeAspect="1"/>
          </p:cNvPicPr>
          <p:nvPr/>
        </p:nvPicPr>
        <p:blipFill rotWithShape="1">
          <a:blip r:embed="rId7"/>
          <a:srcRect l="-1506" t="4732" r="1506" b="1646"/>
          <a:stretch/>
        </p:blipFill>
        <p:spPr>
          <a:xfrm>
            <a:off x="10273345" y="3583725"/>
            <a:ext cx="1278575" cy="2191163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564907" y="3483516"/>
            <a:ext cx="1825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Kernel</a:t>
            </a:r>
          </a:p>
        </p:txBody>
      </p:sp>
    </p:spTree>
    <p:extLst>
      <p:ext uri="{BB962C8B-B14F-4D97-AF65-F5344CB8AC3E}">
        <p14:creationId xmlns:p14="http://schemas.microsoft.com/office/powerpoint/2010/main" val="2785898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">
  <a:themeElements>
    <a:clrScheme name="橙色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佈景主題1" id="{B2C5BF76-A8ED-45DA-B11C-4126AE90B96B}" vid="{452C4442-3D96-4A31-896C-170626273D0D}"/>
    </a:ext>
  </a:extLst>
</a:theme>
</file>

<file path=ppt/theme/theme2.xml><?xml version="1.0" encoding="utf-8"?>
<a:theme xmlns:a="http://schemas.openxmlformats.org/drawingml/2006/main" name="回顧">
  <a:themeElements>
    <a:clrScheme name="橙色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自訂 3">
      <a:majorFont>
        <a:latin typeface="Candara"/>
        <a:ea typeface="微軟正黑體"/>
        <a:cs typeface=""/>
      </a:majorFont>
      <a:minorFont>
        <a:latin typeface="Calibri"/>
        <a:ea typeface="微軟正黑體"/>
        <a:cs typeface="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3.xml><?xml version="1.0" encoding="utf-8"?>
<a:theme xmlns:a="http://schemas.openxmlformats.org/drawingml/2006/main" name="小水滴">
  <a:themeElements>
    <a:clrScheme name="小水滴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Sans Serif best">
      <a:majorFont>
        <a:latin typeface="Candara"/>
        <a:ea typeface="微軟正黑體"/>
        <a:cs typeface=""/>
      </a:majorFont>
      <a:minorFont>
        <a:latin typeface="Calibri"/>
        <a:ea typeface="微軟正黑體 Light"/>
        <a:cs typeface=""/>
      </a:minorFont>
    </a:fontScheme>
    <a:fmtScheme name="小水滴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4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2550</TotalTime>
  <Words>230</Words>
  <Application>Microsoft Office PowerPoint</Application>
  <PresentationFormat>寬螢幕</PresentationFormat>
  <Paragraphs>85</Paragraphs>
  <Slides>25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3</vt:i4>
      </vt:variant>
      <vt:variant>
        <vt:lpstr>投影片標題</vt:lpstr>
      </vt:variant>
      <vt:variant>
        <vt:i4>25</vt:i4>
      </vt:variant>
    </vt:vector>
  </HeadingPairs>
  <TitlesOfParts>
    <vt:vector size="37" baseType="lpstr">
      <vt:lpstr>Proxima Nova</vt:lpstr>
      <vt:lpstr>微軟正黑體</vt:lpstr>
      <vt:lpstr>微軟正黑體 Light</vt:lpstr>
      <vt:lpstr>新細明體</vt:lpstr>
      <vt:lpstr>Arial</vt:lpstr>
      <vt:lpstr>Calibri</vt:lpstr>
      <vt:lpstr>Cambria Math</vt:lpstr>
      <vt:lpstr>Candara</vt:lpstr>
      <vt:lpstr>Wingdings</vt:lpstr>
      <vt:lpstr>佈景主題1</vt:lpstr>
      <vt:lpstr>回顧</vt:lpstr>
      <vt:lpstr>小水滴</vt:lpstr>
      <vt:lpstr>Progress report</vt:lpstr>
      <vt:lpstr>PowerPoint 簡報</vt:lpstr>
      <vt:lpstr>Model</vt:lpstr>
      <vt:lpstr>Berry’s Model</vt:lpstr>
      <vt:lpstr>PowerPoint 簡報</vt:lpstr>
      <vt:lpstr>NGD1D model</vt:lpstr>
      <vt:lpstr>PowerPoint 簡報</vt:lpstr>
      <vt:lpstr>PowerPoint 簡報</vt:lpstr>
      <vt:lpstr>高</vt:lpstr>
      <vt:lpstr>CMB</vt:lpstr>
      <vt:lpstr>CMB</vt:lpstr>
      <vt:lpstr>CMB</vt:lpstr>
      <vt:lpstr>CMB</vt:lpstr>
      <vt:lpstr>CMB</vt:lpstr>
      <vt:lpstr>CMB + Gain Control</vt:lpstr>
      <vt:lpstr>CMB + Gain Control</vt:lpstr>
      <vt:lpstr>SMB</vt:lpstr>
      <vt:lpstr>SMB</vt:lpstr>
      <vt:lpstr>SMB + Gain Control</vt:lpstr>
      <vt:lpstr>SMB + Gain Control</vt:lpstr>
      <vt:lpstr>WF</vt:lpstr>
      <vt:lpstr>WF</vt:lpstr>
      <vt:lpstr>WF + Gain Control</vt:lpstr>
      <vt:lpstr>WF + Gain Control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 report</dc:title>
  <dc:creator>林其融</dc:creator>
  <cp:lastModifiedBy> </cp:lastModifiedBy>
  <cp:revision>40</cp:revision>
  <dcterms:created xsi:type="dcterms:W3CDTF">2021-07-15T15:55:33Z</dcterms:created>
  <dcterms:modified xsi:type="dcterms:W3CDTF">2021-09-16T06:29:20Z</dcterms:modified>
</cp:coreProperties>
</file>