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4" r:id="rId12"/>
    <p:sldId id="273" r:id="rId13"/>
    <p:sldId id="289" r:id="rId14"/>
    <p:sldId id="297" r:id="rId15"/>
    <p:sldId id="298" r:id="rId16"/>
    <p:sldId id="299" r:id="rId17"/>
    <p:sldId id="300" r:id="rId18"/>
    <p:sldId id="290" r:id="rId19"/>
    <p:sldId id="272" r:id="rId20"/>
    <p:sldId id="293" r:id="rId21"/>
    <p:sldId id="294" r:id="rId22"/>
    <p:sldId id="295" r:id="rId23"/>
    <p:sldId id="271" r:id="rId24"/>
    <p:sldId id="278" r:id="rId25"/>
    <p:sldId id="281" r:id="rId26"/>
    <p:sldId id="296" r:id="rId27"/>
    <p:sldId id="284" r:id="rId28"/>
    <p:sldId id="292" r:id="rId29"/>
    <p:sldId id="301" r:id="rId30"/>
    <p:sldId id="282" r:id="rId31"/>
    <p:sldId id="280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86470" autoAdjust="0"/>
  </p:normalViewPr>
  <p:slideViewPr>
    <p:cSldViewPr showGuides="1">
      <p:cViewPr varScale="1">
        <p:scale>
          <a:sx n="68" d="100"/>
          <a:sy n="68" d="100"/>
        </p:scale>
        <p:origin x="588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19.1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0 175 1 0,'11'-36'0'0,"15"14"11"0,-16-10-1 15,12 8-9-15,8 3-1 16,5 2 1-16,6 10-1 15,2 5 2-15,4-5 2 16,7 9 1-16,4 2 2 16,7 1 2-16,10 7 0 15,3-5 1-15,8 12-1 16,0-4 0-16,9 14-2 0,-9-1-2 16,-4 6-1-16,-15 5-1 15,-15 6-1-15,-24 8 0 16,-20 11-2-16,-31 13 0 15,-27 0 0-15,-28 9 0 16,-12-5 0-16,-14-2 0 16,-5-4 0-16,1-4-1 15,7-20 1-15,17-15 0 16,17-8 0-16,19-9-1 16,18-4 0-16,30-13-1 15,0 0 1-15,50 4 0 16,8-8 0-16,24 0 0 15,15-3 1-15,19 3-1 0,7 8 1 16,8 5 0 0,-3 6 0-16,-12 10 1 0,-11 10-2 15,-23 12 2 1,-17 13 1-16,-28 13 1 0,-22 13 0 16,-39 4 2-16,-15 12 1 15,-21-9 0-15,-9 9 0 16,-17-5-1-16,0-7 0 15,-3-13-1-15,1-13-1 16,12-17-2-16,5-14 0 16,11-3-2-16,2-18 0 15,8-9-1-15,-1-14-1 16,10 2-6-16,-3-8-7 0,10 4-18 16,4 13-1-16,-11-17 0 15,15 0 20 1</inkml:trace>
  <inkml:trace contextRef="#ctx0" brushRef="#br0" timeOffset="1532.0262">19 4253 1 0,'-12'-53'8'0,"20"31"19"0,-12-16 0 15,10-5-17-15,14 4-4 16,3-2-2-1,8 3-1-15,-3-3-1 16,4 3 1-16,-6-3 0 0,-3 7 1 16,1 4 0-16,2 6 0 15,0 0 0-15,11 7-1 16,3 2 0-16,14 9-2 16,13 10 0-16,11 5-1 15,4 10 0-15,6 9 1 16,-2 15-2-16,-2 10 2 15,-11 12-1-15,-12 12 1 16,-25 8-1-16,-18 14 0 16,-27 10 1-16,-28 9-1 15,-27 0 1-15,-22 0-1 16,-18-7 1-16,-12-8-1 16,-3-13 0-16,5-17 1 0,11-19-1 15,19-14 0-15,17-14-1 16,22-13-1-16,17-11 1 15,28-2-1-15,10-26 1 16,27 5 0-16,28-5 0 16,23-4 0-16,24 5 0 15,19 3 2-15,18 11-1 16,4 11 0-16,2 15 0 16,-4 11 1-16,-19 11 0 15,-18 14 1-15,-28 11 2 16,-21 17 0-16,-35 9 1 15,-28 15 0-15,-41 4 1 16,-25 5 1-16,-33 3-1 0,-22 8 1 16,-23-16-3-16,-7-13 0 15,-8-12-1-15,10-18 0 16,14-11-3-16,12-12-2 16,15-15 0-16,12-18-4 15,18 5-3-15,5-19-6 16,21 4-10-16,5 0-11 15,0-24 0-15,15 0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3:36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505 25 12 0,'17'-34'33'0,"3"25"0"16,-20 9 0-16,-17 35-29 15,-7 10-3-15,-8 25-1 16,-16 7 0-16,-10 22 0 16,-7 13-1-16,-6 5 2 15,0 1 0-15,4-17 2 16,18-7 1-16,14-19 1 0,27-8 0 15,23-20-1-15,30-9 1 16,24-12-2-16,24-4 0 16,23-10-1-16,18 1-1 15,8 2-1-15,13-4 1 16,2 0-2-16,3-9 0 16,-3-9 0-16,-8-8-1 15,-14 3-2-15,-20-14-2 16,-14-4-3-16,-34-11-1 15,-20 0 0-15,-34-8 0 16,-22 6 1-16,-27-12 0 16,-16 1 2-16,-15-6 2 15,-6 0 4-15,-2 0 3 0,-3-2 1 16,7 6 2-16,0 3 1 16,15 12 2-16,2 7 1 15,15 14-1 1,-2 10 0-16,17 25 0 0,1 19-2 15,8 30 0-15,-3 22-2 16,1 34 0-16,-4 17-2 16,-3 24 0-16,-6 12-3 15,-7-1-2-15,0-5-1 16,-1-26-1-16,8-16 0 16,-1-42 0-16,12-25 0 15,6-36 0-15,13-22 2 16,17-43 0-16,13-11-5 0,7 1-22 15,8-42 0-15,20 3-1 16,0-11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3:37.0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414 315 36 0,'-33'-60'35'0,"14"9"1"15,-1-9-1-15,23 11-32 0,18 8-2 16,16 13-2-16,12 7 1 16,14 16-2-16,8 7 1 15,11 18-1-15,-5 12 1 16,-5 13 0-16,-14 15 0 15,-22 11 2-15,-23 12-1 16,-30 5 1-16,-24 4 0 16,-26-2 0-16,-21-8 1 0,-18-10 0 15,-6-7-1 1,-2-25 0-16,6-7 0 16,14-12 0-16,14-10-1 15,19-7 1-15,25 0-1 0,36-4 1 16,0 0-1-16,58 28 1 15,30-11 0-15,31 5 1 16,32 3 0-16,38 1 0 16,25-2 0-16,21-9-1 15,6 0-2-15,-4-13 0 16,-13-6-2-16,-15-5-1 16,-34-17-3-16,-27 5-6 15,-38-11-14-15,-34-11-9 16,-18 4 1-16,-32-16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23.2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0 202 2 0,'28'-53'11'0,"6"10"-5"0,14 6 1 16,12 9 1-16,7 3-1 15,8 14 1-15,9 7-1 16,9 14 0-1,2 10 0-15,2 10-2 0,-3 8-1 16,1 9-1-16,-9 5 0 16,-6 4 0-16,-15-3 0 15,-16 7 0-15,-21 5 1 16,-13 10 0-16,-25 2-1 16,-16 8 0-16,-17 3 0 15,-9 2-1-15,-10 2 0 16,-12 1 0-16,-8-12-1 15,-8-8-1-15,-5-20 1 0,0-10-1 16,-2-15 0-16,2-17 0 16,5-5-1-1,10-14 0-15,16-5 1 16,14-4 0-16,18 2-1 0,32 15 1 16,-5-28 0-16,36 26 0 15,22 0 1-15,25 4 0 16,25-2 0-16,27-2 0 15,23-3 2-15,19-3-1 16,9-5 0-16,9-4 0 16,-3-7 0-16,-4 1-1 15,-17 1 0-15,-17 5 1 16,-22 0 0-16,-19 2-2 16,-22 2 1-16,-19 4 0 15,-18 3-2-15,-16 2 1 0,-12 2-1 16,-21 2-1-1,20-7 0-15,-20 7-1 0,0 0-3 16,0 0-3-16,0 0-2 16,11-19-8-16,-1 0-14 15,31-1-1-15,2-25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23.8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1163 41 1 0,'-28'-30'6'0,"28"30"19"16,-54-21-1-16,13 25-21 16,-4 16 0-16,-9 12-1 15,-7 17 2-15,-14 17-2 16,-7 16 1-16,-9 12 0 15,1 22-1-15,-7 12 0 16,2 8-1-16,0 3 0 16,11-8-2-16,15-14 3 15,15-12 0-15,20-19 0 0,23-15 1 16,24-22 1-16,30-19 0 16,31-19 0-16,22-5 0 15,21-10-1-15,21-2-1 16,13-7-1-16,10 0 0 15,3-6-1-15,0 6 1 16,-11-2-1-16,-5 2 0 16,-12 4 0-16,-15 1-1 15,-15 1-1-15,-20-3-3 16,-15 5-1-16,-22-8-5 16,-10 7-7-16,-39 6-5 15,11-39-5-15,-22 16 9 16</inkml:trace>
  <inkml:trace contextRef="#ctx0" brushRef="#br0" timeOffset="360.2404">1255 631 27 0,'5'38'17'0,"-8"18"-1"16,3 23-1-16,-8 26-2 15,-1 30-2-15,-17 18-1 0,3 16-3 16,-12 0-2-16,3 0-1 16,-1-6-2-1,5-26 0-15,3-25 0 16,5-33-2-16,7-25 1 0,5-20-1 15,3-15 0-15,5-19-1 16,0 0 1-16,-21-15-1 16,8-10-1-16,-7-5-4 15,5-7-5-15,-6-10-11 16,-5-15-10-16,15-7-3 16,-4-19 14-16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33.6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791 0 1 0,'0'0'27'15,"-5"36"1"-15,-23-10-1 16,-2 21-25-16,2 15 1 15,0 22-1-15,-2 12-1 16,-2 16-1-16,1 5 0 16,6-3 1-16,3-9-1 15,9-17 0-15,5-9 0 16,3-19 3-16,10-19 0 16,3-17 0-16,12-9 1 0,3-18-1 15,18-3 1-15,4-7-1 16,18 0-1-16,10-6-1 15,11 6-1-15,7 13 0 16,4 6 0-16,-3 16 1 16,-3 12-1-16,-1 11 1 15,-8 15 1-15,-16 9 1 16,-10 6 0-16,-17 2 1 16,-7-2 1-16,-28-9 0 15,-6 1-1-15,-26-7 1 16,-13 4-1-16,-20-12-1 15,-12 3 0-15,-16-14-2 0,-14-5 0 16,-10-3-3-16,-7-16-1 16,-10-7-1-16,-10-25-5 15,6-2-6-15,-8-19-13 16,4-20-8-16,15 5 0 16,2-26 7-16</inkml:trace>
  <inkml:trace contextRef="#ctx0" brushRef="#br0" timeOffset="352.2364">301-5 2 0,'26'-15'31'0,"9"9"1"16,-35 6-1-16,45-36-21 16,-4 27-2-16,13-4-1 15,15 11-1-15,17-7-2 16,15-6 0-16,14-4-2 16,16-2 1-16,13-9-2 15,7-7 0-15,-2-6 0 16,-3-2 0-16,-10 5-1 15,-11 8-2-15,-17 6 1 0,-24 2-4 16,-15 18-3-16,-24-3-6 16,-12 20-9-16,-16 8-8 15,-24 1-3 1,-1 25 9-16</inkml:trace>
  <inkml:trace contextRef="#ctx0" brushRef="#br0" timeOffset="1660.1124">1659 3819 1 0,'-39'17'14'0,"3"21"13"16,-29-1 0-16,-8 21-16 15,-18 10-8-15,-1 5-1 16,3 6 0-16,1-8 0 16,12-7-2-16,14-14 0 15,17-16 1-15,21-28-1 16,24-6 0-16,17-36-1 15,18-7 0-15,16-13 1 16,12 3 1-16,6-9 1 16,6 4 0-16,3 4 0 15,-1 7 0-15,-10 15 0 0,-4 17 0 16,-14 11-1-16,-3 19 0 16,-16 21 0-16,-7 20-1 15,-12 25 2-15,-4 33 0 16,-9 23 1-16,-1 17 0 15,-3 11 0-15,6 0 0 16,0-2-2-16,2-15-1 16,7-11-4-16,-7-32-3 15,6-23-3-15,-12-25-1 16,0-16-2-16,-16-15-1 16,-3-7 2-16,-14-8 2 15,-6-5 4-15,-7 5 2 16,-3 0 3-16,3 4 1 0,-4 4 2 15,5-2 0-15,-1-2-2 16,-2 0-2-16,-2-2 0 16,-4-9 0-1,-4 3 2-15,-7 1 2 0,0-3 2 16,0 1 1-16,0-4 3 16,6 7 2-16,3-7 0 15,11 7 1-15,3-9-2 16,12-3 0-16,1-3-1 15,14 4-2-15,0-7 0 16,19 9 0-16,0 0-1 16,2-23 1-16,26 6-1 15,24 2 0-15,23-5-1 0,22 1 0 16,24-5 1 0,19 1-1-16,17-3-1 15,9 9 1-15,2-7 0 16,-2 5-1-16,-11 0-1 0,-8 4 0 15,-16 0 0-15,-12 4 0 16,-25 5-1-16,-14-3 0 16,-19 7 0-16,-14 2-1 15,-19 6-1-15,-28-6 0 16,24 11-2-16,-24-11-1 16,-20 4-3-16,-6-14-5 15,5 10-14-15,-1-7-12 16,-25-21 0-16,-3-10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01.0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40 405 1 0,'8'-50'0'0,"7"31"24"15,-8-15 3-15,19 8-20 16,2 0-3-16,8 9-1 15,16 0-1-15,17-4-2 16,13-3 1-16,15 3-1 0,13-3 2 16,15-4 0-16,11 7 1 15,2-3 0-15,6 5 1 16,-6 6 0 0,-5 7 0-16,-14 1 0 0,-7 10-1 15,-24 3 0-15,-12 9-2 16,-20 7 1-16,-17 6-2 15,-26 4 1-15,-22 5-1 16,-19 4 1-16,-24 4-1 16,-19-2 0-16,-13 4 1 15,-15-4-1-15,-11 0 0 16,0 4 0-16,0-6 0 16,9 0 0-16,10-4 0 0,22-1-1 15,16-1 1-15,27-5 0 16,26-2-1-16,34 0 1 15,27 0 0-15,25 6-1 16,17 5 0-16,11 8 1 16,3 3 0-16,-5 3 1 15,-11 5 0-15,-21-2 1 16,-22 7 0-16,-28-1 2 16,-19 4 0-16,-33 1-1 15,-23 2 1-15,-28-3 0 16,-24 5 0-16,-24-11 0 15,-15 5 0-15,-14-24-2 16,-8-9 0-16,1-19 1 0,8-13-2 16,9-11 0-16,17-10-1 15,13-2 1 1,18-11-1-16,21 6-1 16,15-2-1-16,13 11-2 0,10-5-3 15,33 22-6-15,-6-36-11 16,27 4-12-16,33 2-1 15,13-22 12-15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02.0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259 222 29 0,'-26'-15'13'0,"26"15"0"16,-13-26 0-16,13 26-2 15,11-30-1-15,4 7-4 16,9 8 0-16,8-11-3 15,11 5 0-15,7-3-1 16,10 5 0-16,0 6-1 16,5 4 0-16,-1 11-1 15,1 7 0-15,-7 10 0 16,-10 7 0-16,-5 15 0 0,-11 4-1 16,-12 4 2-16,-12 5-1 15,-16-3 1-15,-14 5 0 16,-17-1 0-1,-8-1-1-15,-14-5 1 0,-1 3 0 16,-1-7-1-16,5-5-1 16,11-5 1-16,15-10-1 15,23-3 0-15,20-3 0 16,25-2 0-16,25-2 1 16,23 7 0-16,15 3 1 15,11 10 0-15,8 10 0 16,-6 4 0-16,-2 7 1 15,-15 0 0-15,-15-3 1 0,-24 3 0 16,-20 0 1-16,-23-3 0 16,-19 9 2-16,-29-8-1 15,-23 2 1-15,-24-5-2 16,-15 7 0-16,-17-9-1 16,-11-2-1-16,-6-10-1 15,10-12-2-15,3-3 0 16,14-14-1-16,16-1 0 15,8-16-2-15,18 1-4 16,-1-16-7-16,13-2-22 16,1 7 2-16,-7-13-2 15,4 13 14-15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16.5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0 926 15 0,'53'-105'11'0,"6"-5"0"0,1-5 0 16,-2 1-1-16,2 9-2 15,5 4-2-15,4 16-3 16,-6 14-2-16,-1 15-1 15,-8 16-1-15,-2 18 0 16,-14 20 0-16,-7 21 0 16,-16 26 2-16,-13 26 0 15,-13 30 1-15,-10 32 1 16,-10 27 2-16,-1 20-1 0,0 13 0 16,2 9-1-1,4-10 0-15,6-7 0 16,14-31-1-16,6-27 0 15,13-33-3-15,6-30 1 0,3-21-2 16,1-26-1-16,-1-13 1 16,0-16-1-16,-22 12-1 15,25-39 1-15,-25 39-2 16,-4-34 1-16,4 34-1 16,-37-9 2-16,12 16-1 15,-8 3 1-15,-3 1 0 16,-5 4 1-16,0 2 1 15,-2 5 2-15,-3-10 0 16,3-1 0-16,0-4 1 16,2-3 0-16,0 2 0 15,9-4 0-15,2-6 0 16,8 4 1-16,3-6 0 0,19 6 0 16,-24-9 1-16,24 9-1 15,0 0 0-15,0 0 1 16,-21-15-1-16,21 15 0 15,0 0 0-15,34-26 1 16,3 11 0-16,17 3 0 16,15-8 1-16,23 10-1 15,12-3 0-15,16 8 0 16,5 3-1-16,2 11-2 16,-2 2-1-16,-8 1-1 15,-9 8-3-15,-27-7-3 16,-7 6-3-16,-29-11-5 15,-13 10-7-15,-32-18-6 0,0 0-3 16,-30 34 15-16</inkml:trace>
  <inkml:trace contextRef="#ctx0" brushRef="#br0" timeOffset="277.1856">-147 4082 1 0,'47'22'1'0,"-25"-33"14"16,17-2-18-16,0 5-6 15,-1-7 5-15</inkml:trace>
  <inkml:trace contextRef="#ctx0" brushRef="#br0" timeOffset="744.4983">297 3947 22 0,'19'-8'15'0,"-19"8"-1"0,22-2-3 15,-22 2-2-15,0 38-3 16,-11 5-2-16,-6 15-1 16,-5 13-1-16,-1 4 1 15,-5 6 0-15,0 7 0 16,4-6 1-16,0-18-1 16,11-8 2-16,2-18-1 15,5-10 0-15,2-9 0 16,4-19-1-16,0 0-1 15,23 9 1-15,-23-9-1 16,35-9-1-16,-7 5 0 16,6 4 0-16,9 6 0 15,11 9-1-15,11 5 0 0,10 8 0 16,5 6 1-16,6 9-1 16,3 4 1-16,-3 4 0 15,-9-4 1 1,-3 5 0-16,-20 1 1 0,-9 3 0 15,-19-2 0-15,-15 4 0 16,-22-1 1-16,-11 8-1 16,-21-1 0-16,-17 9-1 15,-18-17 0-15,-14-5 0 16,-18-8-1-16,-9-9 0 16,-6-10-1-16,-13-20-2 15,0-8-1-15,-2-26-4 16,15 6-7-16,-4-17-8 0,17-8-15 15,13-2 0-15,8-14 1 16</inkml:trace>
  <inkml:trace contextRef="#ctx0" brushRef="#br0" timeOffset="1103.7428">-153 4365 4 0,'43'24'30'16,"-22"-26"0"-16,5-5-13 16,11 3 0-16,-1-13-2 15,16 6-3-15,-2-12-2 16,19 3-1-16,0-12-2 0,19 6-2 15,7-12 0-15,19 4-1 16,11-5-1-16,9 7 0 16,3-2-1-16,-3 4-1 15,-7 4-1-15,-15 4 0 16,-17 12 0-16,-20-3-3 16,-21 11 0-16,-19-3-3 15,-11 23-8-15,-24-18-23 16,-5 27-1-16,-1-5 1 15,-18-20 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32.4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588 379 1 0,'31'-70'0'16,"10"8"26"-16,-18-18-1 16,1 16-21-16,4 17-2 15,-4 15 0-15,-3 12-1 16,-21 20-1-16,28-4 0 15,-28 4 2-15,7 39-1 16,-18-7 1-16,-6 17 1 16,-18 5 0-16,-14 12 0 15,-18 9 0-15,-9 11 0 16,-10 0-1-16,-6 12 1 16,-5-8-1-16,8 0-1 15,12-8 1-15,18-10-2 0,21-9 1 16,20-12 0-16,23-8 1 15,23-20 0-15,23-10 0 16,27-2 2 0,13-9-1-16,18-2 0 0,14 2 1 15,15-4-1-15,7 2-1 16,8 2-1-16,0 5 0 16,-5-7-1-16,-8 2 1 15,-13-4-1-15,-8-9 0 16,-13-4 0-16,-20-11-1 15,-19-10 0-15,-18-9-3 16,-16-4-1-16,-16-1-3 0,-24-5-6 16,-12 5-5-16,-20 3-5 15,-19 4-7 1,-2 11 18-16</inkml:trace>
  <inkml:trace contextRef="#ctx0" brushRef="#br0" timeOffset="259.1736">802 497 13 0,'-9'43'15'0,"1"13"-2"16,-1 27-2-16,-4 22-2 16,-2 22 1-16,-2 12-4 15,-3 11-3-15,3 0-1 16,-2-8 0-16,1-16-1 15,1-25 1-15,4-22 1 16,0-27-1-16,0-25 1 0,13-27-2 16,-34-8 0-16,14-18-5 15,-8-15-9-15,-8-19-17 16,4 9-1-16,-16-20 13 16</inkml:trace>
  <inkml:trace contextRef="#ctx0" brushRef="#br0" timeOffset="1327.8898">6978 1108 1 0,'0'-21'0'0,"-13"-29"6"15,17 10 19-15,-8-8-18 16,2 1 0-16,6 2 1 16,-2 0-3-16,9 2 1 15,-5 5-2-15,10 12 0 16,1 0 0-16,11 5 0 15,4 6 0-15,13 6-1 0,9 9 1 16,11 7 0 0,4 8-1-16,8 6 1 0,1 11-1 15,-3 20-1-15,-6 4 1 16,-6 8-2 0,-14 0 0-16,-10-2 0 0,-15-4 0 15,-13-6-1-15,-22-3 1 16,-19-6-1-16,-22-13 1 15,-21-2-1-15,-16-11 1 16,-14-2 0-16,-9-5-1 16,-2 1 1-16,4-9-1 15,13 0 0-15,17-4 1 16,20 4-1-16,23 5 1 0,37-7 0 16,9 26 0-16,40-9 0 15,35-2 1 1,28-2 1-16,22-1 0 15,28 1 0-15,17-8 0 0,19 1 0 16,2-12 0-16,7-1-1 16,-11-1 0-16,-4 1-1 15,-13-4-1-15,-15 3 0 16,-20-1-1-16,-23-6 0 16,-22 7-1-16,-32-5-3 15,-14 2-2-15,-29-10-4 16,-24 21-7-16,-2-32-11 15,-28 2-6-15,2 2 0 0,-17-17 30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3:32.8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 33 1 0,'-26'-6'23'16,"-6"-14"5"-16,32 20 1 16,0 0-21-16,0-21-3 15,43 25 2-15,17 5-2 0,24 2-1 16,11 4 1 0,15 12 0-16,11 3-1 15,6 9 0-15,-13 8-1 16,-6 5-1-16,-15 5-1 0,-24 8 1 15,-22 1-1-15,-25 1 0 16,-35 5-1-16,-28 3 1 16,-28-8-1-16,-22-5 1 15,-12-4-1-15,-5-13 0 16,0-7 0-16,11-5-1 16,20-16 1-16,19-7-2 15,30-5 1-15,28-5 0 16,40 0 0-16,34 4 1 15,36 7-1-15,36-3 1 16,31 14 0-16,15 10 1 16,4 11 0-16,-13 17 0 15,-19 6 2-15,-35 18-1 0,-38-5 2 16,-55 20-1-16,-57-3 1 16,-46 3-1-16,-41-5 1 15,-26-10-1-15,-23-9-1 16,-11-9 0-16,-6-17-1 15,10-19-1-15,17-21 0 16,20-9 0-16,26-11-3 16,15-8-2-16,34 6-8 15,15-19-11-15,24 4-12 16,28 2 0-16,16-14 1 16</inkml:trace>
  <inkml:trace contextRef="#ctx0" brushRef="#br0" timeOffset="1360.9145">-64 4332 1 0,'-43'-43'5'15,"43"43"18"-15,-33-51 2 16,14 23-18-16,6 4 0 16,0-4-1-16,4 7 1 15,-1-3 0-15,5 5 1 16,-5-2 0-16,10 21 0 15,4-35 0-15,-4 35-1 16,32-32-1-16,3 24-1 16,16-1-1-16,16 9-1 15,13-2 0-15,10 4-1 16,14 5-1-16,6 3 1 16,4 10-1-16,2 5 0 15,-12 7 0-15,-12 11-1 0,-18 9 1 16,-23 12-1-16,-25 17 0 15,-30 12 1-15,-33 12-1 16,-25 2 0-16,-27 4 0 16,-16-1 1-16,-7-8-1 15,0-9 1-15,6-21 0 16,20-16-2-16,26-22 2 16,34-12-2-16,26-22 2 15,60 6-1-15,22-19-1 16,37-2 1-16,25-2-1 15,15 4 2-15,7 1-1 16,-8 7 1-16,-25 5 0 0,-14 7 1 16,-37 16 1-16,-39 14 0 15,-41 16 1-15,-37 20-1 16,-36 13 1-16,-26 6 0 16,-19 9-3-16,-16-3 1 15,-5-6-1-15,5-12 0 16,3-16-1-16,8-19 1 15,16-17-3-15,14-13-1 16,22-13-2-16,4-19-7 16,37-13-27-16,20-11 1 15,14-23 0-15,33-11-1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9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Possible</a:t>
            </a:r>
            <a:r>
              <a:rPr lang="en-US" baseline="0" dirty="0" smtClean="0"/>
              <a:t> answer: </a:t>
            </a:r>
            <a:br>
              <a:rPr lang="en-US" baseline="0" dirty="0" smtClean="0"/>
            </a:b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(For example: credible through will reinforce a unilateral strategy)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Possible</a:t>
            </a:r>
            <a:r>
              <a:rPr lang="en-US" baseline="0" dirty="0" smtClean="0"/>
              <a:t> answer: </a:t>
            </a:r>
            <a:br>
              <a:rPr lang="en-US" baseline="0" dirty="0" smtClean="0"/>
            </a:b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(For example: credible through will reinforce a unilateral strategy)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9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research: Using experimental methods to explore the effects of  physical attractiveness in the labor market, trust in societies and social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Easley</a:t>
            </a:r>
          </a:p>
          <a:p>
            <a:r>
              <a:rPr lang="en-US" dirty="0" smtClean="0"/>
              <a:t>Economics of information; learning from endogenous data; market microstructure; evolution in games and markets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Kleinberg</a:t>
            </a:r>
            <a:endParaRPr lang="en-US" dirty="0" smtClean="0"/>
          </a:p>
          <a:p>
            <a:r>
              <a:rPr lang="en-US" dirty="0" smtClean="0"/>
              <a:t>Algorithms that exploit the combinatorial structure of networks and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Risky Choice; Behavioral Game Theory; Limited Strategic Thinking; Patience; Stock Market bubbles; Neuroscience of Economic Decisions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2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He was awarded the </a:t>
            </a:r>
            <a:r>
              <a:rPr lang="en-US" sz="1100" b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Nobel Prize in Economics</a:t>
            </a:r>
            <a:r>
              <a:rPr lang="en-US" sz="11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 in 2005, for </a:t>
            </a:r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“having enhanced our understanding of conflict and cooperation through game-theory analysis”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3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matching pennies. If row player chooses what column player chooses, then row player wins. If not, column player wins.</a:t>
            </a:r>
          </a:p>
          <a:p>
            <a:endParaRPr lang="en-US" baseline="0" dirty="0" smtClean="0"/>
          </a:p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5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0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belprize.org/nobel_prizes/economic-sciences/laureates/2005/aumann-facts.html" TargetMode="External"/><Relationship Id="rId3" Type="http://schemas.openxmlformats.org/officeDocument/2006/relationships/hyperlink" Target="http://www.nobelprize.org/nobel_prizes/economic-sciences/laureates/2012/roth-facts.html" TargetMode="External"/><Relationship Id="rId7" Type="http://schemas.openxmlformats.org/officeDocument/2006/relationships/hyperlink" Target="http://www.nobelprize.org/nobel_prizes/economic-sciences/laureates/2007/maskin-facts.html" TargetMode="External"/><Relationship Id="rId2" Type="http://schemas.openxmlformats.org/officeDocument/2006/relationships/hyperlink" Target="http://www.nobelprize.org/nobel_prizes/economic-sciences/laureates/2014/tirole-f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belprize.org/nobel_prizes/economic-sciences/laureates/2007/hurwicz-facts.html" TargetMode="External"/><Relationship Id="rId11" Type="http://schemas.openxmlformats.org/officeDocument/2006/relationships/hyperlink" Target="http://www.nobelprize.org/nobel_prizes/economic-sciences/laureates/1994/harsanyi-bio.html" TargetMode="External"/><Relationship Id="rId5" Type="http://schemas.openxmlformats.org/officeDocument/2006/relationships/hyperlink" Target="http://www.nobelprize.org/nobel_prizes/economic-sciences/laureates/2007/myerson-facts.html" TargetMode="External"/><Relationship Id="rId10" Type="http://schemas.openxmlformats.org/officeDocument/2006/relationships/hyperlink" Target="http://www.nobelprize.org/nobel_prizes/economic-sciences/laureates/1996/mirrlees-facts.html" TargetMode="External"/><Relationship Id="rId4" Type="http://schemas.openxmlformats.org/officeDocument/2006/relationships/hyperlink" Target="http://www.nobelprize.org/nobel_prizes/economic-sciences/laureates/2012/shapley-facts.html" TargetMode="External"/><Relationship Id="rId9" Type="http://schemas.openxmlformats.org/officeDocument/2006/relationships/hyperlink" Target="http://www.nobelprize.org/nobel_prizes/economic-sciences/laureates/1996/vickrey-fa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010400" cy="1397000"/>
          </a:xfrm>
        </p:spPr>
        <p:txBody>
          <a:bodyPr/>
          <a:lstStyle/>
          <a:p>
            <a:r>
              <a:rPr lang="en-US" dirty="0" smtClean="0"/>
              <a:t>Instructor: Dr. Tanya </a:t>
            </a:r>
            <a:r>
              <a:rPr lang="en-US" dirty="0" err="1" smtClean="0"/>
              <a:t>Rosenblat</a:t>
            </a:r>
            <a:endParaRPr lang="en-US" dirty="0" smtClean="0"/>
          </a:p>
          <a:p>
            <a:r>
              <a:rPr lang="en-US" dirty="0" smtClean="0"/>
              <a:t>Discussion Leader: Linfeng Li &amp; Chen Wang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Thinking and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3352800"/>
            <a:ext cx="8686801" cy="4191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Guess the number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 Short Game About Game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724" y="4314735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Tanya(</a:t>
            </a:r>
            <a:r>
              <a:rPr lang="en-US" sz="2400" b="1" dirty="0" err="1" smtClean="0"/>
              <a:t>Linfeng</a:t>
            </a:r>
            <a:r>
              <a:rPr lang="en-US" sz="2400" b="1" dirty="0" smtClean="0"/>
              <a:t> &amp; Chen)</a:t>
            </a:r>
          </a:p>
        </p:txBody>
      </p:sp>
    </p:spTree>
    <p:extLst>
      <p:ext uri="{BB962C8B-B14F-4D97-AF65-F5344CB8AC3E}">
        <p14:creationId xmlns:p14="http://schemas.microsoft.com/office/powerpoint/2010/main" val="24883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1133" y="2419643"/>
            <a:ext cx="8686801" cy="4191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Zero-Sum </a:t>
            </a:r>
            <a:r>
              <a:rPr lang="en-US" sz="3200" dirty="0"/>
              <a:t>Games</a:t>
            </a:r>
          </a:p>
          <a:p>
            <a:r>
              <a:rPr lang="en-US" sz="3200" dirty="0" smtClean="0"/>
              <a:t>Battle </a:t>
            </a:r>
            <a:r>
              <a:rPr lang="en-US" sz="3200" dirty="0"/>
              <a:t>of the Sexes</a:t>
            </a:r>
          </a:p>
          <a:p>
            <a:r>
              <a:rPr lang="en-US" sz="3200" dirty="0" smtClean="0"/>
              <a:t>Chicken </a:t>
            </a:r>
            <a:r>
              <a:rPr lang="en-US" sz="3200" dirty="0"/>
              <a:t>or Hawk versus Dove</a:t>
            </a:r>
          </a:p>
          <a:p>
            <a:r>
              <a:rPr lang="en-US" sz="3200" dirty="0" smtClean="0"/>
              <a:t>Prisoner’s Dilemma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Some Simple Games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9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225" y="457200"/>
            <a:ext cx="10511029" cy="10668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500"/>
              </a:lnSpc>
            </a:pPr>
            <a:r>
              <a:rPr lang="en-US" dirty="0" smtClean="0"/>
              <a:t>Preliminary: identify strategies and payoffs in </a:t>
            </a:r>
            <a:br>
              <a:rPr lang="en-US" dirty="0" smtClean="0"/>
            </a:br>
            <a:r>
              <a:rPr lang="en-US" dirty="0" smtClean="0"/>
              <a:t>“Payoff Matrix”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7161"/>
              </p:ext>
            </p:extLst>
          </p:nvPr>
        </p:nvGraphicFramePr>
        <p:xfrm>
          <a:off x="1256282" y="1524000"/>
          <a:ext cx="9598913" cy="510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085"/>
                <a:gridCol w="1639457"/>
                <a:gridCol w="1639457"/>
                <a:gridCol w="1639457"/>
                <a:gridCol w="1639457"/>
              </a:tblGrid>
              <a:tr h="12685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 Player Action 1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 Player Action</a:t>
                      </a:r>
                      <a:r>
                        <a:rPr lang="en-US" sz="3200" baseline="0" dirty="0" smtClean="0"/>
                        <a:t> 2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77947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Row Player Action 1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</a:tr>
              <a:tr h="2057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Row Player Action 2</a:t>
                      </a:r>
                      <a:endParaRPr lang="en-US" sz="32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Head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Tail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Head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-1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Tail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-1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050" y="533400"/>
            <a:ext cx="10511029" cy="1066800"/>
          </a:xfrm>
        </p:spPr>
        <p:txBody>
          <a:bodyPr/>
          <a:lstStyle/>
          <a:p>
            <a:pPr algn="ctr"/>
            <a:r>
              <a:rPr lang="en-US" dirty="0" smtClean="0"/>
              <a:t>Zero-Sum </a:t>
            </a:r>
            <a:r>
              <a:rPr lang="en-US" dirty="0"/>
              <a:t>Games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39561" y="3565974"/>
              <a:ext cx="606960" cy="2307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61" y="3560574"/>
                <a:ext cx="623160" cy="23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160401" y="1130574"/>
              <a:ext cx="879840" cy="477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7161" y="1123374"/>
                <a:ext cx="8863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8020961" y="952374"/>
              <a:ext cx="735120" cy="829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1601" y="945534"/>
                <a:ext cx="748800" cy="8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2664" y="-319588"/>
            <a:ext cx="8686801" cy="1889901"/>
          </a:xfrm>
        </p:spPr>
        <p:txBody>
          <a:bodyPr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dirty="0"/>
              <a:t>Battle </a:t>
            </a:r>
            <a:r>
              <a:rPr lang="en-US" dirty="0" smtClean="0"/>
              <a:t>of </a:t>
            </a:r>
            <a:r>
              <a:rPr lang="en-US" dirty="0"/>
              <a:t>the Sexes 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a coordination game)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Football Game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Football Game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Opera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4561" y="3447174"/>
              <a:ext cx="872640" cy="2261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" y="3436014"/>
                <a:ext cx="89136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171561" y="1183742"/>
              <a:ext cx="679680" cy="6714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1121" y="1174022"/>
                <a:ext cx="7005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7861481" y="1186982"/>
              <a:ext cx="536400" cy="6339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8241" y="1176182"/>
                <a:ext cx="55224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1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82664" y="-325072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500"/>
              </a:lnSpc>
            </a:pPr>
            <a:r>
              <a:rPr lang="en-US" dirty="0"/>
              <a:t>Chicken or Hawk versus Dove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 anti-coordination game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Tough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Chicken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Tough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-1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10, 0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Chicken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5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1641" y="3499374"/>
              <a:ext cx="759960" cy="2055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681" y="3491094"/>
                <a:ext cx="777240" cy="20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5403041" y="1069312"/>
              <a:ext cx="3384720" cy="676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3321" y="1061752"/>
                <a:ext cx="340596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4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Cooperate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Defect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-1, 4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Defect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4,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82664" y="-910344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500"/>
              </a:lnSpc>
            </a:pPr>
            <a:r>
              <a:rPr lang="en-US" dirty="0" smtClean="0"/>
              <a:t>Prisoner’s </a:t>
            </a:r>
            <a:r>
              <a:rPr lang="en-US" dirty="0"/>
              <a:t>Dilemma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 cooperation game)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8721" y="3539197"/>
              <a:ext cx="737280" cy="2181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921" y="3529477"/>
                <a:ext cx="761400" cy="22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286401" y="1180477"/>
              <a:ext cx="672480" cy="683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801" y="1169677"/>
                <a:ext cx="69516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7915121" y="1259677"/>
              <a:ext cx="921240" cy="392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441" y="1246717"/>
                <a:ext cx="938160" cy="4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5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8725" y="2895600"/>
            <a:ext cx="8686801" cy="41910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295400"/>
            <a:ext cx="10511029" cy="1066800"/>
          </a:xfrm>
        </p:spPr>
        <p:txBody>
          <a:bodyPr/>
          <a:lstStyle/>
          <a:p>
            <a:r>
              <a:rPr lang="en-US" dirty="0" smtClean="0"/>
              <a:t>Any questions on the structure of the games?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2954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0" y="2835535"/>
            <a:ext cx="8229601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smtClean="0"/>
              <a:t>Intro to Game theory</a:t>
            </a:r>
          </a:p>
          <a:p>
            <a:pPr algn="ctr"/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One solution concept: Iterated Deletion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311" y="5105400"/>
            <a:ext cx="4191000" cy="443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439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3" y="533400"/>
            <a:ext cx="10511029" cy="1066800"/>
          </a:xfrm>
        </p:spPr>
        <p:txBody>
          <a:bodyPr/>
          <a:lstStyle/>
          <a:p>
            <a:r>
              <a:rPr lang="en-US" dirty="0" smtClean="0"/>
              <a:t>Use Iterated </a:t>
            </a:r>
            <a:r>
              <a:rPr lang="en-US" dirty="0"/>
              <a:t>D</a:t>
            </a:r>
            <a:r>
              <a:rPr lang="en-US" dirty="0" smtClean="0"/>
              <a:t>eletion to solve Prison Dilemma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48352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Cooperate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Defect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Cooperate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</a:t>
                      </a:r>
                      <a:r>
                        <a:rPr 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</a:rPr>
                        <a:t>Defect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3600" dirty="0" smtClean="0"/>
                        <a:t>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2695575"/>
            <a:ext cx="8686801" cy="4191000"/>
          </a:xfrm>
        </p:spPr>
        <p:txBody>
          <a:bodyPr>
            <a:normAutofit/>
          </a:bodyPr>
          <a:lstStyle/>
          <a:p>
            <a:pPr marL="0"/>
            <a:r>
              <a:rPr lang="en-US" sz="3200" b="1" dirty="0" smtClean="0">
                <a:solidFill>
                  <a:srgbClr val="222222"/>
                </a:solidFill>
                <a:latin typeface="Vaud"/>
              </a:rPr>
              <a:t>Tanya </a:t>
            </a:r>
            <a:r>
              <a:rPr lang="en-US" sz="3200" b="1" dirty="0" err="1" smtClean="0">
                <a:solidFill>
                  <a:srgbClr val="222222"/>
                </a:solidFill>
                <a:latin typeface="Vaud"/>
              </a:rPr>
              <a:t>Rosenblat</a:t>
            </a:r>
            <a:endParaRPr lang="en-US" sz="3200" b="1" dirty="0">
              <a:solidFill>
                <a:srgbClr val="222222"/>
              </a:solidFill>
              <a:latin typeface="Vaud"/>
            </a:endParaRPr>
          </a:p>
          <a:p>
            <a:r>
              <a:rPr lang="en-US" sz="1800" dirty="0" smtClean="0"/>
              <a:t>Associate Professor of Information, School of Information</a:t>
            </a:r>
            <a:endParaRPr lang="en-US" sz="1800" dirty="0"/>
          </a:p>
          <a:p>
            <a:r>
              <a:rPr lang="en-US" sz="1800" dirty="0" smtClean="0"/>
              <a:t>Associate Professor of Economics, College of Literature, Science, and the Arts</a:t>
            </a:r>
            <a:endParaRPr lang="en-US" sz="1800" dirty="0"/>
          </a:p>
          <a:p>
            <a:r>
              <a:rPr lang="en-US" sz="1800" dirty="0" smtClean="0"/>
              <a:t>University of Michigan</a:t>
            </a:r>
            <a:endParaRPr lang="en-US" sz="1800" dirty="0"/>
          </a:p>
          <a:p>
            <a:r>
              <a:rPr lang="en-US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Main research interest: Experimental economics</a:t>
            </a:r>
            <a:endParaRPr lang="en-US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Scholar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762000"/>
            <a:ext cx="173355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152400"/>
            <a:ext cx="9555481" cy="1066800"/>
          </a:xfrm>
        </p:spPr>
        <p:txBody>
          <a:bodyPr/>
          <a:lstStyle/>
          <a:p>
            <a:r>
              <a:rPr lang="en-US" dirty="0" smtClean="0"/>
              <a:t>We can solve something more complex!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24529"/>
              </p:ext>
            </p:extLst>
          </p:nvPr>
        </p:nvGraphicFramePr>
        <p:xfrm>
          <a:off x="3198812" y="1620712"/>
          <a:ext cx="5791200" cy="52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1043941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2, 6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4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0, 4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1, 1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7, 0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5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9, 5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4, 8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1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b="0" dirty="0" smtClean="0"/>
              <a:t>However, there are games that </a:t>
            </a:r>
            <a:r>
              <a:rPr lang="en-US" dirty="0" smtClean="0"/>
              <a:t>Iterated Deletion</a:t>
            </a:r>
            <a:r>
              <a:rPr lang="en-US" b="0" dirty="0" smtClean="0"/>
              <a:t> cannot solve</a:t>
            </a:r>
            <a:endParaRPr lang="en-US" b="0" dirty="0"/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3655902" y="1600200"/>
            <a:ext cx="4903473" cy="1718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dirty="0" smtClean="0">
                <a:solidFill>
                  <a:srgbClr val="FF0000"/>
                </a:solidFill>
              </a:rPr>
              <a:t>Battle of the Sexes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578014"/>
              </p:ext>
            </p:extLst>
          </p:nvPr>
        </p:nvGraphicFramePr>
        <p:xfrm>
          <a:off x="1751012" y="2895600"/>
          <a:ext cx="87132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417"/>
                <a:gridCol w="2904417"/>
                <a:gridCol w="2904417"/>
              </a:tblGrid>
              <a:tr h="1376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Football Game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</a:t>
                      </a:r>
                      <a:endParaRPr lang="en-US" dirty="0"/>
                    </a:p>
                  </a:txBody>
                  <a:tcPr anchor="ctr"/>
                </a:tc>
              </a:tr>
              <a:tr h="123524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Football Game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</a:rPr>
                        <a:t>Opera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Break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42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511" y="3841402"/>
            <a:ext cx="9372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Another solution concept: Nash 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1" y="543353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15143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6002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Another Game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656012" y="3352800"/>
            <a:ext cx="4724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00529" y="422326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17099"/>
              </p:ext>
            </p:extLst>
          </p:nvPr>
        </p:nvGraphicFramePr>
        <p:xfrm>
          <a:off x="84138" y="9129713"/>
          <a:ext cx="34575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3457440" imgH="2590920" progId="AcroExch.Document.DC">
                  <p:embed/>
                </p:oleObj>
              </mc:Choice>
              <mc:Fallback>
                <p:oleObj name="Acrobat Document" r:id="rId3" imgW="3457440" imgH="25909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9129713"/>
                        <a:ext cx="3457575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9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9" y="381000"/>
            <a:ext cx="997788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Behavioral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8412" y="40386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665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685800"/>
            <a:ext cx="1051103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2" y="2438400"/>
            <a:ext cx="10511029" cy="4191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Focal strategy according to social norms;</a:t>
            </a:r>
          </a:p>
          <a:p>
            <a:r>
              <a:rPr lang="en-US" sz="2600" dirty="0"/>
              <a:t>How would communication affect the structure of the game</a:t>
            </a:r>
            <a:r>
              <a:rPr lang="en-US" sz="2600" dirty="0" smtClean="0"/>
              <a:t>?</a:t>
            </a:r>
          </a:p>
          <a:p>
            <a:pPr lvl="1"/>
            <a:r>
              <a:rPr lang="en-US" sz="2400" dirty="0" smtClean="0"/>
              <a:t>Or trustworthiness?</a:t>
            </a:r>
            <a:endParaRPr lang="en-US" sz="2400" dirty="0"/>
          </a:p>
          <a:p>
            <a:r>
              <a:rPr lang="en-US" sz="2600" dirty="0"/>
              <a:t>How would the number of equilibria affect strategic decision making?</a:t>
            </a:r>
          </a:p>
          <a:p>
            <a:pPr lvl="1"/>
            <a:r>
              <a:rPr lang="en-US" sz="2600" dirty="0"/>
              <a:t>Any other way of eliminating possible confusions?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685800"/>
            <a:ext cx="1051103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</p:spTree>
    <p:extLst>
      <p:ext uri="{BB962C8B-B14F-4D97-AF65-F5344CB8AC3E}">
        <p14:creationId xmlns:p14="http://schemas.microsoft.com/office/powerpoint/2010/main" val="239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Open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 smtClean="0"/>
              <a:t>Being able to represent strategic situations as games</a:t>
            </a:r>
          </a:p>
          <a:p>
            <a:r>
              <a:rPr lang="en-US" dirty="0" smtClean="0"/>
              <a:t>Identify strategies</a:t>
            </a:r>
          </a:p>
          <a:p>
            <a:r>
              <a:rPr lang="en-US" dirty="0" smtClean="0"/>
              <a:t>Strategy profiles and payoffs</a:t>
            </a:r>
          </a:p>
          <a:p>
            <a:r>
              <a:rPr lang="en-US" dirty="0" smtClean="0"/>
              <a:t>Identify common classes of games (Cooperation, Coordination, Zero-sum)</a:t>
            </a:r>
          </a:p>
          <a:p>
            <a:r>
              <a:rPr lang="en-US" dirty="0" smtClean="0"/>
              <a:t>Solve games using iterated deletion of strictly dominated strategies</a:t>
            </a:r>
          </a:p>
          <a:p>
            <a:r>
              <a:rPr lang="en-US" dirty="0" smtClean="0"/>
              <a:t>Solve games using Nash Equilibrium</a:t>
            </a:r>
          </a:p>
          <a:p>
            <a:r>
              <a:rPr lang="en-US" dirty="0" smtClean="0"/>
              <a:t>Become aware of Nash existence theorem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057400"/>
            <a:ext cx="8686801" cy="1066800"/>
          </a:xfrm>
        </p:spPr>
        <p:txBody>
          <a:bodyPr/>
          <a:lstStyle/>
          <a:p>
            <a:pPr algn="ctr"/>
            <a:r>
              <a:rPr lang="en-US" sz="4000" dirty="0" smtClean="0"/>
              <a:t>Reflection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2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Author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1712" y="3687634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Linfeng &amp; Chen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002589" cy="1066800"/>
          </a:xfrm>
        </p:spPr>
        <p:txBody>
          <a:bodyPr/>
          <a:lstStyle/>
          <a:p>
            <a:r>
              <a:rPr lang="en-US" dirty="0" smtClean="0"/>
              <a:t>Networks, Crowds, and Markets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49" y="2000732"/>
            <a:ext cx="2346600" cy="234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674" b="14777"/>
          <a:stretch/>
        </p:blipFill>
        <p:spPr>
          <a:xfrm>
            <a:off x="7313612" y="2000732"/>
            <a:ext cx="2362200" cy="234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0282" y="4955143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Easley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5026" y="4955143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Kleinberg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37" y="53340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Dept. of Economics, Information Science</a:t>
            </a:r>
            <a:endParaRPr lang="en-US" dirty="0"/>
          </a:p>
          <a:p>
            <a:pPr algn="ctr"/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1012" y="53384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Dept. of </a:t>
            </a:r>
            <a:r>
              <a:rPr lang="en-US" smtClean="0"/>
              <a:t>Computer Science </a:t>
            </a:r>
            <a:endParaRPr lang="en-US" dirty="0"/>
          </a:p>
          <a:p>
            <a:pPr algn="ctr"/>
            <a:r>
              <a:rPr lang="en-US" dirty="0" smtClean="0"/>
              <a:t>Cornell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Networks, Crowds, and Markets: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Reasoning About a Highly Connected World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209800"/>
            <a:ext cx="2735149" cy="4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0832"/>
            <a:ext cx="8002589" cy="1066800"/>
          </a:xfrm>
        </p:spPr>
        <p:txBody>
          <a:bodyPr/>
          <a:lstStyle/>
          <a:p>
            <a:r>
              <a:rPr lang="en-US" dirty="0" smtClean="0"/>
              <a:t>Behavioral Game Theory: Experiments in Strategic Interaction</a:t>
            </a:r>
            <a:endParaRPr lang="en-US" dirty="0"/>
          </a:p>
        </p:txBody>
      </p:sp>
      <p:pic>
        <p:nvPicPr>
          <p:cNvPr id="1026" name="Picture 2" descr="http://s3-us-west-1.amazonaws.com/hss-prod-storage.cloud.caltech.edu/styles/grid_7/s3/people_personal_assets/camerer/Camerer%2C%20Colin.jpg?itok=J71xyNi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1981200"/>
            <a:ext cx="34671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45870" y="5269468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Vaud"/>
              </a:rPr>
              <a:t>Colin F. </a:t>
            </a:r>
            <a:r>
              <a:rPr lang="en-US" b="1" dirty="0" err="1" smtClean="0">
                <a:solidFill>
                  <a:srgbClr val="222222"/>
                </a:solidFill>
                <a:latin typeface="Vaud"/>
              </a:rPr>
              <a:t>Camerer</a:t>
            </a:r>
            <a:endParaRPr lang="en-US" b="1" i="0" dirty="0">
              <a:solidFill>
                <a:srgbClr val="222222"/>
              </a:solidFill>
              <a:effectLst/>
              <a:latin typeface="Vau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12" y="5830669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Division of the Humanities and Social Sciences</a:t>
            </a:r>
          </a:p>
          <a:p>
            <a:pPr algn="ctr"/>
            <a:r>
              <a:rPr lang="en-US" b="1" dirty="0" smtClean="0"/>
              <a:t>Caltech</a:t>
            </a:r>
          </a:p>
        </p:txBody>
      </p:sp>
    </p:spTree>
    <p:extLst>
      <p:ext uri="{BB962C8B-B14F-4D97-AF65-F5344CB8AC3E}">
        <p14:creationId xmlns:p14="http://schemas.microsoft.com/office/powerpoint/2010/main" val="35323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6966"/>
            <a:ext cx="8002589" cy="1066800"/>
          </a:xfrm>
        </p:spPr>
        <p:txBody>
          <a:bodyPr/>
          <a:lstStyle/>
          <a:p>
            <a:r>
              <a:rPr lang="en-US" dirty="0" smtClean="0"/>
              <a:t>Bargaining, Communication, and Limited War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2667000" cy="355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54294" y="54218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Vaud"/>
              </a:rPr>
              <a:t>Thomas C. Schelling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6570" y="5906869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Economics</a:t>
            </a:r>
            <a:endParaRPr lang="en-US" dirty="0"/>
          </a:p>
          <a:p>
            <a:r>
              <a:rPr lang="en-US" dirty="0" smtClean="0"/>
              <a:t>  University of Maryland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007753"/>
            <a:ext cx="5791201" cy="569976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JeanTirole</a:t>
            </a:r>
            <a:r>
              <a:rPr lang="en-US" dirty="0" smtClean="0">
                <a:hlinkClick r:id="rId2"/>
              </a:rPr>
              <a:t> 		2014</a:t>
            </a:r>
            <a:endParaRPr lang="en-US" dirty="0" smtClean="0"/>
          </a:p>
          <a:p>
            <a:r>
              <a:rPr lang="en-US" dirty="0">
                <a:hlinkClick r:id="rId3"/>
              </a:rPr>
              <a:t>Alvin E. </a:t>
            </a:r>
            <a:r>
              <a:rPr lang="en-US" dirty="0" smtClean="0">
                <a:hlinkClick r:id="rId3"/>
              </a:rPr>
              <a:t>Roth		2012</a:t>
            </a:r>
            <a:endParaRPr lang="en-US" dirty="0" smtClean="0"/>
          </a:p>
          <a:p>
            <a:r>
              <a:rPr lang="en-US" dirty="0">
                <a:hlinkClick r:id="rId4"/>
              </a:rPr>
              <a:t>Lloyd S. Shapley </a:t>
            </a:r>
            <a:r>
              <a:rPr lang="en-US" dirty="0" smtClean="0">
                <a:hlinkClick r:id="rId4"/>
              </a:rPr>
              <a:t>	2012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Roger B. Myerson  	2007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Leonid </a:t>
            </a:r>
            <a:r>
              <a:rPr lang="en-US" dirty="0" err="1" smtClean="0">
                <a:hlinkClick r:id="rId6"/>
              </a:rPr>
              <a:t>Hurwicz</a:t>
            </a:r>
            <a:r>
              <a:rPr lang="en-US" dirty="0" smtClean="0">
                <a:hlinkClick r:id="rId6"/>
              </a:rPr>
              <a:t>         	2007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Eric S. </a:t>
            </a:r>
            <a:r>
              <a:rPr lang="en-US" dirty="0" err="1" smtClean="0">
                <a:hlinkClick r:id="rId7"/>
              </a:rPr>
              <a:t>Maskin</a:t>
            </a:r>
            <a:r>
              <a:rPr lang="en-US" dirty="0" smtClean="0">
                <a:hlinkClick r:id="rId7"/>
              </a:rPr>
              <a:t>             	2007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Robert J. </a:t>
            </a:r>
            <a:r>
              <a:rPr lang="en-US" dirty="0" err="1" smtClean="0">
                <a:hlinkClick r:id="rId8"/>
              </a:rPr>
              <a:t>Aumann</a:t>
            </a:r>
            <a:r>
              <a:rPr lang="en-US" dirty="0" smtClean="0">
                <a:hlinkClick r:id="rId8"/>
              </a:rPr>
              <a:t>      	2005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William </a:t>
            </a:r>
            <a:r>
              <a:rPr lang="en-US" dirty="0" err="1" smtClean="0">
                <a:hlinkClick r:id="rId9"/>
              </a:rPr>
              <a:t>Vickrey</a:t>
            </a:r>
            <a:r>
              <a:rPr lang="en-US" dirty="0" smtClean="0">
                <a:hlinkClick r:id="rId9"/>
              </a:rPr>
              <a:t>          	1996</a:t>
            </a:r>
            <a:endParaRPr lang="en-US" dirty="0" smtClean="0"/>
          </a:p>
          <a:p>
            <a:r>
              <a:rPr lang="en-US" dirty="0">
                <a:hlinkClick r:id="rId10"/>
              </a:rPr>
              <a:t>James A. </a:t>
            </a:r>
            <a:r>
              <a:rPr lang="en-US" dirty="0" err="1" smtClean="0">
                <a:hlinkClick r:id="rId10"/>
              </a:rPr>
              <a:t>Mirrlees</a:t>
            </a:r>
            <a:r>
              <a:rPr lang="en-US" dirty="0" smtClean="0">
                <a:hlinkClick r:id="rId10"/>
              </a:rPr>
              <a:t> 	1996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John C. </a:t>
            </a:r>
            <a:r>
              <a:rPr lang="en-US" dirty="0" err="1" smtClean="0">
                <a:hlinkClick r:id="rId11"/>
              </a:rPr>
              <a:t>Harsanyi</a:t>
            </a:r>
            <a:r>
              <a:rPr lang="en-US" dirty="0" smtClean="0">
                <a:hlinkClick r:id="rId11"/>
              </a:rPr>
              <a:t>        	1994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-158257"/>
            <a:ext cx="10820400" cy="1066800"/>
          </a:xfrm>
        </p:spPr>
        <p:txBody>
          <a:bodyPr/>
          <a:lstStyle/>
          <a:p>
            <a:r>
              <a:rPr lang="en-US" dirty="0" smtClean="0"/>
              <a:t>Some other Nobel Prize Winners in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1057</Words>
  <Application>Microsoft Office PowerPoint</Application>
  <PresentationFormat>Custom</PresentationFormat>
  <Paragraphs>227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Helvetica Neue</vt:lpstr>
      <vt:lpstr>Vaud</vt:lpstr>
      <vt:lpstr>Arial</vt:lpstr>
      <vt:lpstr>Century Gothic</vt:lpstr>
      <vt:lpstr>Helvetica</vt:lpstr>
      <vt:lpstr>Palatino Linotype</vt:lpstr>
      <vt:lpstr>Business strategy presentation</vt:lpstr>
      <vt:lpstr>Acrobat Document</vt:lpstr>
      <vt:lpstr>Strategic Thinking and Coordination</vt:lpstr>
      <vt:lpstr>Visiting Scholar</vt:lpstr>
      <vt:lpstr>Learning Goals</vt:lpstr>
      <vt:lpstr>Author Overview</vt:lpstr>
      <vt:lpstr>Networks, Crowds, and Markets</vt:lpstr>
      <vt:lpstr>Networks, Crowds, and Markets:  Reasoning About a Highly Connected World</vt:lpstr>
      <vt:lpstr>Behavioral Game Theory: Experiments in Strategic Interaction</vt:lpstr>
      <vt:lpstr>Bargaining, Communication, and Limited War</vt:lpstr>
      <vt:lpstr>Some other Nobel Prize Winners in Game Theory</vt:lpstr>
      <vt:lpstr>A Short Game About Game Theory</vt:lpstr>
      <vt:lpstr>Some Simple Games</vt:lpstr>
      <vt:lpstr>Preliminary: identify strategies and payoffs in  “Payoff Matrix”</vt:lpstr>
      <vt:lpstr>Zero-Sum Games </vt:lpstr>
      <vt:lpstr>Battle of the Sexes  (a coordination game) </vt:lpstr>
      <vt:lpstr>Chicken or Hawk versus Dove  (an anti-coordination game) </vt:lpstr>
      <vt:lpstr>Prisoner’s Dilemma  (a cooperation game)</vt:lpstr>
      <vt:lpstr>Any questions on the structure of the games?</vt:lpstr>
      <vt:lpstr>Networks, Crowds, and Markets</vt:lpstr>
      <vt:lpstr>Use Iterated Deletion to solve Prison Dilemma </vt:lpstr>
      <vt:lpstr>We can solve something more complex!</vt:lpstr>
      <vt:lpstr>However, there are games that Iterated Deletion cannot solve</vt:lpstr>
      <vt:lpstr>Break</vt:lpstr>
      <vt:lpstr>Networks, Crowds, and Markets</vt:lpstr>
      <vt:lpstr>Another Game</vt:lpstr>
      <vt:lpstr>PowerPoint Presentation</vt:lpstr>
      <vt:lpstr>Behavioral Game Theory</vt:lpstr>
      <vt:lpstr>Bargaining, Communication, and Limited War</vt:lpstr>
      <vt:lpstr>Bargaining, Communication, and Limited War</vt:lpstr>
      <vt:lpstr>Open Question</vt:lpstr>
      <vt:lpstr>Reflection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2015-11-01T23:37:10Z</dcterms:created>
  <dcterms:modified xsi:type="dcterms:W3CDTF">2015-11-04T21:47:23Z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