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77" r:id="rId9"/>
    <p:sldId id="276" r:id="rId10"/>
    <p:sldId id="275" r:id="rId11"/>
    <p:sldId id="274" r:id="rId12"/>
    <p:sldId id="273" r:id="rId13"/>
    <p:sldId id="289" r:id="rId14"/>
    <p:sldId id="285" r:id="rId15"/>
    <p:sldId id="286" r:id="rId16"/>
    <p:sldId id="287" r:id="rId17"/>
    <p:sldId id="288" r:id="rId18"/>
    <p:sldId id="290" r:id="rId19"/>
    <p:sldId id="272" r:id="rId20"/>
    <p:sldId id="293" r:id="rId21"/>
    <p:sldId id="294" r:id="rId22"/>
    <p:sldId id="295" r:id="rId23"/>
    <p:sldId id="271" r:id="rId24"/>
    <p:sldId id="278" r:id="rId25"/>
    <p:sldId id="281" r:id="rId26"/>
    <p:sldId id="291" r:id="rId27"/>
    <p:sldId id="284" r:id="rId28"/>
    <p:sldId id="292" r:id="rId29"/>
    <p:sldId id="282" r:id="rId30"/>
    <p:sldId id="280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7" autoAdjust="0"/>
    <p:restoredTop sz="86470" autoAdjust="0"/>
  </p:normalViewPr>
  <p:slideViewPr>
    <p:cSldViewPr showGuides="1">
      <p:cViewPr varScale="1">
        <p:scale>
          <a:sx n="68" d="100"/>
          <a:sy n="68" d="100"/>
        </p:scale>
        <p:origin x="84" y="299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3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matching pennies. If row player chooses what column player chooses, then row player wins. If not, column player wins.</a:t>
            </a:r>
          </a:p>
          <a:p>
            <a:endParaRPr lang="en-US" baseline="0" dirty="0" smtClean="0"/>
          </a:p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5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Possible</a:t>
            </a:r>
            <a:r>
              <a:rPr lang="en-US" baseline="0" dirty="0" smtClean="0"/>
              <a:t> answer: </a:t>
            </a:r>
            <a:br>
              <a:rPr lang="en-US" baseline="0" dirty="0" smtClean="0"/>
            </a:br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(For example: credible through will reinforce a unilateral strategy)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4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belprize.org/nobel_prizes/economic-sciences/laureates/2005/aumann-facts.html" TargetMode="External"/><Relationship Id="rId3" Type="http://schemas.openxmlformats.org/officeDocument/2006/relationships/hyperlink" Target="http://www.nobelprize.org/nobel_prizes/economic-sciences/laureates/2012/roth-facts.html" TargetMode="External"/><Relationship Id="rId7" Type="http://schemas.openxmlformats.org/officeDocument/2006/relationships/hyperlink" Target="http://www.nobelprize.org/nobel_prizes/economic-sciences/laureates/2007/maskin-facts.html" TargetMode="External"/><Relationship Id="rId2" Type="http://schemas.openxmlformats.org/officeDocument/2006/relationships/hyperlink" Target="http://www.nobelprize.org/nobel_prizes/economic-sciences/laureates/2014/tirole-fac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belprize.org/nobel_prizes/economic-sciences/laureates/2007/hurwicz-facts.html" TargetMode="External"/><Relationship Id="rId11" Type="http://schemas.openxmlformats.org/officeDocument/2006/relationships/hyperlink" Target="http://www.nobelprize.org/nobel_prizes/economic-sciences/laureates/1994/harsanyi-bio.html" TargetMode="External"/><Relationship Id="rId5" Type="http://schemas.openxmlformats.org/officeDocument/2006/relationships/hyperlink" Target="http://www.nobelprize.org/nobel_prizes/economic-sciences/laureates/2007/myerson-facts.html" TargetMode="External"/><Relationship Id="rId10" Type="http://schemas.openxmlformats.org/officeDocument/2006/relationships/hyperlink" Target="http://www.nobelprize.org/nobel_prizes/economic-sciences/laureates/1996/mirrlees-facts.html" TargetMode="External"/><Relationship Id="rId4" Type="http://schemas.openxmlformats.org/officeDocument/2006/relationships/hyperlink" Target="http://www.nobelprize.org/nobel_prizes/economic-sciences/laureates/2012/shapley-facts.html" TargetMode="External"/><Relationship Id="rId9" Type="http://schemas.openxmlformats.org/officeDocument/2006/relationships/hyperlink" Target="http://www.nobelprize.org/nobel_prizes/economic-sciences/laureates/1996/vickrey-fac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7010400" cy="1397000"/>
          </a:xfrm>
        </p:spPr>
        <p:txBody>
          <a:bodyPr/>
          <a:lstStyle/>
          <a:p>
            <a:r>
              <a:rPr lang="en-US" dirty="0" smtClean="0"/>
              <a:t>Instructor: Dr. Tanya </a:t>
            </a:r>
            <a:r>
              <a:rPr lang="en-US" dirty="0" err="1" smtClean="0"/>
              <a:t>Rosenblat</a:t>
            </a:r>
            <a:endParaRPr lang="en-US" dirty="0" smtClean="0"/>
          </a:p>
          <a:p>
            <a:r>
              <a:rPr lang="en-US" dirty="0" smtClean="0"/>
              <a:t>Discussion Leader: Linfeng Li &amp; Chen Wang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Strategic Thinking and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3812" y="3352800"/>
            <a:ext cx="8686801" cy="4191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Guess the number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17526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 Short Game About Game Theory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8724" y="4314735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Tanya(</a:t>
            </a:r>
            <a:r>
              <a:rPr lang="en-US" sz="2400" b="1" dirty="0" err="1" smtClean="0"/>
              <a:t>Linfeng</a:t>
            </a:r>
            <a:r>
              <a:rPr lang="en-US" sz="2400" b="1" dirty="0" smtClean="0"/>
              <a:t> &amp; Chen)</a:t>
            </a:r>
          </a:p>
        </p:txBody>
      </p:sp>
    </p:spTree>
    <p:extLst>
      <p:ext uri="{BB962C8B-B14F-4D97-AF65-F5344CB8AC3E}">
        <p14:creationId xmlns:p14="http://schemas.microsoft.com/office/powerpoint/2010/main" val="24883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1133" y="2419643"/>
            <a:ext cx="8686801" cy="4191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Zero-Sum </a:t>
            </a:r>
            <a:r>
              <a:rPr lang="en-US" sz="3200" dirty="0"/>
              <a:t>Games</a:t>
            </a:r>
          </a:p>
          <a:p>
            <a:r>
              <a:rPr lang="en-US" sz="3200" dirty="0" smtClean="0"/>
              <a:t>Battle </a:t>
            </a:r>
            <a:r>
              <a:rPr lang="en-US" sz="3200" dirty="0"/>
              <a:t>of the Sexes</a:t>
            </a:r>
          </a:p>
          <a:p>
            <a:r>
              <a:rPr lang="en-US" sz="3200" dirty="0" smtClean="0"/>
              <a:t>Chicken </a:t>
            </a:r>
            <a:r>
              <a:rPr lang="en-US" sz="3200" dirty="0"/>
              <a:t>or Hawk versus Dove</a:t>
            </a:r>
          </a:p>
          <a:p>
            <a:r>
              <a:rPr lang="en-US" sz="3200" dirty="0" smtClean="0"/>
              <a:t>Prisoner’s Dilemma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Some </a:t>
            </a:r>
            <a:r>
              <a:rPr lang="en-US" sz="4400" dirty="0" smtClean="0"/>
              <a:t>Simple Games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97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225" y="457200"/>
            <a:ext cx="10511029" cy="1066800"/>
          </a:xfrm>
        </p:spPr>
        <p:txBody>
          <a:bodyPr>
            <a:normAutofit fontScale="90000"/>
          </a:bodyPr>
          <a:lstStyle/>
          <a:p>
            <a:pPr algn="ctr">
              <a:lnSpc>
                <a:spcPts val="4500"/>
              </a:lnSpc>
            </a:pPr>
            <a:r>
              <a:rPr lang="en-US" dirty="0" smtClean="0"/>
              <a:t>Preliminary: identify strategies and payoffs in </a:t>
            </a:r>
            <a:br>
              <a:rPr lang="en-US" dirty="0" smtClean="0"/>
            </a:br>
            <a:r>
              <a:rPr lang="en-US" dirty="0" smtClean="0"/>
              <a:t>“Payoff Matrix”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5581"/>
              </p:ext>
            </p:extLst>
          </p:nvPr>
        </p:nvGraphicFramePr>
        <p:xfrm>
          <a:off x="1256282" y="1524000"/>
          <a:ext cx="9598913" cy="5105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085"/>
                <a:gridCol w="1639457"/>
                <a:gridCol w="1639457"/>
                <a:gridCol w="1639457"/>
                <a:gridCol w="1639457"/>
              </a:tblGrid>
              <a:tr h="12685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Column Player Action 1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Column Player Action</a:t>
                      </a:r>
                      <a:r>
                        <a:rPr lang="en-US" sz="3200" baseline="0" dirty="0" smtClean="0"/>
                        <a:t> 2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7794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Row Player Action 1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player,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player,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Column Player </a:t>
                      </a:r>
                    </a:p>
                  </a:txBody>
                  <a:tcPr anchor="ctr"/>
                </a:tc>
              </a:tr>
              <a:tr h="205706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Row Player Action 2</a:t>
                      </a:r>
                      <a:endParaRPr lang="en-US" sz="3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player,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18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990386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Head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Tail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Head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 -1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Tail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-1, 1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 -1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050" y="533400"/>
            <a:ext cx="10511029" cy="1066800"/>
          </a:xfrm>
        </p:spPr>
        <p:txBody>
          <a:bodyPr/>
          <a:lstStyle/>
          <a:p>
            <a:pPr algn="ctr"/>
            <a:r>
              <a:rPr lang="en-US" dirty="0" smtClean="0"/>
              <a:t>Zero-Sum </a:t>
            </a:r>
            <a:r>
              <a:rPr lang="en-US" dirty="0"/>
              <a:t>Games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0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2664" y="27355"/>
            <a:ext cx="8686801" cy="2078891"/>
          </a:xfrm>
        </p:spPr>
        <p:txBody>
          <a:bodyPr>
            <a:normAutofit/>
          </a:bodyPr>
          <a:lstStyle/>
          <a:p>
            <a:pPr algn="ctr">
              <a:lnSpc>
                <a:spcPts val="4000"/>
              </a:lnSpc>
            </a:pPr>
            <a:r>
              <a:rPr lang="en-US" dirty="0"/>
              <a:t>Battle of the Sexes 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a coordination game)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74782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Football Game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Opera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Football Game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0, 0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Opera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7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782664" y="-57053"/>
            <a:ext cx="8686801" cy="2078891"/>
          </a:xfrm>
        </p:spPr>
        <p:txBody>
          <a:bodyPr>
            <a:normAutofit/>
          </a:bodyPr>
          <a:lstStyle/>
          <a:p>
            <a:pPr algn="ctr">
              <a:lnSpc>
                <a:spcPts val="4500"/>
              </a:lnSpc>
            </a:pPr>
            <a:r>
              <a:rPr lang="en-US" dirty="0"/>
              <a:t>Chicken or Hawk versus Dove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 anti-coordination game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3144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Tough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Chicken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Tough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 -1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10, 0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Chicken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5,</a:t>
                      </a:r>
                      <a:r>
                        <a:rPr lang="en-US" sz="3600" baseline="0" dirty="0" smtClean="0"/>
                        <a:t> 5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74232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Cooperate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Defect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Cooperate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3, 3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-1, 4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Defect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4,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0, 0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82664" y="-563496"/>
            <a:ext cx="8686801" cy="2078891"/>
          </a:xfrm>
        </p:spPr>
        <p:txBody>
          <a:bodyPr>
            <a:normAutofit/>
          </a:bodyPr>
          <a:lstStyle/>
          <a:p>
            <a:pPr algn="ctr">
              <a:lnSpc>
                <a:spcPts val="4500"/>
              </a:lnSpc>
            </a:pPr>
            <a:r>
              <a:rPr lang="en-US" dirty="0" smtClean="0"/>
              <a:t>Prisoner’s </a:t>
            </a:r>
            <a:r>
              <a:rPr lang="en-US" dirty="0"/>
              <a:t>Dilemma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 cooperation game)</a:t>
            </a:r>
          </a:p>
        </p:txBody>
      </p:sp>
    </p:spTree>
    <p:extLst>
      <p:ext uri="{BB962C8B-B14F-4D97-AF65-F5344CB8AC3E}">
        <p14:creationId xmlns:p14="http://schemas.microsoft.com/office/powerpoint/2010/main" val="55004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7212" y="1981200"/>
            <a:ext cx="8686801" cy="419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95" y="381000"/>
            <a:ext cx="10511029" cy="1066800"/>
          </a:xfrm>
        </p:spPr>
        <p:txBody>
          <a:bodyPr/>
          <a:lstStyle/>
          <a:p>
            <a:r>
              <a:rPr lang="en-US" dirty="0" smtClean="0"/>
              <a:t>Any questions on the structure of the games?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9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0" y="3368935"/>
            <a:ext cx="8229601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 smtClean="0"/>
              <a:t>Intro to Game theory</a:t>
            </a:r>
          </a:p>
          <a:p>
            <a:pPr algn="ctr"/>
            <a:r>
              <a:rPr lang="en-US" sz="3600" dirty="0" smtClean="0"/>
              <a:t>&amp;</a:t>
            </a:r>
            <a:br>
              <a:rPr lang="en-US" sz="3600" dirty="0" smtClean="0"/>
            </a:br>
            <a:r>
              <a:rPr lang="en-US" sz="3600" dirty="0" smtClean="0"/>
              <a:t>One solution concept: Iterated </a:t>
            </a:r>
            <a:r>
              <a:rPr lang="en-US" sz="3600" dirty="0" smtClean="0"/>
              <a:t>Deletion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0311" y="5638800"/>
            <a:ext cx="4191000" cy="4436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439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3" y="533400"/>
            <a:ext cx="10511029" cy="1066800"/>
          </a:xfrm>
        </p:spPr>
        <p:txBody>
          <a:bodyPr/>
          <a:lstStyle/>
          <a:p>
            <a:r>
              <a:rPr lang="en-US" dirty="0" smtClean="0"/>
              <a:t>Use Iterated </a:t>
            </a:r>
            <a:r>
              <a:rPr lang="en-US" dirty="0"/>
              <a:t>D</a:t>
            </a:r>
            <a:r>
              <a:rPr lang="en-US" dirty="0" smtClean="0"/>
              <a:t>eletion to solve Prison Dilemma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447918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Cooperate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Defect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Cooperate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3, 3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 </a:t>
                      </a:r>
                      <a:r>
                        <a:rPr 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Defect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3600" dirty="0" smtClean="0"/>
                        <a:t>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3600" dirty="0" smtClean="0"/>
                        <a:t>, </a:t>
                      </a:r>
                      <a:r>
                        <a:rPr 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sz="3200" b="1" dirty="0" smtClean="0">
                <a:solidFill>
                  <a:srgbClr val="222222"/>
                </a:solidFill>
                <a:latin typeface="Vaud"/>
              </a:rPr>
              <a:t>Tanya </a:t>
            </a:r>
            <a:r>
              <a:rPr lang="en-US" sz="3200" b="1" dirty="0" err="1" smtClean="0">
                <a:solidFill>
                  <a:srgbClr val="222222"/>
                </a:solidFill>
                <a:latin typeface="Vaud"/>
              </a:rPr>
              <a:t>Rosenblat</a:t>
            </a:r>
            <a:endParaRPr lang="en-US" sz="3200" b="1" dirty="0">
              <a:solidFill>
                <a:srgbClr val="222222"/>
              </a:solidFill>
              <a:latin typeface="Vaud"/>
            </a:endParaRPr>
          </a:p>
          <a:p>
            <a:r>
              <a:rPr lang="en-US" sz="1800" dirty="0" smtClean="0"/>
              <a:t>Associate Professor of Information, School of Information</a:t>
            </a:r>
            <a:endParaRPr lang="en-US" sz="1800" dirty="0"/>
          </a:p>
          <a:p>
            <a:r>
              <a:rPr lang="en-US" sz="1800" dirty="0" smtClean="0"/>
              <a:t>Associate Professor of Economics, College of Literature, Science, and the Arts</a:t>
            </a:r>
            <a:endParaRPr lang="en-US" sz="1800" dirty="0"/>
          </a:p>
          <a:p>
            <a:r>
              <a:rPr lang="en-US" sz="1800" dirty="0" smtClean="0"/>
              <a:t>University of Michigan</a:t>
            </a:r>
            <a:endParaRPr lang="en-US" sz="1800" dirty="0"/>
          </a:p>
          <a:p>
            <a:r>
              <a:rPr lang="en-US" dirty="0" smtClean="0"/>
              <a:t> </a:t>
            </a:r>
            <a:r>
              <a:rPr lang="en-US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Main research interest: Experimental economics</a:t>
            </a:r>
            <a:endParaRPr lang="en-US" dirty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 Recent research: Using experimental methods to explore the effects of  physical attractiveness in the labor market, trust in societies and social learning</a:t>
            </a:r>
            <a:endParaRPr lang="en-US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 Scholar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685800"/>
            <a:ext cx="173355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152400"/>
            <a:ext cx="9555481" cy="1066800"/>
          </a:xfrm>
        </p:spPr>
        <p:txBody>
          <a:bodyPr/>
          <a:lstStyle/>
          <a:p>
            <a:r>
              <a:rPr lang="en-US" dirty="0" smtClean="0"/>
              <a:t>We can solve something more complex!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140348"/>
              </p:ext>
            </p:extLst>
          </p:nvPr>
        </p:nvGraphicFramePr>
        <p:xfrm>
          <a:off x="3198812" y="1620712"/>
          <a:ext cx="5791200" cy="52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1043941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5,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2, 6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4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0, 4</a:t>
                      </a:r>
                      <a:endParaRPr lang="en-US" sz="3600" dirty="0"/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3, 2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2, 1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1, 1</a:t>
                      </a:r>
                      <a:endParaRPr lang="en-US" sz="3600" dirty="0"/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7, 0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5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9, 5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3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4, 8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19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b="0" dirty="0" smtClean="0"/>
              <a:t>However, there are games that </a:t>
            </a:r>
            <a:r>
              <a:rPr lang="en-US" dirty="0" smtClean="0"/>
              <a:t>Iterated Deletion</a:t>
            </a:r>
            <a:r>
              <a:rPr lang="en-US" b="0" dirty="0" smtClean="0"/>
              <a:t> cannot solve</a:t>
            </a:r>
            <a:endParaRPr lang="en-US" b="0" dirty="0"/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3655902" y="1600200"/>
            <a:ext cx="4903473" cy="1718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US" dirty="0" smtClean="0">
                <a:solidFill>
                  <a:srgbClr val="FF0000"/>
                </a:solidFill>
              </a:rPr>
              <a:t>Battle of the Sexes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806844"/>
              </p:ext>
            </p:extLst>
          </p:nvPr>
        </p:nvGraphicFramePr>
        <p:xfrm>
          <a:off x="1751012" y="2895600"/>
          <a:ext cx="871325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417"/>
                <a:gridCol w="2904417"/>
                <a:gridCol w="2904417"/>
              </a:tblGrid>
              <a:tr h="1376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Football Game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Opera</a:t>
                      </a:r>
                      <a:endParaRPr lang="en-US" dirty="0"/>
                    </a:p>
                  </a:txBody>
                  <a:tcPr anchor="ctr"/>
                </a:tc>
              </a:tr>
              <a:tr h="12352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Football Game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0, 0</a:t>
                      </a:r>
                      <a:endParaRPr lang="en-US" sz="3600" dirty="0"/>
                    </a:p>
                  </a:txBody>
                  <a:tcPr anchor="ctr"/>
                </a:tc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Opera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5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0012" y="25146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Break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342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511" y="3841402"/>
            <a:ext cx="9372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Another solution concept: Nash </a:t>
            </a:r>
            <a:r>
              <a:rPr lang="en-US" sz="3600" dirty="0" smtClean="0"/>
              <a:t>Equilibrium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0311" y="5433536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15143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4812" y="1600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Tacit Coordination 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6012" y="3352800"/>
            <a:ext cx="47244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7 Equilibria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0529" y="4223266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28219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slides from Tany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0805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590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Behavioral Game Theory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8412" y="40386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28665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5212" y="2438400"/>
            <a:ext cx="10511029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</a:t>
            </a:r>
            <a:r>
              <a:rPr lang="en-US" sz="2800" dirty="0"/>
              <a:t>would communication affect the structure of the game?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would the number of equilibria affect strategic decision making?</a:t>
            </a:r>
          </a:p>
          <a:p>
            <a:pPr lvl="1"/>
            <a:r>
              <a:rPr lang="en-US" sz="2400" dirty="0" smtClean="0"/>
              <a:t>Any </a:t>
            </a:r>
            <a:r>
              <a:rPr lang="en-US" sz="2400" dirty="0"/>
              <a:t>other way of eliminating possible confusions?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2" y="685800"/>
            <a:ext cx="1051103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Bargaining, Communication, and Limited War</a:t>
            </a:r>
          </a:p>
        </p:txBody>
      </p:sp>
    </p:spTree>
    <p:extLst>
      <p:ext uri="{BB962C8B-B14F-4D97-AF65-F5344CB8AC3E}">
        <p14:creationId xmlns:p14="http://schemas.microsoft.com/office/powerpoint/2010/main" val="383689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1981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Open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2057400"/>
            <a:ext cx="8686801" cy="1066800"/>
          </a:xfrm>
        </p:spPr>
        <p:txBody>
          <a:bodyPr/>
          <a:lstStyle/>
          <a:p>
            <a:pPr algn="ctr"/>
            <a:r>
              <a:rPr lang="en-US" sz="4000" dirty="0" smtClean="0"/>
              <a:t>Reflection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786229" y="4620399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5029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/>
          <a:lstStyle/>
          <a:p>
            <a:r>
              <a:rPr lang="en-US" dirty="0" smtClean="0"/>
              <a:t>Being able to represent strategic situations as games</a:t>
            </a:r>
            <a:endParaRPr lang="en-US" dirty="0" smtClean="0"/>
          </a:p>
          <a:p>
            <a:r>
              <a:rPr lang="en-US" dirty="0" smtClean="0"/>
              <a:t>Identify strategies</a:t>
            </a:r>
            <a:endParaRPr lang="en-US" dirty="0" smtClean="0"/>
          </a:p>
          <a:p>
            <a:r>
              <a:rPr lang="en-US" dirty="0" smtClean="0"/>
              <a:t>Strategy profiles and payoffs</a:t>
            </a:r>
            <a:endParaRPr lang="en-US" dirty="0" smtClean="0"/>
          </a:p>
          <a:p>
            <a:r>
              <a:rPr lang="en-US" dirty="0" smtClean="0"/>
              <a:t>Identify common classes of games (Cooperation, Coordination, Zero-sum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Solve games using iterated deletion of strictly dominated strategies</a:t>
            </a:r>
            <a:endParaRPr lang="en-US" dirty="0" smtClean="0"/>
          </a:p>
          <a:p>
            <a:r>
              <a:rPr lang="en-US" dirty="0" smtClean="0"/>
              <a:t>Solve games using Nash Equilibrium</a:t>
            </a:r>
            <a:endParaRPr lang="en-US" dirty="0" smtClean="0"/>
          </a:p>
          <a:p>
            <a:r>
              <a:rPr lang="en-US" dirty="0" smtClean="0"/>
              <a:t>Become aware of Nash existence theorem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362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Author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1712" y="3687634"/>
            <a:ext cx="419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Linfeng &amp; Chen</a:t>
            </a:r>
            <a:endParaRPr 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56012" y="43434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002589" cy="1066800"/>
          </a:xfrm>
        </p:spPr>
        <p:txBody>
          <a:bodyPr/>
          <a:lstStyle/>
          <a:p>
            <a:r>
              <a:rPr lang="en-US" dirty="0" smtClean="0"/>
              <a:t>Networks, Crowds, and Markets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447800"/>
            <a:ext cx="2346600" cy="234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74" b="14777"/>
          <a:stretch/>
        </p:blipFill>
        <p:spPr>
          <a:xfrm>
            <a:off x="7389812" y="1447800"/>
            <a:ext cx="2362200" cy="234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6446" y="3886200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22222"/>
                </a:solidFill>
                <a:latin typeface="Vaud"/>
              </a:rPr>
              <a:t>David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Vaud"/>
              </a:rPr>
              <a:t>Easley</a:t>
            </a:r>
            <a:endParaRPr lang="en-US" b="1" dirty="0">
              <a:solidFill>
                <a:srgbClr val="222222"/>
              </a:solidFill>
              <a:latin typeface="Vau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25026" y="3886200"/>
            <a:ext cx="172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22222"/>
                </a:solidFill>
                <a:latin typeface="Vaud"/>
              </a:rPr>
              <a:t>Jon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Vaud"/>
              </a:rPr>
              <a:t>Kleinberg</a:t>
            </a:r>
            <a:endParaRPr lang="en-US" b="1" dirty="0">
              <a:solidFill>
                <a:srgbClr val="222222"/>
              </a:solidFill>
              <a:latin typeface="Vau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4196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Dept. of Information Science, </a:t>
            </a:r>
            <a:endParaRPr lang="en-US" dirty="0"/>
          </a:p>
          <a:p>
            <a:pPr algn="ctr"/>
            <a:r>
              <a:rPr lang="en-US" dirty="0" smtClean="0"/>
              <a:t>Cornell University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499" y="4347332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Dept. of Computer Science, </a:t>
            </a:r>
            <a:endParaRPr lang="en-US" dirty="0"/>
          </a:p>
          <a:p>
            <a:pPr algn="ctr"/>
            <a:r>
              <a:rPr lang="en-US" dirty="0" smtClean="0"/>
              <a:t>Cornell University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7612" y="53340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Economics of information; learning from endogenous data; market microstructure; evolution in games and markets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780212" y="53340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Algorithms that exploit the combinatorial structure of networks and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19200"/>
            <a:ext cx="8686801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Networks, Crowds, and Markets: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Reasoning About a Highly Connected World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2209800"/>
            <a:ext cx="2735149" cy="4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10832"/>
            <a:ext cx="8002589" cy="1066800"/>
          </a:xfrm>
        </p:spPr>
        <p:txBody>
          <a:bodyPr/>
          <a:lstStyle/>
          <a:p>
            <a:r>
              <a:rPr lang="en-US" dirty="0" smtClean="0"/>
              <a:t>Behavioral Game Theory: Experiments in Strategic Interaction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4412" y="525780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Risky Choice; Behavioral Game Theory; Limited Strategic Thinking; Patience; Stock Market bubbles; Neuroscience of Economic Decisions</a:t>
            </a:r>
            <a:endParaRPr lang="en-US" sz="1600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pic>
        <p:nvPicPr>
          <p:cNvPr id="1026" name="Picture 2" descr="http://s3-us-west-1.amazonaws.com/hss-prod-storage.cloud.caltech.edu/styles/grid_7/s3/people_personal_assets/camerer/Camerer%2C%20Colin.jpg?itok=J71xyN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447800"/>
            <a:ext cx="2578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99391" y="3790698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Vaud"/>
              </a:rPr>
              <a:t>Colin F. </a:t>
            </a:r>
            <a:r>
              <a:rPr lang="en-US" b="1" dirty="0" err="1" smtClean="0">
                <a:solidFill>
                  <a:srgbClr val="222222"/>
                </a:solidFill>
                <a:latin typeface="Vaud"/>
              </a:rPr>
              <a:t>Camerer</a:t>
            </a:r>
            <a:endParaRPr lang="en-US" b="1" i="0" dirty="0">
              <a:solidFill>
                <a:srgbClr val="222222"/>
              </a:solidFill>
              <a:effectLst/>
              <a:latin typeface="Vau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6412" y="4385750"/>
            <a:ext cx="4953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Division of the Humanities and Social Sciences</a:t>
            </a:r>
            <a:endParaRPr lang="en-US" dirty="0" smtClean="0"/>
          </a:p>
          <a:p>
            <a:pPr algn="ctr"/>
            <a:r>
              <a:rPr lang="en-US" b="1" dirty="0" smtClean="0"/>
              <a:t>Caltech</a:t>
            </a:r>
          </a:p>
        </p:txBody>
      </p:sp>
    </p:spTree>
    <p:extLst>
      <p:ext uri="{BB962C8B-B14F-4D97-AF65-F5344CB8AC3E}">
        <p14:creationId xmlns:p14="http://schemas.microsoft.com/office/powerpoint/2010/main" val="35323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46966"/>
            <a:ext cx="8002589" cy="1066800"/>
          </a:xfrm>
        </p:spPr>
        <p:txBody>
          <a:bodyPr/>
          <a:lstStyle/>
          <a:p>
            <a:r>
              <a:rPr lang="en-US" dirty="0" smtClean="0"/>
              <a:t>Bargaining, Communication, and Limited War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524000"/>
            <a:ext cx="1828800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89412" y="417263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Vaud"/>
              </a:rPr>
              <a:t>Thomas C. Schelling</a:t>
            </a:r>
            <a:endParaRPr lang="en-US" b="1" dirty="0">
              <a:solidFill>
                <a:srgbClr val="222222"/>
              </a:solidFill>
              <a:latin typeface="Vau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9612" y="5350702"/>
            <a:ext cx="754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He was awarded the </a:t>
            </a:r>
            <a:r>
              <a:rPr lang="en-US" sz="1600" b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Nobel Prize in Economics</a:t>
            </a:r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 in 2005, for </a:t>
            </a:r>
            <a:endParaRPr lang="en-US" sz="1600" dirty="0" smtClean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“</a:t>
            </a:r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having enhanced our understanding of </a:t>
            </a:r>
            <a:endParaRPr lang="en-US" i="1" dirty="0" smtClean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conflict and cooperation </a:t>
            </a:r>
            <a:endParaRPr lang="en-US" i="1" dirty="0" smtClean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through game-theory analysis</a:t>
            </a:r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”</a:t>
            </a:r>
            <a:endParaRPr lang="en-US" i="1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3212" y="4648200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Economics</a:t>
            </a:r>
            <a:endParaRPr lang="en-US" dirty="0"/>
          </a:p>
          <a:p>
            <a:r>
              <a:rPr lang="en-US" dirty="0" smtClean="0"/>
              <a:t>  University of Maryland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012" y="1007753"/>
            <a:ext cx="5791201" cy="5699760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JeanTirole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		2014</a:t>
            </a:r>
            <a:endParaRPr lang="en-US" dirty="0" smtClean="0"/>
          </a:p>
          <a:p>
            <a:r>
              <a:rPr lang="en-US" dirty="0">
                <a:hlinkClick r:id="rId3"/>
              </a:rPr>
              <a:t>Alvin E. </a:t>
            </a:r>
            <a:r>
              <a:rPr lang="en-US" dirty="0" smtClean="0">
                <a:hlinkClick r:id="rId3"/>
              </a:rPr>
              <a:t>Roth		2012</a:t>
            </a:r>
            <a:endParaRPr lang="en-US" dirty="0" smtClean="0"/>
          </a:p>
          <a:p>
            <a:r>
              <a:rPr lang="en-US" dirty="0">
                <a:hlinkClick r:id="rId4"/>
              </a:rPr>
              <a:t>Lloyd S. Shapley </a:t>
            </a:r>
            <a:r>
              <a:rPr lang="en-US" dirty="0" smtClean="0">
                <a:hlinkClick r:id="rId4"/>
              </a:rPr>
              <a:t>	2012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Roger B. </a:t>
            </a:r>
            <a:r>
              <a:rPr lang="en-US" dirty="0" smtClean="0">
                <a:hlinkClick r:id="rId5"/>
              </a:rPr>
              <a:t>Myerson  </a:t>
            </a:r>
            <a:r>
              <a:rPr lang="en-US" dirty="0" smtClean="0">
                <a:hlinkClick r:id="rId5"/>
              </a:rPr>
              <a:t>	2007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Leonid </a:t>
            </a:r>
            <a:r>
              <a:rPr lang="en-US" dirty="0" err="1" smtClean="0">
                <a:hlinkClick r:id="rId6"/>
              </a:rPr>
              <a:t>Hurwicz</a:t>
            </a:r>
            <a:r>
              <a:rPr lang="en-US" dirty="0" smtClean="0">
                <a:hlinkClick r:id="rId6"/>
              </a:rPr>
              <a:t>         	2007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Eric S. </a:t>
            </a:r>
            <a:r>
              <a:rPr lang="en-US" dirty="0" err="1" smtClean="0">
                <a:hlinkClick r:id="rId7"/>
              </a:rPr>
              <a:t>Maskin</a:t>
            </a:r>
            <a:r>
              <a:rPr lang="en-US" dirty="0" smtClean="0">
                <a:hlinkClick r:id="rId7"/>
              </a:rPr>
              <a:t>             	2007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Robert J. </a:t>
            </a:r>
            <a:r>
              <a:rPr lang="en-US" dirty="0" err="1" smtClean="0">
                <a:hlinkClick r:id="rId8"/>
              </a:rPr>
              <a:t>Aumann</a:t>
            </a:r>
            <a:r>
              <a:rPr lang="en-US" dirty="0" smtClean="0">
                <a:hlinkClick r:id="rId8"/>
              </a:rPr>
              <a:t>      	2005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William </a:t>
            </a:r>
            <a:r>
              <a:rPr lang="en-US" dirty="0" err="1" smtClean="0">
                <a:hlinkClick r:id="rId9"/>
              </a:rPr>
              <a:t>Vickrey</a:t>
            </a:r>
            <a:r>
              <a:rPr lang="en-US" dirty="0" smtClean="0">
                <a:hlinkClick r:id="rId9"/>
              </a:rPr>
              <a:t>          	1996</a:t>
            </a:r>
            <a:endParaRPr lang="en-US" dirty="0" smtClean="0"/>
          </a:p>
          <a:p>
            <a:r>
              <a:rPr lang="en-US" dirty="0">
                <a:hlinkClick r:id="rId10"/>
              </a:rPr>
              <a:t>James A. </a:t>
            </a:r>
            <a:r>
              <a:rPr lang="en-US" dirty="0" err="1" smtClean="0">
                <a:hlinkClick r:id="rId10"/>
              </a:rPr>
              <a:t>Mirrlees</a:t>
            </a:r>
            <a:r>
              <a:rPr lang="en-US" dirty="0" smtClean="0">
                <a:hlinkClick r:id="rId10"/>
              </a:rPr>
              <a:t> 	1996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John C. </a:t>
            </a:r>
            <a:r>
              <a:rPr lang="en-US" dirty="0" err="1" smtClean="0">
                <a:hlinkClick r:id="rId11"/>
              </a:rPr>
              <a:t>Harsanyi</a:t>
            </a:r>
            <a:r>
              <a:rPr lang="en-US" dirty="0" smtClean="0">
                <a:hlinkClick r:id="rId11"/>
              </a:rPr>
              <a:t>        	1994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-158257"/>
            <a:ext cx="10820400" cy="1066800"/>
          </a:xfrm>
        </p:spPr>
        <p:txBody>
          <a:bodyPr/>
          <a:lstStyle/>
          <a:p>
            <a:r>
              <a:rPr lang="en-US" dirty="0" smtClean="0"/>
              <a:t>Some other Nobel Prize Winners in Game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1007</Words>
  <Application>Microsoft Office PowerPoint</Application>
  <PresentationFormat>Custom</PresentationFormat>
  <Paragraphs>222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Helvetica Neue</vt:lpstr>
      <vt:lpstr>Vaud</vt:lpstr>
      <vt:lpstr>Arial</vt:lpstr>
      <vt:lpstr>Century Gothic</vt:lpstr>
      <vt:lpstr>Helvetica</vt:lpstr>
      <vt:lpstr>Palatino Linotype</vt:lpstr>
      <vt:lpstr>Business strategy presentation</vt:lpstr>
      <vt:lpstr>Strategic Thinking and Coordination</vt:lpstr>
      <vt:lpstr>Visiting Scholar</vt:lpstr>
      <vt:lpstr>Learning Goals</vt:lpstr>
      <vt:lpstr>Author Overview</vt:lpstr>
      <vt:lpstr>Networks, Crowds, and Markets</vt:lpstr>
      <vt:lpstr>Networks, Crowds, and Markets:  Reasoning About a Highly Connected World</vt:lpstr>
      <vt:lpstr>Behavioral Game Theory: Experiments in Strategic Interaction</vt:lpstr>
      <vt:lpstr>Bargaining, Communication, and Limited War</vt:lpstr>
      <vt:lpstr>Some other Nobel Prize Winners in Game Theory</vt:lpstr>
      <vt:lpstr>A Short Game About Game Theory</vt:lpstr>
      <vt:lpstr>Some Simple Games</vt:lpstr>
      <vt:lpstr>Preliminary: identify strategies and payoffs in  “Payoff Matrix”</vt:lpstr>
      <vt:lpstr>Zero-Sum Games </vt:lpstr>
      <vt:lpstr>Battle of the Sexes  (a coordination game) </vt:lpstr>
      <vt:lpstr>Chicken or Hawk versus Dove  (an anti-coordination game) </vt:lpstr>
      <vt:lpstr>Prisoner’s Dilemma  (a cooperation game)</vt:lpstr>
      <vt:lpstr>Any questions on the structure of the games?</vt:lpstr>
      <vt:lpstr>Networks, Crowds, and Markets</vt:lpstr>
      <vt:lpstr>Use Iterated Deletion to solve Prison Dilemma </vt:lpstr>
      <vt:lpstr>We can solve something more complex!</vt:lpstr>
      <vt:lpstr>However, there are games that Iterated Deletion cannot solve</vt:lpstr>
      <vt:lpstr>Break</vt:lpstr>
      <vt:lpstr>Networks, Crowds, and Markets</vt:lpstr>
      <vt:lpstr>Tacit Coordination Game</vt:lpstr>
      <vt:lpstr>Pending slides from Tanya</vt:lpstr>
      <vt:lpstr>Behavioral Game Theory</vt:lpstr>
      <vt:lpstr>Bargaining, Communication, and Limited War</vt:lpstr>
      <vt:lpstr>Open Question</vt:lpstr>
      <vt:lpstr>Reflection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2015-11-01T23:37:10Z</dcterms:created>
  <dcterms:modified xsi:type="dcterms:W3CDTF">2015-11-03T15:47:18Z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